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48"/>
  </p:notesMasterIdLst>
  <p:sldIdLst>
    <p:sldId id="256" r:id="rId7"/>
    <p:sldId id="257" r:id="rId8"/>
    <p:sldId id="272" r:id="rId9"/>
    <p:sldId id="262" r:id="rId10"/>
    <p:sldId id="258" r:id="rId11"/>
    <p:sldId id="2652" r:id="rId12"/>
    <p:sldId id="263" r:id="rId13"/>
    <p:sldId id="259" r:id="rId14"/>
    <p:sldId id="261" r:id="rId15"/>
    <p:sldId id="264" r:id="rId16"/>
    <p:sldId id="276" r:id="rId17"/>
    <p:sldId id="265" r:id="rId18"/>
    <p:sldId id="2657" r:id="rId19"/>
    <p:sldId id="266" r:id="rId20"/>
    <p:sldId id="2662" r:id="rId21"/>
    <p:sldId id="2649" r:id="rId22"/>
    <p:sldId id="2651" r:id="rId23"/>
    <p:sldId id="2658" r:id="rId24"/>
    <p:sldId id="267" r:id="rId25"/>
    <p:sldId id="2653" r:id="rId26"/>
    <p:sldId id="2654" r:id="rId27"/>
    <p:sldId id="2655" r:id="rId28"/>
    <p:sldId id="2656" r:id="rId29"/>
    <p:sldId id="269" r:id="rId30"/>
    <p:sldId id="2665" r:id="rId31"/>
    <p:sldId id="2666" r:id="rId32"/>
    <p:sldId id="282" r:id="rId33"/>
    <p:sldId id="280" r:id="rId34"/>
    <p:sldId id="268" r:id="rId35"/>
    <p:sldId id="270" r:id="rId36"/>
    <p:sldId id="271" r:id="rId37"/>
    <p:sldId id="277" r:id="rId38"/>
    <p:sldId id="278" r:id="rId39"/>
    <p:sldId id="279" r:id="rId40"/>
    <p:sldId id="2646" r:id="rId41"/>
    <p:sldId id="2647" r:id="rId42"/>
    <p:sldId id="2623" r:id="rId43"/>
    <p:sldId id="285" r:id="rId44"/>
    <p:sldId id="273" r:id="rId45"/>
    <p:sldId id="260" r:id="rId46"/>
    <p:sldId id="2667"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BEF5A65-E496-4C80-9A56-B6F9C31A76E4}" v="39" dt="2026-02-09T15:05:01.6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736"/>
    <p:restoredTop sz="61893" autoAdjust="0"/>
  </p:normalViewPr>
  <p:slideViewPr>
    <p:cSldViewPr snapToGrid="0" snapToObjects="1">
      <p:cViewPr varScale="1">
        <p:scale>
          <a:sx n="60" d="100"/>
          <a:sy n="60" d="100"/>
        </p:scale>
        <p:origin x="2220" y="282"/>
      </p:cViewPr>
      <p:guideLst/>
    </p:cSldViewPr>
  </p:slideViewPr>
  <p:notesTextViewPr>
    <p:cViewPr>
      <p:scale>
        <a:sx n="1" d="1"/>
        <a:sy n="1" d="1"/>
      </p:scale>
      <p:origin x="0" y="0"/>
    </p:cViewPr>
  </p:notesTextViewPr>
  <p:sorterViewPr>
    <p:cViewPr varScale="1">
      <p:scale>
        <a:sx n="100" d="100"/>
        <a:sy n="100" d="100"/>
      </p:scale>
      <p:origin x="0" y="-776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viewProps" Target="viewProp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microsoft.com/office/2016/11/relationships/changesInfo" Target="changesInfos/changesInfo1.xml"/><Relationship Id="rId5" Type="http://schemas.openxmlformats.org/officeDocument/2006/relationships/slideMaster" Target="slideMasters/slideMaster2.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notesMaster" Target="notesMasters/notesMaster1.xml"/><Relationship Id="rId8" Type="http://schemas.openxmlformats.org/officeDocument/2006/relationships/slide" Target="slides/slide2.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20" Type="http://schemas.openxmlformats.org/officeDocument/2006/relationships/slide" Target="slides/slide14.xml"/><Relationship Id="rId41" Type="http://schemas.openxmlformats.org/officeDocument/2006/relationships/slide" Target="slides/slide35.xml"/><Relationship Id="rId54"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88C2DB11-0E9A-44FE-AE8B-2469165B3BF6}"/>
    <pc:docChg chg="custSel addSld delSld modSld sldOrd">
      <pc:chgData name="Julie Thomas" userId="2af13b6d24d29b42" providerId="LiveId" clId="{88C2DB11-0E9A-44FE-AE8B-2469165B3BF6}" dt="2026-02-09T15:19:39.837" v="1230" actId="20577"/>
      <pc:docMkLst>
        <pc:docMk/>
      </pc:docMkLst>
      <pc:sldChg chg="addSp modSp mod">
        <pc:chgData name="Julie Thomas" userId="2af13b6d24d29b42" providerId="LiveId" clId="{88C2DB11-0E9A-44FE-AE8B-2469165B3BF6}" dt="2026-02-06T11:18:50.929" v="680" actId="1076"/>
        <pc:sldMkLst>
          <pc:docMk/>
          <pc:sldMk cId="3053837800" sldId="256"/>
        </pc:sldMkLst>
        <pc:spChg chg="add mod">
          <ac:chgData name="Julie Thomas" userId="2af13b6d24d29b42" providerId="LiveId" clId="{88C2DB11-0E9A-44FE-AE8B-2469165B3BF6}" dt="2026-02-06T11:18:50.929" v="680" actId="1076"/>
          <ac:spMkLst>
            <pc:docMk/>
            <pc:sldMk cId="3053837800" sldId="256"/>
            <ac:spMk id="2" creationId="{4D9A6985-6284-4135-69E9-BD747720EA92}"/>
          </ac:spMkLst>
        </pc:spChg>
      </pc:sldChg>
      <pc:sldChg chg="modSp mod">
        <pc:chgData name="Julie Thomas" userId="2af13b6d24d29b42" providerId="LiveId" clId="{88C2DB11-0E9A-44FE-AE8B-2469165B3BF6}" dt="2026-02-06T10:26:03.040" v="357" actId="27636"/>
        <pc:sldMkLst>
          <pc:docMk/>
          <pc:sldMk cId="1459747510" sldId="257"/>
        </pc:sldMkLst>
        <pc:spChg chg="mod">
          <ac:chgData name="Julie Thomas" userId="2af13b6d24d29b42" providerId="LiveId" clId="{88C2DB11-0E9A-44FE-AE8B-2469165B3BF6}" dt="2026-02-06T10:26:00.529" v="355" actId="14100"/>
          <ac:spMkLst>
            <pc:docMk/>
            <pc:sldMk cId="1459747510" sldId="257"/>
            <ac:spMk id="2" creationId="{70F01CE7-9434-A5E8-D428-984084F41818}"/>
          </ac:spMkLst>
        </pc:spChg>
        <pc:spChg chg="mod">
          <ac:chgData name="Julie Thomas" userId="2af13b6d24d29b42" providerId="LiveId" clId="{88C2DB11-0E9A-44FE-AE8B-2469165B3BF6}" dt="2026-02-06T10:26:03.040" v="357" actId="27636"/>
          <ac:spMkLst>
            <pc:docMk/>
            <pc:sldMk cId="1459747510" sldId="257"/>
            <ac:spMk id="3" creationId="{A2903DD9-6F9E-035B-CB18-D0436E88F77B}"/>
          </ac:spMkLst>
        </pc:spChg>
      </pc:sldChg>
      <pc:sldChg chg="modSp mod">
        <pc:chgData name="Julie Thomas" userId="2af13b6d24d29b42" providerId="LiveId" clId="{88C2DB11-0E9A-44FE-AE8B-2469165B3BF6}" dt="2026-02-06T10:28:24.081" v="437" actId="2711"/>
        <pc:sldMkLst>
          <pc:docMk/>
          <pc:sldMk cId="527077515" sldId="258"/>
        </pc:sldMkLst>
        <pc:spChg chg="mod">
          <ac:chgData name="Julie Thomas" userId="2af13b6d24d29b42" providerId="LiveId" clId="{88C2DB11-0E9A-44FE-AE8B-2469165B3BF6}" dt="2026-02-06T10:28:24.081" v="437" actId="2711"/>
          <ac:spMkLst>
            <pc:docMk/>
            <pc:sldMk cId="527077515" sldId="258"/>
            <ac:spMk id="2" creationId="{3623996E-8CB2-ED3C-549E-F7F101421F13}"/>
          </ac:spMkLst>
        </pc:spChg>
      </pc:sldChg>
      <pc:sldChg chg="modSp mod modNotesTx">
        <pc:chgData name="Julie Thomas" userId="2af13b6d24d29b42" providerId="LiveId" clId="{88C2DB11-0E9A-44FE-AE8B-2469165B3BF6}" dt="2026-02-06T10:45:13.392" v="445" actId="6549"/>
        <pc:sldMkLst>
          <pc:docMk/>
          <pc:sldMk cId="3770209753" sldId="259"/>
        </pc:sldMkLst>
        <pc:spChg chg="mod">
          <ac:chgData name="Julie Thomas" userId="2af13b6d24d29b42" providerId="LiveId" clId="{88C2DB11-0E9A-44FE-AE8B-2469165B3BF6}" dt="2026-02-06T10:44:07.228" v="444" actId="2711"/>
          <ac:spMkLst>
            <pc:docMk/>
            <pc:sldMk cId="3770209753" sldId="259"/>
            <ac:spMk id="2" creationId="{5EA38972-D1E3-3A87-2C72-F7B2749BAFAE}"/>
          </ac:spMkLst>
        </pc:spChg>
      </pc:sldChg>
      <pc:sldChg chg="modSp mod">
        <pc:chgData name="Julie Thomas" userId="2af13b6d24d29b42" providerId="LiveId" clId="{88C2DB11-0E9A-44FE-AE8B-2469165B3BF6}" dt="2026-01-22T13:54:53.495" v="81" actId="2711"/>
        <pc:sldMkLst>
          <pc:docMk/>
          <pc:sldMk cId="1731286756" sldId="261"/>
        </pc:sldMkLst>
        <pc:spChg chg="mod">
          <ac:chgData name="Julie Thomas" userId="2af13b6d24d29b42" providerId="LiveId" clId="{88C2DB11-0E9A-44FE-AE8B-2469165B3BF6}" dt="2026-01-22T13:54:53.495" v="81" actId="2711"/>
          <ac:spMkLst>
            <pc:docMk/>
            <pc:sldMk cId="1731286756" sldId="261"/>
            <ac:spMk id="2" creationId="{36883EC7-2182-A74B-121B-55599FB60D39}"/>
          </ac:spMkLst>
        </pc:spChg>
      </pc:sldChg>
      <pc:sldChg chg="modSp mod ord">
        <pc:chgData name="Julie Thomas" userId="2af13b6d24d29b42" providerId="LiveId" clId="{88C2DB11-0E9A-44FE-AE8B-2469165B3BF6}" dt="2026-02-09T14:15:00.986" v="683"/>
        <pc:sldMkLst>
          <pc:docMk/>
          <pc:sldMk cId="1217008090" sldId="262"/>
        </pc:sldMkLst>
        <pc:spChg chg="mod">
          <ac:chgData name="Julie Thomas" userId="2af13b6d24d29b42" providerId="LiveId" clId="{88C2DB11-0E9A-44FE-AE8B-2469165B3BF6}" dt="2026-02-06T10:29:45.446" v="441" actId="14100"/>
          <ac:spMkLst>
            <pc:docMk/>
            <pc:sldMk cId="1217008090" sldId="262"/>
            <ac:spMk id="2" creationId="{1280FB03-6DB5-48E2-527B-EFE76EACF442}"/>
          </ac:spMkLst>
        </pc:spChg>
        <pc:spChg chg="mod">
          <ac:chgData name="Julie Thomas" userId="2af13b6d24d29b42" providerId="LiveId" clId="{88C2DB11-0E9A-44FE-AE8B-2469165B3BF6}" dt="2026-02-06T10:29:49.993" v="442" actId="14100"/>
          <ac:spMkLst>
            <pc:docMk/>
            <pc:sldMk cId="1217008090" sldId="262"/>
            <ac:spMk id="3" creationId="{6C6A1808-51F3-D914-849A-1FA0CCE54D2D}"/>
          </ac:spMkLst>
        </pc:spChg>
      </pc:sldChg>
      <pc:sldChg chg="modSp mod">
        <pc:chgData name="Julie Thomas" userId="2af13b6d24d29b42" providerId="LiveId" clId="{88C2DB11-0E9A-44FE-AE8B-2469165B3BF6}" dt="2026-02-06T10:43:07.116" v="443" actId="2711"/>
        <pc:sldMkLst>
          <pc:docMk/>
          <pc:sldMk cId="397642822" sldId="263"/>
        </pc:sldMkLst>
        <pc:spChg chg="mod">
          <ac:chgData name="Julie Thomas" userId="2af13b6d24d29b42" providerId="LiveId" clId="{88C2DB11-0E9A-44FE-AE8B-2469165B3BF6}" dt="2026-02-06T10:43:07.116" v="443" actId="2711"/>
          <ac:spMkLst>
            <pc:docMk/>
            <pc:sldMk cId="397642822" sldId="263"/>
            <ac:spMk id="2" creationId="{16C2D01A-2D6B-7F3D-5711-259C97D5BE25}"/>
          </ac:spMkLst>
        </pc:spChg>
      </pc:sldChg>
      <pc:sldChg chg="modSp mod">
        <pc:chgData name="Julie Thomas" userId="2af13b6d24d29b42" providerId="LiveId" clId="{88C2DB11-0E9A-44FE-AE8B-2469165B3BF6}" dt="2026-02-06T10:46:51.302" v="472" actId="20577"/>
        <pc:sldMkLst>
          <pc:docMk/>
          <pc:sldMk cId="4146822276" sldId="264"/>
        </pc:sldMkLst>
        <pc:spChg chg="mod">
          <ac:chgData name="Julie Thomas" userId="2af13b6d24d29b42" providerId="LiveId" clId="{88C2DB11-0E9A-44FE-AE8B-2469165B3BF6}" dt="2026-02-06T10:46:09.042" v="446" actId="2711"/>
          <ac:spMkLst>
            <pc:docMk/>
            <pc:sldMk cId="4146822276" sldId="264"/>
            <ac:spMk id="2" creationId="{8CEBDEEF-D3AC-1B39-EDBD-72F9641C4D2F}"/>
          </ac:spMkLst>
        </pc:spChg>
        <pc:spChg chg="mod">
          <ac:chgData name="Julie Thomas" userId="2af13b6d24d29b42" providerId="LiveId" clId="{88C2DB11-0E9A-44FE-AE8B-2469165B3BF6}" dt="2026-02-06T10:46:51.302" v="472" actId="20577"/>
          <ac:spMkLst>
            <pc:docMk/>
            <pc:sldMk cId="4146822276" sldId="264"/>
            <ac:spMk id="3" creationId="{785B0579-D4E6-28AA-D6FE-7D8800F1D17B}"/>
          </ac:spMkLst>
        </pc:spChg>
      </pc:sldChg>
      <pc:sldChg chg="modSp mod">
        <pc:chgData name="Julie Thomas" userId="2af13b6d24d29b42" providerId="LiveId" clId="{88C2DB11-0E9A-44FE-AE8B-2469165B3BF6}" dt="2026-02-06T11:06:12.464" v="676" actId="20577"/>
        <pc:sldMkLst>
          <pc:docMk/>
          <pc:sldMk cId="1480436228" sldId="266"/>
        </pc:sldMkLst>
        <pc:spChg chg="mod">
          <ac:chgData name="Julie Thomas" userId="2af13b6d24d29b42" providerId="LiveId" clId="{88C2DB11-0E9A-44FE-AE8B-2469165B3BF6}" dt="2026-02-06T11:06:12.464" v="676" actId="20577"/>
          <ac:spMkLst>
            <pc:docMk/>
            <pc:sldMk cId="1480436228" sldId="266"/>
            <ac:spMk id="2" creationId="{C65021AF-FB20-3629-3B77-BE53D858DF3A}"/>
          </ac:spMkLst>
        </pc:spChg>
      </pc:sldChg>
      <pc:sldChg chg="ord modNotesTx">
        <pc:chgData name="Julie Thomas" userId="2af13b6d24d29b42" providerId="LiveId" clId="{88C2DB11-0E9A-44FE-AE8B-2469165B3BF6}" dt="2026-02-09T14:41:55.549" v="1082" actId="20577"/>
        <pc:sldMkLst>
          <pc:docMk/>
          <pc:sldMk cId="182088407" sldId="267"/>
        </pc:sldMkLst>
      </pc:sldChg>
      <pc:sldChg chg="ord">
        <pc:chgData name="Julie Thomas" userId="2af13b6d24d29b42" providerId="LiveId" clId="{88C2DB11-0E9A-44FE-AE8B-2469165B3BF6}" dt="2026-01-22T15:43:49.632" v="262"/>
        <pc:sldMkLst>
          <pc:docMk/>
          <pc:sldMk cId="3053037519" sldId="268"/>
        </pc:sldMkLst>
      </pc:sldChg>
      <pc:sldChg chg="ord modNotesTx">
        <pc:chgData name="Julie Thomas" userId="2af13b6d24d29b42" providerId="LiveId" clId="{88C2DB11-0E9A-44FE-AE8B-2469165B3BF6}" dt="2026-02-09T15:19:39.837" v="1230" actId="20577"/>
        <pc:sldMkLst>
          <pc:docMk/>
          <pc:sldMk cId="4042636383" sldId="269"/>
        </pc:sldMkLst>
      </pc:sldChg>
      <pc:sldChg chg="modNotesTx">
        <pc:chgData name="Julie Thomas" userId="2af13b6d24d29b42" providerId="LiveId" clId="{88C2DB11-0E9A-44FE-AE8B-2469165B3BF6}" dt="2026-02-09T15:06:16.671" v="1180" actId="20577"/>
        <pc:sldMkLst>
          <pc:docMk/>
          <pc:sldMk cId="4227582201" sldId="271"/>
        </pc:sldMkLst>
      </pc:sldChg>
      <pc:sldChg chg="modSp mod ord">
        <pc:chgData name="Julie Thomas" userId="2af13b6d24d29b42" providerId="LiveId" clId="{88C2DB11-0E9A-44FE-AE8B-2469165B3BF6}" dt="2026-02-09T14:13:37.915" v="681" actId="20577"/>
        <pc:sldMkLst>
          <pc:docMk/>
          <pc:sldMk cId="3104315868" sldId="272"/>
        </pc:sldMkLst>
        <pc:spChg chg="mod">
          <ac:chgData name="Julie Thomas" userId="2af13b6d24d29b42" providerId="LiveId" clId="{88C2DB11-0E9A-44FE-AE8B-2469165B3BF6}" dt="2026-01-22T13:56:49.116" v="94" actId="2711"/>
          <ac:spMkLst>
            <pc:docMk/>
            <pc:sldMk cId="3104315868" sldId="272"/>
            <ac:spMk id="2" creationId="{8FCD4CA4-8D33-1C1E-DCAB-EA965FDFFEA3}"/>
          </ac:spMkLst>
        </pc:spChg>
        <pc:spChg chg="mod">
          <ac:chgData name="Julie Thomas" userId="2af13b6d24d29b42" providerId="LiveId" clId="{88C2DB11-0E9A-44FE-AE8B-2469165B3BF6}" dt="2026-02-09T14:13:37.915" v="681" actId="20577"/>
          <ac:spMkLst>
            <pc:docMk/>
            <pc:sldMk cId="3104315868" sldId="272"/>
            <ac:spMk id="3" creationId="{C14CA390-64D2-3F57-D6DB-B8050FFE0E2A}"/>
          </ac:spMkLst>
        </pc:spChg>
      </pc:sldChg>
      <pc:sldChg chg="modSp mod">
        <pc:chgData name="Julie Thomas" userId="2af13b6d24d29b42" providerId="LiveId" clId="{88C2DB11-0E9A-44FE-AE8B-2469165B3BF6}" dt="2026-01-22T13:59:35.611" v="173" actId="20577"/>
        <pc:sldMkLst>
          <pc:docMk/>
          <pc:sldMk cId="2908991898" sldId="273"/>
        </pc:sldMkLst>
        <pc:graphicFrameChg chg="modGraphic">
          <ac:chgData name="Julie Thomas" userId="2af13b6d24d29b42" providerId="LiveId" clId="{88C2DB11-0E9A-44FE-AE8B-2469165B3BF6}" dt="2026-01-22T13:59:35.611" v="173" actId="20577"/>
          <ac:graphicFrameMkLst>
            <pc:docMk/>
            <pc:sldMk cId="2908991898" sldId="273"/>
            <ac:graphicFrameMk id="5" creationId="{E66EA233-5554-9D2C-9C01-FDE505D0799A}"/>
          </ac:graphicFrameMkLst>
        </pc:graphicFrameChg>
      </pc:sldChg>
      <pc:sldChg chg="modNotesTx">
        <pc:chgData name="Julie Thomas" userId="2af13b6d24d29b42" providerId="LiveId" clId="{88C2DB11-0E9A-44FE-AE8B-2469165B3BF6}" dt="2026-02-06T10:48:30.829" v="474" actId="20577"/>
        <pc:sldMkLst>
          <pc:docMk/>
          <pc:sldMk cId="3993240387" sldId="276"/>
        </pc:sldMkLst>
      </pc:sldChg>
      <pc:sldChg chg="addSp delSp modSp new mod modClrScheme chgLayout">
        <pc:chgData name="Julie Thomas" userId="2af13b6d24d29b42" providerId="LiveId" clId="{88C2DB11-0E9A-44FE-AE8B-2469165B3BF6}" dt="2026-01-22T13:58:01.236" v="151" actId="122"/>
        <pc:sldMkLst>
          <pc:docMk/>
          <pc:sldMk cId="2933150700" sldId="277"/>
        </pc:sldMkLst>
        <pc:spChg chg="mod">
          <ac:chgData name="Julie Thomas" userId="2af13b6d24d29b42" providerId="LiveId" clId="{88C2DB11-0E9A-44FE-AE8B-2469165B3BF6}" dt="2026-01-22T13:58:01.236" v="151" actId="122"/>
          <ac:spMkLst>
            <pc:docMk/>
            <pc:sldMk cId="2933150700" sldId="277"/>
            <ac:spMk id="2" creationId="{138DA0CD-758C-C25E-2530-F64AB405CC33}"/>
          </ac:spMkLst>
        </pc:spChg>
        <pc:picChg chg="add">
          <ac:chgData name="Julie Thomas" userId="2af13b6d24d29b42" providerId="LiveId" clId="{88C2DB11-0E9A-44FE-AE8B-2469165B3BF6}" dt="2026-01-22T13:57:45.287" v="148" actId="26606"/>
          <ac:picMkLst>
            <pc:docMk/>
            <pc:sldMk cId="2933150700" sldId="277"/>
            <ac:picMk id="5" creationId="{43E9C0AB-092E-AA8B-798C-56E0E0DA4305}"/>
          </ac:picMkLst>
        </pc:picChg>
      </pc:sldChg>
      <pc:sldChg chg="add">
        <pc:chgData name="Julie Thomas" userId="2af13b6d24d29b42" providerId="LiveId" clId="{88C2DB11-0E9A-44FE-AE8B-2469165B3BF6}" dt="2026-01-22T13:59:07.837" v="152"/>
        <pc:sldMkLst>
          <pc:docMk/>
          <pc:sldMk cId="2089838938" sldId="278"/>
        </pc:sldMkLst>
      </pc:sldChg>
      <pc:sldChg chg="add">
        <pc:chgData name="Julie Thomas" userId="2af13b6d24d29b42" providerId="LiveId" clId="{88C2DB11-0E9A-44FE-AE8B-2469165B3BF6}" dt="2026-01-22T13:59:07.837" v="152"/>
        <pc:sldMkLst>
          <pc:docMk/>
          <pc:sldMk cId="3205925119" sldId="279"/>
        </pc:sldMkLst>
      </pc:sldChg>
      <pc:sldChg chg="modSp add mod">
        <pc:chgData name="Julie Thomas" userId="2af13b6d24d29b42" providerId="LiveId" clId="{88C2DB11-0E9A-44FE-AE8B-2469165B3BF6}" dt="2026-01-22T15:43:30.666" v="258" actId="2711"/>
        <pc:sldMkLst>
          <pc:docMk/>
          <pc:sldMk cId="1856762865" sldId="280"/>
        </pc:sldMkLst>
        <pc:spChg chg="mod">
          <ac:chgData name="Julie Thomas" userId="2af13b6d24d29b42" providerId="LiveId" clId="{88C2DB11-0E9A-44FE-AE8B-2469165B3BF6}" dt="2026-01-22T15:43:30.666" v="258" actId="2711"/>
          <ac:spMkLst>
            <pc:docMk/>
            <pc:sldMk cId="1856762865" sldId="280"/>
            <ac:spMk id="2" creationId="{69DF91A0-D849-9A4A-D2A0-77A2C569CD31}"/>
          </ac:spMkLst>
        </pc:spChg>
        <pc:spChg chg="mod">
          <ac:chgData name="Julie Thomas" userId="2af13b6d24d29b42" providerId="LiveId" clId="{88C2DB11-0E9A-44FE-AE8B-2469165B3BF6}" dt="2026-01-22T15:43:22.619" v="257" actId="20577"/>
          <ac:spMkLst>
            <pc:docMk/>
            <pc:sldMk cId="1856762865" sldId="280"/>
            <ac:spMk id="3" creationId="{8FA80123-8273-CD2E-40F5-D7E14B5FC61E}"/>
          </ac:spMkLst>
        </pc:spChg>
      </pc:sldChg>
      <pc:sldChg chg="modSp add mod">
        <pc:chgData name="Julie Thomas" userId="2af13b6d24d29b42" providerId="LiveId" clId="{88C2DB11-0E9A-44FE-AE8B-2469165B3BF6}" dt="2026-01-22T15:43:01.872" v="235" actId="27636"/>
        <pc:sldMkLst>
          <pc:docMk/>
          <pc:sldMk cId="1011333855" sldId="282"/>
        </pc:sldMkLst>
        <pc:spChg chg="mod">
          <ac:chgData name="Julie Thomas" userId="2af13b6d24d29b42" providerId="LiveId" clId="{88C2DB11-0E9A-44FE-AE8B-2469165B3BF6}" dt="2026-01-22T15:43:01.856" v="234" actId="27636"/>
          <ac:spMkLst>
            <pc:docMk/>
            <pc:sldMk cId="1011333855" sldId="282"/>
            <ac:spMk id="2" creationId="{3E24ED7D-D84F-CF2A-CFC9-549201A196CA}"/>
          </ac:spMkLst>
        </pc:spChg>
        <pc:spChg chg="mod">
          <ac:chgData name="Julie Thomas" userId="2af13b6d24d29b42" providerId="LiveId" clId="{88C2DB11-0E9A-44FE-AE8B-2469165B3BF6}" dt="2026-01-22T15:43:01.872" v="235" actId="27636"/>
          <ac:spMkLst>
            <pc:docMk/>
            <pc:sldMk cId="1011333855" sldId="282"/>
            <ac:spMk id="3" creationId="{27BCBD8D-6535-4D9C-BC87-A4435C2AA57B}"/>
          </ac:spMkLst>
        </pc:spChg>
      </pc:sldChg>
      <pc:sldChg chg="modSp add del mod">
        <pc:chgData name="Julie Thomas" userId="2af13b6d24d29b42" providerId="LiveId" clId="{88C2DB11-0E9A-44FE-AE8B-2469165B3BF6}" dt="2026-02-09T15:05:18.409" v="1121" actId="2696"/>
        <pc:sldMkLst>
          <pc:docMk/>
          <pc:sldMk cId="3104049999" sldId="283"/>
        </pc:sldMkLst>
        <pc:spChg chg="mod">
          <ac:chgData name="Julie Thomas" userId="2af13b6d24d29b42" providerId="LiveId" clId="{88C2DB11-0E9A-44FE-AE8B-2469165B3BF6}" dt="2026-02-09T15:04:46.167" v="1114" actId="21"/>
          <ac:spMkLst>
            <pc:docMk/>
            <pc:sldMk cId="3104049999" sldId="283"/>
            <ac:spMk id="3" creationId="{F12A6578-3620-4013-711A-F61B61173620}"/>
          </ac:spMkLst>
        </pc:spChg>
      </pc:sldChg>
      <pc:sldChg chg="modSp add mod modNotesTx">
        <pc:chgData name="Julie Thomas" userId="2af13b6d24d29b42" providerId="LiveId" clId="{88C2DB11-0E9A-44FE-AE8B-2469165B3BF6}" dt="2026-02-06T11:03:28.360" v="626" actId="20577"/>
        <pc:sldMkLst>
          <pc:docMk/>
          <pc:sldMk cId="2502490855" sldId="285"/>
        </pc:sldMkLst>
        <pc:spChg chg="mod">
          <ac:chgData name="Julie Thomas" userId="2af13b6d24d29b42" providerId="LiveId" clId="{88C2DB11-0E9A-44FE-AE8B-2469165B3BF6}" dt="2026-01-22T14:02:48.033" v="221" actId="2711"/>
          <ac:spMkLst>
            <pc:docMk/>
            <pc:sldMk cId="2502490855" sldId="285"/>
            <ac:spMk id="2" creationId="{F3B23C60-E100-ED4E-D178-405522B46962}"/>
          </ac:spMkLst>
        </pc:spChg>
      </pc:sldChg>
      <pc:sldChg chg="modSp add mod">
        <pc:chgData name="Julie Thomas" userId="2af13b6d24d29b42" providerId="LiveId" clId="{88C2DB11-0E9A-44FE-AE8B-2469165B3BF6}" dt="2026-02-06T10:59:59.067" v="562" actId="20577"/>
        <pc:sldMkLst>
          <pc:docMk/>
          <pc:sldMk cId="3396742867" sldId="2623"/>
        </pc:sldMkLst>
        <pc:spChg chg="mod">
          <ac:chgData name="Julie Thomas" userId="2af13b6d24d29b42" providerId="LiveId" clId="{88C2DB11-0E9A-44FE-AE8B-2469165B3BF6}" dt="2026-02-06T10:59:59.067" v="562" actId="20577"/>
          <ac:spMkLst>
            <pc:docMk/>
            <pc:sldMk cId="3396742867" sldId="2623"/>
            <ac:spMk id="3" creationId="{6301881E-AE08-2C56-6CA8-85BA921670E8}"/>
          </ac:spMkLst>
        </pc:spChg>
      </pc:sldChg>
      <pc:sldChg chg="add setBg">
        <pc:chgData name="Julie Thomas" userId="2af13b6d24d29b42" providerId="LiveId" clId="{88C2DB11-0E9A-44FE-AE8B-2469165B3BF6}" dt="2026-01-22T13:59:07.837" v="152"/>
        <pc:sldMkLst>
          <pc:docMk/>
          <pc:sldMk cId="537435453" sldId="2646"/>
        </pc:sldMkLst>
      </pc:sldChg>
      <pc:sldChg chg="add">
        <pc:chgData name="Julie Thomas" userId="2af13b6d24d29b42" providerId="LiveId" clId="{88C2DB11-0E9A-44FE-AE8B-2469165B3BF6}" dt="2026-01-22T13:59:07.837" v="152"/>
        <pc:sldMkLst>
          <pc:docMk/>
          <pc:sldMk cId="960376024" sldId="2647"/>
        </pc:sldMkLst>
      </pc:sldChg>
      <pc:sldChg chg="modSp add mod ord">
        <pc:chgData name="Julie Thomas" userId="2af13b6d24d29b42" providerId="LiveId" clId="{88C2DB11-0E9A-44FE-AE8B-2469165B3BF6}" dt="2026-01-22T16:15:42.308" v="291"/>
        <pc:sldMkLst>
          <pc:docMk/>
          <pc:sldMk cId="986599841" sldId="2649"/>
        </pc:sldMkLst>
        <pc:spChg chg="mod">
          <ac:chgData name="Julie Thomas" userId="2af13b6d24d29b42" providerId="LiveId" clId="{88C2DB11-0E9A-44FE-AE8B-2469165B3BF6}" dt="2026-01-22T15:46:34.649" v="266" actId="27636"/>
          <ac:spMkLst>
            <pc:docMk/>
            <pc:sldMk cId="986599841" sldId="2649"/>
            <ac:spMk id="3" creationId="{A804F204-D521-4F9F-8DF7-6850934F5688}"/>
          </ac:spMkLst>
        </pc:spChg>
      </pc:sldChg>
      <pc:sldChg chg="add ord">
        <pc:chgData name="Julie Thomas" userId="2af13b6d24d29b42" providerId="LiveId" clId="{88C2DB11-0E9A-44FE-AE8B-2469165B3BF6}" dt="2026-01-22T16:24:34.487" v="306"/>
        <pc:sldMkLst>
          <pc:docMk/>
          <pc:sldMk cId="1497558779" sldId="2651"/>
        </pc:sldMkLst>
      </pc:sldChg>
      <pc:sldChg chg="add ord">
        <pc:chgData name="Julie Thomas" userId="2af13b6d24d29b42" providerId="LiveId" clId="{88C2DB11-0E9A-44FE-AE8B-2469165B3BF6}" dt="2026-02-06T11:06:57.096" v="678"/>
        <pc:sldMkLst>
          <pc:docMk/>
          <pc:sldMk cId="3825844059" sldId="2652"/>
        </pc:sldMkLst>
      </pc:sldChg>
      <pc:sldChg chg="add">
        <pc:chgData name="Julie Thomas" userId="2af13b6d24d29b42" providerId="LiveId" clId="{88C2DB11-0E9A-44FE-AE8B-2469165B3BF6}" dt="2026-01-22T16:12:09.777" v="267"/>
        <pc:sldMkLst>
          <pc:docMk/>
          <pc:sldMk cId="80192710" sldId="2653"/>
        </pc:sldMkLst>
      </pc:sldChg>
      <pc:sldChg chg="add">
        <pc:chgData name="Julie Thomas" userId="2af13b6d24d29b42" providerId="LiveId" clId="{88C2DB11-0E9A-44FE-AE8B-2469165B3BF6}" dt="2026-01-22T16:12:09.777" v="267"/>
        <pc:sldMkLst>
          <pc:docMk/>
          <pc:sldMk cId="1701967396" sldId="2654"/>
        </pc:sldMkLst>
      </pc:sldChg>
      <pc:sldChg chg="modSp add mod modAnim">
        <pc:chgData name="Julie Thomas" userId="2af13b6d24d29b42" providerId="LiveId" clId="{88C2DB11-0E9A-44FE-AE8B-2469165B3BF6}" dt="2026-02-09T14:44:37.851" v="1107"/>
        <pc:sldMkLst>
          <pc:docMk/>
          <pc:sldMk cId="2995813915" sldId="2655"/>
        </pc:sldMkLst>
        <pc:spChg chg="mod">
          <ac:chgData name="Julie Thomas" userId="2af13b6d24d29b42" providerId="LiveId" clId="{88C2DB11-0E9A-44FE-AE8B-2469165B3BF6}" dt="2026-02-09T14:43:43.810" v="1086" actId="2711"/>
          <ac:spMkLst>
            <pc:docMk/>
            <pc:sldMk cId="2995813915" sldId="2655"/>
            <ac:spMk id="2" creationId="{4378D13E-4DC4-4A41-8FBF-C8F3AE6B44F9}"/>
          </ac:spMkLst>
        </pc:spChg>
        <pc:spChg chg="mod">
          <ac:chgData name="Julie Thomas" userId="2af13b6d24d29b42" providerId="LiveId" clId="{88C2DB11-0E9A-44FE-AE8B-2469165B3BF6}" dt="2026-02-09T14:44:26.794" v="1106" actId="20577"/>
          <ac:spMkLst>
            <pc:docMk/>
            <pc:sldMk cId="2995813915" sldId="2655"/>
            <ac:spMk id="3" creationId="{173B5CDA-62B0-437B-81F1-B7E8A78D34B8}"/>
          </ac:spMkLst>
        </pc:spChg>
      </pc:sldChg>
      <pc:sldChg chg="modSp add mod modAnim">
        <pc:chgData name="Julie Thomas" userId="2af13b6d24d29b42" providerId="LiveId" clId="{88C2DB11-0E9A-44FE-AE8B-2469165B3BF6}" dt="2026-02-09T14:46:02.731" v="1109"/>
        <pc:sldMkLst>
          <pc:docMk/>
          <pc:sldMk cId="793335077" sldId="2656"/>
        </pc:sldMkLst>
        <pc:spChg chg="mod">
          <ac:chgData name="Julie Thomas" userId="2af13b6d24d29b42" providerId="LiveId" clId="{88C2DB11-0E9A-44FE-AE8B-2469165B3BF6}" dt="2026-01-22T16:12:09.875" v="270" actId="27636"/>
          <ac:spMkLst>
            <pc:docMk/>
            <pc:sldMk cId="793335077" sldId="2656"/>
            <ac:spMk id="3" creationId="{35CEA7B7-C791-4A64-934B-F66F148E0BC0}"/>
          </ac:spMkLst>
        </pc:spChg>
      </pc:sldChg>
      <pc:sldChg chg="modSp add mod ord">
        <pc:chgData name="Julie Thomas" userId="2af13b6d24d29b42" providerId="LiveId" clId="{88C2DB11-0E9A-44FE-AE8B-2469165B3BF6}" dt="2026-02-06T11:05:44.952" v="663" actId="313"/>
        <pc:sldMkLst>
          <pc:docMk/>
          <pc:sldMk cId="651401259" sldId="2657"/>
        </pc:sldMkLst>
        <pc:spChg chg="mod">
          <ac:chgData name="Julie Thomas" userId="2af13b6d24d29b42" providerId="LiveId" clId="{88C2DB11-0E9A-44FE-AE8B-2469165B3BF6}" dt="2026-02-06T11:05:44.952" v="663" actId="313"/>
          <ac:spMkLst>
            <pc:docMk/>
            <pc:sldMk cId="651401259" sldId="2657"/>
            <ac:spMk id="2" creationId="{5475CF24-6E68-49D2-95BC-703C3C651C29}"/>
          </ac:spMkLst>
        </pc:spChg>
      </pc:sldChg>
      <pc:sldChg chg="add ord">
        <pc:chgData name="Julie Thomas" userId="2af13b6d24d29b42" providerId="LiveId" clId="{88C2DB11-0E9A-44FE-AE8B-2469165B3BF6}" dt="2026-01-22T16:22:05.225" v="297"/>
        <pc:sldMkLst>
          <pc:docMk/>
          <pc:sldMk cId="280475279" sldId="2658"/>
        </pc:sldMkLst>
      </pc:sldChg>
      <pc:sldChg chg="add ord">
        <pc:chgData name="Julie Thomas" userId="2af13b6d24d29b42" providerId="LiveId" clId="{88C2DB11-0E9A-44FE-AE8B-2469165B3BF6}" dt="2026-02-09T14:33:50.499" v="685"/>
        <pc:sldMkLst>
          <pc:docMk/>
          <pc:sldMk cId="2772251031" sldId="2662"/>
        </pc:sldMkLst>
      </pc:sldChg>
      <pc:sldChg chg="modSp add mod modAnim">
        <pc:chgData name="Julie Thomas" userId="2af13b6d24d29b42" providerId="LiveId" clId="{88C2DB11-0E9A-44FE-AE8B-2469165B3BF6}" dt="2026-02-09T14:45:03.741" v="1108"/>
        <pc:sldMkLst>
          <pc:docMk/>
          <pc:sldMk cId="3595434149" sldId="2665"/>
        </pc:sldMkLst>
        <pc:spChg chg="mod">
          <ac:chgData name="Julie Thomas" userId="2af13b6d24d29b42" providerId="LiveId" clId="{88C2DB11-0E9A-44FE-AE8B-2469165B3BF6}" dt="2026-01-22T16:12:09.899" v="272" actId="27636"/>
          <ac:spMkLst>
            <pc:docMk/>
            <pc:sldMk cId="3595434149" sldId="2665"/>
            <ac:spMk id="2" creationId="{59C43754-B832-CF4B-A631-2191794CE9DE}"/>
          </ac:spMkLst>
        </pc:spChg>
        <pc:spChg chg="mod">
          <ac:chgData name="Julie Thomas" userId="2af13b6d24d29b42" providerId="LiveId" clId="{88C2DB11-0E9A-44FE-AE8B-2469165B3BF6}" dt="2026-01-22T16:12:09.897" v="271" actId="27636"/>
          <ac:spMkLst>
            <pc:docMk/>
            <pc:sldMk cId="3595434149" sldId="2665"/>
            <ac:spMk id="3" creationId="{BE7C46A1-8642-F7CB-63DB-92C428DBFB0D}"/>
          </ac:spMkLst>
        </pc:spChg>
      </pc:sldChg>
      <pc:sldChg chg="modSp add mod">
        <pc:chgData name="Julie Thomas" userId="2af13b6d24d29b42" providerId="LiveId" clId="{88C2DB11-0E9A-44FE-AE8B-2469165B3BF6}" dt="2026-01-22T16:14:12.531" v="288" actId="20577"/>
        <pc:sldMkLst>
          <pc:docMk/>
          <pc:sldMk cId="1302489369" sldId="2666"/>
        </pc:sldMkLst>
        <pc:spChg chg="mod">
          <ac:chgData name="Julie Thomas" userId="2af13b6d24d29b42" providerId="LiveId" clId="{88C2DB11-0E9A-44FE-AE8B-2469165B3BF6}" dt="2026-01-22T16:14:12.531" v="288" actId="20577"/>
          <ac:spMkLst>
            <pc:docMk/>
            <pc:sldMk cId="1302489369" sldId="2666"/>
            <ac:spMk id="3" creationId="{2410EB83-7C0F-467E-087A-F6C5565974F1}"/>
          </ac:spMkLst>
        </pc:spChg>
      </pc:sldChg>
      <pc:sldChg chg="modSp add mod ord">
        <pc:chgData name="Julie Thomas" userId="2af13b6d24d29b42" providerId="LiveId" clId="{88C2DB11-0E9A-44FE-AE8B-2469165B3BF6}" dt="2026-02-09T15:05:01.651" v="1120" actId="27636"/>
        <pc:sldMkLst>
          <pc:docMk/>
          <pc:sldMk cId="1174929226" sldId="2667"/>
        </pc:sldMkLst>
        <pc:spChg chg="mod">
          <ac:chgData name="Julie Thomas" userId="2af13b6d24d29b42" providerId="LiveId" clId="{88C2DB11-0E9A-44FE-AE8B-2469165B3BF6}" dt="2026-02-06T10:54:39.583" v="500" actId="6549"/>
          <ac:spMkLst>
            <pc:docMk/>
            <pc:sldMk cId="1174929226" sldId="2667"/>
            <ac:spMk id="2" creationId="{B22EEF1D-412F-0899-1562-BD0D3C870C3C}"/>
          </ac:spMkLst>
        </pc:spChg>
        <pc:spChg chg="mod">
          <ac:chgData name="Julie Thomas" userId="2af13b6d24d29b42" providerId="LiveId" clId="{88C2DB11-0E9A-44FE-AE8B-2469165B3BF6}" dt="2026-02-09T15:05:01.651" v="1120" actId="27636"/>
          <ac:spMkLst>
            <pc:docMk/>
            <pc:sldMk cId="1174929226" sldId="2667"/>
            <ac:spMk id="3" creationId="{4DA7F98A-DB6F-1DFC-49DA-A810DE7BD8D0}"/>
          </ac:spMkLst>
        </pc:sp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12" Type="http://schemas.openxmlformats.org/officeDocument/2006/relationships/image" Target="../media/image30.sv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11" Type="http://schemas.openxmlformats.org/officeDocument/2006/relationships/image" Target="../media/image29.pn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ata3.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12" Type="http://schemas.openxmlformats.org/officeDocument/2006/relationships/image" Target="../media/image30.sv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11" Type="http://schemas.openxmlformats.org/officeDocument/2006/relationships/image" Target="../media/image29.pn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rawing3.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60DF5E1-583A-4544-B553-9EE3150B2EAB}" type="doc">
      <dgm:prSet loTypeId="urn:microsoft.com/office/officeart/2005/8/layout/default" loCatId="list" qsTypeId="urn:microsoft.com/office/officeart/2005/8/quickstyle/simple4" qsCatId="simple" csTypeId="urn:microsoft.com/office/officeart/2005/8/colors/accent2_2" csCatId="accent2" phldr="1"/>
      <dgm:spPr/>
      <dgm:t>
        <a:bodyPr/>
        <a:lstStyle/>
        <a:p>
          <a:endParaRPr lang="en-US"/>
        </a:p>
      </dgm:t>
    </dgm:pt>
    <dgm:pt modelId="{4B886DB1-0C33-419B-9083-FC94E0323E16}">
      <dgm:prSet/>
      <dgm:spPr/>
      <dgm:t>
        <a:bodyPr/>
        <a:lstStyle/>
        <a:p>
          <a:r>
            <a:rPr lang="en-GB"/>
            <a:t>Emotional Self-Awareness</a:t>
          </a:r>
          <a:endParaRPr lang="en-US"/>
        </a:p>
      </dgm:t>
    </dgm:pt>
    <dgm:pt modelId="{4266C9BC-9134-4C69-8F23-E006F5161C65}" type="parTrans" cxnId="{850B53A1-5D82-4CB8-A9B4-BA0143F4D5D9}">
      <dgm:prSet/>
      <dgm:spPr/>
      <dgm:t>
        <a:bodyPr/>
        <a:lstStyle/>
        <a:p>
          <a:endParaRPr lang="en-US"/>
        </a:p>
      </dgm:t>
    </dgm:pt>
    <dgm:pt modelId="{F07CD429-6CCA-45AC-839F-99346513FCE5}" type="sibTrans" cxnId="{850B53A1-5D82-4CB8-A9B4-BA0143F4D5D9}">
      <dgm:prSet/>
      <dgm:spPr/>
      <dgm:t>
        <a:bodyPr/>
        <a:lstStyle/>
        <a:p>
          <a:endParaRPr lang="en-US"/>
        </a:p>
      </dgm:t>
    </dgm:pt>
    <dgm:pt modelId="{1E210057-6711-47E1-920A-ADFBCB452586}">
      <dgm:prSet/>
      <dgm:spPr/>
      <dgm:t>
        <a:bodyPr/>
        <a:lstStyle/>
        <a:p>
          <a:r>
            <a:rPr lang="en-GB"/>
            <a:t>Emotional Self-Control</a:t>
          </a:r>
          <a:endParaRPr lang="en-US"/>
        </a:p>
      </dgm:t>
    </dgm:pt>
    <dgm:pt modelId="{E30E0667-CDC4-4F75-99D7-2929348A92F6}" type="parTrans" cxnId="{AEE95565-AD03-4632-AC1C-4B603B8DF729}">
      <dgm:prSet/>
      <dgm:spPr/>
      <dgm:t>
        <a:bodyPr/>
        <a:lstStyle/>
        <a:p>
          <a:endParaRPr lang="en-US"/>
        </a:p>
      </dgm:t>
    </dgm:pt>
    <dgm:pt modelId="{7878C602-5B1E-4DCA-A72F-97A0C247FB80}" type="sibTrans" cxnId="{AEE95565-AD03-4632-AC1C-4B603B8DF729}">
      <dgm:prSet/>
      <dgm:spPr/>
      <dgm:t>
        <a:bodyPr/>
        <a:lstStyle/>
        <a:p>
          <a:endParaRPr lang="en-US"/>
        </a:p>
      </dgm:t>
    </dgm:pt>
    <dgm:pt modelId="{F9F3B55D-1736-442D-961E-E40AE587171C}">
      <dgm:prSet/>
      <dgm:spPr/>
      <dgm:t>
        <a:bodyPr/>
        <a:lstStyle/>
        <a:p>
          <a:r>
            <a:rPr lang="en-GB"/>
            <a:t>Adaptability</a:t>
          </a:r>
          <a:endParaRPr lang="en-US"/>
        </a:p>
      </dgm:t>
    </dgm:pt>
    <dgm:pt modelId="{A4611188-4415-414A-B960-738A913F9C59}" type="parTrans" cxnId="{01D17804-7207-4418-8840-2B1B437A986C}">
      <dgm:prSet/>
      <dgm:spPr/>
      <dgm:t>
        <a:bodyPr/>
        <a:lstStyle/>
        <a:p>
          <a:endParaRPr lang="en-US"/>
        </a:p>
      </dgm:t>
    </dgm:pt>
    <dgm:pt modelId="{59BE95B0-294D-470A-B38F-937E117DCC64}" type="sibTrans" cxnId="{01D17804-7207-4418-8840-2B1B437A986C}">
      <dgm:prSet/>
      <dgm:spPr/>
      <dgm:t>
        <a:bodyPr/>
        <a:lstStyle/>
        <a:p>
          <a:endParaRPr lang="en-US"/>
        </a:p>
      </dgm:t>
    </dgm:pt>
    <dgm:pt modelId="{FCD71E1C-1695-40D4-8075-D2CDC10A7BF7}">
      <dgm:prSet/>
      <dgm:spPr/>
      <dgm:t>
        <a:bodyPr/>
        <a:lstStyle/>
        <a:p>
          <a:r>
            <a:rPr lang="en-GB"/>
            <a:t>Achievement Orientation</a:t>
          </a:r>
          <a:endParaRPr lang="en-US"/>
        </a:p>
      </dgm:t>
    </dgm:pt>
    <dgm:pt modelId="{C7D8B3DC-8B12-415C-94B9-EE22AC07EA0A}" type="parTrans" cxnId="{9E5EB00A-5618-4237-AED7-6548C45BB347}">
      <dgm:prSet/>
      <dgm:spPr/>
      <dgm:t>
        <a:bodyPr/>
        <a:lstStyle/>
        <a:p>
          <a:endParaRPr lang="en-US"/>
        </a:p>
      </dgm:t>
    </dgm:pt>
    <dgm:pt modelId="{DE18A1E5-B5BF-4A97-9EDF-08A4F8054120}" type="sibTrans" cxnId="{9E5EB00A-5618-4237-AED7-6548C45BB347}">
      <dgm:prSet/>
      <dgm:spPr/>
      <dgm:t>
        <a:bodyPr/>
        <a:lstStyle/>
        <a:p>
          <a:endParaRPr lang="en-US"/>
        </a:p>
      </dgm:t>
    </dgm:pt>
    <dgm:pt modelId="{51191A82-998F-4B2C-A6B5-57E6E04525E7}">
      <dgm:prSet/>
      <dgm:spPr/>
      <dgm:t>
        <a:bodyPr/>
        <a:lstStyle/>
        <a:p>
          <a:r>
            <a:rPr lang="en-GB"/>
            <a:t>Positive Outlook</a:t>
          </a:r>
          <a:endParaRPr lang="en-US"/>
        </a:p>
      </dgm:t>
    </dgm:pt>
    <dgm:pt modelId="{691546E3-5A48-4AED-967E-938FB70B6C04}" type="parTrans" cxnId="{447ABB46-E411-44E3-9703-2EFCE7B46C75}">
      <dgm:prSet/>
      <dgm:spPr/>
      <dgm:t>
        <a:bodyPr/>
        <a:lstStyle/>
        <a:p>
          <a:endParaRPr lang="en-US"/>
        </a:p>
      </dgm:t>
    </dgm:pt>
    <dgm:pt modelId="{266CC86B-20B2-4C3F-8E87-85E49ACF4E1D}" type="sibTrans" cxnId="{447ABB46-E411-44E3-9703-2EFCE7B46C75}">
      <dgm:prSet/>
      <dgm:spPr/>
      <dgm:t>
        <a:bodyPr/>
        <a:lstStyle/>
        <a:p>
          <a:endParaRPr lang="en-US"/>
        </a:p>
      </dgm:t>
    </dgm:pt>
    <dgm:pt modelId="{BD61E83E-053E-4BF0-B875-40F44A4E8EBF}">
      <dgm:prSet/>
      <dgm:spPr/>
      <dgm:t>
        <a:bodyPr/>
        <a:lstStyle/>
        <a:p>
          <a:r>
            <a:rPr lang="en-GB"/>
            <a:t>Empathy</a:t>
          </a:r>
          <a:endParaRPr lang="en-US"/>
        </a:p>
      </dgm:t>
    </dgm:pt>
    <dgm:pt modelId="{E2078E91-9E56-4BB7-B414-8DB3305F45C9}" type="parTrans" cxnId="{CB6D7864-EEA5-4EC5-B089-5DEF94913397}">
      <dgm:prSet/>
      <dgm:spPr/>
      <dgm:t>
        <a:bodyPr/>
        <a:lstStyle/>
        <a:p>
          <a:endParaRPr lang="en-US"/>
        </a:p>
      </dgm:t>
    </dgm:pt>
    <dgm:pt modelId="{176ABD17-02DB-456E-9047-97F9101FEF3D}" type="sibTrans" cxnId="{CB6D7864-EEA5-4EC5-B089-5DEF94913397}">
      <dgm:prSet/>
      <dgm:spPr/>
      <dgm:t>
        <a:bodyPr/>
        <a:lstStyle/>
        <a:p>
          <a:endParaRPr lang="en-US"/>
        </a:p>
      </dgm:t>
    </dgm:pt>
    <dgm:pt modelId="{D2BCD050-4331-4E34-A4A4-916295F0CA14}">
      <dgm:prSet/>
      <dgm:spPr/>
      <dgm:t>
        <a:bodyPr/>
        <a:lstStyle/>
        <a:p>
          <a:r>
            <a:rPr lang="en-GB" dirty="0"/>
            <a:t>Organisational Awareness</a:t>
          </a:r>
          <a:endParaRPr lang="en-US" dirty="0"/>
        </a:p>
      </dgm:t>
    </dgm:pt>
    <dgm:pt modelId="{9F482142-0804-4D79-9B4E-F089C3AA3013}" type="parTrans" cxnId="{12517AA7-1197-4A5B-9F42-65139DFF3A9D}">
      <dgm:prSet/>
      <dgm:spPr/>
      <dgm:t>
        <a:bodyPr/>
        <a:lstStyle/>
        <a:p>
          <a:endParaRPr lang="en-US"/>
        </a:p>
      </dgm:t>
    </dgm:pt>
    <dgm:pt modelId="{2714F61E-1943-416E-BDE1-0D0D615BBA0F}" type="sibTrans" cxnId="{12517AA7-1197-4A5B-9F42-65139DFF3A9D}">
      <dgm:prSet/>
      <dgm:spPr/>
      <dgm:t>
        <a:bodyPr/>
        <a:lstStyle/>
        <a:p>
          <a:endParaRPr lang="en-US"/>
        </a:p>
      </dgm:t>
    </dgm:pt>
    <dgm:pt modelId="{CEB7F1B2-729F-488A-B5EC-9C56D9139E09}">
      <dgm:prSet/>
      <dgm:spPr/>
      <dgm:t>
        <a:bodyPr/>
        <a:lstStyle/>
        <a:p>
          <a:r>
            <a:rPr lang="en-GB"/>
            <a:t>Influence</a:t>
          </a:r>
          <a:endParaRPr lang="en-US"/>
        </a:p>
      </dgm:t>
    </dgm:pt>
    <dgm:pt modelId="{797E9897-C644-48E4-958E-B738E717D77D}" type="parTrans" cxnId="{FAC8AC9A-9FBE-4267-BE3E-CCCA3668A7C7}">
      <dgm:prSet/>
      <dgm:spPr/>
      <dgm:t>
        <a:bodyPr/>
        <a:lstStyle/>
        <a:p>
          <a:endParaRPr lang="en-US"/>
        </a:p>
      </dgm:t>
    </dgm:pt>
    <dgm:pt modelId="{8B5CDC55-8C01-4F51-A74B-F08F19125F80}" type="sibTrans" cxnId="{FAC8AC9A-9FBE-4267-BE3E-CCCA3668A7C7}">
      <dgm:prSet/>
      <dgm:spPr/>
      <dgm:t>
        <a:bodyPr/>
        <a:lstStyle/>
        <a:p>
          <a:endParaRPr lang="en-US"/>
        </a:p>
      </dgm:t>
    </dgm:pt>
    <dgm:pt modelId="{132918F2-5B8D-46CA-918E-6D1B2B354ADE}">
      <dgm:prSet/>
      <dgm:spPr/>
      <dgm:t>
        <a:bodyPr/>
        <a:lstStyle/>
        <a:p>
          <a:r>
            <a:rPr lang="en-GB"/>
            <a:t>Coach and Mentor</a:t>
          </a:r>
          <a:endParaRPr lang="en-US"/>
        </a:p>
      </dgm:t>
    </dgm:pt>
    <dgm:pt modelId="{3A64FDFE-FAB3-43F3-9A51-A5B605EA5A35}" type="parTrans" cxnId="{49598DF7-4496-47C7-862D-C99D9FF83F41}">
      <dgm:prSet/>
      <dgm:spPr/>
      <dgm:t>
        <a:bodyPr/>
        <a:lstStyle/>
        <a:p>
          <a:endParaRPr lang="en-US"/>
        </a:p>
      </dgm:t>
    </dgm:pt>
    <dgm:pt modelId="{CB40DD8E-6AD2-4E1D-9177-8DD453EB8332}" type="sibTrans" cxnId="{49598DF7-4496-47C7-862D-C99D9FF83F41}">
      <dgm:prSet/>
      <dgm:spPr/>
      <dgm:t>
        <a:bodyPr/>
        <a:lstStyle/>
        <a:p>
          <a:endParaRPr lang="en-US"/>
        </a:p>
      </dgm:t>
    </dgm:pt>
    <dgm:pt modelId="{8EE2D221-80F3-43CE-B282-EC6D9213C27D}">
      <dgm:prSet/>
      <dgm:spPr/>
      <dgm:t>
        <a:bodyPr/>
        <a:lstStyle/>
        <a:p>
          <a:r>
            <a:rPr lang="en-GB"/>
            <a:t>Conflict Management</a:t>
          </a:r>
          <a:endParaRPr lang="en-US"/>
        </a:p>
      </dgm:t>
    </dgm:pt>
    <dgm:pt modelId="{E2F595E0-AB71-42C3-A87A-2CF2B8A958F3}" type="parTrans" cxnId="{9CDBAC13-C929-4E80-AF83-D498893E3D57}">
      <dgm:prSet/>
      <dgm:spPr/>
      <dgm:t>
        <a:bodyPr/>
        <a:lstStyle/>
        <a:p>
          <a:endParaRPr lang="en-US"/>
        </a:p>
      </dgm:t>
    </dgm:pt>
    <dgm:pt modelId="{FA043899-B2F8-4602-BBFA-9B6F538BE3FF}" type="sibTrans" cxnId="{9CDBAC13-C929-4E80-AF83-D498893E3D57}">
      <dgm:prSet/>
      <dgm:spPr/>
      <dgm:t>
        <a:bodyPr/>
        <a:lstStyle/>
        <a:p>
          <a:endParaRPr lang="en-US"/>
        </a:p>
      </dgm:t>
    </dgm:pt>
    <dgm:pt modelId="{319C18A3-724B-4FF8-9A22-070DAB30E7B4}">
      <dgm:prSet/>
      <dgm:spPr/>
      <dgm:t>
        <a:bodyPr/>
        <a:lstStyle/>
        <a:p>
          <a:r>
            <a:rPr lang="en-GB"/>
            <a:t>Teamwork</a:t>
          </a:r>
          <a:endParaRPr lang="en-US"/>
        </a:p>
      </dgm:t>
    </dgm:pt>
    <dgm:pt modelId="{C2B8F9DF-0421-49C9-A8BD-2E436FBCF191}" type="parTrans" cxnId="{942684E6-0AC5-48D2-A3AF-FF582F7F1423}">
      <dgm:prSet/>
      <dgm:spPr/>
      <dgm:t>
        <a:bodyPr/>
        <a:lstStyle/>
        <a:p>
          <a:endParaRPr lang="en-US"/>
        </a:p>
      </dgm:t>
    </dgm:pt>
    <dgm:pt modelId="{F1AEB2F5-F547-4344-98AA-F52BEF21270A}" type="sibTrans" cxnId="{942684E6-0AC5-48D2-A3AF-FF582F7F1423}">
      <dgm:prSet/>
      <dgm:spPr/>
      <dgm:t>
        <a:bodyPr/>
        <a:lstStyle/>
        <a:p>
          <a:endParaRPr lang="en-US"/>
        </a:p>
      </dgm:t>
    </dgm:pt>
    <dgm:pt modelId="{A2C5E790-DE67-4638-A8D8-1E9F743214D6}">
      <dgm:prSet/>
      <dgm:spPr/>
      <dgm:t>
        <a:bodyPr/>
        <a:lstStyle/>
        <a:p>
          <a:r>
            <a:rPr lang="en-GB"/>
            <a:t>Inspirational Leadership</a:t>
          </a:r>
          <a:endParaRPr lang="en-US"/>
        </a:p>
      </dgm:t>
    </dgm:pt>
    <dgm:pt modelId="{DA9CAEB4-A781-4BC2-9CCF-A508A488D8D1}" type="parTrans" cxnId="{D7810344-CE69-4605-9B04-D1CC46A0148C}">
      <dgm:prSet/>
      <dgm:spPr/>
      <dgm:t>
        <a:bodyPr/>
        <a:lstStyle/>
        <a:p>
          <a:endParaRPr lang="en-US"/>
        </a:p>
      </dgm:t>
    </dgm:pt>
    <dgm:pt modelId="{796A59A5-9901-414F-BF45-0AF44D853C6B}" type="sibTrans" cxnId="{D7810344-CE69-4605-9B04-D1CC46A0148C}">
      <dgm:prSet/>
      <dgm:spPr/>
      <dgm:t>
        <a:bodyPr/>
        <a:lstStyle/>
        <a:p>
          <a:endParaRPr lang="en-US"/>
        </a:p>
      </dgm:t>
    </dgm:pt>
    <dgm:pt modelId="{99693A02-C327-4E5C-A0D8-F6EF27D5F9AC}" type="pres">
      <dgm:prSet presAssocID="{560DF5E1-583A-4544-B553-9EE3150B2EAB}" presName="diagram" presStyleCnt="0">
        <dgm:presLayoutVars>
          <dgm:dir/>
          <dgm:resizeHandles val="exact"/>
        </dgm:presLayoutVars>
      </dgm:prSet>
      <dgm:spPr/>
    </dgm:pt>
    <dgm:pt modelId="{2C5C0D9D-96BA-4ECA-A39A-26652F24B78E}" type="pres">
      <dgm:prSet presAssocID="{4B886DB1-0C33-419B-9083-FC94E0323E16}" presName="node" presStyleLbl="node1" presStyleIdx="0" presStyleCnt="12">
        <dgm:presLayoutVars>
          <dgm:bulletEnabled val="1"/>
        </dgm:presLayoutVars>
      </dgm:prSet>
      <dgm:spPr/>
    </dgm:pt>
    <dgm:pt modelId="{ABBADE62-1476-4B6C-BA9D-E13E8D310823}" type="pres">
      <dgm:prSet presAssocID="{F07CD429-6CCA-45AC-839F-99346513FCE5}" presName="sibTrans" presStyleCnt="0"/>
      <dgm:spPr/>
    </dgm:pt>
    <dgm:pt modelId="{5C264E9A-35BE-45A1-A53E-30B4498D7DA2}" type="pres">
      <dgm:prSet presAssocID="{1E210057-6711-47E1-920A-ADFBCB452586}" presName="node" presStyleLbl="node1" presStyleIdx="1" presStyleCnt="12">
        <dgm:presLayoutVars>
          <dgm:bulletEnabled val="1"/>
        </dgm:presLayoutVars>
      </dgm:prSet>
      <dgm:spPr/>
    </dgm:pt>
    <dgm:pt modelId="{35D490DB-5752-42F2-BD9F-C6A24E046348}" type="pres">
      <dgm:prSet presAssocID="{7878C602-5B1E-4DCA-A72F-97A0C247FB80}" presName="sibTrans" presStyleCnt="0"/>
      <dgm:spPr/>
    </dgm:pt>
    <dgm:pt modelId="{313C3441-59EE-4554-AA7F-39CDCA5F1280}" type="pres">
      <dgm:prSet presAssocID="{F9F3B55D-1736-442D-961E-E40AE587171C}" presName="node" presStyleLbl="node1" presStyleIdx="2" presStyleCnt="12">
        <dgm:presLayoutVars>
          <dgm:bulletEnabled val="1"/>
        </dgm:presLayoutVars>
      </dgm:prSet>
      <dgm:spPr/>
    </dgm:pt>
    <dgm:pt modelId="{5BFB3CE2-26B2-4F17-AD0A-26C81626F025}" type="pres">
      <dgm:prSet presAssocID="{59BE95B0-294D-470A-B38F-937E117DCC64}" presName="sibTrans" presStyleCnt="0"/>
      <dgm:spPr/>
    </dgm:pt>
    <dgm:pt modelId="{8B10B1EC-35C1-4C67-8974-B081E5622C4C}" type="pres">
      <dgm:prSet presAssocID="{FCD71E1C-1695-40D4-8075-D2CDC10A7BF7}" presName="node" presStyleLbl="node1" presStyleIdx="3" presStyleCnt="12">
        <dgm:presLayoutVars>
          <dgm:bulletEnabled val="1"/>
        </dgm:presLayoutVars>
      </dgm:prSet>
      <dgm:spPr/>
    </dgm:pt>
    <dgm:pt modelId="{D727499C-711B-4265-9F42-B2840EAA7E16}" type="pres">
      <dgm:prSet presAssocID="{DE18A1E5-B5BF-4A97-9EDF-08A4F8054120}" presName="sibTrans" presStyleCnt="0"/>
      <dgm:spPr/>
    </dgm:pt>
    <dgm:pt modelId="{8BAA67CF-329C-4570-9FC5-E3D13C0F349F}" type="pres">
      <dgm:prSet presAssocID="{51191A82-998F-4B2C-A6B5-57E6E04525E7}" presName="node" presStyleLbl="node1" presStyleIdx="4" presStyleCnt="12">
        <dgm:presLayoutVars>
          <dgm:bulletEnabled val="1"/>
        </dgm:presLayoutVars>
      </dgm:prSet>
      <dgm:spPr/>
    </dgm:pt>
    <dgm:pt modelId="{47E8BA1D-6B3F-4FAD-9370-6D405FC3B08E}" type="pres">
      <dgm:prSet presAssocID="{266CC86B-20B2-4C3F-8E87-85E49ACF4E1D}" presName="sibTrans" presStyleCnt="0"/>
      <dgm:spPr/>
    </dgm:pt>
    <dgm:pt modelId="{A6FC9EEF-0B00-4608-9704-BFF4CAF74498}" type="pres">
      <dgm:prSet presAssocID="{BD61E83E-053E-4BF0-B875-40F44A4E8EBF}" presName="node" presStyleLbl="node1" presStyleIdx="5" presStyleCnt="12">
        <dgm:presLayoutVars>
          <dgm:bulletEnabled val="1"/>
        </dgm:presLayoutVars>
      </dgm:prSet>
      <dgm:spPr/>
    </dgm:pt>
    <dgm:pt modelId="{B40DDCE7-30AD-44BA-AFE4-A9B5EFC74C5D}" type="pres">
      <dgm:prSet presAssocID="{176ABD17-02DB-456E-9047-97F9101FEF3D}" presName="sibTrans" presStyleCnt="0"/>
      <dgm:spPr/>
    </dgm:pt>
    <dgm:pt modelId="{CE085E60-488E-4FE4-AC55-318CFF21D2AF}" type="pres">
      <dgm:prSet presAssocID="{D2BCD050-4331-4E34-A4A4-916295F0CA14}" presName="node" presStyleLbl="node1" presStyleIdx="6" presStyleCnt="12">
        <dgm:presLayoutVars>
          <dgm:bulletEnabled val="1"/>
        </dgm:presLayoutVars>
      </dgm:prSet>
      <dgm:spPr/>
    </dgm:pt>
    <dgm:pt modelId="{6A29E30E-3708-4E6D-B04F-5F3DA9DB47C5}" type="pres">
      <dgm:prSet presAssocID="{2714F61E-1943-416E-BDE1-0D0D615BBA0F}" presName="sibTrans" presStyleCnt="0"/>
      <dgm:spPr/>
    </dgm:pt>
    <dgm:pt modelId="{19E517C2-43F5-4198-A540-2FB90B138A58}" type="pres">
      <dgm:prSet presAssocID="{CEB7F1B2-729F-488A-B5EC-9C56D9139E09}" presName="node" presStyleLbl="node1" presStyleIdx="7" presStyleCnt="12">
        <dgm:presLayoutVars>
          <dgm:bulletEnabled val="1"/>
        </dgm:presLayoutVars>
      </dgm:prSet>
      <dgm:spPr/>
    </dgm:pt>
    <dgm:pt modelId="{CE452892-A027-4602-A6C7-7EA51B8B1AA8}" type="pres">
      <dgm:prSet presAssocID="{8B5CDC55-8C01-4F51-A74B-F08F19125F80}" presName="sibTrans" presStyleCnt="0"/>
      <dgm:spPr/>
    </dgm:pt>
    <dgm:pt modelId="{483BF738-AE9E-4019-9015-14E50F293C0E}" type="pres">
      <dgm:prSet presAssocID="{132918F2-5B8D-46CA-918E-6D1B2B354ADE}" presName="node" presStyleLbl="node1" presStyleIdx="8" presStyleCnt="12">
        <dgm:presLayoutVars>
          <dgm:bulletEnabled val="1"/>
        </dgm:presLayoutVars>
      </dgm:prSet>
      <dgm:spPr/>
    </dgm:pt>
    <dgm:pt modelId="{1AC39BBC-88C5-42FE-B7E9-DB729548567A}" type="pres">
      <dgm:prSet presAssocID="{CB40DD8E-6AD2-4E1D-9177-8DD453EB8332}" presName="sibTrans" presStyleCnt="0"/>
      <dgm:spPr/>
    </dgm:pt>
    <dgm:pt modelId="{D8E83047-40F0-48CF-9FF9-5387FFD3C4A8}" type="pres">
      <dgm:prSet presAssocID="{8EE2D221-80F3-43CE-B282-EC6D9213C27D}" presName="node" presStyleLbl="node1" presStyleIdx="9" presStyleCnt="12">
        <dgm:presLayoutVars>
          <dgm:bulletEnabled val="1"/>
        </dgm:presLayoutVars>
      </dgm:prSet>
      <dgm:spPr/>
    </dgm:pt>
    <dgm:pt modelId="{C925036A-8063-499B-8FD7-314A97F44CB8}" type="pres">
      <dgm:prSet presAssocID="{FA043899-B2F8-4602-BBFA-9B6F538BE3FF}" presName="sibTrans" presStyleCnt="0"/>
      <dgm:spPr/>
    </dgm:pt>
    <dgm:pt modelId="{68A2C6BC-921A-4141-9F6B-E2AA022B777D}" type="pres">
      <dgm:prSet presAssocID="{319C18A3-724B-4FF8-9A22-070DAB30E7B4}" presName="node" presStyleLbl="node1" presStyleIdx="10" presStyleCnt="12">
        <dgm:presLayoutVars>
          <dgm:bulletEnabled val="1"/>
        </dgm:presLayoutVars>
      </dgm:prSet>
      <dgm:spPr/>
    </dgm:pt>
    <dgm:pt modelId="{445325A9-7087-4AB8-8407-06EEF85A8DC9}" type="pres">
      <dgm:prSet presAssocID="{F1AEB2F5-F547-4344-98AA-F52BEF21270A}" presName="sibTrans" presStyleCnt="0"/>
      <dgm:spPr/>
    </dgm:pt>
    <dgm:pt modelId="{6F8B6559-995E-438A-B992-371A01BC0BE9}" type="pres">
      <dgm:prSet presAssocID="{A2C5E790-DE67-4638-A8D8-1E9F743214D6}" presName="node" presStyleLbl="node1" presStyleIdx="11" presStyleCnt="12">
        <dgm:presLayoutVars>
          <dgm:bulletEnabled val="1"/>
        </dgm:presLayoutVars>
      </dgm:prSet>
      <dgm:spPr/>
    </dgm:pt>
  </dgm:ptLst>
  <dgm:cxnLst>
    <dgm:cxn modelId="{01D17804-7207-4418-8840-2B1B437A986C}" srcId="{560DF5E1-583A-4544-B553-9EE3150B2EAB}" destId="{F9F3B55D-1736-442D-961E-E40AE587171C}" srcOrd="2" destOrd="0" parTransId="{A4611188-4415-414A-B960-738A913F9C59}" sibTransId="{59BE95B0-294D-470A-B38F-937E117DCC64}"/>
    <dgm:cxn modelId="{09894D05-BEFC-4FE4-9DE0-30C093DEE91F}" type="presOf" srcId="{319C18A3-724B-4FF8-9A22-070DAB30E7B4}" destId="{68A2C6BC-921A-4141-9F6B-E2AA022B777D}" srcOrd="0" destOrd="0" presId="urn:microsoft.com/office/officeart/2005/8/layout/default"/>
    <dgm:cxn modelId="{4C2FE708-C158-48E2-9A5D-7675968E86C8}" type="presOf" srcId="{560DF5E1-583A-4544-B553-9EE3150B2EAB}" destId="{99693A02-C327-4E5C-A0D8-F6EF27D5F9AC}" srcOrd="0" destOrd="0" presId="urn:microsoft.com/office/officeart/2005/8/layout/default"/>
    <dgm:cxn modelId="{9E5EB00A-5618-4237-AED7-6548C45BB347}" srcId="{560DF5E1-583A-4544-B553-9EE3150B2EAB}" destId="{FCD71E1C-1695-40D4-8075-D2CDC10A7BF7}" srcOrd="3" destOrd="0" parTransId="{C7D8B3DC-8B12-415C-94B9-EE22AC07EA0A}" sibTransId="{DE18A1E5-B5BF-4A97-9EDF-08A4F8054120}"/>
    <dgm:cxn modelId="{9CDBAC13-C929-4E80-AF83-D498893E3D57}" srcId="{560DF5E1-583A-4544-B553-9EE3150B2EAB}" destId="{8EE2D221-80F3-43CE-B282-EC6D9213C27D}" srcOrd="9" destOrd="0" parTransId="{E2F595E0-AB71-42C3-A87A-2CF2B8A958F3}" sibTransId="{FA043899-B2F8-4602-BBFA-9B6F538BE3FF}"/>
    <dgm:cxn modelId="{D597263B-9C36-4AB0-AAD3-29A7EE17D6F5}" type="presOf" srcId="{51191A82-998F-4B2C-A6B5-57E6E04525E7}" destId="{8BAA67CF-329C-4570-9FC5-E3D13C0F349F}" srcOrd="0" destOrd="0" presId="urn:microsoft.com/office/officeart/2005/8/layout/default"/>
    <dgm:cxn modelId="{D7810344-CE69-4605-9B04-D1CC46A0148C}" srcId="{560DF5E1-583A-4544-B553-9EE3150B2EAB}" destId="{A2C5E790-DE67-4638-A8D8-1E9F743214D6}" srcOrd="11" destOrd="0" parTransId="{DA9CAEB4-A781-4BC2-9CCF-A508A488D8D1}" sibTransId="{796A59A5-9901-414F-BF45-0AF44D853C6B}"/>
    <dgm:cxn modelId="{CB6D7864-EEA5-4EC5-B089-5DEF94913397}" srcId="{560DF5E1-583A-4544-B553-9EE3150B2EAB}" destId="{BD61E83E-053E-4BF0-B875-40F44A4E8EBF}" srcOrd="5" destOrd="0" parTransId="{E2078E91-9E56-4BB7-B414-8DB3305F45C9}" sibTransId="{176ABD17-02DB-456E-9047-97F9101FEF3D}"/>
    <dgm:cxn modelId="{AEE95565-AD03-4632-AC1C-4B603B8DF729}" srcId="{560DF5E1-583A-4544-B553-9EE3150B2EAB}" destId="{1E210057-6711-47E1-920A-ADFBCB452586}" srcOrd="1" destOrd="0" parTransId="{E30E0667-CDC4-4F75-99D7-2929348A92F6}" sibTransId="{7878C602-5B1E-4DCA-A72F-97A0C247FB80}"/>
    <dgm:cxn modelId="{447ABB46-E411-44E3-9703-2EFCE7B46C75}" srcId="{560DF5E1-583A-4544-B553-9EE3150B2EAB}" destId="{51191A82-998F-4B2C-A6B5-57E6E04525E7}" srcOrd="4" destOrd="0" parTransId="{691546E3-5A48-4AED-967E-938FB70B6C04}" sibTransId="{266CC86B-20B2-4C3F-8E87-85E49ACF4E1D}"/>
    <dgm:cxn modelId="{D6725284-C6CE-45E5-B5EB-A21D1E9171AB}" type="presOf" srcId="{D2BCD050-4331-4E34-A4A4-916295F0CA14}" destId="{CE085E60-488E-4FE4-AC55-318CFF21D2AF}" srcOrd="0" destOrd="0" presId="urn:microsoft.com/office/officeart/2005/8/layout/default"/>
    <dgm:cxn modelId="{29061C8D-683D-4359-91EE-6F40CA51B184}" type="presOf" srcId="{CEB7F1B2-729F-488A-B5EC-9C56D9139E09}" destId="{19E517C2-43F5-4198-A540-2FB90B138A58}" srcOrd="0" destOrd="0" presId="urn:microsoft.com/office/officeart/2005/8/layout/default"/>
    <dgm:cxn modelId="{78F0FA90-FD88-4619-8885-9425B7889C1F}" type="presOf" srcId="{F9F3B55D-1736-442D-961E-E40AE587171C}" destId="{313C3441-59EE-4554-AA7F-39CDCA5F1280}" srcOrd="0" destOrd="0" presId="urn:microsoft.com/office/officeart/2005/8/layout/default"/>
    <dgm:cxn modelId="{FAC8AC9A-9FBE-4267-BE3E-CCCA3668A7C7}" srcId="{560DF5E1-583A-4544-B553-9EE3150B2EAB}" destId="{CEB7F1B2-729F-488A-B5EC-9C56D9139E09}" srcOrd="7" destOrd="0" parTransId="{797E9897-C644-48E4-958E-B738E717D77D}" sibTransId="{8B5CDC55-8C01-4F51-A74B-F08F19125F80}"/>
    <dgm:cxn modelId="{C76FE89E-1DCC-424A-81AB-4554F68B1A94}" type="presOf" srcId="{BD61E83E-053E-4BF0-B875-40F44A4E8EBF}" destId="{A6FC9EEF-0B00-4608-9704-BFF4CAF74498}" srcOrd="0" destOrd="0" presId="urn:microsoft.com/office/officeart/2005/8/layout/default"/>
    <dgm:cxn modelId="{850B53A1-5D82-4CB8-A9B4-BA0143F4D5D9}" srcId="{560DF5E1-583A-4544-B553-9EE3150B2EAB}" destId="{4B886DB1-0C33-419B-9083-FC94E0323E16}" srcOrd="0" destOrd="0" parTransId="{4266C9BC-9134-4C69-8F23-E006F5161C65}" sibTransId="{F07CD429-6CCA-45AC-839F-99346513FCE5}"/>
    <dgm:cxn modelId="{12517AA7-1197-4A5B-9F42-65139DFF3A9D}" srcId="{560DF5E1-583A-4544-B553-9EE3150B2EAB}" destId="{D2BCD050-4331-4E34-A4A4-916295F0CA14}" srcOrd="6" destOrd="0" parTransId="{9F482142-0804-4D79-9B4E-F089C3AA3013}" sibTransId="{2714F61E-1943-416E-BDE1-0D0D615BBA0F}"/>
    <dgm:cxn modelId="{FDCB53B1-D466-4929-A3C5-F81AA3798BF7}" type="presOf" srcId="{4B886DB1-0C33-419B-9083-FC94E0323E16}" destId="{2C5C0D9D-96BA-4ECA-A39A-26652F24B78E}" srcOrd="0" destOrd="0" presId="urn:microsoft.com/office/officeart/2005/8/layout/default"/>
    <dgm:cxn modelId="{DB09FCB1-A2F0-43FD-8A76-51A9F51106A5}" type="presOf" srcId="{1E210057-6711-47E1-920A-ADFBCB452586}" destId="{5C264E9A-35BE-45A1-A53E-30B4498D7DA2}" srcOrd="0" destOrd="0" presId="urn:microsoft.com/office/officeart/2005/8/layout/default"/>
    <dgm:cxn modelId="{E3B39EE0-8FA0-4AFF-BA6B-DD9B1928E7E1}" type="presOf" srcId="{8EE2D221-80F3-43CE-B282-EC6D9213C27D}" destId="{D8E83047-40F0-48CF-9FF9-5387FFD3C4A8}" srcOrd="0" destOrd="0" presId="urn:microsoft.com/office/officeart/2005/8/layout/default"/>
    <dgm:cxn modelId="{229F79E5-3001-4E1D-BDB1-B3D160238B0B}" type="presOf" srcId="{132918F2-5B8D-46CA-918E-6D1B2B354ADE}" destId="{483BF738-AE9E-4019-9015-14E50F293C0E}" srcOrd="0" destOrd="0" presId="urn:microsoft.com/office/officeart/2005/8/layout/default"/>
    <dgm:cxn modelId="{942684E6-0AC5-48D2-A3AF-FF582F7F1423}" srcId="{560DF5E1-583A-4544-B553-9EE3150B2EAB}" destId="{319C18A3-724B-4FF8-9A22-070DAB30E7B4}" srcOrd="10" destOrd="0" parTransId="{C2B8F9DF-0421-49C9-A8BD-2E436FBCF191}" sibTransId="{F1AEB2F5-F547-4344-98AA-F52BEF21270A}"/>
    <dgm:cxn modelId="{B825D7E7-2F57-4B64-BB4D-28C5D02872D5}" type="presOf" srcId="{A2C5E790-DE67-4638-A8D8-1E9F743214D6}" destId="{6F8B6559-995E-438A-B992-371A01BC0BE9}" srcOrd="0" destOrd="0" presId="urn:microsoft.com/office/officeart/2005/8/layout/default"/>
    <dgm:cxn modelId="{49598DF7-4496-47C7-862D-C99D9FF83F41}" srcId="{560DF5E1-583A-4544-B553-9EE3150B2EAB}" destId="{132918F2-5B8D-46CA-918E-6D1B2B354ADE}" srcOrd="8" destOrd="0" parTransId="{3A64FDFE-FAB3-43F3-9A51-A5B605EA5A35}" sibTransId="{CB40DD8E-6AD2-4E1D-9177-8DD453EB8332}"/>
    <dgm:cxn modelId="{899FB2F8-12B0-4EED-B725-59C8C69F23EC}" type="presOf" srcId="{FCD71E1C-1695-40D4-8075-D2CDC10A7BF7}" destId="{8B10B1EC-35C1-4C67-8974-B081E5622C4C}" srcOrd="0" destOrd="0" presId="urn:microsoft.com/office/officeart/2005/8/layout/default"/>
    <dgm:cxn modelId="{87B205FF-E3F9-4F36-97E9-95A3B423EF7D}" type="presParOf" srcId="{99693A02-C327-4E5C-A0D8-F6EF27D5F9AC}" destId="{2C5C0D9D-96BA-4ECA-A39A-26652F24B78E}" srcOrd="0" destOrd="0" presId="urn:microsoft.com/office/officeart/2005/8/layout/default"/>
    <dgm:cxn modelId="{3E3BDC3C-948A-4BAB-922F-3C0D884C822A}" type="presParOf" srcId="{99693A02-C327-4E5C-A0D8-F6EF27D5F9AC}" destId="{ABBADE62-1476-4B6C-BA9D-E13E8D310823}" srcOrd="1" destOrd="0" presId="urn:microsoft.com/office/officeart/2005/8/layout/default"/>
    <dgm:cxn modelId="{42901E6D-EDA6-4BE9-87E5-F36D1AB89B2C}" type="presParOf" srcId="{99693A02-C327-4E5C-A0D8-F6EF27D5F9AC}" destId="{5C264E9A-35BE-45A1-A53E-30B4498D7DA2}" srcOrd="2" destOrd="0" presId="urn:microsoft.com/office/officeart/2005/8/layout/default"/>
    <dgm:cxn modelId="{912AE34E-6F43-4F35-B433-AA35FFCB7DD1}" type="presParOf" srcId="{99693A02-C327-4E5C-A0D8-F6EF27D5F9AC}" destId="{35D490DB-5752-42F2-BD9F-C6A24E046348}" srcOrd="3" destOrd="0" presId="urn:microsoft.com/office/officeart/2005/8/layout/default"/>
    <dgm:cxn modelId="{C146C21E-784B-413B-8200-E22D6BB9B481}" type="presParOf" srcId="{99693A02-C327-4E5C-A0D8-F6EF27D5F9AC}" destId="{313C3441-59EE-4554-AA7F-39CDCA5F1280}" srcOrd="4" destOrd="0" presId="urn:microsoft.com/office/officeart/2005/8/layout/default"/>
    <dgm:cxn modelId="{2332997B-9E55-43EE-9094-17FC9B04D3AB}" type="presParOf" srcId="{99693A02-C327-4E5C-A0D8-F6EF27D5F9AC}" destId="{5BFB3CE2-26B2-4F17-AD0A-26C81626F025}" srcOrd="5" destOrd="0" presId="urn:microsoft.com/office/officeart/2005/8/layout/default"/>
    <dgm:cxn modelId="{2CCB5456-0813-40A2-8B27-DC7D03834674}" type="presParOf" srcId="{99693A02-C327-4E5C-A0D8-F6EF27D5F9AC}" destId="{8B10B1EC-35C1-4C67-8974-B081E5622C4C}" srcOrd="6" destOrd="0" presId="urn:microsoft.com/office/officeart/2005/8/layout/default"/>
    <dgm:cxn modelId="{88EEAF59-7D20-404A-AE78-C3642C5A955C}" type="presParOf" srcId="{99693A02-C327-4E5C-A0D8-F6EF27D5F9AC}" destId="{D727499C-711B-4265-9F42-B2840EAA7E16}" srcOrd="7" destOrd="0" presId="urn:microsoft.com/office/officeart/2005/8/layout/default"/>
    <dgm:cxn modelId="{F3FA8FC0-05E7-458A-A902-DE59AEB70CA2}" type="presParOf" srcId="{99693A02-C327-4E5C-A0D8-F6EF27D5F9AC}" destId="{8BAA67CF-329C-4570-9FC5-E3D13C0F349F}" srcOrd="8" destOrd="0" presId="urn:microsoft.com/office/officeart/2005/8/layout/default"/>
    <dgm:cxn modelId="{34BB14E3-715F-4226-B03C-96A5BE2501C6}" type="presParOf" srcId="{99693A02-C327-4E5C-A0D8-F6EF27D5F9AC}" destId="{47E8BA1D-6B3F-4FAD-9370-6D405FC3B08E}" srcOrd="9" destOrd="0" presId="urn:microsoft.com/office/officeart/2005/8/layout/default"/>
    <dgm:cxn modelId="{F64C81A6-EF28-48AD-8C37-EE5F87CD86A1}" type="presParOf" srcId="{99693A02-C327-4E5C-A0D8-F6EF27D5F9AC}" destId="{A6FC9EEF-0B00-4608-9704-BFF4CAF74498}" srcOrd="10" destOrd="0" presId="urn:microsoft.com/office/officeart/2005/8/layout/default"/>
    <dgm:cxn modelId="{857F9DCF-73D7-4FCB-84AA-60DBF8CCB5A6}" type="presParOf" srcId="{99693A02-C327-4E5C-A0D8-F6EF27D5F9AC}" destId="{B40DDCE7-30AD-44BA-AFE4-A9B5EFC74C5D}" srcOrd="11" destOrd="0" presId="urn:microsoft.com/office/officeart/2005/8/layout/default"/>
    <dgm:cxn modelId="{36F5B04D-8C91-4F97-B488-EC17CD8263FA}" type="presParOf" srcId="{99693A02-C327-4E5C-A0D8-F6EF27D5F9AC}" destId="{CE085E60-488E-4FE4-AC55-318CFF21D2AF}" srcOrd="12" destOrd="0" presId="urn:microsoft.com/office/officeart/2005/8/layout/default"/>
    <dgm:cxn modelId="{D9FD51D1-EA22-4205-A940-E46DC0E3ECC1}" type="presParOf" srcId="{99693A02-C327-4E5C-A0D8-F6EF27D5F9AC}" destId="{6A29E30E-3708-4E6D-B04F-5F3DA9DB47C5}" srcOrd="13" destOrd="0" presId="urn:microsoft.com/office/officeart/2005/8/layout/default"/>
    <dgm:cxn modelId="{B7691A44-FD1A-4BDC-A13F-DF2499A02E58}" type="presParOf" srcId="{99693A02-C327-4E5C-A0D8-F6EF27D5F9AC}" destId="{19E517C2-43F5-4198-A540-2FB90B138A58}" srcOrd="14" destOrd="0" presId="urn:microsoft.com/office/officeart/2005/8/layout/default"/>
    <dgm:cxn modelId="{47021476-1465-4170-B5A2-EB715D9E0D70}" type="presParOf" srcId="{99693A02-C327-4E5C-A0D8-F6EF27D5F9AC}" destId="{CE452892-A027-4602-A6C7-7EA51B8B1AA8}" srcOrd="15" destOrd="0" presId="urn:microsoft.com/office/officeart/2005/8/layout/default"/>
    <dgm:cxn modelId="{7B61BA4B-B588-44F0-8B32-03E881B3E228}" type="presParOf" srcId="{99693A02-C327-4E5C-A0D8-F6EF27D5F9AC}" destId="{483BF738-AE9E-4019-9015-14E50F293C0E}" srcOrd="16" destOrd="0" presId="urn:microsoft.com/office/officeart/2005/8/layout/default"/>
    <dgm:cxn modelId="{FC5709E3-B4C1-41B9-B238-3D1F54F1F731}" type="presParOf" srcId="{99693A02-C327-4E5C-A0D8-F6EF27D5F9AC}" destId="{1AC39BBC-88C5-42FE-B7E9-DB729548567A}" srcOrd="17" destOrd="0" presId="urn:microsoft.com/office/officeart/2005/8/layout/default"/>
    <dgm:cxn modelId="{551A4EDC-0E95-404B-8CFF-4776A1513C88}" type="presParOf" srcId="{99693A02-C327-4E5C-A0D8-F6EF27D5F9AC}" destId="{D8E83047-40F0-48CF-9FF9-5387FFD3C4A8}" srcOrd="18" destOrd="0" presId="urn:microsoft.com/office/officeart/2005/8/layout/default"/>
    <dgm:cxn modelId="{DDC23D11-F551-4EA1-B1BE-7392AB6856A3}" type="presParOf" srcId="{99693A02-C327-4E5C-A0D8-F6EF27D5F9AC}" destId="{C925036A-8063-499B-8FD7-314A97F44CB8}" srcOrd="19" destOrd="0" presId="urn:microsoft.com/office/officeart/2005/8/layout/default"/>
    <dgm:cxn modelId="{8CFBE059-1ABE-4D81-A92A-FE8EA3E59DBB}" type="presParOf" srcId="{99693A02-C327-4E5C-A0D8-F6EF27D5F9AC}" destId="{68A2C6BC-921A-4141-9F6B-E2AA022B777D}" srcOrd="20" destOrd="0" presId="urn:microsoft.com/office/officeart/2005/8/layout/default"/>
    <dgm:cxn modelId="{3DEA5D68-C06D-4032-B020-146DF259372C}" type="presParOf" srcId="{99693A02-C327-4E5C-A0D8-F6EF27D5F9AC}" destId="{445325A9-7087-4AB8-8407-06EEF85A8DC9}" srcOrd="21" destOrd="0" presId="urn:microsoft.com/office/officeart/2005/8/layout/default"/>
    <dgm:cxn modelId="{2B14E2C4-4403-4B29-A958-6DF6B1CDFCB7}" type="presParOf" srcId="{99693A02-C327-4E5C-A0D8-F6EF27D5F9AC}" destId="{6F8B6559-995E-438A-B992-371A01BC0BE9}" srcOrd="2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F00B106-EE80-4993-B552-D80EC21E436E}"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0EF15258-D0AD-491C-B69B-D927198B94AB}">
      <dgm:prSet/>
      <dgm:spPr/>
      <dgm:t>
        <a:bodyPr/>
        <a:lstStyle/>
        <a:p>
          <a:r>
            <a:rPr lang="en-GB" dirty="0"/>
            <a:t>Employees ascribe a type of moral intelligence to leaders who are kind – this provides leaders with more authority</a:t>
          </a:r>
          <a:endParaRPr lang="en-US" dirty="0"/>
        </a:p>
      </dgm:t>
    </dgm:pt>
    <dgm:pt modelId="{22D2C01F-F182-4B5F-9829-0E03FF7ABC2F}" type="parTrans" cxnId="{A808D4DD-AD52-4363-965E-7CCB1F150DF5}">
      <dgm:prSet/>
      <dgm:spPr/>
      <dgm:t>
        <a:bodyPr/>
        <a:lstStyle/>
        <a:p>
          <a:endParaRPr lang="en-US"/>
        </a:p>
      </dgm:t>
    </dgm:pt>
    <dgm:pt modelId="{FF2E7404-C0AF-49BC-822C-34F9366425D6}" type="sibTrans" cxnId="{A808D4DD-AD52-4363-965E-7CCB1F150DF5}">
      <dgm:prSet/>
      <dgm:spPr/>
      <dgm:t>
        <a:bodyPr/>
        <a:lstStyle/>
        <a:p>
          <a:endParaRPr lang="en-US"/>
        </a:p>
      </dgm:t>
    </dgm:pt>
    <dgm:pt modelId="{0C93957D-9A47-4F01-A071-D2D05A75D569}">
      <dgm:prSet/>
      <dgm:spPr/>
      <dgm:t>
        <a:bodyPr/>
        <a:lstStyle/>
        <a:p>
          <a:r>
            <a:rPr lang="en-GB"/>
            <a:t>Kindness is a superpower, enabling deep connections with employees, resulting in a more committed workforce</a:t>
          </a:r>
          <a:endParaRPr lang="en-US"/>
        </a:p>
      </dgm:t>
    </dgm:pt>
    <dgm:pt modelId="{2755B834-26C2-42FF-AE68-6BEE4CF18598}" type="parTrans" cxnId="{1B140C12-615F-4FE2-9117-5BC3C4501AB9}">
      <dgm:prSet/>
      <dgm:spPr/>
      <dgm:t>
        <a:bodyPr/>
        <a:lstStyle/>
        <a:p>
          <a:endParaRPr lang="en-US"/>
        </a:p>
      </dgm:t>
    </dgm:pt>
    <dgm:pt modelId="{B23E2132-B318-4D33-AAA6-98384B0154A1}" type="sibTrans" cxnId="{1B140C12-615F-4FE2-9117-5BC3C4501AB9}">
      <dgm:prSet/>
      <dgm:spPr/>
      <dgm:t>
        <a:bodyPr/>
        <a:lstStyle/>
        <a:p>
          <a:endParaRPr lang="en-US"/>
        </a:p>
      </dgm:t>
    </dgm:pt>
    <dgm:pt modelId="{36286CC2-2F1D-4EDA-9A1A-9CAAFE797D81}">
      <dgm:prSet/>
      <dgm:spPr/>
      <dgm:t>
        <a:bodyPr/>
        <a:lstStyle/>
        <a:p>
          <a:r>
            <a:rPr lang="en-GB"/>
            <a:t>Correlation between kindness and happiness at work</a:t>
          </a:r>
          <a:endParaRPr lang="en-US"/>
        </a:p>
      </dgm:t>
    </dgm:pt>
    <dgm:pt modelId="{3310420F-70CD-4885-8926-99671F0AE828}" type="parTrans" cxnId="{B52F45D8-894F-41CF-97C6-EF69A0177D42}">
      <dgm:prSet/>
      <dgm:spPr/>
      <dgm:t>
        <a:bodyPr/>
        <a:lstStyle/>
        <a:p>
          <a:endParaRPr lang="en-US"/>
        </a:p>
      </dgm:t>
    </dgm:pt>
    <dgm:pt modelId="{B6873979-1E5C-4760-8A1D-7C6E12B1430E}" type="sibTrans" cxnId="{B52F45D8-894F-41CF-97C6-EF69A0177D42}">
      <dgm:prSet/>
      <dgm:spPr/>
      <dgm:t>
        <a:bodyPr/>
        <a:lstStyle/>
        <a:p>
          <a:endParaRPr lang="en-US"/>
        </a:p>
      </dgm:t>
    </dgm:pt>
    <dgm:pt modelId="{D5049103-F862-488C-94EC-A123A8986861}">
      <dgm:prSet/>
      <dgm:spPr/>
      <dgm:t>
        <a:bodyPr/>
        <a:lstStyle/>
        <a:p>
          <a:r>
            <a:rPr lang="en-GB"/>
            <a:t>Incredibly important for the relational style of management</a:t>
          </a:r>
          <a:endParaRPr lang="en-US"/>
        </a:p>
      </dgm:t>
    </dgm:pt>
    <dgm:pt modelId="{B2FBCEF7-ADA5-43DD-AD0F-8B5EBC4F639D}" type="parTrans" cxnId="{0407745E-9230-459B-B47A-06EC27BEA902}">
      <dgm:prSet/>
      <dgm:spPr/>
      <dgm:t>
        <a:bodyPr/>
        <a:lstStyle/>
        <a:p>
          <a:endParaRPr lang="en-US"/>
        </a:p>
      </dgm:t>
    </dgm:pt>
    <dgm:pt modelId="{3FB2CE11-AF74-438C-8FDB-207BF3664BFD}" type="sibTrans" cxnId="{0407745E-9230-459B-B47A-06EC27BEA902}">
      <dgm:prSet/>
      <dgm:spPr/>
      <dgm:t>
        <a:bodyPr/>
        <a:lstStyle/>
        <a:p>
          <a:endParaRPr lang="en-US"/>
        </a:p>
      </dgm:t>
    </dgm:pt>
    <dgm:pt modelId="{56F11DF1-7CB9-4F21-A412-916B36F8C8CE}">
      <dgm:prSet/>
      <dgm:spPr/>
      <dgm:t>
        <a:bodyPr/>
        <a:lstStyle/>
        <a:p>
          <a:r>
            <a:rPr lang="en-GB"/>
            <a:t>Examples – recognising achievements, not sending emails in non-work time, listening to employees, giving honest feedback, respecting and valuing views, caring and being responsive, tailoring communication, being transparent and inclusive </a:t>
          </a:r>
          <a:endParaRPr lang="en-US"/>
        </a:p>
      </dgm:t>
    </dgm:pt>
    <dgm:pt modelId="{E1683A39-B7DE-48C6-B484-4229CB47DB24}" type="parTrans" cxnId="{230944D0-BCB6-4208-900C-2EB20DF9E741}">
      <dgm:prSet/>
      <dgm:spPr/>
      <dgm:t>
        <a:bodyPr/>
        <a:lstStyle/>
        <a:p>
          <a:endParaRPr lang="en-US"/>
        </a:p>
      </dgm:t>
    </dgm:pt>
    <dgm:pt modelId="{5FB191DE-3178-48B9-BF98-BBEF0DE3F97D}" type="sibTrans" cxnId="{230944D0-BCB6-4208-900C-2EB20DF9E741}">
      <dgm:prSet/>
      <dgm:spPr/>
      <dgm:t>
        <a:bodyPr/>
        <a:lstStyle/>
        <a:p>
          <a:endParaRPr lang="en-US"/>
        </a:p>
      </dgm:t>
    </dgm:pt>
    <dgm:pt modelId="{1D3A7BFA-6D27-408C-B869-9581EF530271}">
      <dgm:prSet/>
      <dgm:spPr/>
      <dgm:t>
        <a:bodyPr/>
        <a:lstStyle/>
        <a:p>
          <a:r>
            <a:rPr lang="en-GB"/>
            <a:t>Kindness has a ripple effect</a:t>
          </a:r>
          <a:endParaRPr lang="en-US"/>
        </a:p>
      </dgm:t>
    </dgm:pt>
    <dgm:pt modelId="{B3206FE2-D97B-44BC-8EA2-85707579BFA6}" type="parTrans" cxnId="{B45A7F82-5367-493F-ACA5-A35D03E7BFF3}">
      <dgm:prSet/>
      <dgm:spPr/>
      <dgm:t>
        <a:bodyPr/>
        <a:lstStyle/>
        <a:p>
          <a:endParaRPr lang="en-US"/>
        </a:p>
      </dgm:t>
    </dgm:pt>
    <dgm:pt modelId="{6E4B29FF-16D1-407C-9FC1-D54575E6DA3D}" type="sibTrans" cxnId="{B45A7F82-5367-493F-ACA5-A35D03E7BFF3}">
      <dgm:prSet/>
      <dgm:spPr/>
      <dgm:t>
        <a:bodyPr/>
        <a:lstStyle/>
        <a:p>
          <a:endParaRPr lang="en-US"/>
        </a:p>
      </dgm:t>
    </dgm:pt>
    <dgm:pt modelId="{0739A355-7840-4135-8D15-D075AA474C92}" type="pres">
      <dgm:prSet presAssocID="{DF00B106-EE80-4993-B552-D80EC21E436E}" presName="root" presStyleCnt="0">
        <dgm:presLayoutVars>
          <dgm:dir/>
          <dgm:resizeHandles val="exact"/>
        </dgm:presLayoutVars>
      </dgm:prSet>
      <dgm:spPr/>
    </dgm:pt>
    <dgm:pt modelId="{CADE410A-4E77-4278-9C30-1766652D7BCF}" type="pres">
      <dgm:prSet presAssocID="{0EF15258-D0AD-491C-B69B-D927198B94AB}" presName="compNode" presStyleCnt="0"/>
      <dgm:spPr/>
    </dgm:pt>
    <dgm:pt modelId="{54CCBDE2-A6C6-487F-B376-75523D697703}" type="pres">
      <dgm:prSet presAssocID="{0EF15258-D0AD-491C-B69B-D927198B94AB}" presName="bgRect" presStyleLbl="bgShp" presStyleIdx="0" presStyleCnt="6"/>
      <dgm:spPr/>
    </dgm:pt>
    <dgm:pt modelId="{54D8B026-C401-4572-BF10-D1BECD5419EA}" type="pres">
      <dgm:prSet presAssocID="{0EF15258-D0AD-491C-B69B-D927198B94AB}"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ptain"/>
        </a:ext>
      </dgm:extLst>
    </dgm:pt>
    <dgm:pt modelId="{88E9F927-9308-4345-946B-5470BEA430A8}" type="pres">
      <dgm:prSet presAssocID="{0EF15258-D0AD-491C-B69B-D927198B94AB}" presName="spaceRect" presStyleCnt="0"/>
      <dgm:spPr/>
    </dgm:pt>
    <dgm:pt modelId="{148A2F3F-DCB3-40FC-919F-216EA12FE4FE}" type="pres">
      <dgm:prSet presAssocID="{0EF15258-D0AD-491C-B69B-D927198B94AB}" presName="parTx" presStyleLbl="revTx" presStyleIdx="0" presStyleCnt="6">
        <dgm:presLayoutVars>
          <dgm:chMax val="0"/>
          <dgm:chPref val="0"/>
        </dgm:presLayoutVars>
      </dgm:prSet>
      <dgm:spPr/>
    </dgm:pt>
    <dgm:pt modelId="{E3C0E1CE-AEF6-48F1-9CD7-6C53ABAA9310}" type="pres">
      <dgm:prSet presAssocID="{FF2E7404-C0AF-49BC-822C-34F9366425D6}" presName="sibTrans" presStyleCnt="0"/>
      <dgm:spPr/>
    </dgm:pt>
    <dgm:pt modelId="{7A0FE2ED-D90E-40A1-8F5D-B24113AF87FE}" type="pres">
      <dgm:prSet presAssocID="{0C93957D-9A47-4F01-A071-D2D05A75D569}" presName="compNode" presStyleCnt="0"/>
      <dgm:spPr/>
    </dgm:pt>
    <dgm:pt modelId="{2106CFC7-E21D-4250-8185-2192E5D248D4}" type="pres">
      <dgm:prSet presAssocID="{0C93957D-9A47-4F01-A071-D2D05A75D569}" presName="bgRect" presStyleLbl="bgShp" presStyleIdx="1" presStyleCnt="6"/>
      <dgm:spPr/>
    </dgm:pt>
    <dgm:pt modelId="{64139513-7558-48B9-83BF-AC4D27081E3C}" type="pres">
      <dgm:prSet presAssocID="{0C93957D-9A47-4F01-A071-D2D05A75D569}"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91A4EA64-817B-43DB-993D-6368511F197D}" type="pres">
      <dgm:prSet presAssocID="{0C93957D-9A47-4F01-A071-D2D05A75D569}" presName="spaceRect" presStyleCnt="0"/>
      <dgm:spPr/>
    </dgm:pt>
    <dgm:pt modelId="{7F89B7CE-42EE-4258-B4F7-78944BE3024F}" type="pres">
      <dgm:prSet presAssocID="{0C93957D-9A47-4F01-A071-D2D05A75D569}" presName="parTx" presStyleLbl="revTx" presStyleIdx="1" presStyleCnt="6">
        <dgm:presLayoutVars>
          <dgm:chMax val="0"/>
          <dgm:chPref val="0"/>
        </dgm:presLayoutVars>
      </dgm:prSet>
      <dgm:spPr/>
    </dgm:pt>
    <dgm:pt modelId="{72CE7ED9-DEF3-46A5-A3F7-F3920343BA1B}" type="pres">
      <dgm:prSet presAssocID="{B23E2132-B318-4D33-AAA6-98384B0154A1}" presName="sibTrans" presStyleCnt="0"/>
      <dgm:spPr/>
    </dgm:pt>
    <dgm:pt modelId="{5C801136-37A7-4EC8-BF56-DEFA272675B2}" type="pres">
      <dgm:prSet presAssocID="{36286CC2-2F1D-4EDA-9A1A-9CAAFE797D81}" presName="compNode" presStyleCnt="0"/>
      <dgm:spPr/>
    </dgm:pt>
    <dgm:pt modelId="{1BC4603F-B229-44EC-BF07-8D6BA23DEF94}" type="pres">
      <dgm:prSet presAssocID="{36286CC2-2F1D-4EDA-9A1A-9CAAFE797D81}" presName="bgRect" presStyleLbl="bgShp" presStyleIdx="2" presStyleCnt="6"/>
      <dgm:spPr/>
    </dgm:pt>
    <dgm:pt modelId="{77293D2D-CCB7-46CB-BED1-BAED724D70AB}" type="pres">
      <dgm:prSet presAssocID="{36286CC2-2F1D-4EDA-9A1A-9CAAFE797D8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miling Face with No Fill"/>
        </a:ext>
      </dgm:extLst>
    </dgm:pt>
    <dgm:pt modelId="{97C02DBC-C07D-4566-AFF6-6FC7C4A4E7B7}" type="pres">
      <dgm:prSet presAssocID="{36286CC2-2F1D-4EDA-9A1A-9CAAFE797D81}" presName="spaceRect" presStyleCnt="0"/>
      <dgm:spPr/>
    </dgm:pt>
    <dgm:pt modelId="{0F9B955E-DC8F-499B-86BF-A761778F0BB2}" type="pres">
      <dgm:prSet presAssocID="{36286CC2-2F1D-4EDA-9A1A-9CAAFE797D81}" presName="parTx" presStyleLbl="revTx" presStyleIdx="2" presStyleCnt="6">
        <dgm:presLayoutVars>
          <dgm:chMax val="0"/>
          <dgm:chPref val="0"/>
        </dgm:presLayoutVars>
      </dgm:prSet>
      <dgm:spPr/>
    </dgm:pt>
    <dgm:pt modelId="{38FBE79E-9999-467A-8202-F6C6DD798466}" type="pres">
      <dgm:prSet presAssocID="{B6873979-1E5C-4760-8A1D-7C6E12B1430E}" presName="sibTrans" presStyleCnt="0"/>
      <dgm:spPr/>
    </dgm:pt>
    <dgm:pt modelId="{98683D2D-16B4-4304-9DF6-61C748988644}" type="pres">
      <dgm:prSet presAssocID="{D5049103-F862-488C-94EC-A123A8986861}" presName="compNode" presStyleCnt="0"/>
      <dgm:spPr/>
    </dgm:pt>
    <dgm:pt modelId="{372D804A-48AA-43F7-BBBA-C546CF65DB8C}" type="pres">
      <dgm:prSet presAssocID="{D5049103-F862-488C-94EC-A123A8986861}" presName="bgRect" presStyleLbl="bgShp" presStyleIdx="3" presStyleCnt="6"/>
      <dgm:spPr/>
    </dgm:pt>
    <dgm:pt modelId="{02EAC437-56FF-46A3-BA90-0F1D93BBEA38}" type="pres">
      <dgm:prSet presAssocID="{D5049103-F862-488C-94EC-A123A8986861}"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F2D8201C-0602-4CD6-AC20-3CBE2B688CFE}" type="pres">
      <dgm:prSet presAssocID="{D5049103-F862-488C-94EC-A123A8986861}" presName="spaceRect" presStyleCnt="0"/>
      <dgm:spPr/>
    </dgm:pt>
    <dgm:pt modelId="{CF7FD0F6-29C6-47FD-B495-BC12F7941217}" type="pres">
      <dgm:prSet presAssocID="{D5049103-F862-488C-94EC-A123A8986861}" presName="parTx" presStyleLbl="revTx" presStyleIdx="3" presStyleCnt="6">
        <dgm:presLayoutVars>
          <dgm:chMax val="0"/>
          <dgm:chPref val="0"/>
        </dgm:presLayoutVars>
      </dgm:prSet>
      <dgm:spPr/>
    </dgm:pt>
    <dgm:pt modelId="{3C4700AF-F82E-4259-9693-0B93CE478207}" type="pres">
      <dgm:prSet presAssocID="{3FB2CE11-AF74-438C-8FDB-207BF3664BFD}" presName="sibTrans" presStyleCnt="0"/>
      <dgm:spPr/>
    </dgm:pt>
    <dgm:pt modelId="{B77A38A5-F1A7-47B0-862C-A1CC58EB6BBB}" type="pres">
      <dgm:prSet presAssocID="{56F11DF1-7CB9-4F21-A412-916B36F8C8CE}" presName="compNode" presStyleCnt="0"/>
      <dgm:spPr/>
    </dgm:pt>
    <dgm:pt modelId="{C14C2B9F-C6FF-428B-8E59-3B5530CE4794}" type="pres">
      <dgm:prSet presAssocID="{56F11DF1-7CB9-4F21-A412-916B36F8C8CE}" presName="bgRect" presStyleLbl="bgShp" presStyleIdx="4" presStyleCnt="6"/>
      <dgm:spPr/>
    </dgm:pt>
    <dgm:pt modelId="{A5003819-AA6D-4DFA-AD81-A6BA1B05268F}" type="pres">
      <dgm:prSet presAssocID="{56F11DF1-7CB9-4F21-A412-916B36F8C8CE}"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Email"/>
        </a:ext>
      </dgm:extLst>
    </dgm:pt>
    <dgm:pt modelId="{88F27752-3244-48FF-A4B5-7D6796E390AE}" type="pres">
      <dgm:prSet presAssocID="{56F11DF1-7CB9-4F21-A412-916B36F8C8CE}" presName="spaceRect" presStyleCnt="0"/>
      <dgm:spPr/>
    </dgm:pt>
    <dgm:pt modelId="{F133465F-B1E5-48EB-B0D5-2794276D7B4C}" type="pres">
      <dgm:prSet presAssocID="{56F11DF1-7CB9-4F21-A412-916B36F8C8CE}" presName="parTx" presStyleLbl="revTx" presStyleIdx="4" presStyleCnt="6">
        <dgm:presLayoutVars>
          <dgm:chMax val="0"/>
          <dgm:chPref val="0"/>
        </dgm:presLayoutVars>
      </dgm:prSet>
      <dgm:spPr/>
    </dgm:pt>
    <dgm:pt modelId="{BBBA147F-8B80-443A-BB47-A63027EE3FB1}" type="pres">
      <dgm:prSet presAssocID="{5FB191DE-3178-48B9-BF98-BBEF0DE3F97D}" presName="sibTrans" presStyleCnt="0"/>
      <dgm:spPr/>
    </dgm:pt>
    <dgm:pt modelId="{628065EA-C9AC-4FDA-8811-F243065C7C1A}" type="pres">
      <dgm:prSet presAssocID="{1D3A7BFA-6D27-408C-B869-9581EF530271}" presName="compNode" presStyleCnt="0"/>
      <dgm:spPr/>
    </dgm:pt>
    <dgm:pt modelId="{73B6F858-86ED-4661-8FE7-2D17D852A621}" type="pres">
      <dgm:prSet presAssocID="{1D3A7BFA-6D27-408C-B869-9581EF530271}" presName="bgRect" presStyleLbl="bgShp" presStyleIdx="5" presStyleCnt="6"/>
      <dgm:spPr/>
    </dgm:pt>
    <dgm:pt modelId="{740865E3-1B6A-44EA-8A19-E3817FCB6A75}" type="pres">
      <dgm:prSet presAssocID="{1D3A7BFA-6D27-408C-B869-9581EF530271}"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art"/>
        </a:ext>
      </dgm:extLst>
    </dgm:pt>
    <dgm:pt modelId="{2637D1EA-DAD3-4111-853E-851CF5BEABCE}" type="pres">
      <dgm:prSet presAssocID="{1D3A7BFA-6D27-408C-B869-9581EF530271}" presName="spaceRect" presStyleCnt="0"/>
      <dgm:spPr/>
    </dgm:pt>
    <dgm:pt modelId="{4CD31680-2511-48C3-8870-15A8120BE9ED}" type="pres">
      <dgm:prSet presAssocID="{1D3A7BFA-6D27-408C-B869-9581EF530271}" presName="parTx" presStyleLbl="revTx" presStyleIdx="5" presStyleCnt="6">
        <dgm:presLayoutVars>
          <dgm:chMax val="0"/>
          <dgm:chPref val="0"/>
        </dgm:presLayoutVars>
      </dgm:prSet>
      <dgm:spPr/>
    </dgm:pt>
  </dgm:ptLst>
  <dgm:cxnLst>
    <dgm:cxn modelId="{47354B02-6203-4EEC-8699-F8CF13EF9B84}" type="presOf" srcId="{DF00B106-EE80-4993-B552-D80EC21E436E}" destId="{0739A355-7840-4135-8D15-D075AA474C92}" srcOrd="0" destOrd="0" presId="urn:microsoft.com/office/officeart/2018/2/layout/IconVerticalSolidList"/>
    <dgm:cxn modelId="{1B140C12-615F-4FE2-9117-5BC3C4501AB9}" srcId="{DF00B106-EE80-4993-B552-D80EC21E436E}" destId="{0C93957D-9A47-4F01-A071-D2D05A75D569}" srcOrd="1" destOrd="0" parTransId="{2755B834-26C2-42FF-AE68-6BEE4CF18598}" sibTransId="{B23E2132-B318-4D33-AAA6-98384B0154A1}"/>
    <dgm:cxn modelId="{88BA0639-8055-48A6-A7CC-7288A7B1E3A9}" type="presOf" srcId="{0C93957D-9A47-4F01-A071-D2D05A75D569}" destId="{7F89B7CE-42EE-4258-B4F7-78944BE3024F}" srcOrd="0" destOrd="0" presId="urn:microsoft.com/office/officeart/2018/2/layout/IconVerticalSolidList"/>
    <dgm:cxn modelId="{0407745E-9230-459B-B47A-06EC27BEA902}" srcId="{DF00B106-EE80-4993-B552-D80EC21E436E}" destId="{D5049103-F862-488C-94EC-A123A8986861}" srcOrd="3" destOrd="0" parTransId="{B2FBCEF7-ADA5-43DD-AD0F-8B5EBC4F639D}" sibTransId="{3FB2CE11-AF74-438C-8FDB-207BF3664BFD}"/>
    <dgm:cxn modelId="{0A120E69-5061-4B76-AD49-78B3DCE561FE}" type="presOf" srcId="{36286CC2-2F1D-4EDA-9A1A-9CAAFE797D81}" destId="{0F9B955E-DC8F-499B-86BF-A761778F0BB2}" srcOrd="0" destOrd="0" presId="urn:microsoft.com/office/officeart/2018/2/layout/IconVerticalSolidList"/>
    <dgm:cxn modelId="{25FD306B-0C59-4637-8A9D-7B8575923B10}" type="presOf" srcId="{0EF15258-D0AD-491C-B69B-D927198B94AB}" destId="{148A2F3F-DCB3-40FC-919F-216EA12FE4FE}" srcOrd="0" destOrd="0" presId="urn:microsoft.com/office/officeart/2018/2/layout/IconVerticalSolidList"/>
    <dgm:cxn modelId="{B45A7F82-5367-493F-ACA5-A35D03E7BFF3}" srcId="{DF00B106-EE80-4993-B552-D80EC21E436E}" destId="{1D3A7BFA-6D27-408C-B869-9581EF530271}" srcOrd="5" destOrd="0" parTransId="{B3206FE2-D97B-44BC-8EA2-85707579BFA6}" sibTransId="{6E4B29FF-16D1-407C-9FC1-D54575E6DA3D}"/>
    <dgm:cxn modelId="{A0C2FE8A-318B-49C9-BC32-B6C8DB9974DC}" type="presOf" srcId="{D5049103-F862-488C-94EC-A123A8986861}" destId="{CF7FD0F6-29C6-47FD-B495-BC12F7941217}" srcOrd="0" destOrd="0" presId="urn:microsoft.com/office/officeart/2018/2/layout/IconVerticalSolidList"/>
    <dgm:cxn modelId="{230944D0-BCB6-4208-900C-2EB20DF9E741}" srcId="{DF00B106-EE80-4993-B552-D80EC21E436E}" destId="{56F11DF1-7CB9-4F21-A412-916B36F8C8CE}" srcOrd="4" destOrd="0" parTransId="{E1683A39-B7DE-48C6-B484-4229CB47DB24}" sibTransId="{5FB191DE-3178-48B9-BF98-BBEF0DE3F97D}"/>
    <dgm:cxn modelId="{B52F45D8-894F-41CF-97C6-EF69A0177D42}" srcId="{DF00B106-EE80-4993-B552-D80EC21E436E}" destId="{36286CC2-2F1D-4EDA-9A1A-9CAAFE797D81}" srcOrd="2" destOrd="0" parTransId="{3310420F-70CD-4885-8926-99671F0AE828}" sibTransId="{B6873979-1E5C-4760-8A1D-7C6E12B1430E}"/>
    <dgm:cxn modelId="{252F06DA-D5AA-4A97-B1F8-8D14690155E6}" type="presOf" srcId="{56F11DF1-7CB9-4F21-A412-916B36F8C8CE}" destId="{F133465F-B1E5-48EB-B0D5-2794276D7B4C}" srcOrd="0" destOrd="0" presId="urn:microsoft.com/office/officeart/2018/2/layout/IconVerticalSolidList"/>
    <dgm:cxn modelId="{C9CD76DA-34D7-4010-9F00-9D7C4E82E30F}" type="presOf" srcId="{1D3A7BFA-6D27-408C-B869-9581EF530271}" destId="{4CD31680-2511-48C3-8870-15A8120BE9ED}" srcOrd="0" destOrd="0" presId="urn:microsoft.com/office/officeart/2018/2/layout/IconVerticalSolidList"/>
    <dgm:cxn modelId="{A808D4DD-AD52-4363-965E-7CCB1F150DF5}" srcId="{DF00B106-EE80-4993-B552-D80EC21E436E}" destId="{0EF15258-D0AD-491C-B69B-D927198B94AB}" srcOrd="0" destOrd="0" parTransId="{22D2C01F-F182-4B5F-9829-0E03FF7ABC2F}" sibTransId="{FF2E7404-C0AF-49BC-822C-34F9366425D6}"/>
    <dgm:cxn modelId="{A1AB49C3-6597-45B1-AF78-D72AFC210807}" type="presParOf" srcId="{0739A355-7840-4135-8D15-D075AA474C92}" destId="{CADE410A-4E77-4278-9C30-1766652D7BCF}" srcOrd="0" destOrd="0" presId="urn:microsoft.com/office/officeart/2018/2/layout/IconVerticalSolidList"/>
    <dgm:cxn modelId="{8BED9506-9150-4A85-A197-FB911A4A90BF}" type="presParOf" srcId="{CADE410A-4E77-4278-9C30-1766652D7BCF}" destId="{54CCBDE2-A6C6-487F-B376-75523D697703}" srcOrd="0" destOrd="0" presId="urn:microsoft.com/office/officeart/2018/2/layout/IconVerticalSolidList"/>
    <dgm:cxn modelId="{A2B42E1E-B802-4DEE-A7FC-34A7547CF4B6}" type="presParOf" srcId="{CADE410A-4E77-4278-9C30-1766652D7BCF}" destId="{54D8B026-C401-4572-BF10-D1BECD5419EA}" srcOrd="1" destOrd="0" presId="urn:microsoft.com/office/officeart/2018/2/layout/IconVerticalSolidList"/>
    <dgm:cxn modelId="{6B214262-6F2E-4F01-ACDA-1E8E947EF737}" type="presParOf" srcId="{CADE410A-4E77-4278-9C30-1766652D7BCF}" destId="{88E9F927-9308-4345-946B-5470BEA430A8}" srcOrd="2" destOrd="0" presId="urn:microsoft.com/office/officeart/2018/2/layout/IconVerticalSolidList"/>
    <dgm:cxn modelId="{14B9B288-BBCF-408F-81C0-10D07EC36231}" type="presParOf" srcId="{CADE410A-4E77-4278-9C30-1766652D7BCF}" destId="{148A2F3F-DCB3-40FC-919F-216EA12FE4FE}" srcOrd="3" destOrd="0" presId="urn:microsoft.com/office/officeart/2018/2/layout/IconVerticalSolidList"/>
    <dgm:cxn modelId="{7045A57E-4ED1-4740-B66B-A926C7A233FF}" type="presParOf" srcId="{0739A355-7840-4135-8D15-D075AA474C92}" destId="{E3C0E1CE-AEF6-48F1-9CD7-6C53ABAA9310}" srcOrd="1" destOrd="0" presId="urn:microsoft.com/office/officeart/2018/2/layout/IconVerticalSolidList"/>
    <dgm:cxn modelId="{BB9AFCAC-626E-47FD-BD66-CC4E606B2A2C}" type="presParOf" srcId="{0739A355-7840-4135-8D15-D075AA474C92}" destId="{7A0FE2ED-D90E-40A1-8F5D-B24113AF87FE}" srcOrd="2" destOrd="0" presId="urn:microsoft.com/office/officeart/2018/2/layout/IconVerticalSolidList"/>
    <dgm:cxn modelId="{9F3A2A34-C8E1-4E37-978C-2C41A59F6313}" type="presParOf" srcId="{7A0FE2ED-D90E-40A1-8F5D-B24113AF87FE}" destId="{2106CFC7-E21D-4250-8185-2192E5D248D4}" srcOrd="0" destOrd="0" presId="urn:microsoft.com/office/officeart/2018/2/layout/IconVerticalSolidList"/>
    <dgm:cxn modelId="{D6BE2851-91F0-419E-A271-6A24F63B530D}" type="presParOf" srcId="{7A0FE2ED-D90E-40A1-8F5D-B24113AF87FE}" destId="{64139513-7558-48B9-83BF-AC4D27081E3C}" srcOrd="1" destOrd="0" presId="urn:microsoft.com/office/officeart/2018/2/layout/IconVerticalSolidList"/>
    <dgm:cxn modelId="{F1E1EB28-6680-4F39-9341-9DF7C738B849}" type="presParOf" srcId="{7A0FE2ED-D90E-40A1-8F5D-B24113AF87FE}" destId="{91A4EA64-817B-43DB-993D-6368511F197D}" srcOrd="2" destOrd="0" presId="urn:microsoft.com/office/officeart/2018/2/layout/IconVerticalSolidList"/>
    <dgm:cxn modelId="{FBB0CD48-9999-4C8C-BD65-6BBD9BE934A0}" type="presParOf" srcId="{7A0FE2ED-D90E-40A1-8F5D-B24113AF87FE}" destId="{7F89B7CE-42EE-4258-B4F7-78944BE3024F}" srcOrd="3" destOrd="0" presId="urn:microsoft.com/office/officeart/2018/2/layout/IconVerticalSolidList"/>
    <dgm:cxn modelId="{F48DC3E1-9378-4D9E-B0F4-B7F3AABA9EFA}" type="presParOf" srcId="{0739A355-7840-4135-8D15-D075AA474C92}" destId="{72CE7ED9-DEF3-46A5-A3F7-F3920343BA1B}" srcOrd="3" destOrd="0" presId="urn:microsoft.com/office/officeart/2018/2/layout/IconVerticalSolidList"/>
    <dgm:cxn modelId="{4F6E0A79-7250-4755-BCF0-EE17A396C991}" type="presParOf" srcId="{0739A355-7840-4135-8D15-D075AA474C92}" destId="{5C801136-37A7-4EC8-BF56-DEFA272675B2}" srcOrd="4" destOrd="0" presId="urn:microsoft.com/office/officeart/2018/2/layout/IconVerticalSolidList"/>
    <dgm:cxn modelId="{C9058FEE-4A25-4752-9FF6-F15B9FA97918}" type="presParOf" srcId="{5C801136-37A7-4EC8-BF56-DEFA272675B2}" destId="{1BC4603F-B229-44EC-BF07-8D6BA23DEF94}" srcOrd="0" destOrd="0" presId="urn:microsoft.com/office/officeart/2018/2/layout/IconVerticalSolidList"/>
    <dgm:cxn modelId="{7EEE79DB-AA83-4BE8-B3F5-10B45C56F651}" type="presParOf" srcId="{5C801136-37A7-4EC8-BF56-DEFA272675B2}" destId="{77293D2D-CCB7-46CB-BED1-BAED724D70AB}" srcOrd="1" destOrd="0" presId="urn:microsoft.com/office/officeart/2018/2/layout/IconVerticalSolidList"/>
    <dgm:cxn modelId="{351EA028-3201-4CFE-9D77-DB498AA8D13F}" type="presParOf" srcId="{5C801136-37A7-4EC8-BF56-DEFA272675B2}" destId="{97C02DBC-C07D-4566-AFF6-6FC7C4A4E7B7}" srcOrd="2" destOrd="0" presId="urn:microsoft.com/office/officeart/2018/2/layout/IconVerticalSolidList"/>
    <dgm:cxn modelId="{4A3886E8-3655-40E9-9B5C-55D825158202}" type="presParOf" srcId="{5C801136-37A7-4EC8-BF56-DEFA272675B2}" destId="{0F9B955E-DC8F-499B-86BF-A761778F0BB2}" srcOrd="3" destOrd="0" presId="urn:microsoft.com/office/officeart/2018/2/layout/IconVerticalSolidList"/>
    <dgm:cxn modelId="{5A62F63E-A4F7-4661-966A-3B2D4356A971}" type="presParOf" srcId="{0739A355-7840-4135-8D15-D075AA474C92}" destId="{38FBE79E-9999-467A-8202-F6C6DD798466}" srcOrd="5" destOrd="0" presId="urn:microsoft.com/office/officeart/2018/2/layout/IconVerticalSolidList"/>
    <dgm:cxn modelId="{23780CA6-CB2F-4FC9-9398-D3F4F1A1384C}" type="presParOf" srcId="{0739A355-7840-4135-8D15-D075AA474C92}" destId="{98683D2D-16B4-4304-9DF6-61C748988644}" srcOrd="6" destOrd="0" presId="urn:microsoft.com/office/officeart/2018/2/layout/IconVerticalSolidList"/>
    <dgm:cxn modelId="{E4D68C3C-A8AA-46F3-A443-77B3F9CB1257}" type="presParOf" srcId="{98683D2D-16B4-4304-9DF6-61C748988644}" destId="{372D804A-48AA-43F7-BBBA-C546CF65DB8C}" srcOrd="0" destOrd="0" presId="urn:microsoft.com/office/officeart/2018/2/layout/IconVerticalSolidList"/>
    <dgm:cxn modelId="{685FC6B8-C75C-45DB-ABF3-2540163463F7}" type="presParOf" srcId="{98683D2D-16B4-4304-9DF6-61C748988644}" destId="{02EAC437-56FF-46A3-BA90-0F1D93BBEA38}" srcOrd="1" destOrd="0" presId="urn:microsoft.com/office/officeart/2018/2/layout/IconVerticalSolidList"/>
    <dgm:cxn modelId="{56883324-5934-46B3-BE06-17ADAA50CA60}" type="presParOf" srcId="{98683D2D-16B4-4304-9DF6-61C748988644}" destId="{F2D8201C-0602-4CD6-AC20-3CBE2B688CFE}" srcOrd="2" destOrd="0" presId="urn:microsoft.com/office/officeart/2018/2/layout/IconVerticalSolidList"/>
    <dgm:cxn modelId="{AB699BA6-1922-4C94-994B-3CE1475CBB6E}" type="presParOf" srcId="{98683D2D-16B4-4304-9DF6-61C748988644}" destId="{CF7FD0F6-29C6-47FD-B495-BC12F7941217}" srcOrd="3" destOrd="0" presId="urn:microsoft.com/office/officeart/2018/2/layout/IconVerticalSolidList"/>
    <dgm:cxn modelId="{30C3A134-A83D-439B-9C2F-DA4CC372BF92}" type="presParOf" srcId="{0739A355-7840-4135-8D15-D075AA474C92}" destId="{3C4700AF-F82E-4259-9693-0B93CE478207}" srcOrd="7" destOrd="0" presId="urn:microsoft.com/office/officeart/2018/2/layout/IconVerticalSolidList"/>
    <dgm:cxn modelId="{4EF1E75C-8A7B-47D2-BF86-3AA99808D266}" type="presParOf" srcId="{0739A355-7840-4135-8D15-D075AA474C92}" destId="{B77A38A5-F1A7-47B0-862C-A1CC58EB6BBB}" srcOrd="8" destOrd="0" presId="urn:microsoft.com/office/officeart/2018/2/layout/IconVerticalSolidList"/>
    <dgm:cxn modelId="{9D451954-25CF-4578-BECC-26053A52CDCE}" type="presParOf" srcId="{B77A38A5-F1A7-47B0-862C-A1CC58EB6BBB}" destId="{C14C2B9F-C6FF-428B-8E59-3B5530CE4794}" srcOrd="0" destOrd="0" presId="urn:microsoft.com/office/officeart/2018/2/layout/IconVerticalSolidList"/>
    <dgm:cxn modelId="{2BB9BA16-1BEB-4392-94E3-C38F5CC27B93}" type="presParOf" srcId="{B77A38A5-F1A7-47B0-862C-A1CC58EB6BBB}" destId="{A5003819-AA6D-4DFA-AD81-A6BA1B05268F}" srcOrd="1" destOrd="0" presId="urn:microsoft.com/office/officeart/2018/2/layout/IconVerticalSolidList"/>
    <dgm:cxn modelId="{A1832969-970F-47C1-9323-1577769AF45F}" type="presParOf" srcId="{B77A38A5-F1A7-47B0-862C-A1CC58EB6BBB}" destId="{88F27752-3244-48FF-A4B5-7D6796E390AE}" srcOrd="2" destOrd="0" presId="urn:microsoft.com/office/officeart/2018/2/layout/IconVerticalSolidList"/>
    <dgm:cxn modelId="{3C08B8E3-3155-4F93-B75F-5E7CAD898CEA}" type="presParOf" srcId="{B77A38A5-F1A7-47B0-862C-A1CC58EB6BBB}" destId="{F133465F-B1E5-48EB-B0D5-2794276D7B4C}" srcOrd="3" destOrd="0" presId="urn:microsoft.com/office/officeart/2018/2/layout/IconVerticalSolidList"/>
    <dgm:cxn modelId="{473DA3DF-D983-4B00-942D-D93F31F0CB20}" type="presParOf" srcId="{0739A355-7840-4135-8D15-D075AA474C92}" destId="{BBBA147F-8B80-443A-BB47-A63027EE3FB1}" srcOrd="9" destOrd="0" presId="urn:microsoft.com/office/officeart/2018/2/layout/IconVerticalSolidList"/>
    <dgm:cxn modelId="{C6A8E78E-96F3-4CE6-A46B-7FA681608975}" type="presParOf" srcId="{0739A355-7840-4135-8D15-D075AA474C92}" destId="{628065EA-C9AC-4FDA-8811-F243065C7C1A}" srcOrd="10" destOrd="0" presId="urn:microsoft.com/office/officeart/2018/2/layout/IconVerticalSolidList"/>
    <dgm:cxn modelId="{BC6CAE7D-2E1E-4319-8C0F-97EDD4B5C50E}" type="presParOf" srcId="{628065EA-C9AC-4FDA-8811-F243065C7C1A}" destId="{73B6F858-86ED-4661-8FE7-2D17D852A621}" srcOrd="0" destOrd="0" presId="urn:microsoft.com/office/officeart/2018/2/layout/IconVerticalSolidList"/>
    <dgm:cxn modelId="{1CEAD178-B6E4-4F7B-BEEA-170EA82E6F05}" type="presParOf" srcId="{628065EA-C9AC-4FDA-8811-F243065C7C1A}" destId="{740865E3-1B6A-44EA-8A19-E3817FCB6A75}" srcOrd="1" destOrd="0" presId="urn:microsoft.com/office/officeart/2018/2/layout/IconVerticalSolidList"/>
    <dgm:cxn modelId="{D1A0AE73-CE9B-40BD-9CB6-A669EE5CA799}" type="presParOf" srcId="{628065EA-C9AC-4FDA-8811-F243065C7C1A}" destId="{2637D1EA-DAD3-4111-853E-851CF5BEABCE}" srcOrd="2" destOrd="0" presId="urn:microsoft.com/office/officeart/2018/2/layout/IconVerticalSolidList"/>
    <dgm:cxn modelId="{2FA6DA75-E9F6-4832-9554-7070D7EB94DC}" type="presParOf" srcId="{628065EA-C9AC-4FDA-8811-F243065C7C1A}" destId="{4CD31680-2511-48C3-8870-15A8120BE9E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368A389-B67B-4EEF-AD02-9F491C514ADB}"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D3C9DDB5-6F31-4A3D-B357-0BF2CE462C34}">
      <dgm:prSet/>
      <dgm:spPr/>
      <dgm:t>
        <a:bodyPr/>
        <a:lstStyle/>
        <a:p>
          <a:r>
            <a:rPr lang="en-GB"/>
            <a:t>The skills required to lead and manage have changed</a:t>
          </a:r>
          <a:endParaRPr lang="en-US"/>
        </a:p>
      </dgm:t>
    </dgm:pt>
    <dgm:pt modelId="{52DD05D6-1035-49E0-AA4D-A8F35D8344E9}" type="parTrans" cxnId="{507F5CF9-F326-4B17-A992-F9DE6A91C2B2}">
      <dgm:prSet/>
      <dgm:spPr/>
      <dgm:t>
        <a:bodyPr/>
        <a:lstStyle/>
        <a:p>
          <a:endParaRPr lang="en-US"/>
        </a:p>
      </dgm:t>
    </dgm:pt>
    <dgm:pt modelId="{D0B63906-5192-4766-98A0-993B88ACB0B2}" type="sibTrans" cxnId="{507F5CF9-F326-4B17-A992-F9DE6A91C2B2}">
      <dgm:prSet/>
      <dgm:spPr/>
      <dgm:t>
        <a:bodyPr/>
        <a:lstStyle/>
        <a:p>
          <a:endParaRPr lang="en-US"/>
        </a:p>
      </dgm:t>
    </dgm:pt>
    <dgm:pt modelId="{363FC6F5-B771-4134-AA0A-8506870E97C7}">
      <dgm:prSet/>
      <dgm:spPr/>
      <dgm:t>
        <a:bodyPr/>
        <a:lstStyle/>
        <a:p>
          <a:r>
            <a:rPr lang="en-GB"/>
            <a:t>Leaders can have dark side tendencies</a:t>
          </a:r>
          <a:endParaRPr lang="en-US"/>
        </a:p>
      </dgm:t>
    </dgm:pt>
    <dgm:pt modelId="{77B10CC5-3B2F-4639-92A6-CDA49C59A858}" type="parTrans" cxnId="{9949FE00-6662-43F8-AB7C-2A868C5B4588}">
      <dgm:prSet/>
      <dgm:spPr/>
      <dgm:t>
        <a:bodyPr/>
        <a:lstStyle/>
        <a:p>
          <a:endParaRPr lang="en-US"/>
        </a:p>
      </dgm:t>
    </dgm:pt>
    <dgm:pt modelId="{90A7A5DB-4841-4769-A3C4-86D88DD6B1D2}" type="sibTrans" cxnId="{9949FE00-6662-43F8-AB7C-2A868C5B4588}">
      <dgm:prSet/>
      <dgm:spPr/>
      <dgm:t>
        <a:bodyPr/>
        <a:lstStyle/>
        <a:p>
          <a:endParaRPr lang="en-US"/>
        </a:p>
      </dgm:t>
    </dgm:pt>
    <dgm:pt modelId="{10C946C4-9BB6-4050-973A-53954CA01AC4}">
      <dgm:prSet/>
      <dgm:spPr/>
      <dgm:t>
        <a:bodyPr/>
        <a:lstStyle/>
        <a:p>
          <a:r>
            <a:rPr lang="en-GB"/>
            <a:t>A more relational style is now required</a:t>
          </a:r>
          <a:endParaRPr lang="en-US"/>
        </a:p>
      </dgm:t>
    </dgm:pt>
    <dgm:pt modelId="{C0EBA31C-E9A7-4FD5-9AD2-1B4B7B535D62}" type="parTrans" cxnId="{2F45E77C-6AB0-402B-A2C4-E7745F1B8001}">
      <dgm:prSet/>
      <dgm:spPr/>
      <dgm:t>
        <a:bodyPr/>
        <a:lstStyle/>
        <a:p>
          <a:endParaRPr lang="en-US"/>
        </a:p>
      </dgm:t>
    </dgm:pt>
    <dgm:pt modelId="{0E8C82C4-C43E-46FA-89FF-662E826E22D2}" type="sibTrans" cxnId="{2F45E77C-6AB0-402B-A2C4-E7745F1B8001}">
      <dgm:prSet/>
      <dgm:spPr/>
      <dgm:t>
        <a:bodyPr/>
        <a:lstStyle/>
        <a:p>
          <a:endParaRPr lang="en-US"/>
        </a:p>
      </dgm:t>
    </dgm:pt>
    <dgm:pt modelId="{E028094C-CCCE-4352-ABDC-4002ACF081BD}">
      <dgm:prSet/>
      <dgm:spPr/>
      <dgm:t>
        <a:bodyPr/>
        <a:lstStyle/>
        <a:p>
          <a:r>
            <a:rPr lang="en-GB" dirty="0"/>
            <a:t>Emotional intelligence, kindness, compassion and self-care are important</a:t>
          </a:r>
          <a:endParaRPr lang="en-US" dirty="0"/>
        </a:p>
      </dgm:t>
    </dgm:pt>
    <dgm:pt modelId="{2AB0E9DF-C1A7-44D6-8485-FBBB2B823056}" type="parTrans" cxnId="{09894EAD-CFF7-47CC-8EE1-B100E05AE775}">
      <dgm:prSet/>
      <dgm:spPr/>
      <dgm:t>
        <a:bodyPr/>
        <a:lstStyle/>
        <a:p>
          <a:endParaRPr lang="en-US"/>
        </a:p>
      </dgm:t>
    </dgm:pt>
    <dgm:pt modelId="{4A30E38D-1783-435E-A467-18509BBE4B9B}" type="sibTrans" cxnId="{09894EAD-CFF7-47CC-8EE1-B100E05AE775}">
      <dgm:prSet/>
      <dgm:spPr/>
      <dgm:t>
        <a:bodyPr/>
        <a:lstStyle/>
        <a:p>
          <a:endParaRPr lang="en-US"/>
        </a:p>
      </dgm:t>
    </dgm:pt>
    <dgm:pt modelId="{F93BD1E9-35CA-44FF-AA91-A6C84E1DCC4F}" type="pres">
      <dgm:prSet presAssocID="{6368A389-B67B-4EEF-AD02-9F491C514ADB}" presName="root" presStyleCnt="0">
        <dgm:presLayoutVars>
          <dgm:dir/>
          <dgm:resizeHandles val="exact"/>
        </dgm:presLayoutVars>
      </dgm:prSet>
      <dgm:spPr/>
    </dgm:pt>
    <dgm:pt modelId="{1DB9838C-2A55-4A2D-ADB2-6FCCC2DE8689}" type="pres">
      <dgm:prSet presAssocID="{D3C9DDB5-6F31-4A3D-B357-0BF2CE462C34}" presName="compNode" presStyleCnt="0"/>
      <dgm:spPr/>
    </dgm:pt>
    <dgm:pt modelId="{803DB46C-217F-4502-9C47-15DA67FD5190}" type="pres">
      <dgm:prSet presAssocID="{D3C9DDB5-6F31-4A3D-B357-0BF2CE462C3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BBB4A948-0F1A-4875-AC68-A6A9F1FC89F5}" type="pres">
      <dgm:prSet presAssocID="{D3C9DDB5-6F31-4A3D-B357-0BF2CE462C34}" presName="spaceRect" presStyleCnt="0"/>
      <dgm:spPr/>
    </dgm:pt>
    <dgm:pt modelId="{23156F92-1151-4C10-94F9-6D016857E7C9}" type="pres">
      <dgm:prSet presAssocID="{D3C9DDB5-6F31-4A3D-B357-0BF2CE462C34}" presName="textRect" presStyleLbl="revTx" presStyleIdx="0" presStyleCnt="4">
        <dgm:presLayoutVars>
          <dgm:chMax val="1"/>
          <dgm:chPref val="1"/>
        </dgm:presLayoutVars>
      </dgm:prSet>
      <dgm:spPr/>
    </dgm:pt>
    <dgm:pt modelId="{B8FC72C5-D72C-4C22-9511-F4A0B79F145C}" type="pres">
      <dgm:prSet presAssocID="{D0B63906-5192-4766-98A0-993B88ACB0B2}" presName="sibTrans" presStyleCnt="0"/>
      <dgm:spPr/>
    </dgm:pt>
    <dgm:pt modelId="{2748946F-4262-468B-8615-2E68A2F329DC}" type="pres">
      <dgm:prSet presAssocID="{363FC6F5-B771-4134-AA0A-8506870E97C7}" presName="compNode" presStyleCnt="0"/>
      <dgm:spPr/>
    </dgm:pt>
    <dgm:pt modelId="{4ED8BC1B-288B-4C69-9E63-52869DAD509C}" type="pres">
      <dgm:prSet presAssocID="{363FC6F5-B771-4134-AA0A-8506870E97C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ecturer"/>
        </a:ext>
      </dgm:extLst>
    </dgm:pt>
    <dgm:pt modelId="{50204972-D01D-4C2F-A670-261539C69AC5}" type="pres">
      <dgm:prSet presAssocID="{363FC6F5-B771-4134-AA0A-8506870E97C7}" presName="spaceRect" presStyleCnt="0"/>
      <dgm:spPr/>
    </dgm:pt>
    <dgm:pt modelId="{97607397-9DDD-4224-AE1E-A3F65E76BC04}" type="pres">
      <dgm:prSet presAssocID="{363FC6F5-B771-4134-AA0A-8506870E97C7}" presName="textRect" presStyleLbl="revTx" presStyleIdx="1" presStyleCnt="4">
        <dgm:presLayoutVars>
          <dgm:chMax val="1"/>
          <dgm:chPref val="1"/>
        </dgm:presLayoutVars>
      </dgm:prSet>
      <dgm:spPr/>
    </dgm:pt>
    <dgm:pt modelId="{7880C9EE-3143-4B98-BD4C-F2F443D05062}" type="pres">
      <dgm:prSet presAssocID="{90A7A5DB-4841-4769-A3C4-86D88DD6B1D2}" presName="sibTrans" presStyleCnt="0"/>
      <dgm:spPr/>
    </dgm:pt>
    <dgm:pt modelId="{6D69E78F-7B52-4851-B1C8-271F0DF68218}" type="pres">
      <dgm:prSet presAssocID="{10C946C4-9BB6-4050-973A-53954CA01AC4}" presName="compNode" presStyleCnt="0"/>
      <dgm:spPr/>
    </dgm:pt>
    <dgm:pt modelId="{60276E46-D08B-4771-8A47-30E99310B938}" type="pres">
      <dgm:prSet presAssocID="{10C946C4-9BB6-4050-973A-53954CA01AC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24220C57-3B14-4A3C-B174-D766E8D5D28D}" type="pres">
      <dgm:prSet presAssocID="{10C946C4-9BB6-4050-973A-53954CA01AC4}" presName="spaceRect" presStyleCnt="0"/>
      <dgm:spPr/>
    </dgm:pt>
    <dgm:pt modelId="{815D53D4-5FC5-4427-8291-06ECCA832B73}" type="pres">
      <dgm:prSet presAssocID="{10C946C4-9BB6-4050-973A-53954CA01AC4}" presName="textRect" presStyleLbl="revTx" presStyleIdx="2" presStyleCnt="4">
        <dgm:presLayoutVars>
          <dgm:chMax val="1"/>
          <dgm:chPref val="1"/>
        </dgm:presLayoutVars>
      </dgm:prSet>
      <dgm:spPr/>
    </dgm:pt>
    <dgm:pt modelId="{2F856A97-2AC0-4B79-BA71-6BA836A4BD76}" type="pres">
      <dgm:prSet presAssocID="{0E8C82C4-C43E-46FA-89FF-662E826E22D2}" presName="sibTrans" presStyleCnt="0"/>
      <dgm:spPr/>
    </dgm:pt>
    <dgm:pt modelId="{E158D28B-A2CF-4849-A21A-DDA07F0551A9}" type="pres">
      <dgm:prSet presAssocID="{E028094C-CCCE-4352-ABDC-4002ACF081BD}" presName="compNode" presStyleCnt="0"/>
      <dgm:spPr/>
    </dgm:pt>
    <dgm:pt modelId="{4A2E557C-DDB8-4754-8DE9-5787C6DA8FED}" type="pres">
      <dgm:prSet presAssocID="{E028094C-CCCE-4352-ABDC-4002ACF081B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ove Letter"/>
        </a:ext>
      </dgm:extLst>
    </dgm:pt>
    <dgm:pt modelId="{F3E301B7-8E4C-4817-A06F-19C596D5CC4B}" type="pres">
      <dgm:prSet presAssocID="{E028094C-CCCE-4352-ABDC-4002ACF081BD}" presName="spaceRect" presStyleCnt="0"/>
      <dgm:spPr/>
    </dgm:pt>
    <dgm:pt modelId="{098C87AB-82CB-4F59-84A7-CEAE3CB5B394}" type="pres">
      <dgm:prSet presAssocID="{E028094C-CCCE-4352-ABDC-4002ACF081BD}" presName="textRect" presStyleLbl="revTx" presStyleIdx="3" presStyleCnt="4">
        <dgm:presLayoutVars>
          <dgm:chMax val="1"/>
          <dgm:chPref val="1"/>
        </dgm:presLayoutVars>
      </dgm:prSet>
      <dgm:spPr/>
    </dgm:pt>
  </dgm:ptLst>
  <dgm:cxnLst>
    <dgm:cxn modelId="{9949FE00-6662-43F8-AB7C-2A868C5B4588}" srcId="{6368A389-B67B-4EEF-AD02-9F491C514ADB}" destId="{363FC6F5-B771-4134-AA0A-8506870E97C7}" srcOrd="1" destOrd="0" parTransId="{77B10CC5-3B2F-4639-92A6-CDA49C59A858}" sibTransId="{90A7A5DB-4841-4769-A3C4-86D88DD6B1D2}"/>
    <dgm:cxn modelId="{64E52331-CA57-42E5-BE69-1C5B36538652}" type="presOf" srcId="{10C946C4-9BB6-4050-973A-53954CA01AC4}" destId="{815D53D4-5FC5-4427-8291-06ECCA832B73}" srcOrd="0" destOrd="0" presId="urn:microsoft.com/office/officeart/2018/2/layout/IconLabelList"/>
    <dgm:cxn modelId="{021AE83A-16B6-4A7E-85EB-93C03EAE6039}" type="presOf" srcId="{D3C9DDB5-6F31-4A3D-B357-0BF2CE462C34}" destId="{23156F92-1151-4C10-94F9-6D016857E7C9}" srcOrd="0" destOrd="0" presId="urn:microsoft.com/office/officeart/2018/2/layout/IconLabelList"/>
    <dgm:cxn modelId="{9FAC343F-E716-4628-B27B-9DD7960C8AB4}" type="presOf" srcId="{363FC6F5-B771-4134-AA0A-8506870E97C7}" destId="{97607397-9DDD-4224-AE1E-A3F65E76BC04}" srcOrd="0" destOrd="0" presId="urn:microsoft.com/office/officeart/2018/2/layout/IconLabelList"/>
    <dgm:cxn modelId="{DF00565B-FC90-4102-9AFA-506183FE45F4}" type="presOf" srcId="{6368A389-B67B-4EEF-AD02-9F491C514ADB}" destId="{F93BD1E9-35CA-44FF-AA91-A6C84E1DCC4F}" srcOrd="0" destOrd="0" presId="urn:microsoft.com/office/officeart/2018/2/layout/IconLabelList"/>
    <dgm:cxn modelId="{2F45E77C-6AB0-402B-A2C4-E7745F1B8001}" srcId="{6368A389-B67B-4EEF-AD02-9F491C514ADB}" destId="{10C946C4-9BB6-4050-973A-53954CA01AC4}" srcOrd="2" destOrd="0" parTransId="{C0EBA31C-E9A7-4FD5-9AD2-1B4B7B535D62}" sibTransId="{0E8C82C4-C43E-46FA-89FF-662E826E22D2}"/>
    <dgm:cxn modelId="{09894EAD-CFF7-47CC-8EE1-B100E05AE775}" srcId="{6368A389-B67B-4EEF-AD02-9F491C514ADB}" destId="{E028094C-CCCE-4352-ABDC-4002ACF081BD}" srcOrd="3" destOrd="0" parTransId="{2AB0E9DF-C1A7-44D6-8485-FBBB2B823056}" sibTransId="{4A30E38D-1783-435E-A467-18509BBE4B9B}"/>
    <dgm:cxn modelId="{2BAD13BF-5C43-4BE6-B2B9-294E4F66701F}" type="presOf" srcId="{E028094C-CCCE-4352-ABDC-4002ACF081BD}" destId="{098C87AB-82CB-4F59-84A7-CEAE3CB5B394}" srcOrd="0" destOrd="0" presId="urn:microsoft.com/office/officeart/2018/2/layout/IconLabelList"/>
    <dgm:cxn modelId="{507F5CF9-F326-4B17-A992-F9DE6A91C2B2}" srcId="{6368A389-B67B-4EEF-AD02-9F491C514ADB}" destId="{D3C9DDB5-6F31-4A3D-B357-0BF2CE462C34}" srcOrd="0" destOrd="0" parTransId="{52DD05D6-1035-49E0-AA4D-A8F35D8344E9}" sibTransId="{D0B63906-5192-4766-98A0-993B88ACB0B2}"/>
    <dgm:cxn modelId="{07D0E45F-A2E1-4203-BF29-6A8A08576C05}" type="presParOf" srcId="{F93BD1E9-35CA-44FF-AA91-A6C84E1DCC4F}" destId="{1DB9838C-2A55-4A2D-ADB2-6FCCC2DE8689}" srcOrd="0" destOrd="0" presId="urn:microsoft.com/office/officeart/2018/2/layout/IconLabelList"/>
    <dgm:cxn modelId="{0EE2E111-9C9B-453E-83FF-4702529DE69A}" type="presParOf" srcId="{1DB9838C-2A55-4A2D-ADB2-6FCCC2DE8689}" destId="{803DB46C-217F-4502-9C47-15DA67FD5190}" srcOrd="0" destOrd="0" presId="urn:microsoft.com/office/officeart/2018/2/layout/IconLabelList"/>
    <dgm:cxn modelId="{C94DDAA0-D425-4EBE-9E42-A2737FF6BEFA}" type="presParOf" srcId="{1DB9838C-2A55-4A2D-ADB2-6FCCC2DE8689}" destId="{BBB4A948-0F1A-4875-AC68-A6A9F1FC89F5}" srcOrd="1" destOrd="0" presId="urn:microsoft.com/office/officeart/2018/2/layout/IconLabelList"/>
    <dgm:cxn modelId="{47898342-6EF7-4AE7-B7FB-A4CBF5644231}" type="presParOf" srcId="{1DB9838C-2A55-4A2D-ADB2-6FCCC2DE8689}" destId="{23156F92-1151-4C10-94F9-6D016857E7C9}" srcOrd="2" destOrd="0" presId="urn:microsoft.com/office/officeart/2018/2/layout/IconLabelList"/>
    <dgm:cxn modelId="{80037426-653D-43B1-AF63-B83531D49B19}" type="presParOf" srcId="{F93BD1E9-35CA-44FF-AA91-A6C84E1DCC4F}" destId="{B8FC72C5-D72C-4C22-9511-F4A0B79F145C}" srcOrd="1" destOrd="0" presId="urn:microsoft.com/office/officeart/2018/2/layout/IconLabelList"/>
    <dgm:cxn modelId="{4CBF750F-E4F4-4D37-9828-CDA7902E5918}" type="presParOf" srcId="{F93BD1E9-35CA-44FF-AA91-A6C84E1DCC4F}" destId="{2748946F-4262-468B-8615-2E68A2F329DC}" srcOrd="2" destOrd="0" presId="urn:microsoft.com/office/officeart/2018/2/layout/IconLabelList"/>
    <dgm:cxn modelId="{70A975F9-3AC4-4FF2-ACB3-BA0F91AECE44}" type="presParOf" srcId="{2748946F-4262-468B-8615-2E68A2F329DC}" destId="{4ED8BC1B-288B-4C69-9E63-52869DAD509C}" srcOrd="0" destOrd="0" presId="urn:microsoft.com/office/officeart/2018/2/layout/IconLabelList"/>
    <dgm:cxn modelId="{166E82B3-F81A-4A13-898E-45969CAF5ED2}" type="presParOf" srcId="{2748946F-4262-468B-8615-2E68A2F329DC}" destId="{50204972-D01D-4C2F-A670-261539C69AC5}" srcOrd="1" destOrd="0" presId="urn:microsoft.com/office/officeart/2018/2/layout/IconLabelList"/>
    <dgm:cxn modelId="{E2A133FB-5083-4E24-AD10-D29D5877B783}" type="presParOf" srcId="{2748946F-4262-468B-8615-2E68A2F329DC}" destId="{97607397-9DDD-4224-AE1E-A3F65E76BC04}" srcOrd="2" destOrd="0" presId="urn:microsoft.com/office/officeart/2018/2/layout/IconLabelList"/>
    <dgm:cxn modelId="{6062A25C-544B-4A70-BDCC-8601FB8426B4}" type="presParOf" srcId="{F93BD1E9-35CA-44FF-AA91-A6C84E1DCC4F}" destId="{7880C9EE-3143-4B98-BD4C-F2F443D05062}" srcOrd="3" destOrd="0" presId="urn:microsoft.com/office/officeart/2018/2/layout/IconLabelList"/>
    <dgm:cxn modelId="{87C1C306-FF04-4B99-AFC4-85C956E7F874}" type="presParOf" srcId="{F93BD1E9-35CA-44FF-AA91-A6C84E1DCC4F}" destId="{6D69E78F-7B52-4851-B1C8-271F0DF68218}" srcOrd="4" destOrd="0" presId="urn:microsoft.com/office/officeart/2018/2/layout/IconLabelList"/>
    <dgm:cxn modelId="{EF703840-9AD3-4BCC-B258-3003A171A1F0}" type="presParOf" srcId="{6D69E78F-7B52-4851-B1C8-271F0DF68218}" destId="{60276E46-D08B-4771-8A47-30E99310B938}" srcOrd="0" destOrd="0" presId="urn:microsoft.com/office/officeart/2018/2/layout/IconLabelList"/>
    <dgm:cxn modelId="{6A793414-7EB9-4E27-9C3C-06E4E59439E7}" type="presParOf" srcId="{6D69E78F-7B52-4851-B1C8-271F0DF68218}" destId="{24220C57-3B14-4A3C-B174-D766E8D5D28D}" srcOrd="1" destOrd="0" presId="urn:microsoft.com/office/officeart/2018/2/layout/IconLabelList"/>
    <dgm:cxn modelId="{EFBABC5C-C015-4257-B687-22158E83AF03}" type="presParOf" srcId="{6D69E78F-7B52-4851-B1C8-271F0DF68218}" destId="{815D53D4-5FC5-4427-8291-06ECCA832B73}" srcOrd="2" destOrd="0" presId="urn:microsoft.com/office/officeart/2018/2/layout/IconLabelList"/>
    <dgm:cxn modelId="{06ED71D7-19F6-4384-A25D-FE20EF3B15C7}" type="presParOf" srcId="{F93BD1E9-35CA-44FF-AA91-A6C84E1DCC4F}" destId="{2F856A97-2AC0-4B79-BA71-6BA836A4BD76}" srcOrd="5" destOrd="0" presId="urn:microsoft.com/office/officeart/2018/2/layout/IconLabelList"/>
    <dgm:cxn modelId="{CAA2759A-0D42-4CDB-93ED-B2C9E8750BAA}" type="presParOf" srcId="{F93BD1E9-35CA-44FF-AA91-A6C84E1DCC4F}" destId="{E158D28B-A2CF-4849-A21A-DDA07F0551A9}" srcOrd="6" destOrd="0" presId="urn:microsoft.com/office/officeart/2018/2/layout/IconLabelList"/>
    <dgm:cxn modelId="{DD22982F-1DD2-4FC7-BD4F-1C5EA40EC583}" type="presParOf" srcId="{E158D28B-A2CF-4849-A21A-DDA07F0551A9}" destId="{4A2E557C-DDB8-4754-8DE9-5787C6DA8FED}" srcOrd="0" destOrd="0" presId="urn:microsoft.com/office/officeart/2018/2/layout/IconLabelList"/>
    <dgm:cxn modelId="{B1BA772D-F18C-4579-A10D-1C2A5D2319D5}" type="presParOf" srcId="{E158D28B-A2CF-4849-A21A-DDA07F0551A9}" destId="{F3E301B7-8E4C-4817-A06F-19C596D5CC4B}" srcOrd="1" destOrd="0" presId="urn:microsoft.com/office/officeart/2018/2/layout/IconLabelList"/>
    <dgm:cxn modelId="{EF51F393-4D5F-46C3-9FAC-6C3D11AD2602}" type="presParOf" srcId="{E158D28B-A2CF-4849-A21A-DDA07F0551A9}" destId="{098C87AB-82CB-4F59-84A7-CEAE3CB5B394}"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5C0D9D-96BA-4ECA-A39A-26652F24B78E}">
      <dsp:nvSpPr>
        <dsp:cNvPr id="0" name=""/>
        <dsp:cNvSpPr/>
      </dsp:nvSpPr>
      <dsp:spPr>
        <a:xfrm>
          <a:off x="875284" y="2637"/>
          <a:ext cx="1823037" cy="109382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Emotional Self-Awareness</a:t>
          </a:r>
          <a:endParaRPr lang="en-US" sz="2200" kern="1200"/>
        </a:p>
      </dsp:txBody>
      <dsp:txXfrm>
        <a:off x="875284" y="2637"/>
        <a:ext cx="1823037" cy="1093822"/>
      </dsp:txXfrm>
    </dsp:sp>
    <dsp:sp modelId="{5C264E9A-35BE-45A1-A53E-30B4498D7DA2}">
      <dsp:nvSpPr>
        <dsp:cNvPr id="0" name=""/>
        <dsp:cNvSpPr/>
      </dsp:nvSpPr>
      <dsp:spPr>
        <a:xfrm>
          <a:off x="2880625" y="2637"/>
          <a:ext cx="1823037" cy="109382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Emotional Self-Control</a:t>
          </a:r>
          <a:endParaRPr lang="en-US" sz="2200" kern="1200"/>
        </a:p>
      </dsp:txBody>
      <dsp:txXfrm>
        <a:off x="2880625" y="2637"/>
        <a:ext cx="1823037" cy="1093822"/>
      </dsp:txXfrm>
    </dsp:sp>
    <dsp:sp modelId="{313C3441-59EE-4554-AA7F-39CDCA5F1280}">
      <dsp:nvSpPr>
        <dsp:cNvPr id="0" name=""/>
        <dsp:cNvSpPr/>
      </dsp:nvSpPr>
      <dsp:spPr>
        <a:xfrm>
          <a:off x="4885965" y="2637"/>
          <a:ext cx="1823037" cy="109382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Adaptability</a:t>
          </a:r>
          <a:endParaRPr lang="en-US" sz="2200" kern="1200"/>
        </a:p>
      </dsp:txBody>
      <dsp:txXfrm>
        <a:off x="4885965" y="2637"/>
        <a:ext cx="1823037" cy="1093822"/>
      </dsp:txXfrm>
    </dsp:sp>
    <dsp:sp modelId="{8B10B1EC-35C1-4C67-8974-B081E5622C4C}">
      <dsp:nvSpPr>
        <dsp:cNvPr id="0" name=""/>
        <dsp:cNvSpPr/>
      </dsp:nvSpPr>
      <dsp:spPr>
        <a:xfrm>
          <a:off x="6891306" y="2637"/>
          <a:ext cx="1823037" cy="109382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Achievement Orientation</a:t>
          </a:r>
          <a:endParaRPr lang="en-US" sz="2200" kern="1200"/>
        </a:p>
      </dsp:txBody>
      <dsp:txXfrm>
        <a:off x="6891306" y="2637"/>
        <a:ext cx="1823037" cy="1093822"/>
      </dsp:txXfrm>
    </dsp:sp>
    <dsp:sp modelId="{8BAA67CF-329C-4570-9FC5-E3D13C0F349F}">
      <dsp:nvSpPr>
        <dsp:cNvPr id="0" name=""/>
        <dsp:cNvSpPr/>
      </dsp:nvSpPr>
      <dsp:spPr>
        <a:xfrm>
          <a:off x="8896647" y="2637"/>
          <a:ext cx="1823037" cy="109382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Positive Outlook</a:t>
          </a:r>
          <a:endParaRPr lang="en-US" sz="2200" kern="1200"/>
        </a:p>
      </dsp:txBody>
      <dsp:txXfrm>
        <a:off x="8896647" y="2637"/>
        <a:ext cx="1823037" cy="1093822"/>
      </dsp:txXfrm>
    </dsp:sp>
    <dsp:sp modelId="{A6FC9EEF-0B00-4608-9704-BFF4CAF74498}">
      <dsp:nvSpPr>
        <dsp:cNvPr id="0" name=""/>
        <dsp:cNvSpPr/>
      </dsp:nvSpPr>
      <dsp:spPr>
        <a:xfrm>
          <a:off x="875284" y="1278763"/>
          <a:ext cx="1823037" cy="109382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Empathy</a:t>
          </a:r>
          <a:endParaRPr lang="en-US" sz="2200" kern="1200"/>
        </a:p>
      </dsp:txBody>
      <dsp:txXfrm>
        <a:off x="875284" y="1278763"/>
        <a:ext cx="1823037" cy="1093822"/>
      </dsp:txXfrm>
    </dsp:sp>
    <dsp:sp modelId="{CE085E60-488E-4FE4-AC55-318CFF21D2AF}">
      <dsp:nvSpPr>
        <dsp:cNvPr id="0" name=""/>
        <dsp:cNvSpPr/>
      </dsp:nvSpPr>
      <dsp:spPr>
        <a:xfrm>
          <a:off x="2880625" y="1278763"/>
          <a:ext cx="1823037" cy="109382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Organisational Awareness</a:t>
          </a:r>
          <a:endParaRPr lang="en-US" sz="2200" kern="1200" dirty="0"/>
        </a:p>
      </dsp:txBody>
      <dsp:txXfrm>
        <a:off x="2880625" y="1278763"/>
        <a:ext cx="1823037" cy="1093822"/>
      </dsp:txXfrm>
    </dsp:sp>
    <dsp:sp modelId="{19E517C2-43F5-4198-A540-2FB90B138A58}">
      <dsp:nvSpPr>
        <dsp:cNvPr id="0" name=""/>
        <dsp:cNvSpPr/>
      </dsp:nvSpPr>
      <dsp:spPr>
        <a:xfrm>
          <a:off x="4885965" y="1278763"/>
          <a:ext cx="1823037" cy="109382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Influence</a:t>
          </a:r>
          <a:endParaRPr lang="en-US" sz="2200" kern="1200"/>
        </a:p>
      </dsp:txBody>
      <dsp:txXfrm>
        <a:off x="4885965" y="1278763"/>
        <a:ext cx="1823037" cy="1093822"/>
      </dsp:txXfrm>
    </dsp:sp>
    <dsp:sp modelId="{483BF738-AE9E-4019-9015-14E50F293C0E}">
      <dsp:nvSpPr>
        <dsp:cNvPr id="0" name=""/>
        <dsp:cNvSpPr/>
      </dsp:nvSpPr>
      <dsp:spPr>
        <a:xfrm>
          <a:off x="6891306" y="1278763"/>
          <a:ext cx="1823037" cy="109382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Coach and Mentor</a:t>
          </a:r>
          <a:endParaRPr lang="en-US" sz="2200" kern="1200"/>
        </a:p>
      </dsp:txBody>
      <dsp:txXfrm>
        <a:off x="6891306" y="1278763"/>
        <a:ext cx="1823037" cy="1093822"/>
      </dsp:txXfrm>
    </dsp:sp>
    <dsp:sp modelId="{D8E83047-40F0-48CF-9FF9-5387FFD3C4A8}">
      <dsp:nvSpPr>
        <dsp:cNvPr id="0" name=""/>
        <dsp:cNvSpPr/>
      </dsp:nvSpPr>
      <dsp:spPr>
        <a:xfrm>
          <a:off x="8896647" y="1278763"/>
          <a:ext cx="1823037" cy="109382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Conflict Management</a:t>
          </a:r>
          <a:endParaRPr lang="en-US" sz="2200" kern="1200"/>
        </a:p>
      </dsp:txBody>
      <dsp:txXfrm>
        <a:off x="8896647" y="1278763"/>
        <a:ext cx="1823037" cy="1093822"/>
      </dsp:txXfrm>
    </dsp:sp>
    <dsp:sp modelId="{68A2C6BC-921A-4141-9F6B-E2AA022B777D}">
      <dsp:nvSpPr>
        <dsp:cNvPr id="0" name=""/>
        <dsp:cNvSpPr/>
      </dsp:nvSpPr>
      <dsp:spPr>
        <a:xfrm>
          <a:off x="3883295" y="2554889"/>
          <a:ext cx="1823037" cy="109382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Teamwork</a:t>
          </a:r>
          <a:endParaRPr lang="en-US" sz="2200" kern="1200"/>
        </a:p>
      </dsp:txBody>
      <dsp:txXfrm>
        <a:off x="3883295" y="2554889"/>
        <a:ext cx="1823037" cy="1093822"/>
      </dsp:txXfrm>
    </dsp:sp>
    <dsp:sp modelId="{6F8B6559-995E-438A-B992-371A01BC0BE9}">
      <dsp:nvSpPr>
        <dsp:cNvPr id="0" name=""/>
        <dsp:cNvSpPr/>
      </dsp:nvSpPr>
      <dsp:spPr>
        <a:xfrm>
          <a:off x="5888636" y="2554889"/>
          <a:ext cx="1823037" cy="109382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Inspirational Leadership</a:t>
          </a:r>
          <a:endParaRPr lang="en-US" sz="2200" kern="1200"/>
        </a:p>
      </dsp:txBody>
      <dsp:txXfrm>
        <a:off x="5888636" y="2554889"/>
        <a:ext cx="1823037" cy="10938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CCBDE2-A6C6-487F-B376-75523D697703}">
      <dsp:nvSpPr>
        <dsp:cNvPr id="0" name=""/>
        <dsp:cNvSpPr/>
      </dsp:nvSpPr>
      <dsp:spPr>
        <a:xfrm>
          <a:off x="0" y="1428"/>
          <a:ext cx="11594969" cy="6086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D8B026-C401-4572-BF10-D1BECD5419EA}">
      <dsp:nvSpPr>
        <dsp:cNvPr id="0" name=""/>
        <dsp:cNvSpPr/>
      </dsp:nvSpPr>
      <dsp:spPr>
        <a:xfrm>
          <a:off x="184101" y="138363"/>
          <a:ext cx="334730" cy="3347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8A2F3F-DCB3-40FC-919F-216EA12FE4FE}">
      <dsp:nvSpPr>
        <dsp:cNvPr id="0" name=""/>
        <dsp:cNvSpPr/>
      </dsp:nvSpPr>
      <dsp:spPr>
        <a:xfrm>
          <a:off x="702934" y="1428"/>
          <a:ext cx="10892034" cy="6086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410" tIns="64410" rIns="64410" bIns="64410" numCol="1" spcCol="1270" anchor="ctr" anchorCtr="0">
          <a:noAutofit/>
        </a:bodyPr>
        <a:lstStyle/>
        <a:p>
          <a:pPr marL="0" lvl="0" indent="0" algn="l" defTabSz="711200">
            <a:lnSpc>
              <a:spcPct val="90000"/>
            </a:lnSpc>
            <a:spcBef>
              <a:spcPct val="0"/>
            </a:spcBef>
            <a:spcAft>
              <a:spcPct val="35000"/>
            </a:spcAft>
            <a:buNone/>
          </a:pPr>
          <a:r>
            <a:rPr lang="en-GB" sz="1600" kern="1200" dirty="0"/>
            <a:t>Employees ascribe a type of moral intelligence to leaders who are kind – this provides leaders with more authority</a:t>
          </a:r>
          <a:endParaRPr lang="en-US" sz="1600" kern="1200" dirty="0"/>
        </a:p>
      </dsp:txBody>
      <dsp:txXfrm>
        <a:off x="702934" y="1428"/>
        <a:ext cx="10892034" cy="608601"/>
      </dsp:txXfrm>
    </dsp:sp>
    <dsp:sp modelId="{2106CFC7-E21D-4250-8185-2192E5D248D4}">
      <dsp:nvSpPr>
        <dsp:cNvPr id="0" name=""/>
        <dsp:cNvSpPr/>
      </dsp:nvSpPr>
      <dsp:spPr>
        <a:xfrm>
          <a:off x="0" y="762180"/>
          <a:ext cx="11594969" cy="6086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139513-7558-48B9-83BF-AC4D27081E3C}">
      <dsp:nvSpPr>
        <dsp:cNvPr id="0" name=""/>
        <dsp:cNvSpPr/>
      </dsp:nvSpPr>
      <dsp:spPr>
        <a:xfrm>
          <a:off x="184101" y="899115"/>
          <a:ext cx="334730" cy="3347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89B7CE-42EE-4258-B4F7-78944BE3024F}">
      <dsp:nvSpPr>
        <dsp:cNvPr id="0" name=""/>
        <dsp:cNvSpPr/>
      </dsp:nvSpPr>
      <dsp:spPr>
        <a:xfrm>
          <a:off x="702934" y="762180"/>
          <a:ext cx="10892034" cy="6086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410" tIns="64410" rIns="64410" bIns="64410" numCol="1" spcCol="1270" anchor="ctr" anchorCtr="0">
          <a:noAutofit/>
        </a:bodyPr>
        <a:lstStyle/>
        <a:p>
          <a:pPr marL="0" lvl="0" indent="0" algn="l" defTabSz="711200">
            <a:lnSpc>
              <a:spcPct val="90000"/>
            </a:lnSpc>
            <a:spcBef>
              <a:spcPct val="0"/>
            </a:spcBef>
            <a:spcAft>
              <a:spcPct val="35000"/>
            </a:spcAft>
            <a:buNone/>
          </a:pPr>
          <a:r>
            <a:rPr lang="en-GB" sz="1600" kern="1200"/>
            <a:t>Kindness is a superpower, enabling deep connections with employees, resulting in a more committed workforce</a:t>
          </a:r>
          <a:endParaRPr lang="en-US" sz="1600" kern="1200"/>
        </a:p>
      </dsp:txBody>
      <dsp:txXfrm>
        <a:off x="702934" y="762180"/>
        <a:ext cx="10892034" cy="608601"/>
      </dsp:txXfrm>
    </dsp:sp>
    <dsp:sp modelId="{1BC4603F-B229-44EC-BF07-8D6BA23DEF94}">
      <dsp:nvSpPr>
        <dsp:cNvPr id="0" name=""/>
        <dsp:cNvSpPr/>
      </dsp:nvSpPr>
      <dsp:spPr>
        <a:xfrm>
          <a:off x="0" y="1522931"/>
          <a:ext cx="11594969" cy="6086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293D2D-CCB7-46CB-BED1-BAED724D70AB}">
      <dsp:nvSpPr>
        <dsp:cNvPr id="0" name=""/>
        <dsp:cNvSpPr/>
      </dsp:nvSpPr>
      <dsp:spPr>
        <a:xfrm>
          <a:off x="184101" y="1659867"/>
          <a:ext cx="334730" cy="3347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9B955E-DC8F-499B-86BF-A761778F0BB2}">
      <dsp:nvSpPr>
        <dsp:cNvPr id="0" name=""/>
        <dsp:cNvSpPr/>
      </dsp:nvSpPr>
      <dsp:spPr>
        <a:xfrm>
          <a:off x="702934" y="1522931"/>
          <a:ext cx="10892034" cy="6086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410" tIns="64410" rIns="64410" bIns="64410" numCol="1" spcCol="1270" anchor="ctr" anchorCtr="0">
          <a:noAutofit/>
        </a:bodyPr>
        <a:lstStyle/>
        <a:p>
          <a:pPr marL="0" lvl="0" indent="0" algn="l" defTabSz="711200">
            <a:lnSpc>
              <a:spcPct val="90000"/>
            </a:lnSpc>
            <a:spcBef>
              <a:spcPct val="0"/>
            </a:spcBef>
            <a:spcAft>
              <a:spcPct val="35000"/>
            </a:spcAft>
            <a:buNone/>
          </a:pPr>
          <a:r>
            <a:rPr lang="en-GB" sz="1600" kern="1200"/>
            <a:t>Correlation between kindness and happiness at work</a:t>
          </a:r>
          <a:endParaRPr lang="en-US" sz="1600" kern="1200"/>
        </a:p>
      </dsp:txBody>
      <dsp:txXfrm>
        <a:off x="702934" y="1522931"/>
        <a:ext cx="10892034" cy="608601"/>
      </dsp:txXfrm>
    </dsp:sp>
    <dsp:sp modelId="{372D804A-48AA-43F7-BBBA-C546CF65DB8C}">
      <dsp:nvSpPr>
        <dsp:cNvPr id="0" name=""/>
        <dsp:cNvSpPr/>
      </dsp:nvSpPr>
      <dsp:spPr>
        <a:xfrm>
          <a:off x="0" y="2283683"/>
          <a:ext cx="11594969" cy="6086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EAC437-56FF-46A3-BA90-0F1D93BBEA38}">
      <dsp:nvSpPr>
        <dsp:cNvPr id="0" name=""/>
        <dsp:cNvSpPr/>
      </dsp:nvSpPr>
      <dsp:spPr>
        <a:xfrm>
          <a:off x="184101" y="2420619"/>
          <a:ext cx="334730" cy="3347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7FD0F6-29C6-47FD-B495-BC12F7941217}">
      <dsp:nvSpPr>
        <dsp:cNvPr id="0" name=""/>
        <dsp:cNvSpPr/>
      </dsp:nvSpPr>
      <dsp:spPr>
        <a:xfrm>
          <a:off x="702934" y="2283683"/>
          <a:ext cx="10892034" cy="6086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410" tIns="64410" rIns="64410" bIns="64410" numCol="1" spcCol="1270" anchor="ctr" anchorCtr="0">
          <a:noAutofit/>
        </a:bodyPr>
        <a:lstStyle/>
        <a:p>
          <a:pPr marL="0" lvl="0" indent="0" algn="l" defTabSz="711200">
            <a:lnSpc>
              <a:spcPct val="90000"/>
            </a:lnSpc>
            <a:spcBef>
              <a:spcPct val="0"/>
            </a:spcBef>
            <a:spcAft>
              <a:spcPct val="35000"/>
            </a:spcAft>
            <a:buNone/>
          </a:pPr>
          <a:r>
            <a:rPr lang="en-GB" sz="1600" kern="1200"/>
            <a:t>Incredibly important for the relational style of management</a:t>
          </a:r>
          <a:endParaRPr lang="en-US" sz="1600" kern="1200"/>
        </a:p>
      </dsp:txBody>
      <dsp:txXfrm>
        <a:off x="702934" y="2283683"/>
        <a:ext cx="10892034" cy="608601"/>
      </dsp:txXfrm>
    </dsp:sp>
    <dsp:sp modelId="{C14C2B9F-C6FF-428B-8E59-3B5530CE4794}">
      <dsp:nvSpPr>
        <dsp:cNvPr id="0" name=""/>
        <dsp:cNvSpPr/>
      </dsp:nvSpPr>
      <dsp:spPr>
        <a:xfrm>
          <a:off x="0" y="3044435"/>
          <a:ext cx="11594969" cy="6086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003819-AA6D-4DFA-AD81-A6BA1B05268F}">
      <dsp:nvSpPr>
        <dsp:cNvPr id="0" name=""/>
        <dsp:cNvSpPr/>
      </dsp:nvSpPr>
      <dsp:spPr>
        <a:xfrm>
          <a:off x="184101" y="3181370"/>
          <a:ext cx="334730" cy="33473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33465F-B1E5-48EB-B0D5-2794276D7B4C}">
      <dsp:nvSpPr>
        <dsp:cNvPr id="0" name=""/>
        <dsp:cNvSpPr/>
      </dsp:nvSpPr>
      <dsp:spPr>
        <a:xfrm>
          <a:off x="702934" y="3044435"/>
          <a:ext cx="10892034" cy="6086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410" tIns="64410" rIns="64410" bIns="64410" numCol="1" spcCol="1270" anchor="ctr" anchorCtr="0">
          <a:noAutofit/>
        </a:bodyPr>
        <a:lstStyle/>
        <a:p>
          <a:pPr marL="0" lvl="0" indent="0" algn="l" defTabSz="711200">
            <a:lnSpc>
              <a:spcPct val="90000"/>
            </a:lnSpc>
            <a:spcBef>
              <a:spcPct val="0"/>
            </a:spcBef>
            <a:spcAft>
              <a:spcPct val="35000"/>
            </a:spcAft>
            <a:buNone/>
          </a:pPr>
          <a:r>
            <a:rPr lang="en-GB" sz="1600" kern="1200"/>
            <a:t>Examples – recognising achievements, not sending emails in non-work time, listening to employees, giving honest feedback, respecting and valuing views, caring and being responsive, tailoring communication, being transparent and inclusive </a:t>
          </a:r>
          <a:endParaRPr lang="en-US" sz="1600" kern="1200"/>
        </a:p>
      </dsp:txBody>
      <dsp:txXfrm>
        <a:off x="702934" y="3044435"/>
        <a:ext cx="10892034" cy="608601"/>
      </dsp:txXfrm>
    </dsp:sp>
    <dsp:sp modelId="{73B6F858-86ED-4661-8FE7-2D17D852A621}">
      <dsp:nvSpPr>
        <dsp:cNvPr id="0" name=""/>
        <dsp:cNvSpPr/>
      </dsp:nvSpPr>
      <dsp:spPr>
        <a:xfrm>
          <a:off x="0" y="3805187"/>
          <a:ext cx="11594969" cy="6086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0865E3-1B6A-44EA-8A19-E3817FCB6A75}">
      <dsp:nvSpPr>
        <dsp:cNvPr id="0" name=""/>
        <dsp:cNvSpPr/>
      </dsp:nvSpPr>
      <dsp:spPr>
        <a:xfrm>
          <a:off x="184101" y="3942122"/>
          <a:ext cx="334730" cy="33473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CD31680-2511-48C3-8870-15A8120BE9ED}">
      <dsp:nvSpPr>
        <dsp:cNvPr id="0" name=""/>
        <dsp:cNvSpPr/>
      </dsp:nvSpPr>
      <dsp:spPr>
        <a:xfrm>
          <a:off x="702934" y="3805187"/>
          <a:ext cx="10892034" cy="6086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410" tIns="64410" rIns="64410" bIns="64410" numCol="1" spcCol="1270" anchor="ctr" anchorCtr="0">
          <a:noAutofit/>
        </a:bodyPr>
        <a:lstStyle/>
        <a:p>
          <a:pPr marL="0" lvl="0" indent="0" algn="l" defTabSz="711200">
            <a:lnSpc>
              <a:spcPct val="90000"/>
            </a:lnSpc>
            <a:spcBef>
              <a:spcPct val="0"/>
            </a:spcBef>
            <a:spcAft>
              <a:spcPct val="35000"/>
            </a:spcAft>
            <a:buNone/>
          </a:pPr>
          <a:r>
            <a:rPr lang="en-GB" sz="1600" kern="1200"/>
            <a:t>Kindness has a ripple effect</a:t>
          </a:r>
          <a:endParaRPr lang="en-US" sz="1600" kern="1200"/>
        </a:p>
      </dsp:txBody>
      <dsp:txXfrm>
        <a:off x="702934" y="3805187"/>
        <a:ext cx="10892034" cy="6086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3DB46C-217F-4502-9C47-15DA67FD5190}">
      <dsp:nvSpPr>
        <dsp:cNvPr id="0" name=""/>
        <dsp:cNvSpPr/>
      </dsp:nvSpPr>
      <dsp:spPr>
        <a:xfrm>
          <a:off x="1003265" y="763542"/>
          <a:ext cx="1085483" cy="10854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156F92-1151-4C10-94F9-6D016857E7C9}">
      <dsp:nvSpPr>
        <dsp:cNvPr id="0" name=""/>
        <dsp:cNvSpPr/>
      </dsp:nvSpPr>
      <dsp:spPr>
        <a:xfrm>
          <a:off x="339914" y="2167806"/>
          <a:ext cx="241218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The skills required to lead and manage have changed</a:t>
          </a:r>
          <a:endParaRPr lang="en-US" sz="1700" kern="1200"/>
        </a:p>
      </dsp:txBody>
      <dsp:txXfrm>
        <a:off x="339914" y="2167806"/>
        <a:ext cx="2412185" cy="720000"/>
      </dsp:txXfrm>
    </dsp:sp>
    <dsp:sp modelId="{4ED8BC1B-288B-4C69-9E63-52869DAD509C}">
      <dsp:nvSpPr>
        <dsp:cNvPr id="0" name=""/>
        <dsp:cNvSpPr/>
      </dsp:nvSpPr>
      <dsp:spPr>
        <a:xfrm>
          <a:off x="3837583" y="763542"/>
          <a:ext cx="1085483" cy="10854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607397-9DDD-4224-AE1E-A3F65E76BC04}">
      <dsp:nvSpPr>
        <dsp:cNvPr id="0" name=""/>
        <dsp:cNvSpPr/>
      </dsp:nvSpPr>
      <dsp:spPr>
        <a:xfrm>
          <a:off x="3174232" y="2167806"/>
          <a:ext cx="241218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Leaders can have dark side tendencies</a:t>
          </a:r>
          <a:endParaRPr lang="en-US" sz="1700" kern="1200"/>
        </a:p>
      </dsp:txBody>
      <dsp:txXfrm>
        <a:off x="3174232" y="2167806"/>
        <a:ext cx="2412185" cy="720000"/>
      </dsp:txXfrm>
    </dsp:sp>
    <dsp:sp modelId="{60276E46-D08B-4771-8A47-30E99310B938}">
      <dsp:nvSpPr>
        <dsp:cNvPr id="0" name=""/>
        <dsp:cNvSpPr/>
      </dsp:nvSpPr>
      <dsp:spPr>
        <a:xfrm>
          <a:off x="6671901" y="763542"/>
          <a:ext cx="1085483" cy="10854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5D53D4-5FC5-4427-8291-06ECCA832B73}">
      <dsp:nvSpPr>
        <dsp:cNvPr id="0" name=""/>
        <dsp:cNvSpPr/>
      </dsp:nvSpPr>
      <dsp:spPr>
        <a:xfrm>
          <a:off x="6008550" y="2167806"/>
          <a:ext cx="241218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A more relational style is now required</a:t>
          </a:r>
          <a:endParaRPr lang="en-US" sz="1700" kern="1200"/>
        </a:p>
      </dsp:txBody>
      <dsp:txXfrm>
        <a:off x="6008550" y="2167806"/>
        <a:ext cx="2412185" cy="720000"/>
      </dsp:txXfrm>
    </dsp:sp>
    <dsp:sp modelId="{4A2E557C-DDB8-4754-8DE9-5787C6DA8FED}">
      <dsp:nvSpPr>
        <dsp:cNvPr id="0" name=""/>
        <dsp:cNvSpPr/>
      </dsp:nvSpPr>
      <dsp:spPr>
        <a:xfrm>
          <a:off x="9506219" y="763542"/>
          <a:ext cx="1085483" cy="108548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8C87AB-82CB-4F59-84A7-CEAE3CB5B394}">
      <dsp:nvSpPr>
        <dsp:cNvPr id="0" name=""/>
        <dsp:cNvSpPr/>
      </dsp:nvSpPr>
      <dsp:spPr>
        <a:xfrm>
          <a:off x="8842868" y="2167806"/>
          <a:ext cx="241218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dirty="0"/>
            <a:t>Emotional intelligence, kindness, compassion and self-care are important</a:t>
          </a:r>
          <a:endParaRPr lang="en-US" sz="1700" kern="1200" dirty="0"/>
        </a:p>
      </dsp:txBody>
      <dsp:txXfrm>
        <a:off x="8842868" y="2167806"/>
        <a:ext cx="2412185"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2C0AE8-0688-44D7-9CCB-9313327DD848}" type="datetimeFigureOut">
              <a:rPr lang="en-GB" smtClean="0"/>
              <a:t>09/02/2026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4E3E6C-539D-4FBE-A40D-19D3DF6AC8C1}" type="slidenum">
              <a:rPr lang="en-GB" smtClean="0"/>
              <a:t>‹#›</a:t>
            </a:fld>
            <a:endParaRPr lang="en-GB"/>
          </a:p>
        </p:txBody>
      </p:sp>
    </p:spTree>
    <p:extLst>
      <p:ext uri="{BB962C8B-B14F-4D97-AF65-F5344CB8AC3E}">
        <p14:creationId xmlns:p14="http://schemas.microsoft.com/office/powerpoint/2010/main" val="7017985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danielgolemanemotionalintelligence.com/ei-overview-the-four-domains-and-twelve-competencies/"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mindtools.com/axbwm3m/how-emotionally-intelligent-are-you"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1</a:t>
            </a:fld>
            <a:endParaRPr lang="en-GB"/>
          </a:p>
        </p:txBody>
      </p:sp>
    </p:spTree>
    <p:extLst>
      <p:ext uri="{BB962C8B-B14F-4D97-AF65-F5344CB8AC3E}">
        <p14:creationId xmlns:p14="http://schemas.microsoft.com/office/powerpoint/2010/main" val="831099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2</a:t>
            </a:fld>
            <a:endParaRPr lang="en-GB"/>
          </a:p>
        </p:txBody>
      </p:sp>
    </p:spTree>
    <p:extLst>
      <p:ext uri="{BB962C8B-B14F-4D97-AF65-F5344CB8AC3E}">
        <p14:creationId xmlns:p14="http://schemas.microsoft.com/office/powerpoint/2010/main" val="8215429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3</a:t>
            </a:fld>
            <a:endParaRPr lang="en-GB"/>
          </a:p>
        </p:txBody>
      </p:sp>
    </p:spTree>
    <p:extLst>
      <p:ext uri="{BB962C8B-B14F-4D97-AF65-F5344CB8AC3E}">
        <p14:creationId xmlns:p14="http://schemas.microsoft.com/office/powerpoint/2010/main" val="38368320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4</a:t>
            </a:fld>
            <a:endParaRPr lang="en-GB"/>
          </a:p>
        </p:txBody>
      </p:sp>
    </p:spTree>
    <p:extLst>
      <p:ext uri="{BB962C8B-B14F-4D97-AF65-F5344CB8AC3E}">
        <p14:creationId xmlns:p14="http://schemas.microsoft.com/office/powerpoint/2010/main" val="38127817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5</a:t>
            </a:fld>
            <a:endParaRPr lang="en-GB"/>
          </a:p>
        </p:txBody>
      </p:sp>
    </p:spTree>
    <p:extLst>
      <p:ext uri="{BB962C8B-B14F-4D97-AF65-F5344CB8AC3E}">
        <p14:creationId xmlns:p14="http://schemas.microsoft.com/office/powerpoint/2010/main" val="21881995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IQ – Your ability to learn</a:t>
            </a:r>
          </a:p>
          <a:p>
            <a:r>
              <a:rPr lang="en-GB" dirty="0"/>
              <a:t>EQ – Emotional intelligence</a:t>
            </a:r>
          </a:p>
          <a:p>
            <a:r>
              <a:rPr lang="en-GB" dirty="0"/>
              <a:t>PQ – Your ability to act politically and use resources for yourself and your organisation’s advantage. </a:t>
            </a:r>
          </a:p>
          <a:p>
            <a:endParaRPr lang="en-GB" dirty="0"/>
          </a:p>
          <a:p>
            <a:r>
              <a:rPr lang="en-GB" dirty="0"/>
              <a:t>One such author that discusses this – Jo Owen ‘How to Manage’. </a:t>
            </a:r>
          </a:p>
        </p:txBody>
      </p:sp>
      <p:sp>
        <p:nvSpPr>
          <p:cNvPr id="4" name="Slide Number Placeholder 3"/>
          <p:cNvSpPr>
            <a:spLocks noGrp="1"/>
          </p:cNvSpPr>
          <p:nvPr>
            <p:ph type="sldNum" sz="quarter" idx="5"/>
          </p:nvPr>
        </p:nvSpPr>
        <p:spPr/>
        <p:txBody>
          <a:bodyPr/>
          <a:lstStyle/>
          <a:p>
            <a:fld id="{8C483100-EF03-4D3D-9A51-F7975E82378D}" type="slidenum">
              <a:rPr lang="en-GB" smtClean="0"/>
              <a:t>6</a:t>
            </a:fld>
            <a:endParaRPr lang="en-GB"/>
          </a:p>
        </p:txBody>
      </p:sp>
    </p:spTree>
    <p:extLst>
      <p:ext uri="{BB962C8B-B14F-4D97-AF65-F5344CB8AC3E}">
        <p14:creationId xmlns:p14="http://schemas.microsoft.com/office/powerpoint/2010/main" val="14590923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7</a:t>
            </a:fld>
            <a:endParaRPr lang="en-GB"/>
          </a:p>
        </p:txBody>
      </p:sp>
    </p:spTree>
    <p:extLst>
      <p:ext uri="{BB962C8B-B14F-4D97-AF65-F5344CB8AC3E}">
        <p14:creationId xmlns:p14="http://schemas.microsoft.com/office/powerpoint/2010/main" val="22084412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8</a:t>
            </a:fld>
            <a:endParaRPr lang="en-GB"/>
          </a:p>
        </p:txBody>
      </p:sp>
    </p:spTree>
    <p:extLst>
      <p:ext uri="{BB962C8B-B14F-4D97-AF65-F5344CB8AC3E}">
        <p14:creationId xmlns:p14="http://schemas.microsoft.com/office/powerpoint/2010/main" val="16989170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article argues that as AI becomes embedded in everyday organisational decision-making, the role of middle managers must fundamentally evolve from traditional people leadership to overseeing hybrid human–machine teams. Managers now need not only communication and coaching skills but also the ability to critically interpret AI outputs, spot bias, and make sound judgements when technology is flawed. Without training in data literacy and systems thinking, managers risk over‑relying on automated tools that may misrepresent people or situations. The author stresses that organisations must invest in developing “AI‑fluent” leaders who can maintain trust, psychological safety and human connection while navigating increasingly automated workflows, warning that failing to support managers through this shift risks burnout and organisational underperformance.</a:t>
            </a:r>
          </a:p>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9</a:t>
            </a:fld>
            <a:endParaRPr lang="en-GB"/>
          </a:p>
        </p:txBody>
      </p:sp>
    </p:spTree>
    <p:extLst>
      <p:ext uri="{BB962C8B-B14F-4D97-AF65-F5344CB8AC3E}">
        <p14:creationId xmlns:p14="http://schemas.microsoft.com/office/powerpoint/2010/main" val="9380418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10</a:t>
            </a:fld>
            <a:endParaRPr lang="en-GB"/>
          </a:p>
        </p:txBody>
      </p:sp>
    </p:spTree>
    <p:extLst>
      <p:ext uri="{BB962C8B-B14F-4D97-AF65-F5344CB8AC3E}">
        <p14:creationId xmlns:p14="http://schemas.microsoft.com/office/powerpoint/2010/main" val="3578987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Northouse (2023):</a:t>
            </a:r>
          </a:p>
          <a:p>
            <a:endParaRPr lang="en-GB" dirty="0"/>
          </a:p>
          <a:p>
            <a:r>
              <a:rPr lang="en-GB" dirty="0"/>
              <a:t>Destructive leadership does not occur in a vacuum; it occurs in situations where followers are susceptible. Some followers, called conformers, comply with destructive leaders to minimize the consequences of not going along. Others are colluders and comply because supporting the destructive leaders helps the followers achieve their own agendas. Psychological factors that help explain why followers become susceptible to destructive leadership include their needs for a reassuring authority figure, for security, to feel special, and to be a part of the human community; a fear of being ostracized; and feelings of powerlessness. Destructive leaders are able to capitalize on these needs to their own ends.</a:t>
            </a:r>
          </a:p>
          <a:p>
            <a:endParaRPr lang="en-GB" dirty="0"/>
          </a:p>
          <a:p>
            <a:r>
              <a:rPr lang="en-GB" dirty="0"/>
              <a:t>Some environments are especially conducive to destructive leadership. In unstable and crisis situations, followers want direction, and this need provides ripe opportunities for leaders to grab power and make decisions that are not for the common good. When situations are threatening, followers want to be taken care of and are more willing to give up their own agency to receive strong direction from a leader. Culturally, it is easier for destructive leaders to emerge when people have a high need to avoid uncertainty, when they emphasise collectivist causes over individuality, and when they are prone to accept power from the leader. Furthermore, situations without established rules that provide checks and balances are conducive to destructive leadership because safeguards to deter leaders from seizing power and acting destructively are lacking.</a:t>
            </a:r>
          </a:p>
        </p:txBody>
      </p:sp>
      <p:sp>
        <p:nvSpPr>
          <p:cNvPr id="4" name="Slide Number Placeholder 3"/>
          <p:cNvSpPr>
            <a:spLocks noGrp="1"/>
          </p:cNvSpPr>
          <p:nvPr>
            <p:ph type="sldNum" sz="quarter" idx="5"/>
          </p:nvPr>
        </p:nvSpPr>
        <p:spPr/>
        <p:txBody>
          <a:bodyPr/>
          <a:lstStyle/>
          <a:p>
            <a:fld id="{F84E3E6C-539D-4FBE-A40D-19D3DF6AC8C1}" type="slidenum">
              <a:rPr lang="en-GB" smtClean="0"/>
              <a:t>11</a:t>
            </a:fld>
            <a:endParaRPr lang="en-GB"/>
          </a:p>
        </p:txBody>
      </p:sp>
    </p:spTree>
    <p:extLst>
      <p:ext uri="{BB962C8B-B14F-4D97-AF65-F5344CB8AC3E}">
        <p14:creationId xmlns:p14="http://schemas.microsoft.com/office/powerpoint/2010/main" val="23992900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Machiavellianism - using clever but often dishonest methods that deceive people so that you can win power or control (Cambridge University Press and Assessment, 2025).</a:t>
            </a:r>
          </a:p>
          <a:p>
            <a:r>
              <a:rPr lang="en-GB" dirty="0"/>
              <a:t>Narcissism - too much interest in and admiration for your own physical appearance and/or your own abilities (Cambridge University Press and Assessment, 2025). </a:t>
            </a:r>
          </a:p>
          <a:p>
            <a:r>
              <a:rPr lang="en-GB" dirty="0"/>
              <a:t>Psychopathy - a person who has no feeling for other people, does not think about the future, and does not feel bad about anything they have done in the past (Cambridge University Press and Assessment, 2025). </a:t>
            </a:r>
          </a:p>
        </p:txBody>
      </p:sp>
      <p:sp>
        <p:nvSpPr>
          <p:cNvPr id="4" name="Slide Number Placeholder 3"/>
          <p:cNvSpPr>
            <a:spLocks noGrp="1"/>
          </p:cNvSpPr>
          <p:nvPr>
            <p:ph type="sldNum" sz="quarter" idx="5"/>
          </p:nvPr>
        </p:nvSpPr>
        <p:spPr/>
        <p:txBody>
          <a:bodyPr/>
          <a:lstStyle/>
          <a:p>
            <a:fld id="{F84E3E6C-539D-4FBE-A40D-19D3DF6AC8C1}" type="slidenum">
              <a:rPr lang="en-GB" smtClean="0"/>
              <a:t>12</a:t>
            </a:fld>
            <a:endParaRPr lang="en-GB"/>
          </a:p>
        </p:txBody>
      </p:sp>
    </p:spTree>
    <p:extLst>
      <p:ext uri="{BB962C8B-B14F-4D97-AF65-F5344CB8AC3E}">
        <p14:creationId xmlns:p14="http://schemas.microsoft.com/office/powerpoint/2010/main" val="22562551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13</a:t>
            </a:fld>
            <a:endParaRPr lang="en-GB"/>
          </a:p>
        </p:txBody>
      </p:sp>
    </p:spTree>
    <p:extLst>
      <p:ext uri="{BB962C8B-B14F-4D97-AF65-F5344CB8AC3E}">
        <p14:creationId xmlns:p14="http://schemas.microsoft.com/office/powerpoint/2010/main" val="32018849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14</a:t>
            </a:fld>
            <a:endParaRPr lang="en-GB"/>
          </a:p>
        </p:txBody>
      </p:sp>
    </p:spTree>
    <p:extLst>
      <p:ext uri="{BB962C8B-B14F-4D97-AF65-F5344CB8AC3E}">
        <p14:creationId xmlns:p14="http://schemas.microsoft.com/office/powerpoint/2010/main" val="4642011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3787009"/>
          </a:xfrm>
        </p:spPr>
        <p:txBody>
          <a:bodyPr/>
          <a:lstStyle/>
          <a:p>
            <a:r>
              <a:rPr lang="en-GB" dirty="0"/>
              <a:t>Extract from Bradberry (2017) - Emotional intelligence is made up of four core skills that pair up under two primary competencies: personal competence and social competence.</a:t>
            </a:r>
          </a:p>
          <a:p>
            <a:endParaRPr lang="en-GB" dirty="0"/>
          </a:p>
          <a:p>
            <a:r>
              <a:rPr lang="en-GB" b="1" dirty="0"/>
              <a:t>Personal competence</a:t>
            </a:r>
            <a:r>
              <a:rPr lang="en-GB" dirty="0"/>
              <a:t> comprises your self-awareness and self-management skills, which focus more on you individually than on your interactions with other people. Personal competence is your ability to stay aware of your emotions and manage your behaviour and tendencies.</a:t>
            </a:r>
          </a:p>
          <a:p>
            <a:r>
              <a:rPr lang="en-GB" b="1" dirty="0"/>
              <a:t>- Self-Awareness</a:t>
            </a:r>
            <a:r>
              <a:rPr lang="en-GB" dirty="0"/>
              <a:t> is your ability to accurately perceive your emotions and stay aware of them as they happen.</a:t>
            </a:r>
          </a:p>
          <a:p>
            <a:r>
              <a:rPr lang="en-GB" b="1" dirty="0"/>
              <a:t>- Self-Management</a:t>
            </a:r>
            <a:r>
              <a:rPr lang="en-GB" dirty="0"/>
              <a:t> is your ability to use awareness of your emotions to stay flexible and positively direct your behaviour.</a:t>
            </a:r>
          </a:p>
          <a:p>
            <a:endParaRPr lang="en-GB" b="1" dirty="0"/>
          </a:p>
          <a:p>
            <a:r>
              <a:rPr lang="en-GB" b="1" dirty="0"/>
              <a:t>Social competence</a:t>
            </a:r>
            <a:r>
              <a:rPr lang="en-GB" dirty="0"/>
              <a:t> is made up of your social awareness and relationship management skills; social competence is your ability to understand other people’s moods, behaviour, and motives in order to respond effectively and improve the quality of your relationships.</a:t>
            </a:r>
          </a:p>
          <a:p>
            <a:r>
              <a:rPr lang="en-GB" b="1" dirty="0"/>
              <a:t>- Social Awareness</a:t>
            </a:r>
            <a:r>
              <a:rPr lang="en-GB" dirty="0"/>
              <a:t> is your ability to accurately pick up on emotions in other people and understand what is really going on.</a:t>
            </a:r>
          </a:p>
          <a:p>
            <a:r>
              <a:rPr lang="en-GB" b="1" dirty="0"/>
              <a:t>- Relationship Management</a:t>
            </a:r>
            <a:r>
              <a:rPr lang="en-GB" dirty="0"/>
              <a:t> is your ability to use awareness of your emotions and the others’ emotions to manage interactions successfully.</a:t>
            </a:r>
          </a:p>
          <a:p>
            <a:endParaRPr lang="en-GB" dirty="0"/>
          </a:p>
        </p:txBody>
      </p:sp>
      <p:sp>
        <p:nvSpPr>
          <p:cNvPr id="4" name="Slide Number Placeholder 3"/>
          <p:cNvSpPr>
            <a:spLocks noGrp="1"/>
          </p:cNvSpPr>
          <p:nvPr>
            <p:ph type="sldNum" sz="quarter" idx="5"/>
          </p:nvPr>
        </p:nvSpPr>
        <p:spPr/>
        <p:txBody>
          <a:bodyPr/>
          <a:lstStyle/>
          <a:p>
            <a:fld id="{8C483100-EF03-4D3D-9A51-F7975E82378D}" type="slidenum">
              <a:rPr lang="en-GB" smtClean="0"/>
              <a:t>15</a:t>
            </a:fld>
            <a:endParaRPr lang="en-GB"/>
          </a:p>
        </p:txBody>
      </p:sp>
    </p:spTree>
    <p:extLst>
      <p:ext uri="{BB962C8B-B14F-4D97-AF65-F5344CB8AC3E}">
        <p14:creationId xmlns:p14="http://schemas.microsoft.com/office/powerpoint/2010/main" val="7729697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483100-EF03-4D3D-9A51-F7975E82378D}" type="slidenum">
              <a:rPr lang="en-GB" smtClean="0"/>
              <a:t>18</a:t>
            </a:fld>
            <a:endParaRPr lang="en-GB"/>
          </a:p>
        </p:txBody>
      </p:sp>
    </p:spTree>
    <p:extLst>
      <p:ext uri="{BB962C8B-B14F-4D97-AF65-F5344CB8AC3E}">
        <p14:creationId xmlns:p14="http://schemas.microsoft.com/office/powerpoint/2010/main" val="3099371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Distinguishing Competencies are those traits found the highest performers that set them above the average. Daniel Goleman and Richard Boyatzis analysed the internal competency models of dozens of organisations to identify Distinguishing Competencies common to all and built their model of Emotional Intelligence from that data (Daniel Goleman Emotional Intelligence, 2025). These 12 competencies are the building blocks of emotional intelligence. </a:t>
            </a:r>
          </a:p>
          <a:p>
            <a:r>
              <a:rPr lang="en-GB" sz="1200" b="0" i="0" kern="1200" dirty="0">
                <a:solidFill>
                  <a:schemeClr val="tx1"/>
                </a:solidFill>
                <a:effectLst/>
                <a:latin typeface="+mn-lt"/>
                <a:ea typeface="+mn-ea"/>
                <a:cs typeface="+mn-cs"/>
              </a:rPr>
              <a:t>Website </a:t>
            </a:r>
            <a:r>
              <a:rPr lang="en-GB" dirty="0">
                <a:hlinkClick r:id="rId3"/>
              </a:rPr>
              <a:t>EI Overview: The Four Domains and Twelve Competencies – Daniel Goleman Emotional Intelligence Courses</a:t>
            </a:r>
            <a:r>
              <a:rPr lang="en-GB" sz="1200" b="0" i="0" kern="1200" dirty="0">
                <a:solidFill>
                  <a:schemeClr val="tx1"/>
                </a:solidFill>
                <a:effectLst/>
                <a:latin typeface="+mn-lt"/>
                <a:ea typeface="+mn-ea"/>
                <a:cs typeface="+mn-cs"/>
              </a:rPr>
              <a:t> </a:t>
            </a:r>
            <a:r>
              <a:rPr lang="en-GB" dirty="0"/>
              <a:t> </a:t>
            </a:r>
          </a:p>
          <a:p>
            <a:endParaRPr lang="en-GB" dirty="0"/>
          </a:p>
          <a:p>
            <a:r>
              <a:rPr lang="en-GB" dirty="0"/>
              <a:t>Organisational awareness is similar to the concept of ‘PQ’ – your ability to read the organisation in terms of its power networks, guiding values and unspoken rules, for example. </a:t>
            </a:r>
          </a:p>
        </p:txBody>
      </p:sp>
      <p:sp>
        <p:nvSpPr>
          <p:cNvPr id="4" name="Slide Number Placeholder 3"/>
          <p:cNvSpPr>
            <a:spLocks noGrp="1"/>
          </p:cNvSpPr>
          <p:nvPr>
            <p:ph type="sldNum" sz="quarter" idx="5"/>
          </p:nvPr>
        </p:nvSpPr>
        <p:spPr/>
        <p:txBody>
          <a:bodyPr/>
          <a:lstStyle/>
          <a:p>
            <a:fld id="{F84E3E6C-539D-4FBE-A40D-19D3DF6AC8C1}" type="slidenum">
              <a:rPr lang="en-GB" smtClean="0"/>
              <a:t>19</a:t>
            </a:fld>
            <a:endParaRPr lang="en-GB"/>
          </a:p>
        </p:txBody>
      </p:sp>
    </p:spTree>
    <p:extLst>
      <p:ext uri="{BB962C8B-B14F-4D97-AF65-F5344CB8AC3E}">
        <p14:creationId xmlns:p14="http://schemas.microsoft.com/office/powerpoint/2010/main" val="25773568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do you think that EI is the foundation for these skills?</a:t>
            </a:r>
          </a:p>
          <a:p>
            <a:endParaRPr lang="en-GB" dirty="0"/>
          </a:p>
          <a:p>
            <a:r>
              <a:rPr lang="en-GB" dirty="0"/>
              <a:t>Self-management and relationship management are key. </a:t>
            </a:r>
          </a:p>
        </p:txBody>
      </p:sp>
      <p:sp>
        <p:nvSpPr>
          <p:cNvPr id="4" name="Slide Number Placeholder 3"/>
          <p:cNvSpPr>
            <a:spLocks noGrp="1"/>
          </p:cNvSpPr>
          <p:nvPr>
            <p:ph type="sldNum" sz="quarter" idx="5"/>
          </p:nvPr>
        </p:nvSpPr>
        <p:spPr/>
        <p:txBody>
          <a:bodyPr/>
          <a:lstStyle/>
          <a:p>
            <a:fld id="{8C483100-EF03-4D3D-9A51-F7975E82378D}" type="slidenum">
              <a:rPr lang="en-GB" smtClean="0"/>
              <a:t>20</a:t>
            </a:fld>
            <a:endParaRPr lang="en-GB"/>
          </a:p>
        </p:txBody>
      </p:sp>
    </p:spTree>
    <p:extLst>
      <p:ext uri="{BB962C8B-B14F-4D97-AF65-F5344CB8AC3E}">
        <p14:creationId xmlns:p14="http://schemas.microsoft.com/office/powerpoint/2010/main" val="211663954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22</a:t>
            </a:fld>
            <a:endParaRPr lang="en-GB"/>
          </a:p>
        </p:txBody>
      </p:sp>
    </p:spTree>
    <p:extLst>
      <p:ext uri="{BB962C8B-B14F-4D97-AF65-F5344CB8AC3E}">
        <p14:creationId xmlns:p14="http://schemas.microsoft.com/office/powerpoint/2010/main" val="174840806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between EI and mental health/well-being.</a:t>
            </a:r>
          </a:p>
          <a:p>
            <a:endParaRPr lang="en-GB" dirty="0"/>
          </a:p>
          <a:p>
            <a:r>
              <a:rPr lang="en-GB" dirty="0"/>
              <a:t>Good EI skills help you manage your response to stress. </a:t>
            </a:r>
          </a:p>
        </p:txBody>
      </p:sp>
      <p:sp>
        <p:nvSpPr>
          <p:cNvPr id="4" name="Slide Number Placeholder 3"/>
          <p:cNvSpPr>
            <a:spLocks noGrp="1"/>
          </p:cNvSpPr>
          <p:nvPr>
            <p:ph type="sldNum" sz="quarter" idx="5"/>
          </p:nvPr>
        </p:nvSpPr>
        <p:spPr/>
        <p:txBody>
          <a:bodyPr/>
          <a:lstStyle/>
          <a:p>
            <a:fld id="{8C483100-EF03-4D3D-9A51-F7975E82378D}" type="slidenum">
              <a:rPr lang="en-GB" smtClean="0"/>
              <a:t>23</a:t>
            </a:fld>
            <a:endParaRPr lang="en-GB"/>
          </a:p>
        </p:txBody>
      </p:sp>
    </p:spTree>
    <p:extLst>
      <p:ext uri="{BB962C8B-B14F-4D97-AF65-F5344CB8AC3E}">
        <p14:creationId xmlns:p14="http://schemas.microsoft.com/office/powerpoint/2010/main" val="225598813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How Emotionally Intelligent Are You? Quiz</a:t>
            </a:r>
            <a:endParaRPr lang="en-GB" dirty="0"/>
          </a:p>
          <a:p>
            <a:endParaRPr lang="en-GB" dirty="0"/>
          </a:p>
          <a:p>
            <a:r>
              <a:rPr lang="en-GB" dirty="0"/>
              <a:t>Mindtools quiz. Quiz starts half </a:t>
            </a:r>
            <a:r>
              <a:rPr lang="en-GB"/>
              <a:t>way down page. </a:t>
            </a:r>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24</a:t>
            </a:fld>
            <a:endParaRPr lang="en-GB"/>
          </a:p>
        </p:txBody>
      </p:sp>
    </p:spTree>
    <p:extLst>
      <p:ext uri="{BB962C8B-B14F-4D97-AF65-F5344CB8AC3E}">
        <p14:creationId xmlns:p14="http://schemas.microsoft.com/office/powerpoint/2010/main" val="254516945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25</a:t>
            </a:fld>
            <a:endParaRPr lang="en-GB"/>
          </a:p>
        </p:txBody>
      </p:sp>
    </p:spTree>
    <p:extLst>
      <p:ext uri="{BB962C8B-B14F-4D97-AF65-F5344CB8AC3E}">
        <p14:creationId xmlns:p14="http://schemas.microsoft.com/office/powerpoint/2010/main" val="133768929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483100-EF03-4D3D-9A51-F7975E82378D}" type="slidenum">
              <a:rPr lang="en-GB" smtClean="0"/>
              <a:t>26</a:t>
            </a:fld>
            <a:endParaRPr lang="en-GB"/>
          </a:p>
        </p:txBody>
      </p:sp>
    </p:spTree>
    <p:extLst>
      <p:ext uri="{BB962C8B-B14F-4D97-AF65-F5344CB8AC3E}">
        <p14:creationId xmlns:p14="http://schemas.microsoft.com/office/powerpoint/2010/main" val="112885570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9666A9-A017-4979-922A-77D380496944}" type="slidenum">
              <a:rPr lang="en-GB" smtClean="0"/>
              <a:t>27</a:t>
            </a:fld>
            <a:endParaRPr lang="en-GB"/>
          </a:p>
        </p:txBody>
      </p:sp>
    </p:spTree>
    <p:extLst>
      <p:ext uri="{BB962C8B-B14F-4D97-AF65-F5344CB8AC3E}">
        <p14:creationId xmlns:p14="http://schemas.microsoft.com/office/powerpoint/2010/main" val="378191711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9666A9-A017-4979-922A-77D380496944}" type="slidenum">
              <a:rPr lang="en-GB" smtClean="0"/>
              <a:t>28</a:t>
            </a:fld>
            <a:endParaRPr lang="en-GB"/>
          </a:p>
        </p:txBody>
      </p:sp>
    </p:spTree>
    <p:extLst>
      <p:ext uri="{BB962C8B-B14F-4D97-AF65-F5344CB8AC3E}">
        <p14:creationId xmlns:p14="http://schemas.microsoft.com/office/powerpoint/2010/main" val="427151898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29</a:t>
            </a:fld>
            <a:endParaRPr lang="en-GB"/>
          </a:p>
        </p:txBody>
      </p:sp>
    </p:spTree>
    <p:extLst>
      <p:ext uri="{BB962C8B-B14F-4D97-AF65-F5344CB8AC3E}">
        <p14:creationId xmlns:p14="http://schemas.microsoft.com/office/powerpoint/2010/main" val="150167140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30</a:t>
            </a:fld>
            <a:endParaRPr lang="en-GB"/>
          </a:p>
        </p:txBody>
      </p:sp>
    </p:spTree>
    <p:extLst>
      <p:ext uri="{BB962C8B-B14F-4D97-AF65-F5344CB8AC3E}">
        <p14:creationId xmlns:p14="http://schemas.microsoft.com/office/powerpoint/2010/main" val="232908443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Has anyone experienced rudeness at work? </a:t>
            </a:r>
          </a:p>
        </p:txBody>
      </p:sp>
      <p:sp>
        <p:nvSpPr>
          <p:cNvPr id="4" name="Slide Number Placeholder 3"/>
          <p:cNvSpPr>
            <a:spLocks noGrp="1"/>
          </p:cNvSpPr>
          <p:nvPr>
            <p:ph type="sldNum" sz="quarter" idx="5"/>
          </p:nvPr>
        </p:nvSpPr>
        <p:spPr/>
        <p:txBody>
          <a:bodyPr/>
          <a:lstStyle/>
          <a:p>
            <a:fld id="{F84E3E6C-539D-4FBE-A40D-19D3DF6AC8C1}" type="slidenum">
              <a:rPr lang="en-GB" smtClean="0"/>
              <a:t>31</a:t>
            </a:fld>
            <a:endParaRPr lang="en-GB"/>
          </a:p>
        </p:txBody>
      </p:sp>
    </p:spTree>
    <p:extLst>
      <p:ext uri="{BB962C8B-B14F-4D97-AF65-F5344CB8AC3E}">
        <p14:creationId xmlns:p14="http://schemas.microsoft.com/office/powerpoint/2010/main" val="4739607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32</a:t>
            </a:fld>
            <a:endParaRPr lang="en-GB"/>
          </a:p>
        </p:txBody>
      </p:sp>
    </p:spTree>
    <p:extLst>
      <p:ext uri="{BB962C8B-B14F-4D97-AF65-F5344CB8AC3E}">
        <p14:creationId xmlns:p14="http://schemas.microsoft.com/office/powerpoint/2010/main" val="70937538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33</a:t>
            </a:fld>
            <a:endParaRPr lang="en-GB"/>
          </a:p>
        </p:txBody>
      </p:sp>
    </p:spTree>
    <p:extLst>
      <p:ext uri="{BB962C8B-B14F-4D97-AF65-F5344CB8AC3E}">
        <p14:creationId xmlns:p14="http://schemas.microsoft.com/office/powerpoint/2010/main" val="275847830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more information:</a:t>
            </a:r>
          </a:p>
          <a:p>
            <a:endParaRPr lang="en-GB" dirty="0"/>
          </a:p>
          <a:p>
            <a:r>
              <a:rPr lang="en-GB" dirty="0"/>
              <a:t>https://www.nhs.uk/conditions/stress-anxiety-depression/improve-mental-wellbeing/</a:t>
            </a:r>
          </a:p>
        </p:txBody>
      </p:sp>
      <p:sp>
        <p:nvSpPr>
          <p:cNvPr id="4" name="Slide Number Placeholder 3"/>
          <p:cNvSpPr>
            <a:spLocks noGrp="1"/>
          </p:cNvSpPr>
          <p:nvPr>
            <p:ph type="sldNum" sz="quarter" idx="5"/>
          </p:nvPr>
        </p:nvSpPr>
        <p:spPr/>
        <p:txBody>
          <a:bodyPr/>
          <a:lstStyle/>
          <a:p>
            <a:fld id="{0BC7F02B-0C6D-468F-8B1C-7E7F0134CF8B}" type="slidenum">
              <a:rPr lang="en-GB" smtClean="0"/>
              <a:t>34</a:t>
            </a:fld>
            <a:endParaRPr lang="en-GB"/>
          </a:p>
        </p:txBody>
      </p:sp>
    </p:spTree>
    <p:extLst>
      <p:ext uri="{BB962C8B-B14F-4D97-AF65-F5344CB8AC3E}">
        <p14:creationId xmlns:p14="http://schemas.microsoft.com/office/powerpoint/2010/main" val="278315283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35</a:t>
            </a:fld>
            <a:endParaRPr lang="en-GB"/>
          </a:p>
        </p:txBody>
      </p:sp>
    </p:spTree>
    <p:extLst>
      <p:ext uri="{BB962C8B-B14F-4D97-AF65-F5344CB8AC3E}">
        <p14:creationId xmlns:p14="http://schemas.microsoft.com/office/powerpoint/2010/main" val="23227749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36</a:t>
            </a:fld>
            <a:endParaRPr lang="en-GB"/>
          </a:p>
        </p:txBody>
      </p:sp>
    </p:spTree>
    <p:extLst>
      <p:ext uri="{BB962C8B-B14F-4D97-AF65-F5344CB8AC3E}">
        <p14:creationId xmlns:p14="http://schemas.microsoft.com/office/powerpoint/2010/main" val="239828146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37</a:t>
            </a:fld>
            <a:endParaRPr lang="en-GB"/>
          </a:p>
        </p:txBody>
      </p:sp>
    </p:spTree>
    <p:extLst>
      <p:ext uri="{BB962C8B-B14F-4D97-AF65-F5344CB8AC3E}">
        <p14:creationId xmlns:p14="http://schemas.microsoft.com/office/powerpoint/2010/main" val="86726465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Focus on quality of sleep, if you struggle on quantity. </a:t>
            </a:r>
          </a:p>
        </p:txBody>
      </p:sp>
      <p:sp>
        <p:nvSpPr>
          <p:cNvPr id="4" name="Slide Number Placeholder 3"/>
          <p:cNvSpPr>
            <a:spLocks noGrp="1"/>
          </p:cNvSpPr>
          <p:nvPr>
            <p:ph type="sldNum" sz="quarter" idx="5"/>
          </p:nvPr>
        </p:nvSpPr>
        <p:spPr/>
        <p:txBody>
          <a:bodyPr/>
          <a:lstStyle/>
          <a:p>
            <a:fld id="{0BC7F02B-0C6D-468F-8B1C-7E7F0134CF8B}" type="slidenum">
              <a:rPr lang="en-GB" smtClean="0"/>
              <a:t>38</a:t>
            </a:fld>
            <a:endParaRPr lang="en-GB"/>
          </a:p>
        </p:txBody>
      </p:sp>
    </p:spTree>
    <p:extLst>
      <p:ext uri="{BB962C8B-B14F-4D97-AF65-F5344CB8AC3E}">
        <p14:creationId xmlns:p14="http://schemas.microsoft.com/office/powerpoint/2010/main" val="31049911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39</a:t>
            </a:fld>
            <a:endParaRPr lang="en-GB"/>
          </a:p>
        </p:txBody>
      </p:sp>
    </p:spTree>
    <p:extLst>
      <p:ext uri="{BB962C8B-B14F-4D97-AF65-F5344CB8AC3E}">
        <p14:creationId xmlns:p14="http://schemas.microsoft.com/office/powerpoint/2010/main" val="132337477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40</a:t>
            </a:fld>
            <a:endParaRPr lang="en-GB"/>
          </a:p>
        </p:txBody>
      </p:sp>
    </p:spTree>
    <p:extLst>
      <p:ext uri="{BB962C8B-B14F-4D97-AF65-F5344CB8AC3E}">
        <p14:creationId xmlns:p14="http://schemas.microsoft.com/office/powerpoint/2010/main" val="123050219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483100-EF03-4D3D-9A51-F7975E82378D}" type="slidenum">
              <a:rPr lang="en-GB" smtClean="0"/>
              <a:t>41</a:t>
            </a:fld>
            <a:endParaRPr lang="en-GB"/>
          </a:p>
        </p:txBody>
      </p:sp>
    </p:spTree>
    <p:extLst>
      <p:ext uri="{BB962C8B-B14F-4D97-AF65-F5344CB8AC3E}">
        <p14:creationId xmlns:p14="http://schemas.microsoft.com/office/powerpoint/2010/main" val="40040747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4EBDDB6-9DFC-479F-BAF2-30433E2B5015}" type="datetimeFigureOut">
              <a:rPr lang="en-GB" smtClean="0"/>
              <a:t>09/02/2026</a:t>
            </a:fld>
            <a:endParaRPr lang="en-GB"/>
          </a:p>
        </p:txBody>
      </p:sp>
      <p:sp>
        <p:nvSpPr>
          <p:cNvPr id="4" name="Slide Number Placeholder 3"/>
          <p:cNvSpPr>
            <a:spLocks noGrp="1"/>
          </p:cNvSpPr>
          <p:nvPr>
            <p:ph type="sldNum" sz="quarter" idx="12"/>
          </p:nvPr>
        </p:nvSpPr>
        <p:spPr/>
        <p:txBody>
          <a:bodyPr/>
          <a:lstStyle/>
          <a:p>
            <a:fld id="{441137EF-2813-452C-9C80-88C0C6AA0B85}" type="slidenum">
              <a:rPr lang="en-GB" smtClean="0"/>
              <a:t>‹#›</a:t>
            </a:fld>
            <a:endParaRPr lang="en-GB"/>
          </a:p>
        </p:txBody>
      </p:sp>
    </p:spTree>
    <p:extLst>
      <p:ext uri="{BB962C8B-B14F-4D97-AF65-F5344CB8AC3E}">
        <p14:creationId xmlns:p14="http://schemas.microsoft.com/office/powerpoint/2010/main" val="23265455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6E9DE0A-A122-461F-8F53-94339D20DC11}" type="datetimeFigureOut">
              <a:rPr lang="en-GB" smtClean="0"/>
              <a:t>09/02/2026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9D19067-FB0E-46EA-91DA-E9950B1581FA}" type="slidenum">
              <a:rPr lang="en-GB" smtClean="0"/>
              <a:t>‹#›</a:t>
            </a:fld>
            <a:endParaRPr lang="en-GB"/>
          </a:p>
        </p:txBody>
      </p:sp>
    </p:spTree>
    <p:extLst>
      <p:ext uri="{BB962C8B-B14F-4D97-AF65-F5344CB8AC3E}">
        <p14:creationId xmlns:p14="http://schemas.microsoft.com/office/powerpoint/2010/main" val="2863149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6.xml"/><Relationship Id="rId7"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1.xml"/><Relationship Id="rId1"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2/9/2026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7" r:id="rId5"/>
    <p:sldLayoutId id="2147483708"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s://www.peoplemanagement.co.uk/article/1915445/people-leaders-ai-managers-%E2%80%93-does-leadership-need-rethink" TargetMode="External"/><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hyperlink" Target="https://greatergood.berkeley.edu/quizzes/ei_quiz" TargetMode="Externa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7.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3" Type="http://schemas.openxmlformats.org/officeDocument/2006/relationships/hyperlink" Target="https://drchatterjee.com/bitesize-reduce-stress-improve-your-sleep-transform-your-life-3-questions-to-ask-yourself-each-evening-dr-rangan-chatterjee/" TargetMode="External"/><Relationship Id="rId2" Type="http://schemas.openxmlformats.org/officeDocument/2006/relationships/notesSlide" Target="../notesSlides/notesSlide23.xml"/><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7.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4.xml"/><Relationship Id="rId1" Type="http://schemas.openxmlformats.org/officeDocument/2006/relationships/video" Target="https://www.youtube.com/embed/4RUIhjwCDO0?start=14&amp;feature=oembed" TargetMode="External"/><Relationship Id="rId4" Type="http://schemas.openxmlformats.org/officeDocument/2006/relationships/image" Target="../media/image31.jpeg"/></Relationships>
</file>

<file path=ppt/slides/_rels/slide3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1.xml"/><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2.xml"/><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3" Type="http://schemas.openxmlformats.org/officeDocument/2006/relationships/hyperlink" Target="https://www.nhs.uk/better-health/healthy-choices-quiz/" TargetMode="External"/><Relationship Id="rId2" Type="http://schemas.openxmlformats.org/officeDocument/2006/relationships/notesSlide" Target="../notesSlides/notesSlide33.xml"/><Relationship Id="rId1" Type="http://schemas.openxmlformats.org/officeDocument/2006/relationships/slideLayout" Target="../slideLayouts/slideLayout4.xml"/><Relationship Id="rId4" Type="http://schemas.openxmlformats.org/officeDocument/2006/relationships/image" Target="../media/image36.png"/></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hyperlink" Target="https://www.psychologytoday.com/us/tests/health/sleep-habits-test" TargetMode="External"/><Relationship Id="rId2" Type="http://schemas.openxmlformats.org/officeDocument/2006/relationships/notesSlide" Target="../notesSlides/notesSlide35.xml"/><Relationship Id="rId1" Type="http://schemas.openxmlformats.org/officeDocument/2006/relationships/slideLayout" Target="../slideLayouts/slideLayout4.xml"/><Relationship Id="rId4" Type="http://schemas.openxmlformats.org/officeDocument/2006/relationships/image" Target="../media/image37.jpg"/></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6.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0.xml.rels><?xml version="1.0" encoding="UTF-8" standalone="yes"?>
<Relationships xmlns="http://schemas.openxmlformats.org/package/2006/relationships"><Relationship Id="rId3" Type="http://schemas.openxmlformats.org/officeDocument/2006/relationships/hyperlink" Target="https://www.cipd.org/globalassets/media/knowledge/knowledge-hub/reports/2025-pdfs/8905-role-of-hr-selecting-developing-leaders.pdf" TargetMode="External"/><Relationship Id="rId2" Type="http://schemas.openxmlformats.org/officeDocument/2006/relationships/notesSlide" Target="../notesSlides/notesSlide37.xml"/><Relationship Id="rId1" Type="http://schemas.openxmlformats.org/officeDocument/2006/relationships/slideLayout" Target="../slideLayouts/slideLayout4.xml"/><Relationship Id="rId4" Type="http://schemas.openxmlformats.org/officeDocument/2006/relationships/hyperlink" Target="https://doi.org/10.1037/mgr0000138"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s://www.danielgoleman.info/" TargetMode="External"/><Relationship Id="rId2" Type="http://schemas.openxmlformats.org/officeDocument/2006/relationships/notesSlide" Target="../notesSlides/notesSlide38.xml"/><Relationship Id="rId1" Type="http://schemas.openxmlformats.org/officeDocument/2006/relationships/slideLayout" Target="../slideLayouts/slideLayout9.xml"/><Relationship Id="rId6" Type="http://schemas.openxmlformats.org/officeDocument/2006/relationships/hyperlink" Target="https://www.health.harvard.edu/mind-and-mood/self-regulation-for-adults-strategies-for-getting-a-handle-on-emotions-and-behavior" TargetMode="External"/><Relationship Id="rId5" Type="http://schemas.openxmlformats.org/officeDocument/2006/relationships/hyperlink" Target="https://www.talentsmarteq.com/articles/" TargetMode="External"/><Relationship Id="rId4" Type="http://schemas.openxmlformats.org/officeDocument/2006/relationships/hyperlink" Target="https://danielgolemanemotionalintelligence.com/ei-overview-the-four-domains-and-twelve-competenc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D9A6985-6284-4135-69E9-BD747720EA92}"/>
              </a:ext>
            </a:extLst>
          </p:cNvPr>
          <p:cNvSpPr txBox="1"/>
          <p:nvPr/>
        </p:nvSpPr>
        <p:spPr>
          <a:xfrm>
            <a:off x="3657600" y="160421"/>
            <a:ext cx="4876800" cy="1200329"/>
          </a:xfrm>
          <a:prstGeom prst="rect">
            <a:avLst/>
          </a:prstGeom>
          <a:noFill/>
          <a:ln>
            <a:solidFill>
              <a:schemeClr val="bg1"/>
            </a:solidFill>
          </a:ln>
        </p:spPr>
        <p:txBody>
          <a:bodyPr wrap="square" rtlCol="0">
            <a:spAutoFit/>
          </a:bodyPr>
          <a:lstStyle/>
          <a:p>
            <a:pPr algn="ctr"/>
            <a:r>
              <a:rPr lang="en-GB" sz="2400" b="1" dirty="0">
                <a:solidFill>
                  <a:schemeClr val="bg1"/>
                </a:solidFill>
              </a:rPr>
              <a:t>Leading and Developing People</a:t>
            </a:r>
          </a:p>
          <a:p>
            <a:pPr algn="ctr"/>
            <a:r>
              <a:rPr lang="en-GB" sz="2400" b="1" dirty="0">
                <a:solidFill>
                  <a:schemeClr val="bg1"/>
                </a:solidFill>
              </a:rPr>
              <a:t>Week 3</a:t>
            </a:r>
          </a:p>
          <a:p>
            <a:pPr algn="ctr"/>
            <a:r>
              <a:rPr lang="en-GB" sz="2400" b="1" dirty="0">
                <a:solidFill>
                  <a:schemeClr val="bg1"/>
                </a:solidFill>
              </a:rPr>
              <a:t>Julie Thomas</a:t>
            </a:r>
          </a:p>
        </p:txBody>
      </p:sp>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01CE7-9434-A5E8-D428-984084F41818}"/>
              </a:ext>
            </a:extLst>
          </p:cNvPr>
          <p:cNvSpPr>
            <a:spLocks noGrp="1"/>
          </p:cNvSpPr>
          <p:nvPr>
            <p:ph type="title"/>
          </p:nvPr>
        </p:nvSpPr>
        <p:spPr>
          <a:xfrm>
            <a:off x="358219" y="365125"/>
            <a:ext cx="11481847" cy="821991"/>
          </a:xfrm>
        </p:spPr>
        <p:txBody>
          <a:bodyPr/>
          <a:lstStyle/>
          <a:p>
            <a:pPr algn="ctr"/>
            <a:r>
              <a:rPr lang="en-GB" b="1" dirty="0">
                <a:latin typeface="+mn-lt"/>
              </a:rPr>
              <a:t>What we’ll cover today</a:t>
            </a:r>
          </a:p>
        </p:txBody>
      </p:sp>
      <p:sp>
        <p:nvSpPr>
          <p:cNvPr id="3" name="Content Placeholder 2">
            <a:extLst>
              <a:ext uri="{FF2B5EF4-FFF2-40B4-BE49-F238E27FC236}">
                <a16:creationId xmlns:a16="http://schemas.microsoft.com/office/drawing/2014/main" id="{A2903DD9-6F9E-035B-CB18-D0436E88F77B}"/>
              </a:ext>
            </a:extLst>
          </p:cNvPr>
          <p:cNvSpPr>
            <a:spLocks noGrp="1"/>
          </p:cNvSpPr>
          <p:nvPr>
            <p:ph idx="1"/>
          </p:nvPr>
        </p:nvSpPr>
        <p:spPr>
          <a:xfrm>
            <a:off x="358219" y="1363579"/>
            <a:ext cx="11481847" cy="4037980"/>
          </a:xfrm>
        </p:spPr>
        <p:txBody>
          <a:bodyPr>
            <a:normAutofit lnSpcReduction="10000"/>
          </a:bodyPr>
          <a:lstStyle/>
          <a:p>
            <a:r>
              <a:rPr lang="en-GB" dirty="0"/>
              <a:t>Reflections on the SCARF model – (Which SCARF domain you</a:t>
            </a:r>
            <a:r>
              <a:rPr lang="en-GB" i="1" dirty="0"/>
              <a:t> personally react to most strongly, </a:t>
            </a:r>
            <a:r>
              <a:rPr lang="en-GB" dirty="0"/>
              <a:t>how this shapes the kind of leader you want to become)</a:t>
            </a:r>
          </a:p>
          <a:p>
            <a:r>
              <a:rPr lang="en-GB" dirty="0"/>
              <a:t>Role of the leader</a:t>
            </a:r>
          </a:p>
          <a:p>
            <a:r>
              <a:rPr lang="en-GB" dirty="0"/>
              <a:t>What makes a leader/manager effective</a:t>
            </a:r>
          </a:p>
          <a:p>
            <a:r>
              <a:rPr lang="en-GB" dirty="0"/>
              <a:t>The impact of AI</a:t>
            </a:r>
          </a:p>
          <a:p>
            <a:r>
              <a:rPr lang="en-GB" dirty="0"/>
              <a:t>The Dark Side of leadership</a:t>
            </a:r>
          </a:p>
          <a:p>
            <a:r>
              <a:rPr lang="en-GB" dirty="0"/>
              <a:t>Emotional intelligence, kindness, civility</a:t>
            </a:r>
          </a:p>
          <a:p>
            <a:r>
              <a:rPr lang="en-GB" dirty="0"/>
              <a:t>Self-care</a:t>
            </a:r>
          </a:p>
          <a:p>
            <a:endParaRPr lang="en-GB" dirty="0"/>
          </a:p>
        </p:txBody>
      </p:sp>
    </p:spTree>
    <p:extLst>
      <p:ext uri="{BB962C8B-B14F-4D97-AF65-F5344CB8AC3E}">
        <p14:creationId xmlns:p14="http://schemas.microsoft.com/office/powerpoint/2010/main" val="14597475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D4CA4-8D33-1C1E-DCAB-EA965FDFFEA3}"/>
              </a:ext>
            </a:extLst>
          </p:cNvPr>
          <p:cNvSpPr>
            <a:spLocks noGrp="1"/>
          </p:cNvSpPr>
          <p:nvPr>
            <p:ph type="title"/>
          </p:nvPr>
        </p:nvSpPr>
        <p:spPr>
          <a:xfrm>
            <a:off x="358219" y="365125"/>
            <a:ext cx="11481847" cy="613443"/>
          </a:xfrm>
        </p:spPr>
        <p:txBody>
          <a:bodyPr>
            <a:noAutofit/>
          </a:bodyPr>
          <a:lstStyle/>
          <a:p>
            <a:pPr algn="ctr"/>
            <a:r>
              <a:rPr lang="en-GB" b="1" dirty="0">
                <a:latin typeface="+mn-lt"/>
              </a:rPr>
              <a:t>Reminder - Compassionate Leadership</a:t>
            </a:r>
          </a:p>
        </p:txBody>
      </p:sp>
      <p:sp>
        <p:nvSpPr>
          <p:cNvPr id="3" name="Content Placeholder 2">
            <a:extLst>
              <a:ext uri="{FF2B5EF4-FFF2-40B4-BE49-F238E27FC236}">
                <a16:creationId xmlns:a16="http://schemas.microsoft.com/office/drawing/2014/main" id="{C14CA390-64D2-3F57-D6DB-B8050FFE0E2A}"/>
              </a:ext>
            </a:extLst>
          </p:cNvPr>
          <p:cNvSpPr>
            <a:spLocks noGrp="1"/>
          </p:cNvSpPr>
          <p:nvPr>
            <p:ph idx="1"/>
          </p:nvPr>
        </p:nvSpPr>
        <p:spPr>
          <a:xfrm>
            <a:off x="358219" y="1331495"/>
            <a:ext cx="11481847" cy="4070064"/>
          </a:xfrm>
        </p:spPr>
        <p:txBody>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mn-cs"/>
              </a:rPr>
              <a:t>Leaders who listen, understand </a:t>
            </a:r>
            <a:r>
              <a:rPr kumimoji="0" lang="en-GB" sz="3200" b="0" i="0" u="sng" strike="noStrike" kern="1200" cap="none" spc="0" normalizeH="0" baseline="0" noProof="0" dirty="0">
                <a:ln>
                  <a:noFill/>
                </a:ln>
                <a:solidFill>
                  <a:prstClr val="black"/>
                </a:solidFill>
                <a:effectLst/>
                <a:uLnTx/>
                <a:uFillTx/>
                <a:latin typeface="Myriad Pro"/>
                <a:ea typeface="+mn-ea"/>
                <a:cs typeface="+mn-cs"/>
              </a:rPr>
              <a:t>and help</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mn-cs"/>
              </a:rPr>
              <a:t>This creates a supportive environment that encourages the greater wellbeing of staff, leading to higher levels of  innovation, engagement and ultimately performance</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mn-cs"/>
              </a:rPr>
              <a:t>							(West, 2019)</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mn-cs"/>
              </a:rPr>
              <a:t>A good source – www.kingsfund.org.uk</a:t>
            </a:r>
          </a:p>
          <a:p>
            <a:endParaRPr lang="en-GB" dirty="0"/>
          </a:p>
        </p:txBody>
      </p:sp>
    </p:spTree>
    <p:extLst>
      <p:ext uri="{BB962C8B-B14F-4D97-AF65-F5344CB8AC3E}">
        <p14:creationId xmlns:p14="http://schemas.microsoft.com/office/powerpoint/2010/main" val="31043158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0FB03-6DB5-48E2-527B-EFE76EACF442}"/>
              </a:ext>
            </a:extLst>
          </p:cNvPr>
          <p:cNvSpPr>
            <a:spLocks noGrp="1"/>
          </p:cNvSpPr>
          <p:nvPr>
            <p:ph type="title"/>
          </p:nvPr>
        </p:nvSpPr>
        <p:spPr>
          <a:xfrm>
            <a:off x="358219" y="365125"/>
            <a:ext cx="11481847" cy="821991"/>
          </a:xfrm>
        </p:spPr>
        <p:txBody>
          <a:bodyPr/>
          <a:lstStyle/>
          <a:p>
            <a:pPr algn="ctr"/>
            <a:r>
              <a:rPr lang="en-GB" b="1" dirty="0">
                <a:latin typeface="+mn-lt"/>
              </a:rPr>
              <a:t>Reminder - Background</a:t>
            </a:r>
          </a:p>
        </p:txBody>
      </p:sp>
      <p:sp>
        <p:nvSpPr>
          <p:cNvPr id="3" name="Content Placeholder 2">
            <a:extLst>
              <a:ext uri="{FF2B5EF4-FFF2-40B4-BE49-F238E27FC236}">
                <a16:creationId xmlns:a16="http://schemas.microsoft.com/office/drawing/2014/main" id="{6C6A1808-51F3-D914-849A-1FA0CCE54D2D}"/>
              </a:ext>
            </a:extLst>
          </p:cNvPr>
          <p:cNvSpPr>
            <a:spLocks noGrp="1"/>
          </p:cNvSpPr>
          <p:nvPr>
            <p:ph idx="1"/>
          </p:nvPr>
        </p:nvSpPr>
        <p:spPr>
          <a:xfrm>
            <a:off x="358219" y="1459832"/>
            <a:ext cx="11481847" cy="3941727"/>
          </a:xfrm>
        </p:spPr>
        <p:txBody>
          <a:bodyPr>
            <a:normAutofit/>
          </a:bodyPr>
          <a:lstStyle/>
          <a:p>
            <a:r>
              <a:rPr lang="en-GB" sz="3600" dirty="0"/>
              <a:t>Little consensus in the literature regarding the characteristics of effective of leaders and managers</a:t>
            </a:r>
          </a:p>
          <a:p>
            <a:r>
              <a:rPr lang="en-GB" sz="3600" dirty="0"/>
              <a:t>With changing nature of work (hybrid), changing structures (team collaboration) and changing employee expectations (wellbeing), being a good manager is now less to do with knowledge and more to do with inspiring and motivating others.</a:t>
            </a:r>
          </a:p>
          <a:p>
            <a:endParaRPr lang="en-GB" dirty="0"/>
          </a:p>
          <a:p>
            <a:endParaRPr lang="en-GB" dirty="0"/>
          </a:p>
        </p:txBody>
      </p:sp>
    </p:spTree>
    <p:extLst>
      <p:ext uri="{BB962C8B-B14F-4D97-AF65-F5344CB8AC3E}">
        <p14:creationId xmlns:p14="http://schemas.microsoft.com/office/powerpoint/2010/main" val="12170080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3996E-8CB2-ED3C-549E-F7F101421F13}"/>
              </a:ext>
            </a:extLst>
          </p:cNvPr>
          <p:cNvSpPr>
            <a:spLocks noGrp="1"/>
          </p:cNvSpPr>
          <p:nvPr>
            <p:ph type="title"/>
          </p:nvPr>
        </p:nvSpPr>
        <p:spPr>
          <a:xfrm>
            <a:off x="358219" y="226243"/>
            <a:ext cx="11481847" cy="688157"/>
          </a:xfrm>
        </p:spPr>
        <p:txBody>
          <a:bodyPr>
            <a:normAutofit fontScale="90000"/>
          </a:bodyPr>
          <a:lstStyle/>
          <a:p>
            <a:pPr algn="ctr"/>
            <a:r>
              <a:rPr lang="en-GB" b="1" dirty="0">
                <a:latin typeface="+mn-lt"/>
              </a:rPr>
              <a:t>Role of Leader</a:t>
            </a:r>
          </a:p>
        </p:txBody>
      </p:sp>
      <p:sp>
        <p:nvSpPr>
          <p:cNvPr id="3" name="Content Placeholder 2">
            <a:extLst>
              <a:ext uri="{FF2B5EF4-FFF2-40B4-BE49-F238E27FC236}">
                <a16:creationId xmlns:a16="http://schemas.microsoft.com/office/drawing/2014/main" id="{152CE8AC-5F98-0ADE-6738-D9C240C11FC7}"/>
              </a:ext>
            </a:extLst>
          </p:cNvPr>
          <p:cNvSpPr>
            <a:spLocks noGrp="1"/>
          </p:cNvSpPr>
          <p:nvPr>
            <p:ph idx="1"/>
          </p:nvPr>
        </p:nvSpPr>
        <p:spPr>
          <a:xfrm>
            <a:off x="358219" y="1027522"/>
            <a:ext cx="11481847" cy="4534292"/>
          </a:xfrm>
        </p:spPr>
        <p:txBody>
          <a:bodyPr>
            <a:normAutofit fontScale="92500" lnSpcReduction="10000"/>
          </a:bodyPr>
          <a:lstStyle/>
          <a:p>
            <a:pPr marL="0" indent="0">
              <a:buNone/>
            </a:pPr>
            <a:r>
              <a:rPr lang="en-GB" dirty="0"/>
              <a:t>Knowing what drives people and using it to reach a shared goal.</a:t>
            </a:r>
          </a:p>
          <a:p>
            <a:pPr marL="0" indent="0">
              <a:buNone/>
            </a:pPr>
            <a:r>
              <a:rPr lang="en-GB" dirty="0"/>
              <a:t>Three essential elements:</a:t>
            </a:r>
          </a:p>
          <a:p>
            <a:pPr marL="0" indent="0">
              <a:buNone/>
            </a:pPr>
            <a:endParaRPr lang="en-GB" dirty="0"/>
          </a:p>
          <a:p>
            <a:r>
              <a:rPr lang="en-GB" dirty="0"/>
              <a:t>Self – expressing their personal qualities clearly, having self-awareness</a:t>
            </a:r>
          </a:p>
          <a:p>
            <a:r>
              <a:rPr lang="en-GB" dirty="0"/>
              <a:t>Others – influence, motivate and inspire stakeholders</a:t>
            </a:r>
          </a:p>
          <a:p>
            <a:r>
              <a:rPr lang="en-GB" dirty="0"/>
              <a:t>The job – define, clarify and revise common goals</a:t>
            </a:r>
          </a:p>
          <a:p>
            <a:endParaRPr lang="en-GB" dirty="0"/>
          </a:p>
          <a:p>
            <a:pPr marL="0" indent="0">
              <a:buNone/>
            </a:pPr>
            <a:r>
              <a:rPr lang="en-GB" dirty="0"/>
              <a:t>The three elements of self, others and the job all need to connect to a purpose. A shared sense of purpose gives people meaning and motivates them to perform better (CIPD, 2025). </a:t>
            </a:r>
          </a:p>
          <a:p>
            <a:endParaRPr lang="en-GB" dirty="0"/>
          </a:p>
        </p:txBody>
      </p:sp>
    </p:spTree>
    <p:extLst>
      <p:ext uri="{BB962C8B-B14F-4D97-AF65-F5344CB8AC3E}">
        <p14:creationId xmlns:p14="http://schemas.microsoft.com/office/powerpoint/2010/main" val="5270775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B2554-D2F8-47D6-AD91-A6725373CD90}"/>
              </a:ext>
            </a:extLst>
          </p:cNvPr>
          <p:cNvSpPr>
            <a:spLocks noGrp="1"/>
          </p:cNvSpPr>
          <p:nvPr>
            <p:ph type="title"/>
          </p:nvPr>
        </p:nvSpPr>
        <p:spPr/>
        <p:txBody>
          <a:bodyPr/>
          <a:lstStyle/>
          <a:p>
            <a:r>
              <a:rPr lang="en-GB" b="1" dirty="0"/>
              <a:t>What managers need</a:t>
            </a:r>
          </a:p>
        </p:txBody>
      </p:sp>
      <p:sp>
        <p:nvSpPr>
          <p:cNvPr id="3" name="Content Placeholder 2">
            <a:extLst>
              <a:ext uri="{FF2B5EF4-FFF2-40B4-BE49-F238E27FC236}">
                <a16:creationId xmlns:a16="http://schemas.microsoft.com/office/drawing/2014/main" id="{EAE8409D-ED03-48F1-85C5-D5C337008663}"/>
              </a:ext>
            </a:extLst>
          </p:cNvPr>
          <p:cNvSpPr>
            <a:spLocks noGrp="1"/>
          </p:cNvSpPr>
          <p:nvPr>
            <p:ph idx="1"/>
          </p:nvPr>
        </p:nvSpPr>
        <p:spPr/>
        <p:txBody>
          <a:bodyPr/>
          <a:lstStyle/>
          <a:p>
            <a:endParaRPr lang="en-GB" dirty="0"/>
          </a:p>
        </p:txBody>
      </p:sp>
      <p:sp>
        <p:nvSpPr>
          <p:cNvPr id="4" name="Flowchart: Connector 3">
            <a:extLst>
              <a:ext uri="{FF2B5EF4-FFF2-40B4-BE49-F238E27FC236}">
                <a16:creationId xmlns:a16="http://schemas.microsoft.com/office/drawing/2014/main" id="{E932B831-D293-4FEC-946C-BE60D4BD5822}"/>
              </a:ext>
            </a:extLst>
          </p:cNvPr>
          <p:cNvSpPr/>
          <p:nvPr/>
        </p:nvSpPr>
        <p:spPr>
          <a:xfrm>
            <a:off x="4232082" y="2241045"/>
            <a:ext cx="1486894" cy="1351722"/>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C5F7587B-8276-4280-9EF3-D38073721673}"/>
              </a:ext>
            </a:extLst>
          </p:cNvPr>
          <p:cNvSpPr txBox="1"/>
          <p:nvPr/>
        </p:nvSpPr>
        <p:spPr>
          <a:xfrm>
            <a:off x="4572000" y="2532186"/>
            <a:ext cx="866692" cy="769441"/>
          </a:xfrm>
          <a:prstGeom prst="rect">
            <a:avLst/>
          </a:prstGeom>
          <a:noFill/>
        </p:spPr>
        <p:txBody>
          <a:bodyPr wrap="square" rtlCol="0">
            <a:spAutoFit/>
          </a:bodyPr>
          <a:lstStyle/>
          <a:p>
            <a:r>
              <a:rPr lang="en-GB" sz="4400" dirty="0"/>
              <a:t>IQ</a:t>
            </a:r>
          </a:p>
        </p:txBody>
      </p:sp>
      <p:sp>
        <p:nvSpPr>
          <p:cNvPr id="6" name="Flowchart: Connector 5">
            <a:extLst>
              <a:ext uri="{FF2B5EF4-FFF2-40B4-BE49-F238E27FC236}">
                <a16:creationId xmlns:a16="http://schemas.microsoft.com/office/drawing/2014/main" id="{7DECB9A0-5012-4A08-9C82-E4156FFF0EC7}"/>
              </a:ext>
            </a:extLst>
          </p:cNvPr>
          <p:cNvSpPr/>
          <p:nvPr/>
        </p:nvSpPr>
        <p:spPr>
          <a:xfrm>
            <a:off x="5510254" y="2241045"/>
            <a:ext cx="1359672" cy="1351722"/>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Flowchart: Connector 6">
            <a:extLst>
              <a:ext uri="{FF2B5EF4-FFF2-40B4-BE49-F238E27FC236}">
                <a16:creationId xmlns:a16="http://schemas.microsoft.com/office/drawing/2014/main" id="{32601517-4E43-4996-9B2F-1E580CB81CFE}"/>
              </a:ext>
            </a:extLst>
          </p:cNvPr>
          <p:cNvSpPr/>
          <p:nvPr/>
        </p:nvSpPr>
        <p:spPr>
          <a:xfrm>
            <a:off x="4933784" y="3186333"/>
            <a:ext cx="1359673" cy="1351721"/>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566F668B-FFD8-4779-AD40-C26A051CE360}"/>
              </a:ext>
            </a:extLst>
          </p:cNvPr>
          <p:cNvSpPr txBox="1"/>
          <p:nvPr/>
        </p:nvSpPr>
        <p:spPr>
          <a:xfrm>
            <a:off x="5780598" y="2532185"/>
            <a:ext cx="946205" cy="769441"/>
          </a:xfrm>
          <a:prstGeom prst="rect">
            <a:avLst/>
          </a:prstGeom>
          <a:noFill/>
        </p:spPr>
        <p:txBody>
          <a:bodyPr wrap="square" rtlCol="0">
            <a:spAutoFit/>
          </a:bodyPr>
          <a:lstStyle/>
          <a:p>
            <a:r>
              <a:rPr lang="en-GB" sz="4400" dirty="0"/>
              <a:t>EQ</a:t>
            </a:r>
          </a:p>
        </p:txBody>
      </p:sp>
      <p:sp>
        <p:nvSpPr>
          <p:cNvPr id="9" name="TextBox 8">
            <a:extLst>
              <a:ext uri="{FF2B5EF4-FFF2-40B4-BE49-F238E27FC236}">
                <a16:creationId xmlns:a16="http://schemas.microsoft.com/office/drawing/2014/main" id="{8EE3BF09-C439-48B7-97C6-09399D9094E4}"/>
              </a:ext>
            </a:extLst>
          </p:cNvPr>
          <p:cNvSpPr txBox="1"/>
          <p:nvPr/>
        </p:nvSpPr>
        <p:spPr>
          <a:xfrm>
            <a:off x="5196179" y="3477472"/>
            <a:ext cx="978009" cy="769441"/>
          </a:xfrm>
          <a:prstGeom prst="rect">
            <a:avLst/>
          </a:prstGeom>
          <a:noFill/>
        </p:spPr>
        <p:txBody>
          <a:bodyPr wrap="square" rtlCol="0">
            <a:spAutoFit/>
          </a:bodyPr>
          <a:lstStyle/>
          <a:p>
            <a:r>
              <a:rPr lang="en-GB" sz="4400" dirty="0"/>
              <a:t>PQ</a:t>
            </a:r>
          </a:p>
        </p:txBody>
      </p:sp>
    </p:spTree>
    <p:extLst>
      <p:ext uri="{BB962C8B-B14F-4D97-AF65-F5344CB8AC3E}">
        <p14:creationId xmlns:p14="http://schemas.microsoft.com/office/powerpoint/2010/main" val="38258440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2D01A-2D6B-7F3D-5711-259C97D5BE25}"/>
              </a:ext>
            </a:extLst>
          </p:cNvPr>
          <p:cNvSpPr>
            <a:spLocks noGrp="1"/>
          </p:cNvSpPr>
          <p:nvPr>
            <p:ph type="title"/>
          </p:nvPr>
        </p:nvSpPr>
        <p:spPr>
          <a:xfrm>
            <a:off x="358219" y="365125"/>
            <a:ext cx="11481847" cy="1325563"/>
          </a:xfrm>
        </p:spPr>
        <p:txBody>
          <a:bodyPr anchor="ctr">
            <a:normAutofit/>
          </a:bodyPr>
          <a:lstStyle/>
          <a:p>
            <a:pPr algn="ctr"/>
            <a:r>
              <a:rPr lang="en-GB" b="1" dirty="0">
                <a:latin typeface="+mn-lt"/>
              </a:rPr>
              <a:t>Effective Managers</a:t>
            </a:r>
          </a:p>
        </p:txBody>
      </p:sp>
      <p:sp>
        <p:nvSpPr>
          <p:cNvPr id="3" name="Content Placeholder 2">
            <a:extLst>
              <a:ext uri="{FF2B5EF4-FFF2-40B4-BE49-F238E27FC236}">
                <a16:creationId xmlns:a16="http://schemas.microsoft.com/office/drawing/2014/main" id="{9330F093-3E1C-E3C5-0F66-A180356ED3FA}"/>
              </a:ext>
            </a:extLst>
          </p:cNvPr>
          <p:cNvSpPr>
            <a:spLocks noGrp="1"/>
          </p:cNvSpPr>
          <p:nvPr>
            <p:ph idx="1"/>
          </p:nvPr>
        </p:nvSpPr>
        <p:spPr>
          <a:xfrm>
            <a:off x="6194392" y="1825625"/>
            <a:ext cx="5645673" cy="3575934"/>
          </a:xfrm>
        </p:spPr>
        <p:txBody>
          <a:bodyPr>
            <a:normAutofit/>
          </a:bodyPr>
          <a:lstStyle/>
          <a:p>
            <a:r>
              <a:rPr lang="en-GB" sz="2200" dirty="0"/>
              <a:t>IQ, EQ and PQ</a:t>
            </a:r>
          </a:p>
          <a:p>
            <a:r>
              <a:rPr lang="en-GB" sz="2200" dirty="0"/>
              <a:t>Ability to communicate well</a:t>
            </a:r>
          </a:p>
          <a:p>
            <a:r>
              <a:rPr lang="en-GB" sz="2200" dirty="0"/>
              <a:t>Build trust and promote psychological safety</a:t>
            </a:r>
          </a:p>
          <a:p>
            <a:r>
              <a:rPr lang="en-GB" sz="2200" dirty="0"/>
              <a:t>Promote social cohesion</a:t>
            </a:r>
          </a:p>
          <a:p>
            <a:r>
              <a:rPr lang="en-GB" sz="2200" dirty="0"/>
              <a:t>Coaching and conflict management skills</a:t>
            </a:r>
          </a:p>
          <a:p>
            <a:endParaRPr lang="en-GB" sz="2200" dirty="0"/>
          </a:p>
          <a:p>
            <a:pPr marL="0" indent="0">
              <a:buNone/>
            </a:pPr>
            <a:r>
              <a:rPr lang="en-GB" sz="2200" dirty="0"/>
              <a:t>Factors that can influence effectiveness include work experience (greater variety of jobs), organisational support, span of control. </a:t>
            </a:r>
          </a:p>
          <a:p>
            <a:endParaRPr lang="en-GB" sz="2200" dirty="0"/>
          </a:p>
          <a:p>
            <a:endParaRPr lang="en-GB" sz="2200" dirty="0"/>
          </a:p>
        </p:txBody>
      </p:sp>
      <p:pic>
        <p:nvPicPr>
          <p:cNvPr id="6" name="Picture 5" descr="Man and woman at clothing store counter">
            <a:extLst>
              <a:ext uri="{FF2B5EF4-FFF2-40B4-BE49-F238E27FC236}">
                <a16:creationId xmlns:a16="http://schemas.microsoft.com/office/drawing/2014/main" id="{EFBA9E34-15C8-43A4-E190-E1D095D23311}"/>
              </a:ext>
            </a:extLst>
          </p:cNvPr>
          <p:cNvPicPr>
            <a:picLocks noChangeAspect="1"/>
          </p:cNvPicPr>
          <p:nvPr/>
        </p:nvPicPr>
        <p:blipFill>
          <a:blip r:embed="rId3"/>
          <a:srcRect t="4007" r="-1" b="1102"/>
          <a:stretch>
            <a:fillRect/>
          </a:stretch>
        </p:blipFill>
        <p:spPr>
          <a:xfrm>
            <a:off x="358219" y="1825625"/>
            <a:ext cx="5645673" cy="3575934"/>
          </a:xfrm>
          <a:prstGeom prst="rect">
            <a:avLst/>
          </a:prstGeom>
          <a:noFill/>
        </p:spPr>
      </p:pic>
    </p:spTree>
    <p:extLst>
      <p:ext uri="{BB962C8B-B14F-4D97-AF65-F5344CB8AC3E}">
        <p14:creationId xmlns:p14="http://schemas.microsoft.com/office/powerpoint/2010/main" val="3976428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38972-D1E3-3A87-2C72-F7B2749BAFAE}"/>
              </a:ext>
            </a:extLst>
          </p:cNvPr>
          <p:cNvSpPr>
            <a:spLocks noGrp="1"/>
          </p:cNvSpPr>
          <p:nvPr>
            <p:ph type="title"/>
          </p:nvPr>
        </p:nvSpPr>
        <p:spPr>
          <a:xfrm>
            <a:off x="358219" y="224589"/>
            <a:ext cx="11481847" cy="946485"/>
          </a:xfrm>
        </p:spPr>
        <p:txBody>
          <a:bodyPr anchor="ctr">
            <a:normAutofit/>
          </a:bodyPr>
          <a:lstStyle/>
          <a:p>
            <a:pPr algn="ctr"/>
            <a:r>
              <a:rPr lang="en-GB" b="1" dirty="0">
                <a:latin typeface="+mn-lt"/>
              </a:rPr>
              <a:t>Effective Senior Leaders (CIPD, 2025)</a:t>
            </a:r>
          </a:p>
        </p:txBody>
      </p:sp>
      <p:sp>
        <p:nvSpPr>
          <p:cNvPr id="3" name="Content Placeholder 2">
            <a:extLst>
              <a:ext uri="{FF2B5EF4-FFF2-40B4-BE49-F238E27FC236}">
                <a16:creationId xmlns:a16="http://schemas.microsoft.com/office/drawing/2014/main" id="{51AB1EA0-8E3D-B364-B556-44ACBDFDE0AF}"/>
              </a:ext>
            </a:extLst>
          </p:cNvPr>
          <p:cNvSpPr>
            <a:spLocks noGrp="1"/>
          </p:cNvSpPr>
          <p:nvPr>
            <p:ph idx="1"/>
          </p:nvPr>
        </p:nvSpPr>
        <p:spPr>
          <a:xfrm>
            <a:off x="358219" y="1171074"/>
            <a:ext cx="5645673" cy="4515852"/>
          </a:xfrm>
        </p:spPr>
        <p:txBody>
          <a:bodyPr>
            <a:normAutofit fontScale="92500" lnSpcReduction="20000"/>
          </a:bodyPr>
          <a:lstStyle/>
          <a:p>
            <a:r>
              <a:rPr lang="en-GB" sz="2600" dirty="0"/>
              <a:t>Act as Role Models</a:t>
            </a:r>
          </a:p>
          <a:p>
            <a:r>
              <a:rPr lang="en-GB" sz="2600" dirty="0"/>
              <a:t>Strong relationships at various levels with peers and stakeholders</a:t>
            </a:r>
          </a:p>
          <a:p>
            <a:r>
              <a:rPr lang="en-GB" sz="2600" dirty="0"/>
              <a:t>Building trust – being human, relational and personal</a:t>
            </a:r>
          </a:p>
          <a:p>
            <a:r>
              <a:rPr lang="en-GB" sz="2600" dirty="0"/>
              <a:t>Emotional Intelligence</a:t>
            </a:r>
          </a:p>
          <a:p>
            <a:r>
              <a:rPr lang="en-GB" sz="2600" dirty="0"/>
              <a:t>Technical expertise</a:t>
            </a:r>
          </a:p>
          <a:p>
            <a:r>
              <a:rPr lang="en-GB" sz="2600" dirty="0"/>
              <a:t>Positive behaviours – living by values, commitment to organisation</a:t>
            </a:r>
          </a:p>
          <a:p>
            <a:r>
              <a:rPr lang="en-GB" sz="2600" dirty="0"/>
              <a:t>Strategic Focus</a:t>
            </a:r>
          </a:p>
          <a:p>
            <a:pPr marL="0" indent="0">
              <a:buNone/>
            </a:pPr>
            <a:endParaRPr lang="en-GB" sz="2600" dirty="0"/>
          </a:p>
          <a:p>
            <a:pPr marL="0" indent="0">
              <a:buNone/>
            </a:pPr>
            <a:r>
              <a:rPr lang="en-GB" sz="2600" i="1" dirty="0"/>
              <a:t>Precise qualities and behaviours will depend on the context</a:t>
            </a:r>
          </a:p>
          <a:p>
            <a:endParaRPr lang="en-GB" sz="1500" dirty="0"/>
          </a:p>
        </p:txBody>
      </p:sp>
      <p:pic>
        <p:nvPicPr>
          <p:cNvPr id="5" name="Picture 4" descr="Two business people communicating">
            <a:extLst>
              <a:ext uri="{FF2B5EF4-FFF2-40B4-BE49-F238E27FC236}">
                <a16:creationId xmlns:a16="http://schemas.microsoft.com/office/drawing/2014/main" id="{4A812161-ADF9-93AE-4546-9ECDC1EA61D0}"/>
              </a:ext>
            </a:extLst>
          </p:cNvPr>
          <p:cNvPicPr>
            <a:picLocks noChangeAspect="1"/>
          </p:cNvPicPr>
          <p:nvPr/>
        </p:nvPicPr>
        <p:blipFill>
          <a:blip r:embed="rId3"/>
          <a:srcRect r="-1" b="5108"/>
          <a:stretch>
            <a:fillRect/>
          </a:stretch>
        </p:blipFill>
        <p:spPr>
          <a:xfrm>
            <a:off x="6003892" y="1171074"/>
            <a:ext cx="5836173" cy="4230485"/>
          </a:xfrm>
          <a:prstGeom prst="rect">
            <a:avLst/>
          </a:prstGeom>
          <a:noFill/>
        </p:spPr>
      </p:pic>
    </p:spTree>
    <p:extLst>
      <p:ext uri="{BB962C8B-B14F-4D97-AF65-F5344CB8AC3E}">
        <p14:creationId xmlns:p14="http://schemas.microsoft.com/office/powerpoint/2010/main" val="37702097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83EC7-2182-A74B-121B-55599FB60D39}"/>
              </a:ext>
            </a:extLst>
          </p:cNvPr>
          <p:cNvSpPr>
            <a:spLocks noGrp="1"/>
          </p:cNvSpPr>
          <p:nvPr>
            <p:ph type="title"/>
          </p:nvPr>
        </p:nvSpPr>
        <p:spPr/>
        <p:txBody>
          <a:bodyPr/>
          <a:lstStyle/>
          <a:p>
            <a:pPr algn="ctr"/>
            <a:r>
              <a:rPr lang="en-GB" b="1" dirty="0">
                <a:latin typeface="+mn-lt"/>
              </a:rPr>
              <a:t>Activity – From People Leaders to AI Managers</a:t>
            </a:r>
          </a:p>
        </p:txBody>
      </p:sp>
      <p:sp>
        <p:nvSpPr>
          <p:cNvPr id="3" name="Content Placeholder 2">
            <a:extLst>
              <a:ext uri="{FF2B5EF4-FFF2-40B4-BE49-F238E27FC236}">
                <a16:creationId xmlns:a16="http://schemas.microsoft.com/office/drawing/2014/main" id="{5F3F08ED-E31D-6FAC-CEDE-B94A5CF7C348}"/>
              </a:ext>
            </a:extLst>
          </p:cNvPr>
          <p:cNvSpPr>
            <a:spLocks noGrp="1"/>
          </p:cNvSpPr>
          <p:nvPr>
            <p:ph idx="1"/>
          </p:nvPr>
        </p:nvSpPr>
        <p:spPr>
          <a:xfrm>
            <a:off x="358219" y="1825624"/>
            <a:ext cx="11481847" cy="3747039"/>
          </a:xfrm>
        </p:spPr>
        <p:txBody>
          <a:bodyPr/>
          <a:lstStyle/>
          <a:p>
            <a:pPr marL="0" indent="0">
              <a:buNone/>
            </a:pPr>
            <a:r>
              <a:rPr lang="en-GB" dirty="0"/>
              <a:t>Read the following article:</a:t>
            </a:r>
          </a:p>
          <a:p>
            <a:pPr marL="0" indent="0">
              <a:buNone/>
            </a:pPr>
            <a:r>
              <a:rPr lang="en-GB" dirty="0"/>
              <a:t>Ahmetaj, G. (2025) ‘From people leaders to AI managers – does leadership need a rethink?’, </a:t>
            </a:r>
            <a:r>
              <a:rPr lang="en-GB" i="1" dirty="0"/>
              <a:t>People Management</a:t>
            </a:r>
            <a:r>
              <a:rPr lang="en-GB" dirty="0"/>
              <a:t>, 25 April. Available at: </a:t>
            </a:r>
            <a:r>
              <a:rPr lang="en-GB" dirty="0">
                <a:hlinkClick r:id="rId3"/>
              </a:rPr>
              <a:t>https://www.peoplemanagement.co.uk/article/1915445/people-leaders-ai-managers-%E2%80%93-does-leadership-need-rethink</a:t>
            </a:r>
            <a:r>
              <a:rPr lang="en-GB" dirty="0"/>
              <a:t> (Accessed: 7 October 2025).</a:t>
            </a:r>
          </a:p>
          <a:p>
            <a:pPr marL="0" indent="0">
              <a:buNone/>
            </a:pPr>
            <a:endParaRPr lang="en-GB" dirty="0"/>
          </a:p>
          <a:p>
            <a:pPr marL="0" indent="0">
              <a:buNone/>
            </a:pPr>
            <a:r>
              <a:rPr lang="en-GB" dirty="0"/>
              <a:t>Summarise the qualities and skills needed in AI-driven organisations. </a:t>
            </a:r>
          </a:p>
        </p:txBody>
      </p:sp>
    </p:spTree>
    <p:extLst>
      <p:ext uri="{BB962C8B-B14F-4D97-AF65-F5344CB8AC3E}">
        <p14:creationId xmlns:p14="http://schemas.microsoft.com/office/powerpoint/2010/main" val="17312867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BDEEF-D3AC-1B39-EDBD-72F9641C4D2F}"/>
              </a:ext>
            </a:extLst>
          </p:cNvPr>
          <p:cNvSpPr>
            <a:spLocks noGrp="1"/>
          </p:cNvSpPr>
          <p:nvPr>
            <p:ph type="title"/>
          </p:nvPr>
        </p:nvSpPr>
        <p:spPr>
          <a:xfrm>
            <a:off x="358219" y="365126"/>
            <a:ext cx="11481847" cy="739056"/>
          </a:xfrm>
        </p:spPr>
        <p:txBody>
          <a:bodyPr/>
          <a:lstStyle/>
          <a:p>
            <a:pPr algn="ctr"/>
            <a:r>
              <a:rPr lang="en-GB" b="1" dirty="0">
                <a:latin typeface="+mn-lt"/>
              </a:rPr>
              <a:t>Dark Side Tendencies</a:t>
            </a:r>
          </a:p>
        </p:txBody>
      </p:sp>
      <p:sp>
        <p:nvSpPr>
          <p:cNvPr id="3" name="Content Placeholder 2">
            <a:extLst>
              <a:ext uri="{FF2B5EF4-FFF2-40B4-BE49-F238E27FC236}">
                <a16:creationId xmlns:a16="http://schemas.microsoft.com/office/drawing/2014/main" id="{785B0579-D4E6-28AA-D6FE-7D8800F1D17B}"/>
              </a:ext>
            </a:extLst>
          </p:cNvPr>
          <p:cNvSpPr>
            <a:spLocks noGrp="1"/>
          </p:cNvSpPr>
          <p:nvPr>
            <p:ph idx="1"/>
          </p:nvPr>
        </p:nvSpPr>
        <p:spPr>
          <a:xfrm>
            <a:off x="358219" y="1449238"/>
            <a:ext cx="11481847" cy="3952321"/>
          </a:xfrm>
        </p:spPr>
        <p:txBody>
          <a:bodyPr>
            <a:normAutofit lnSpcReduction="10000"/>
          </a:bodyPr>
          <a:lstStyle/>
          <a:p>
            <a:r>
              <a:rPr lang="en-GB" dirty="0"/>
              <a:t>A manager who is courageous may also be too bold and overstep the mark with some employees, leading to embarrassment and stress</a:t>
            </a:r>
          </a:p>
          <a:p>
            <a:r>
              <a:rPr lang="en-GB" dirty="0"/>
              <a:t>Charismatic leaders who portray themselves as self-sacrificing can be self-serving – manipulating followers for their own benefit</a:t>
            </a:r>
          </a:p>
          <a:p>
            <a:r>
              <a:rPr lang="en-GB" dirty="0"/>
              <a:t>Transformational leadership can be considered leader-centric (rather than people centric) – people afraid of challenging leader, less participation</a:t>
            </a:r>
          </a:p>
          <a:p>
            <a:r>
              <a:rPr lang="en-GB" dirty="0"/>
              <a:t>Ability to ‘Transform others’ may lead to power going to their heads, resulting in toxic behaviours</a:t>
            </a:r>
          </a:p>
          <a:p>
            <a:r>
              <a:rPr lang="en-GB" dirty="0"/>
              <a:t>Overconfidence can lead to narcissism and other negative behaviours</a:t>
            </a:r>
          </a:p>
        </p:txBody>
      </p:sp>
    </p:spTree>
    <p:extLst>
      <p:ext uri="{BB962C8B-B14F-4D97-AF65-F5344CB8AC3E}">
        <p14:creationId xmlns:p14="http://schemas.microsoft.com/office/powerpoint/2010/main" val="41468222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60C92-2DED-04FB-8C77-DE7A6BB84616}"/>
              </a:ext>
            </a:extLst>
          </p:cNvPr>
          <p:cNvSpPr>
            <a:spLocks noGrp="1"/>
          </p:cNvSpPr>
          <p:nvPr>
            <p:ph type="title"/>
          </p:nvPr>
        </p:nvSpPr>
        <p:spPr>
          <a:xfrm>
            <a:off x="358219" y="365125"/>
            <a:ext cx="11481847" cy="613443"/>
          </a:xfrm>
        </p:spPr>
        <p:txBody>
          <a:bodyPr>
            <a:normAutofit fontScale="90000"/>
          </a:bodyPr>
          <a:lstStyle/>
          <a:p>
            <a:pPr algn="ctr"/>
            <a:r>
              <a:rPr lang="en-GB" b="1" dirty="0"/>
              <a:t>The Toxic Triangle (Northouse, 2023)</a:t>
            </a:r>
          </a:p>
        </p:txBody>
      </p:sp>
      <p:pic>
        <p:nvPicPr>
          <p:cNvPr id="5" name="Content Placeholder 4">
            <a:extLst>
              <a:ext uri="{FF2B5EF4-FFF2-40B4-BE49-F238E27FC236}">
                <a16:creationId xmlns:a16="http://schemas.microsoft.com/office/drawing/2014/main" id="{6F4BF489-45EC-3BDA-5E41-BF49D34635D5}"/>
              </a:ext>
            </a:extLst>
          </p:cNvPr>
          <p:cNvPicPr>
            <a:picLocks noGrp="1" noChangeAspect="1"/>
          </p:cNvPicPr>
          <p:nvPr>
            <p:ph idx="1"/>
          </p:nvPr>
        </p:nvPicPr>
        <p:blipFill>
          <a:blip r:embed="rId3"/>
          <a:stretch>
            <a:fillRect/>
          </a:stretch>
        </p:blipFill>
        <p:spPr>
          <a:xfrm>
            <a:off x="2855494" y="1155032"/>
            <a:ext cx="6545179" cy="4555957"/>
          </a:xfrm>
          <a:prstGeom prst="rect">
            <a:avLst/>
          </a:prstGeom>
        </p:spPr>
      </p:pic>
    </p:spTree>
    <p:extLst>
      <p:ext uri="{BB962C8B-B14F-4D97-AF65-F5344CB8AC3E}">
        <p14:creationId xmlns:p14="http://schemas.microsoft.com/office/powerpoint/2010/main" val="39932403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B2F1D-9DF5-C14E-BF87-CECB9F3073F7}"/>
              </a:ext>
            </a:extLst>
          </p:cNvPr>
          <p:cNvSpPr>
            <a:spLocks noGrp="1"/>
          </p:cNvSpPr>
          <p:nvPr>
            <p:ph type="title"/>
          </p:nvPr>
        </p:nvSpPr>
        <p:spPr>
          <a:xfrm>
            <a:off x="358219" y="365125"/>
            <a:ext cx="5481107" cy="1325563"/>
          </a:xfrm>
          <a:ln>
            <a:solidFill>
              <a:schemeClr val="tx1"/>
            </a:solidFill>
          </a:ln>
        </p:spPr>
        <p:txBody>
          <a:bodyPr>
            <a:normAutofit/>
          </a:bodyPr>
          <a:lstStyle/>
          <a:p>
            <a:r>
              <a:rPr lang="en-GB" sz="3600" b="1" dirty="0">
                <a:latin typeface="+mn-lt"/>
              </a:rPr>
              <a:t>Dark Triad of Mind</a:t>
            </a:r>
            <a:r>
              <a:rPr lang="en-GB" sz="3600" b="1" i="1" dirty="0">
                <a:latin typeface="+mn-lt"/>
              </a:rPr>
              <a:t>less</a:t>
            </a:r>
            <a:r>
              <a:rPr lang="en-GB" sz="3600" b="1" dirty="0">
                <a:latin typeface="+mn-lt"/>
              </a:rPr>
              <a:t> Leadership </a:t>
            </a:r>
          </a:p>
        </p:txBody>
      </p:sp>
      <p:sp>
        <p:nvSpPr>
          <p:cNvPr id="3" name="Content Placeholder 2">
            <a:extLst>
              <a:ext uri="{FF2B5EF4-FFF2-40B4-BE49-F238E27FC236}">
                <a16:creationId xmlns:a16="http://schemas.microsoft.com/office/drawing/2014/main" id="{3F2FD2EE-5204-A723-2F4B-3FA1A1773A10}"/>
              </a:ext>
            </a:extLst>
          </p:cNvPr>
          <p:cNvSpPr>
            <a:spLocks noGrp="1"/>
          </p:cNvSpPr>
          <p:nvPr>
            <p:ph idx="1"/>
          </p:nvPr>
        </p:nvSpPr>
        <p:spPr>
          <a:xfrm>
            <a:off x="358219" y="2406315"/>
            <a:ext cx="5481107" cy="2995243"/>
          </a:xfrm>
          <a:ln>
            <a:solidFill>
              <a:schemeClr val="tx1"/>
            </a:solidFill>
          </a:ln>
        </p:spPr>
        <p:txBody>
          <a:bodyPr>
            <a:normAutofit fontScale="92500" lnSpcReduction="10000"/>
          </a:bodyPr>
          <a:lstStyle/>
          <a:p>
            <a:r>
              <a:rPr lang="en-GB" dirty="0"/>
              <a:t>Machiavellianism</a:t>
            </a:r>
          </a:p>
          <a:p>
            <a:r>
              <a:rPr lang="en-GB" dirty="0"/>
              <a:t>Narcissism</a:t>
            </a:r>
          </a:p>
          <a:p>
            <a:r>
              <a:rPr lang="en-GB" dirty="0"/>
              <a:t>Psychopathy</a:t>
            </a:r>
          </a:p>
          <a:p>
            <a:pPr marL="0" indent="0">
              <a:buNone/>
            </a:pPr>
            <a:endParaRPr lang="en-GB" dirty="0"/>
          </a:p>
          <a:p>
            <a:pPr marL="0" indent="0">
              <a:buNone/>
            </a:pPr>
            <a:r>
              <a:rPr lang="en-GB" dirty="0"/>
              <a:t>Beliefs that managers who possess these traits are more successful </a:t>
            </a:r>
            <a:r>
              <a:rPr lang="en-GB"/>
              <a:t>are common. </a:t>
            </a:r>
            <a:endParaRPr lang="en-GB" dirty="0"/>
          </a:p>
        </p:txBody>
      </p:sp>
      <p:sp>
        <p:nvSpPr>
          <p:cNvPr id="4" name="TextBox 3">
            <a:extLst>
              <a:ext uri="{FF2B5EF4-FFF2-40B4-BE49-F238E27FC236}">
                <a16:creationId xmlns:a16="http://schemas.microsoft.com/office/drawing/2014/main" id="{9D38748D-A98A-37EF-CD0C-999D57E4A2C8}"/>
              </a:ext>
            </a:extLst>
          </p:cNvPr>
          <p:cNvSpPr txBox="1"/>
          <p:nvPr/>
        </p:nvSpPr>
        <p:spPr>
          <a:xfrm>
            <a:off x="6352676" y="365125"/>
            <a:ext cx="5481105" cy="1754326"/>
          </a:xfrm>
          <a:prstGeom prst="rect">
            <a:avLst/>
          </a:prstGeom>
          <a:noFill/>
          <a:ln>
            <a:solidFill>
              <a:schemeClr val="tx1"/>
            </a:solidFill>
          </a:ln>
        </p:spPr>
        <p:txBody>
          <a:bodyPr wrap="square" rtlCol="0">
            <a:spAutoFit/>
          </a:bodyPr>
          <a:lstStyle/>
          <a:p>
            <a:r>
              <a:rPr lang="en-GB" sz="3600" b="1" dirty="0"/>
              <a:t>Bright Triad of Mindful Leadership (Nilsson and Kazemi, 2023)</a:t>
            </a:r>
          </a:p>
        </p:txBody>
      </p:sp>
      <p:sp>
        <p:nvSpPr>
          <p:cNvPr id="5" name="TextBox 4">
            <a:extLst>
              <a:ext uri="{FF2B5EF4-FFF2-40B4-BE49-F238E27FC236}">
                <a16:creationId xmlns:a16="http://schemas.microsoft.com/office/drawing/2014/main" id="{956E25E5-3AB7-8489-3119-B029FE6868FB}"/>
              </a:ext>
            </a:extLst>
          </p:cNvPr>
          <p:cNvSpPr txBox="1"/>
          <p:nvPr/>
        </p:nvSpPr>
        <p:spPr>
          <a:xfrm>
            <a:off x="6352676" y="2406316"/>
            <a:ext cx="5481105" cy="3046988"/>
          </a:xfrm>
          <a:prstGeom prst="rect">
            <a:avLst/>
          </a:prstGeom>
          <a:noFill/>
          <a:ln>
            <a:solidFill>
              <a:schemeClr val="tx1"/>
            </a:solidFill>
          </a:ln>
        </p:spPr>
        <p:txBody>
          <a:bodyPr wrap="square" rtlCol="0">
            <a:spAutoFit/>
          </a:bodyPr>
          <a:lstStyle/>
          <a:p>
            <a:pPr marL="342900" indent="-342900">
              <a:buFont typeface="Arial" panose="020B0604020202020204" pitchFamily="34" charset="0"/>
              <a:buChar char="•"/>
            </a:pPr>
            <a:r>
              <a:rPr lang="en-GB" sz="2400" dirty="0"/>
              <a:t>Ethical Mindedness</a:t>
            </a:r>
          </a:p>
          <a:p>
            <a:pPr marL="342900" indent="-342900">
              <a:buFont typeface="Arial" panose="020B0604020202020204" pitchFamily="34" charset="0"/>
              <a:buChar char="•"/>
            </a:pPr>
            <a:r>
              <a:rPr lang="en-GB" sz="2400" dirty="0"/>
              <a:t>Loving Kindness</a:t>
            </a:r>
          </a:p>
          <a:p>
            <a:pPr marL="342900" indent="-342900">
              <a:buFont typeface="Arial" panose="020B0604020202020204" pitchFamily="34" charset="0"/>
              <a:buChar char="•"/>
            </a:pPr>
            <a:r>
              <a:rPr lang="en-GB" sz="2400" dirty="0"/>
              <a:t>Compassion</a:t>
            </a:r>
          </a:p>
          <a:p>
            <a:endParaRPr lang="en-GB" sz="2400" dirty="0"/>
          </a:p>
          <a:p>
            <a:r>
              <a:rPr lang="en-GB" sz="2400" dirty="0"/>
              <a:t>Bright triad is more appropriate in modern times following an increased focus on sustainability, characterised by wellbeing, fairness, security and trust. </a:t>
            </a:r>
          </a:p>
        </p:txBody>
      </p:sp>
    </p:spTree>
    <p:extLst>
      <p:ext uri="{BB962C8B-B14F-4D97-AF65-F5344CB8AC3E}">
        <p14:creationId xmlns:p14="http://schemas.microsoft.com/office/powerpoint/2010/main" val="40031558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5CF24-6E68-49D2-95BC-703C3C651C29}"/>
              </a:ext>
            </a:extLst>
          </p:cNvPr>
          <p:cNvSpPr>
            <a:spLocks noGrp="1"/>
          </p:cNvSpPr>
          <p:nvPr>
            <p:ph type="title"/>
          </p:nvPr>
        </p:nvSpPr>
        <p:spPr/>
        <p:txBody>
          <a:bodyPr/>
          <a:lstStyle/>
          <a:p>
            <a:r>
              <a:rPr lang="en-GB" b="1" dirty="0">
                <a:latin typeface="+mn-lt"/>
              </a:rPr>
              <a:t>Emotional Intelligence - Frameworks</a:t>
            </a:r>
          </a:p>
        </p:txBody>
      </p:sp>
      <p:sp>
        <p:nvSpPr>
          <p:cNvPr id="3" name="Content Placeholder 2">
            <a:extLst>
              <a:ext uri="{FF2B5EF4-FFF2-40B4-BE49-F238E27FC236}">
                <a16:creationId xmlns:a16="http://schemas.microsoft.com/office/drawing/2014/main" id="{EAB4C48F-AF94-43A9-9944-A16EAF5BAFB1}"/>
              </a:ext>
            </a:extLst>
          </p:cNvPr>
          <p:cNvSpPr>
            <a:spLocks noGrp="1"/>
          </p:cNvSpPr>
          <p:nvPr>
            <p:ph idx="1"/>
          </p:nvPr>
        </p:nvSpPr>
        <p:spPr/>
        <p:txBody>
          <a:bodyPr/>
          <a:lstStyle/>
          <a:p>
            <a:pPr marL="0" indent="0">
              <a:buNone/>
            </a:pPr>
            <a:r>
              <a:rPr lang="en-GB" dirty="0"/>
              <a:t>In the 1990’s, Salovey and Mayer suggested that one’s ability to understand, regulate and use </a:t>
            </a:r>
            <a:r>
              <a:rPr lang="en-GB" b="1" dirty="0"/>
              <a:t>emotions could actually be measured</a:t>
            </a:r>
            <a:r>
              <a:rPr lang="en-GB" dirty="0"/>
              <a:t> and studied.</a:t>
            </a:r>
          </a:p>
          <a:p>
            <a:pPr marL="0" indent="0">
              <a:buNone/>
            </a:pPr>
            <a:r>
              <a:rPr lang="en-GB" dirty="0"/>
              <a:t>The publication of Daniel Goleman’s </a:t>
            </a:r>
            <a:r>
              <a:rPr lang="en-GB" b="1" dirty="0"/>
              <a:t>emotional intelligence book</a:t>
            </a:r>
            <a:r>
              <a:rPr lang="en-GB" dirty="0"/>
              <a:t> in 1995 signified the beginning of a new trend. As a result, this concept became much more widely recognised.</a:t>
            </a:r>
          </a:p>
          <a:p>
            <a:endParaRPr lang="en-GB" dirty="0"/>
          </a:p>
        </p:txBody>
      </p:sp>
    </p:spTree>
    <p:extLst>
      <p:ext uri="{BB962C8B-B14F-4D97-AF65-F5344CB8AC3E}">
        <p14:creationId xmlns:p14="http://schemas.microsoft.com/office/powerpoint/2010/main" val="6514012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021AF-FB20-3629-3B77-BE53D858DF3A}"/>
              </a:ext>
            </a:extLst>
          </p:cNvPr>
          <p:cNvSpPr>
            <a:spLocks noGrp="1"/>
          </p:cNvSpPr>
          <p:nvPr>
            <p:ph type="title"/>
          </p:nvPr>
        </p:nvSpPr>
        <p:spPr/>
        <p:txBody>
          <a:bodyPr/>
          <a:lstStyle/>
          <a:p>
            <a:pPr algn="ctr"/>
            <a:r>
              <a:rPr lang="en-GB" b="1" dirty="0">
                <a:latin typeface="+mn-lt"/>
              </a:rPr>
              <a:t>Emotional Intelligence - Definition</a:t>
            </a:r>
          </a:p>
        </p:txBody>
      </p:sp>
      <p:sp>
        <p:nvSpPr>
          <p:cNvPr id="3" name="Content Placeholder 2">
            <a:extLst>
              <a:ext uri="{FF2B5EF4-FFF2-40B4-BE49-F238E27FC236}">
                <a16:creationId xmlns:a16="http://schemas.microsoft.com/office/drawing/2014/main" id="{08BE601A-9801-9C01-1E75-EACEED3359FF}"/>
              </a:ext>
            </a:extLst>
          </p:cNvPr>
          <p:cNvSpPr>
            <a:spLocks noGrp="1"/>
          </p:cNvSpPr>
          <p:nvPr>
            <p:ph idx="1"/>
          </p:nvPr>
        </p:nvSpPr>
        <p:spPr/>
        <p:txBody>
          <a:bodyPr>
            <a:normAutofit fontScale="92500" lnSpcReduction="20000"/>
          </a:bodyPr>
          <a:lstStyle/>
          <a:p>
            <a:pPr marL="0" indent="0">
              <a:buNone/>
            </a:pPr>
            <a:r>
              <a:rPr lang="en-GB" dirty="0"/>
              <a:t>Emotional intelligence is your ability to recognise and understand emotions in yourself and others, and your ability to use this awareness to manage your behaviour and relationships (Bradberry, 2020)</a:t>
            </a:r>
          </a:p>
          <a:p>
            <a:pPr marL="0" indent="0">
              <a:buNone/>
            </a:pPr>
            <a:endParaRPr lang="en-GB" dirty="0"/>
          </a:p>
          <a:p>
            <a:pPr>
              <a:buNone/>
            </a:pPr>
            <a:r>
              <a:rPr lang="en-GB" dirty="0">
                <a:solidFill>
                  <a:srgbClr val="333333"/>
                </a:solidFill>
                <a:latin typeface="Lato" panose="020F0502020204030203" pitchFamily="34" charset="0"/>
              </a:rPr>
              <a:t>Daniel Goleman’s </a:t>
            </a:r>
            <a:r>
              <a:rPr lang="en-GB" b="1" dirty="0">
                <a:solidFill>
                  <a:srgbClr val="333333"/>
                </a:solidFill>
                <a:latin typeface="Lato" panose="020F0502020204030203" pitchFamily="34" charset="0"/>
              </a:rPr>
              <a:t>four domains</a:t>
            </a:r>
            <a:r>
              <a:rPr lang="en-GB" dirty="0">
                <a:solidFill>
                  <a:srgbClr val="333333"/>
                </a:solidFill>
                <a:latin typeface="Lato" panose="020F0502020204030203" pitchFamily="34" charset="0"/>
              </a:rPr>
              <a:t> are:</a:t>
            </a:r>
          </a:p>
          <a:p>
            <a:pPr fontAlgn="base"/>
            <a:r>
              <a:rPr lang="en-GB" dirty="0">
                <a:solidFill>
                  <a:srgbClr val="333333"/>
                </a:solidFill>
                <a:latin typeface="Lato" panose="020F0502020204030203" pitchFamily="34" charset="0"/>
              </a:rPr>
              <a:t>Self Awareness</a:t>
            </a:r>
          </a:p>
          <a:p>
            <a:pPr fontAlgn="base"/>
            <a:r>
              <a:rPr lang="en-GB" dirty="0">
                <a:solidFill>
                  <a:srgbClr val="333333"/>
                </a:solidFill>
                <a:latin typeface="Lato" panose="020F0502020204030203" pitchFamily="34" charset="0"/>
              </a:rPr>
              <a:t>Self Management</a:t>
            </a:r>
          </a:p>
          <a:p>
            <a:pPr fontAlgn="base"/>
            <a:r>
              <a:rPr lang="en-GB" dirty="0">
                <a:solidFill>
                  <a:srgbClr val="333333"/>
                </a:solidFill>
                <a:latin typeface="Lato" panose="020F0502020204030203" pitchFamily="34" charset="0"/>
              </a:rPr>
              <a:t>Social Awareness</a:t>
            </a:r>
          </a:p>
          <a:p>
            <a:pPr fontAlgn="base"/>
            <a:r>
              <a:rPr lang="en-GB" dirty="0">
                <a:solidFill>
                  <a:srgbClr val="333333"/>
                </a:solidFill>
                <a:latin typeface="Lato" panose="020F0502020204030203" pitchFamily="34" charset="0"/>
              </a:rPr>
              <a:t>Relationship Management</a:t>
            </a:r>
          </a:p>
          <a:p>
            <a:endParaRPr lang="en-GB" dirty="0"/>
          </a:p>
        </p:txBody>
      </p:sp>
    </p:spTree>
    <p:extLst>
      <p:ext uri="{BB962C8B-B14F-4D97-AF65-F5344CB8AC3E}">
        <p14:creationId xmlns:p14="http://schemas.microsoft.com/office/powerpoint/2010/main" val="14804362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78376-B140-4C76-8446-E371F90D7D4E}"/>
              </a:ext>
            </a:extLst>
          </p:cNvPr>
          <p:cNvSpPr>
            <a:spLocks noGrp="1"/>
          </p:cNvSpPr>
          <p:nvPr>
            <p:ph type="title"/>
          </p:nvPr>
        </p:nvSpPr>
        <p:spPr>
          <a:xfrm>
            <a:off x="251927" y="274638"/>
            <a:ext cx="11784563" cy="1143000"/>
          </a:xfrm>
        </p:spPr>
        <p:txBody>
          <a:bodyPr>
            <a:normAutofit/>
          </a:bodyPr>
          <a:lstStyle/>
          <a:p>
            <a:r>
              <a:rPr lang="en-GB" sz="3200" dirty="0"/>
              <a:t> </a:t>
            </a:r>
            <a:r>
              <a:rPr lang="en-GB" sz="3200" b="1" dirty="0" err="1"/>
              <a:t>TalentSmarteq</a:t>
            </a:r>
            <a:r>
              <a:rPr lang="en-GB" sz="3200" b="1" dirty="0"/>
              <a:t> and the work of Travis Bradberry</a:t>
            </a:r>
          </a:p>
        </p:txBody>
      </p:sp>
      <p:pic>
        <p:nvPicPr>
          <p:cNvPr id="4" name="Content Placeholder 3">
            <a:extLst>
              <a:ext uri="{FF2B5EF4-FFF2-40B4-BE49-F238E27FC236}">
                <a16:creationId xmlns:a16="http://schemas.microsoft.com/office/drawing/2014/main" id="{1DAB5DDE-6DB8-4608-B642-D1BCC0CDA8FD}"/>
              </a:ext>
            </a:extLst>
          </p:cNvPr>
          <p:cNvPicPr>
            <a:picLocks noGrp="1" noChangeAspect="1"/>
          </p:cNvPicPr>
          <p:nvPr>
            <p:ph idx="1"/>
          </p:nvPr>
        </p:nvPicPr>
        <p:blipFill>
          <a:blip r:embed="rId3"/>
          <a:stretch>
            <a:fillRect/>
          </a:stretch>
        </p:blipFill>
        <p:spPr>
          <a:xfrm>
            <a:off x="3055776" y="1244551"/>
            <a:ext cx="6176864" cy="4368898"/>
          </a:xfrm>
          <a:prstGeom prst="rect">
            <a:avLst/>
          </a:prstGeom>
        </p:spPr>
      </p:pic>
    </p:spTree>
    <p:extLst>
      <p:ext uri="{BB962C8B-B14F-4D97-AF65-F5344CB8AC3E}">
        <p14:creationId xmlns:p14="http://schemas.microsoft.com/office/powerpoint/2010/main" val="27722510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3A4E1-5C15-4311-ADFB-2AB0D835B01A}"/>
              </a:ext>
            </a:extLst>
          </p:cNvPr>
          <p:cNvSpPr>
            <a:spLocks noGrp="1"/>
          </p:cNvSpPr>
          <p:nvPr>
            <p:ph type="title"/>
          </p:nvPr>
        </p:nvSpPr>
        <p:spPr/>
        <p:txBody>
          <a:bodyPr/>
          <a:lstStyle/>
          <a:p>
            <a:r>
              <a:rPr lang="en-GB" b="1" dirty="0"/>
              <a:t>Four Core EI Skills (Bradberry, 2020)</a:t>
            </a:r>
          </a:p>
        </p:txBody>
      </p:sp>
      <p:sp>
        <p:nvSpPr>
          <p:cNvPr id="3" name="Content Placeholder 2">
            <a:extLst>
              <a:ext uri="{FF2B5EF4-FFF2-40B4-BE49-F238E27FC236}">
                <a16:creationId xmlns:a16="http://schemas.microsoft.com/office/drawing/2014/main" id="{A804F204-D521-4F9F-8DF7-6850934F5688}"/>
              </a:ext>
            </a:extLst>
          </p:cNvPr>
          <p:cNvSpPr>
            <a:spLocks noGrp="1"/>
          </p:cNvSpPr>
          <p:nvPr>
            <p:ph idx="1"/>
          </p:nvPr>
        </p:nvSpPr>
        <p:spPr/>
        <p:txBody>
          <a:bodyPr>
            <a:normAutofit/>
          </a:bodyPr>
          <a:lstStyle/>
          <a:p>
            <a:pPr algn="l">
              <a:buFont typeface="Arial" panose="020B0604020202020204" pitchFamily="34" charset="0"/>
              <a:buChar char="•"/>
            </a:pPr>
            <a:r>
              <a:rPr lang="en-GB" b="1" i="0" dirty="0">
                <a:solidFill>
                  <a:srgbClr val="141414"/>
                </a:solidFill>
                <a:effectLst/>
                <a:latin typeface="Neue Helvetica W01"/>
              </a:rPr>
              <a:t>Self-Awareness</a:t>
            </a:r>
            <a:r>
              <a:rPr lang="en-GB" b="0" i="0" dirty="0">
                <a:solidFill>
                  <a:srgbClr val="141414"/>
                </a:solidFill>
                <a:effectLst/>
                <a:latin typeface="Neue Helvetica W01"/>
              </a:rPr>
              <a:t> is your ability to accurately perceive your emotions and stay aware of them as they happen.</a:t>
            </a:r>
          </a:p>
          <a:p>
            <a:pPr algn="l">
              <a:buFont typeface="Arial" panose="020B0604020202020204" pitchFamily="34" charset="0"/>
              <a:buChar char="•"/>
            </a:pPr>
            <a:r>
              <a:rPr lang="en-GB" b="1" i="0" dirty="0">
                <a:solidFill>
                  <a:srgbClr val="141414"/>
                </a:solidFill>
                <a:effectLst/>
                <a:latin typeface="Neue Helvetica W01"/>
              </a:rPr>
              <a:t>Self-Management</a:t>
            </a:r>
            <a:r>
              <a:rPr lang="en-GB" b="0" i="0" dirty="0">
                <a:solidFill>
                  <a:srgbClr val="141414"/>
                </a:solidFill>
                <a:effectLst/>
                <a:latin typeface="Neue Helvetica W01"/>
              </a:rPr>
              <a:t> is your ability to use awareness of your emotions to stay flexible and positively direct your behaviour.</a:t>
            </a:r>
          </a:p>
          <a:p>
            <a:pPr algn="l">
              <a:buFont typeface="Arial" panose="020B0604020202020204" pitchFamily="34" charset="0"/>
              <a:buChar char="•"/>
            </a:pPr>
            <a:r>
              <a:rPr lang="en-GB" b="1" i="0" dirty="0">
                <a:solidFill>
                  <a:srgbClr val="141414"/>
                </a:solidFill>
                <a:effectLst/>
                <a:latin typeface="Neue Helvetica W01"/>
              </a:rPr>
              <a:t>Social Awareness</a:t>
            </a:r>
            <a:r>
              <a:rPr lang="en-GB" b="0" i="0" dirty="0">
                <a:solidFill>
                  <a:srgbClr val="141414"/>
                </a:solidFill>
                <a:effectLst/>
                <a:latin typeface="Neue Helvetica W01"/>
              </a:rPr>
              <a:t> is your ability to accurately pick up on emotions in other people and understand what is really going on.</a:t>
            </a:r>
          </a:p>
          <a:p>
            <a:pPr algn="l">
              <a:buFont typeface="Arial" panose="020B0604020202020204" pitchFamily="34" charset="0"/>
              <a:buChar char="•"/>
            </a:pPr>
            <a:r>
              <a:rPr lang="en-GB" b="1" i="0" dirty="0">
                <a:solidFill>
                  <a:srgbClr val="141414"/>
                </a:solidFill>
                <a:effectLst/>
                <a:latin typeface="Neue Helvetica W01"/>
              </a:rPr>
              <a:t>Relationship Management</a:t>
            </a:r>
            <a:r>
              <a:rPr lang="en-GB" b="0" i="0" dirty="0">
                <a:solidFill>
                  <a:srgbClr val="141414"/>
                </a:solidFill>
                <a:effectLst/>
                <a:latin typeface="Neue Helvetica W01"/>
              </a:rPr>
              <a:t> is your ability to use awareness of your emotions and the others’ emotions to manage interactions successfully.</a:t>
            </a:r>
          </a:p>
          <a:p>
            <a:endParaRPr lang="en-GB" dirty="0"/>
          </a:p>
        </p:txBody>
      </p:sp>
    </p:spTree>
    <p:extLst>
      <p:ext uri="{BB962C8B-B14F-4D97-AF65-F5344CB8AC3E}">
        <p14:creationId xmlns:p14="http://schemas.microsoft.com/office/powerpoint/2010/main" val="9865998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1FE29-41DE-43B4-B707-A52BBACA9249}"/>
              </a:ext>
            </a:extLst>
          </p:cNvPr>
          <p:cNvSpPr>
            <a:spLocks noGrp="1"/>
          </p:cNvSpPr>
          <p:nvPr>
            <p:ph type="title"/>
          </p:nvPr>
        </p:nvSpPr>
        <p:spPr/>
        <p:txBody>
          <a:bodyPr/>
          <a:lstStyle/>
          <a:p>
            <a:r>
              <a:rPr lang="en-GB" b="1" dirty="0"/>
              <a:t>Quiz</a:t>
            </a:r>
          </a:p>
        </p:txBody>
      </p:sp>
      <p:sp>
        <p:nvSpPr>
          <p:cNvPr id="3" name="Content Placeholder 2">
            <a:extLst>
              <a:ext uri="{FF2B5EF4-FFF2-40B4-BE49-F238E27FC236}">
                <a16:creationId xmlns:a16="http://schemas.microsoft.com/office/drawing/2014/main" id="{065CA6BB-2F72-4033-A08D-A47CB96F785B}"/>
              </a:ext>
            </a:extLst>
          </p:cNvPr>
          <p:cNvSpPr>
            <a:spLocks noGrp="1"/>
          </p:cNvSpPr>
          <p:nvPr>
            <p:ph idx="1"/>
          </p:nvPr>
        </p:nvSpPr>
        <p:spPr/>
        <p:txBody>
          <a:bodyPr/>
          <a:lstStyle/>
          <a:p>
            <a:r>
              <a:rPr lang="en-GB" dirty="0">
                <a:hlinkClick r:id="rId2"/>
              </a:rPr>
              <a:t>https://greatergood.berkeley.edu/quizzes/ei_quiz</a:t>
            </a:r>
            <a:endParaRPr lang="en-GB" dirty="0"/>
          </a:p>
          <a:p>
            <a:endParaRPr lang="en-GB" dirty="0"/>
          </a:p>
          <a:p>
            <a:r>
              <a:rPr lang="en-GB" dirty="0"/>
              <a:t>Let’s do this together!</a:t>
            </a:r>
          </a:p>
        </p:txBody>
      </p:sp>
    </p:spTree>
    <p:extLst>
      <p:ext uri="{BB962C8B-B14F-4D97-AF65-F5344CB8AC3E}">
        <p14:creationId xmlns:p14="http://schemas.microsoft.com/office/powerpoint/2010/main" val="14975587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6CCC36A6-E54C-DA86-7FA0-CA1FCAF8C2A5}"/>
              </a:ext>
            </a:extLst>
          </p:cNvPr>
          <p:cNvSpPr>
            <a:spLocks noGrp="1"/>
          </p:cNvSpPr>
          <p:nvPr>
            <p:ph type="title"/>
          </p:nvPr>
        </p:nvSpPr>
        <p:spPr>
          <a:xfrm>
            <a:off x="609600" y="274638"/>
            <a:ext cx="10972800" cy="1143000"/>
          </a:xfrm>
        </p:spPr>
        <p:txBody>
          <a:bodyPr/>
          <a:lstStyle/>
          <a:p>
            <a:r>
              <a:rPr lang="en-US" b="1" dirty="0"/>
              <a:t>Daniel Goleman</a:t>
            </a:r>
          </a:p>
        </p:txBody>
      </p:sp>
      <p:pic>
        <p:nvPicPr>
          <p:cNvPr id="3" name="Picture 2">
            <a:extLst>
              <a:ext uri="{FF2B5EF4-FFF2-40B4-BE49-F238E27FC236}">
                <a16:creationId xmlns:a16="http://schemas.microsoft.com/office/drawing/2014/main" id="{D88C8CD6-E993-84BF-21B7-C7B2AFBCB7DD}"/>
              </a:ext>
            </a:extLst>
          </p:cNvPr>
          <p:cNvPicPr>
            <a:picLocks noChangeAspect="1"/>
          </p:cNvPicPr>
          <p:nvPr/>
        </p:nvPicPr>
        <p:blipFill>
          <a:blip r:embed="rId3"/>
          <a:stretch>
            <a:fillRect/>
          </a:stretch>
        </p:blipFill>
        <p:spPr>
          <a:xfrm>
            <a:off x="609600" y="2283129"/>
            <a:ext cx="10972800" cy="2551176"/>
          </a:xfrm>
          <a:prstGeom prst="rect">
            <a:avLst/>
          </a:prstGeom>
          <a:noFill/>
        </p:spPr>
      </p:pic>
    </p:spTree>
    <p:extLst>
      <p:ext uri="{BB962C8B-B14F-4D97-AF65-F5344CB8AC3E}">
        <p14:creationId xmlns:p14="http://schemas.microsoft.com/office/powerpoint/2010/main" val="2804752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C808C-EAA1-0DBE-435D-D22F61684C41}"/>
              </a:ext>
            </a:extLst>
          </p:cNvPr>
          <p:cNvSpPr>
            <a:spLocks noGrp="1"/>
          </p:cNvSpPr>
          <p:nvPr>
            <p:ph type="title"/>
          </p:nvPr>
        </p:nvSpPr>
        <p:spPr>
          <a:xfrm>
            <a:off x="301657" y="1420926"/>
            <a:ext cx="11594969" cy="1325563"/>
          </a:xfrm>
        </p:spPr>
        <p:txBody>
          <a:bodyPr anchor="ctr">
            <a:normAutofit/>
          </a:bodyPr>
          <a:lstStyle/>
          <a:p>
            <a:r>
              <a:rPr lang="en-GB" b="1"/>
              <a:t>Goleman’s Competencies</a:t>
            </a:r>
          </a:p>
        </p:txBody>
      </p:sp>
      <p:graphicFrame>
        <p:nvGraphicFramePr>
          <p:cNvPr id="13" name="Content Placeholder 6">
            <a:extLst>
              <a:ext uri="{FF2B5EF4-FFF2-40B4-BE49-F238E27FC236}">
                <a16:creationId xmlns:a16="http://schemas.microsoft.com/office/drawing/2014/main" id="{D4F6DD2A-9C03-E69D-479F-AF3C7E614130}"/>
              </a:ext>
            </a:extLst>
          </p:cNvPr>
          <p:cNvGraphicFramePr>
            <a:graphicFrameLocks noGrp="1"/>
          </p:cNvGraphicFramePr>
          <p:nvPr>
            <p:ph idx="1"/>
            <p:extLst>
              <p:ext uri="{D42A27DB-BD31-4B8C-83A1-F6EECF244321}">
                <p14:modId xmlns:p14="http://schemas.microsoft.com/office/powerpoint/2010/main" val="1060470315"/>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20884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FE4A818-39CE-424A-912F-226C5A24F9B5}"/>
              </a:ext>
            </a:extLst>
          </p:cNvPr>
          <p:cNvPicPr>
            <a:picLocks noChangeAspect="1"/>
          </p:cNvPicPr>
          <p:nvPr/>
        </p:nvPicPr>
        <p:blipFill>
          <a:blip r:embed="rId3"/>
          <a:stretch>
            <a:fillRect/>
          </a:stretch>
        </p:blipFill>
        <p:spPr>
          <a:xfrm>
            <a:off x="3194242" y="249382"/>
            <a:ext cx="6496242" cy="6608618"/>
          </a:xfrm>
          <a:prstGeom prst="rect">
            <a:avLst/>
          </a:prstGeom>
        </p:spPr>
      </p:pic>
    </p:spTree>
    <p:extLst>
      <p:ext uri="{BB962C8B-B14F-4D97-AF65-F5344CB8AC3E}">
        <p14:creationId xmlns:p14="http://schemas.microsoft.com/office/powerpoint/2010/main" val="801927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222FA-4E84-42CF-BE80-6A0DD9992947}"/>
              </a:ext>
            </a:extLst>
          </p:cNvPr>
          <p:cNvSpPr>
            <a:spLocks noGrp="1"/>
          </p:cNvSpPr>
          <p:nvPr>
            <p:ph type="title"/>
          </p:nvPr>
        </p:nvSpPr>
        <p:spPr>
          <a:xfrm>
            <a:off x="609600" y="102637"/>
            <a:ext cx="10972800" cy="569167"/>
          </a:xfrm>
        </p:spPr>
        <p:txBody>
          <a:bodyPr>
            <a:normAutofit fontScale="90000"/>
          </a:bodyPr>
          <a:lstStyle/>
          <a:p>
            <a:r>
              <a:rPr lang="en-GB" b="1" dirty="0"/>
              <a:t>The link between EI and Performance</a:t>
            </a:r>
          </a:p>
        </p:txBody>
      </p:sp>
      <p:sp>
        <p:nvSpPr>
          <p:cNvPr id="3" name="Content Placeholder 2">
            <a:extLst>
              <a:ext uri="{FF2B5EF4-FFF2-40B4-BE49-F238E27FC236}">
                <a16:creationId xmlns:a16="http://schemas.microsoft.com/office/drawing/2014/main" id="{BB40C023-4CB6-4110-9B13-3E418E333C8A}"/>
              </a:ext>
            </a:extLst>
          </p:cNvPr>
          <p:cNvSpPr>
            <a:spLocks noGrp="1"/>
          </p:cNvSpPr>
          <p:nvPr>
            <p:ph idx="1"/>
          </p:nvPr>
        </p:nvSpPr>
        <p:spPr>
          <a:xfrm>
            <a:off x="699796" y="793102"/>
            <a:ext cx="10882604" cy="4724131"/>
          </a:xfrm>
        </p:spPr>
        <p:txBody>
          <a:bodyPr/>
          <a:lstStyle/>
          <a:p>
            <a:pPr marL="0" indent="0">
              <a:buNone/>
            </a:pPr>
            <a:r>
              <a:rPr lang="en-GB" sz="2000" dirty="0"/>
              <a:t>EI is a strong predictor of performance, according to some studies (</a:t>
            </a:r>
            <a:r>
              <a:rPr lang="en-GB" sz="2000" dirty="0" err="1"/>
              <a:t>TalentSmart</a:t>
            </a:r>
            <a:r>
              <a:rPr lang="en-GB" sz="2000" dirty="0"/>
              <a:t>, 2020). </a:t>
            </a:r>
          </a:p>
          <a:p>
            <a:endParaRPr lang="en-GB" dirty="0"/>
          </a:p>
        </p:txBody>
      </p:sp>
      <p:pic>
        <p:nvPicPr>
          <p:cNvPr id="4" name="Picture 3">
            <a:extLst>
              <a:ext uri="{FF2B5EF4-FFF2-40B4-BE49-F238E27FC236}">
                <a16:creationId xmlns:a16="http://schemas.microsoft.com/office/drawing/2014/main" id="{C7400CA7-CB28-4F6F-A06E-A0B545A4390D}"/>
              </a:ext>
            </a:extLst>
          </p:cNvPr>
          <p:cNvPicPr>
            <a:picLocks noChangeAspect="1"/>
          </p:cNvPicPr>
          <p:nvPr/>
        </p:nvPicPr>
        <p:blipFill>
          <a:blip r:embed="rId2"/>
          <a:stretch>
            <a:fillRect/>
          </a:stretch>
        </p:blipFill>
        <p:spPr>
          <a:xfrm>
            <a:off x="1776412" y="1600201"/>
            <a:ext cx="8639175" cy="4067175"/>
          </a:xfrm>
          <a:prstGeom prst="rect">
            <a:avLst/>
          </a:prstGeom>
        </p:spPr>
      </p:pic>
    </p:spTree>
    <p:extLst>
      <p:ext uri="{BB962C8B-B14F-4D97-AF65-F5344CB8AC3E}">
        <p14:creationId xmlns:p14="http://schemas.microsoft.com/office/powerpoint/2010/main" val="17019673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8D13E-4DC4-4A41-8FBF-C8F3AE6B44F9}"/>
              </a:ext>
            </a:extLst>
          </p:cNvPr>
          <p:cNvSpPr>
            <a:spLocks noGrp="1"/>
          </p:cNvSpPr>
          <p:nvPr>
            <p:ph type="title"/>
          </p:nvPr>
        </p:nvSpPr>
        <p:spPr>
          <a:xfrm>
            <a:off x="193964" y="152400"/>
            <a:ext cx="11790218" cy="762000"/>
          </a:xfrm>
        </p:spPr>
        <p:txBody>
          <a:bodyPr>
            <a:normAutofit/>
          </a:bodyPr>
          <a:lstStyle/>
          <a:p>
            <a:r>
              <a:rPr lang="en-GB" sz="3600" b="1" dirty="0">
                <a:latin typeface="+mn-lt"/>
              </a:rPr>
              <a:t>Organisational Benefits of EI Training (</a:t>
            </a:r>
            <a:r>
              <a:rPr lang="en-GB" sz="3600" b="1" dirty="0" err="1">
                <a:latin typeface="+mn-lt"/>
              </a:rPr>
              <a:t>TalentSmart</a:t>
            </a:r>
            <a:r>
              <a:rPr lang="en-GB" sz="3600" b="1" dirty="0">
                <a:latin typeface="+mn-lt"/>
              </a:rPr>
              <a:t>, 2016)</a:t>
            </a:r>
          </a:p>
        </p:txBody>
      </p:sp>
      <p:sp>
        <p:nvSpPr>
          <p:cNvPr id="3" name="Content Placeholder 2">
            <a:extLst>
              <a:ext uri="{FF2B5EF4-FFF2-40B4-BE49-F238E27FC236}">
                <a16:creationId xmlns:a16="http://schemas.microsoft.com/office/drawing/2014/main" id="{173B5CDA-62B0-437B-81F1-B7E8A78D34B8}"/>
              </a:ext>
            </a:extLst>
          </p:cNvPr>
          <p:cNvSpPr>
            <a:spLocks noGrp="1"/>
          </p:cNvSpPr>
          <p:nvPr>
            <p:ph idx="1"/>
          </p:nvPr>
        </p:nvSpPr>
        <p:spPr>
          <a:xfrm>
            <a:off x="609600" y="1122948"/>
            <a:ext cx="10972800" cy="4394286"/>
          </a:xfrm>
        </p:spPr>
        <p:txBody>
          <a:bodyPr>
            <a:normAutofit fontScale="85000" lnSpcReduction="20000"/>
          </a:bodyPr>
          <a:lstStyle/>
          <a:p>
            <a:pPr marL="0" indent="0">
              <a:buNone/>
            </a:pPr>
            <a:r>
              <a:rPr lang="en-GB" dirty="0"/>
              <a:t>Improvements in:</a:t>
            </a:r>
          </a:p>
          <a:p>
            <a:pPr marL="0" indent="0">
              <a:buNone/>
            </a:pPr>
            <a:r>
              <a:rPr lang="en-GB" dirty="0"/>
              <a:t>Ability to handle conflict</a:t>
            </a:r>
          </a:p>
          <a:p>
            <a:pPr marL="0" indent="0">
              <a:buNone/>
            </a:pPr>
            <a:r>
              <a:rPr lang="en-GB" dirty="0"/>
              <a:t>Ability to deal with change</a:t>
            </a:r>
          </a:p>
          <a:p>
            <a:pPr marL="0" indent="0">
              <a:buNone/>
            </a:pPr>
            <a:r>
              <a:rPr lang="en-GB" dirty="0"/>
              <a:t>Ability to communicate clearly and effectively</a:t>
            </a:r>
          </a:p>
          <a:p>
            <a:pPr marL="0" indent="0">
              <a:buNone/>
            </a:pPr>
            <a:r>
              <a:rPr lang="en-GB" dirty="0"/>
              <a:t>Quality of decision making</a:t>
            </a:r>
          </a:p>
          <a:p>
            <a:pPr marL="0" indent="0">
              <a:buNone/>
            </a:pPr>
            <a:r>
              <a:rPr lang="en-GB" dirty="0"/>
              <a:t>Number of outbursts affecting performance</a:t>
            </a:r>
          </a:p>
          <a:p>
            <a:pPr marL="0" indent="0">
              <a:buNone/>
            </a:pPr>
            <a:r>
              <a:rPr lang="en-GB" dirty="0"/>
              <a:t>Relationships with customers and co-workers (as a result of increased empathy, understanding and self-control)</a:t>
            </a:r>
          </a:p>
          <a:p>
            <a:pPr marL="0" indent="0">
              <a:buNone/>
            </a:pPr>
            <a:r>
              <a:rPr lang="en-GB" dirty="0"/>
              <a:t>Willingness to take accountability for mistakes</a:t>
            </a:r>
          </a:p>
          <a:p>
            <a:pPr marL="0" indent="0">
              <a:buNone/>
            </a:pPr>
            <a:r>
              <a:rPr lang="en-GB" dirty="0"/>
              <a:t>Flexibility in challenging environments</a:t>
            </a:r>
          </a:p>
          <a:p>
            <a:pPr marL="0" indent="0">
              <a:buNone/>
            </a:pPr>
            <a:r>
              <a:rPr lang="en-GB" dirty="0"/>
              <a:t>Ability to prevent set-backs from affecting their performance (improved resilience)</a:t>
            </a:r>
          </a:p>
          <a:p>
            <a:pPr marL="0" indent="0">
              <a:buNone/>
            </a:pPr>
            <a:endParaRPr lang="en-GB" dirty="0"/>
          </a:p>
          <a:p>
            <a:endParaRPr lang="en-GB" dirty="0"/>
          </a:p>
        </p:txBody>
      </p:sp>
    </p:spTree>
    <p:extLst>
      <p:ext uri="{BB962C8B-B14F-4D97-AF65-F5344CB8AC3E}">
        <p14:creationId xmlns:p14="http://schemas.microsoft.com/office/powerpoint/2010/main" val="2995813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7583B-DB02-4675-8F47-28E99AD747BC}"/>
              </a:ext>
            </a:extLst>
          </p:cNvPr>
          <p:cNvSpPr>
            <a:spLocks noGrp="1"/>
          </p:cNvSpPr>
          <p:nvPr>
            <p:ph type="title"/>
          </p:nvPr>
        </p:nvSpPr>
        <p:spPr/>
        <p:txBody>
          <a:bodyPr/>
          <a:lstStyle/>
          <a:p>
            <a:r>
              <a:rPr lang="en-GB" b="1" dirty="0"/>
              <a:t>The link between EI and Mental Health</a:t>
            </a:r>
          </a:p>
        </p:txBody>
      </p:sp>
      <p:sp>
        <p:nvSpPr>
          <p:cNvPr id="3" name="Content Placeholder 2">
            <a:extLst>
              <a:ext uri="{FF2B5EF4-FFF2-40B4-BE49-F238E27FC236}">
                <a16:creationId xmlns:a16="http://schemas.microsoft.com/office/drawing/2014/main" id="{35CEA7B7-C791-4A64-934B-F66F148E0BC0}"/>
              </a:ext>
            </a:extLst>
          </p:cNvPr>
          <p:cNvSpPr>
            <a:spLocks noGrp="1"/>
          </p:cNvSpPr>
          <p:nvPr>
            <p:ph idx="1"/>
          </p:nvPr>
        </p:nvSpPr>
        <p:spPr/>
        <p:txBody>
          <a:bodyPr>
            <a:normAutofit/>
          </a:bodyPr>
          <a:lstStyle/>
          <a:p>
            <a:r>
              <a:rPr lang="en-GB" dirty="0"/>
              <a:t>Being aware of and being able to manage your emotions makes you less susceptible to stress.</a:t>
            </a:r>
          </a:p>
          <a:p>
            <a:r>
              <a:rPr lang="en-GB" dirty="0"/>
              <a:t>Stress, depression and anxiety suppresses your immune system, making you more vulnerable to colds, disease and serious illnesses. </a:t>
            </a:r>
          </a:p>
          <a:p>
            <a:r>
              <a:rPr lang="en-GB" dirty="0"/>
              <a:t>Emotional intelligence skills strengthen your brain’s ability to cope with emotional distress which keeps your immune system strong.</a:t>
            </a:r>
          </a:p>
          <a:p>
            <a:r>
              <a:rPr lang="en-GB" dirty="0"/>
              <a:t>EI skills can also speed recovery from illness.</a:t>
            </a:r>
          </a:p>
          <a:p>
            <a:endParaRPr lang="en-GB" dirty="0"/>
          </a:p>
          <a:p>
            <a:endParaRPr lang="en-GB" dirty="0"/>
          </a:p>
        </p:txBody>
      </p:sp>
    </p:spTree>
    <p:extLst>
      <p:ext uri="{BB962C8B-B14F-4D97-AF65-F5344CB8AC3E}">
        <p14:creationId xmlns:p14="http://schemas.microsoft.com/office/powerpoint/2010/main" val="793335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4F6D5-A645-654F-30CC-E0D4FC877A48}"/>
              </a:ext>
            </a:extLst>
          </p:cNvPr>
          <p:cNvSpPr>
            <a:spLocks noGrp="1"/>
          </p:cNvSpPr>
          <p:nvPr>
            <p:ph type="title"/>
          </p:nvPr>
        </p:nvSpPr>
        <p:spPr>
          <a:xfrm>
            <a:off x="301657" y="1420926"/>
            <a:ext cx="11594969" cy="1325563"/>
          </a:xfrm>
        </p:spPr>
        <p:txBody>
          <a:bodyPr anchor="ctr">
            <a:normAutofit/>
          </a:bodyPr>
          <a:lstStyle/>
          <a:p>
            <a:r>
              <a:rPr lang="en-GB" b="1" dirty="0"/>
              <a:t>How Emotionally Intelligent are you?</a:t>
            </a:r>
          </a:p>
        </p:txBody>
      </p:sp>
      <p:pic>
        <p:nvPicPr>
          <p:cNvPr id="5" name="Picture 4" descr="Wood human figure">
            <a:extLst>
              <a:ext uri="{FF2B5EF4-FFF2-40B4-BE49-F238E27FC236}">
                <a16:creationId xmlns:a16="http://schemas.microsoft.com/office/drawing/2014/main" id="{F4E59055-E9DE-BD63-A866-76F83512EAE5}"/>
              </a:ext>
            </a:extLst>
          </p:cNvPr>
          <p:cNvPicPr>
            <a:picLocks noChangeAspect="1"/>
          </p:cNvPicPr>
          <p:nvPr/>
        </p:nvPicPr>
        <p:blipFill>
          <a:blip r:embed="rId3"/>
          <a:srcRect t="4575" r="-1" b="48247"/>
          <a:stretch>
            <a:fillRect/>
          </a:stretch>
        </p:blipFill>
        <p:spPr>
          <a:xfrm>
            <a:off x="301657" y="2881426"/>
            <a:ext cx="11594969" cy="3651349"/>
          </a:xfrm>
          <a:prstGeom prst="rect">
            <a:avLst/>
          </a:prstGeom>
          <a:noFill/>
        </p:spPr>
      </p:pic>
    </p:spTree>
    <p:extLst>
      <p:ext uri="{BB962C8B-B14F-4D97-AF65-F5344CB8AC3E}">
        <p14:creationId xmlns:p14="http://schemas.microsoft.com/office/powerpoint/2010/main" val="40426363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43754-B832-CF4B-A631-2191794CE9DE}"/>
              </a:ext>
            </a:extLst>
          </p:cNvPr>
          <p:cNvSpPr>
            <a:spLocks noGrp="1"/>
          </p:cNvSpPr>
          <p:nvPr>
            <p:ph type="title"/>
          </p:nvPr>
        </p:nvSpPr>
        <p:spPr>
          <a:xfrm>
            <a:off x="609600" y="274638"/>
            <a:ext cx="10972800" cy="729703"/>
          </a:xfrm>
        </p:spPr>
        <p:txBody>
          <a:bodyPr>
            <a:normAutofit/>
          </a:bodyPr>
          <a:lstStyle/>
          <a:p>
            <a:r>
              <a:rPr lang="en-GB" b="1" dirty="0"/>
              <a:t>How to Improve Self-Awareness</a:t>
            </a:r>
          </a:p>
        </p:txBody>
      </p:sp>
      <p:sp>
        <p:nvSpPr>
          <p:cNvPr id="3" name="Content Placeholder 2">
            <a:extLst>
              <a:ext uri="{FF2B5EF4-FFF2-40B4-BE49-F238E27FC236}">
                <a16:creationId xmlns:a16="http://schemas.microsoft.com/office/drawing/2014/main" id="{BE7C46A1-8642-F7CB-63DB-92C428DBFB0D}"/>
              </a:ext>
            </a:extLst>
          </p:cNvPr>
          <p:cNvSpPr>
            <a:spLocks noGrp="1"/>
          </p:cNvSpPr>
          <p:nvPr>
            <p:ph idx="1"/>
          </p:nvPr>
        </p:nvSpPr>
        <p:spPr>
          <a:xfrm>
            <a:off x="609600" y="1417638"/>
            <a:ext cx="10972800" cy="4099595"/>
          </a:xfrm>
        </p:spPr>
        <p:txBody>
          <a:bodyPr>
            <a:normAutofit fontScale="85000" lnSpcReduction="20000"/>
          </a:bodyPr>
          <a:lstStyle/>
          <a:p>
            <a:pPr algn="l" fontAlgn="base">
              <a:buFont typeface="Arial" panose="020B0604020202020204" pitchFamily="34" charset="0"/>
              <a:buChar char="•"/>
            </a:pPr>
            <a:r>
              <a:rPr lang="en-GB" b="0" i="0" dirty="0">
                <a:effectLst/>
              </a:rPr>
              <a:t>Recognise all emotions as neutral, not good or bad</a:t>
            </a:r>
          </a:p>
          <a:p>
            <a:pPr algn="l" fontAlgn="base">
              <a:buFont typeface="Arial" panose="020B0604020202020204" pitchFamily="34" charset="0"/>
              <a:buChar char="•"/>
            </a:pPr>
            <a:r>
              <a:rPr lang="en-GB" b="0" i="0" dirty="0">
                <a:effectLst/>
              </a:rPr>
              <a:t>Observe the effects of your emotions</a:t>
            </a:r>
          </a:p>
          <a:p>
            <a:pPr algn="l" fontAlgn="base">
              <a:buFont typeface="Arial" panose="020B0604020202020204" pitchFamily="34" charset="0"/>
              <a:buChar char="•"/>
            </a:pPr>
            <a:r>
              <a:rPr lang="en-GB" b="0" i="0" dirty="0">
                <a:effectLst/>
              </a:rPr>
              <a:t>Lean into the discomfort of emotions</a:t>
            </a:r>
          </a:p>
          <a:p>
            <a:pPr algn="l" fontAlgn="base">
              <a:buFont typeface="Arial" panose="020B0604020202020204" pitchFamily="34" charset="0"/>
              <a:buChar char="•"/>
            </a:pPr>
            <a:r>
              <a:rPr lang="en-GB" b="0" i="0" dirty="0">
                <a:effectLst/>
              </a:rPr>
              <a:t>Allow yourself to physically feel your emotions</a:t>
            </a:r>
          </a:p>
          <a:p>
            <a:pPr algn="l" fontAlgn="base">
              <a:buFont typeface="Arial" panose="020B0604020202020204" pitchFamily="34" charset="0"/>
              <a:buChar char="•"/>
            </a:pPr>
            <a:r>
              <a:rPr lang="en-GB" b="0" i="0" dirty="0">
                <a:effectLst/>
              </a:rPr>
              <a:t>Observe your emotions and what triggers them</a:t>
            </a:r>
          </a:p>
          <a:p>
            <a:pPr algn="l" fontAlgn="base">
              <a:buFont typeface="Arial" panose="020B0604020202020204" pitchFamily="34" charset="0"/>
              <a:buChar char="•"/>
            </a:pPr>
            <a:r>
              <a:rPr lang="en-GB" b="1" i="0" dirty="0">
                <a:effectLst/>
              </a:rPr>
              <a:t>Journal about your emotions</a:t>
            </a:r>
          </a:p>
          <a:p>
            <a:pPr algn="l" fontAlgn="base">
              <a:buFont typeface="Arial" panose="020B0604020202020204" pitchFamily="34" charset="0"/>
              <a:buChar char="•"/>
            </a:pPr>
            <a:r>
              <a:rPr lang="en-GB" b="0" i="0" dirty="0">
                <a:effectLst/>
              </a:rPr>
              <a:t>Investigate why you react the way you do in various situations</a:t>
            </a:r>
          </a:p>
          <a:p>
            <a:pPr algn="l" fontAlgn="base">
              <a:buFont typeface="Arial" panose="020B0604020202020204" pitchFamily="34" charset="0"/>
              <a:buChar char="•"/>
            </a:pPr>
            <a:r>
              <a:rPr lang="en-GB" b="0" i="0" dirty="0">
                <a:effectLst/>
              </a:rPr>
              <a:t>Notice how your emotions and moods are perceived by others</a:t>
            </a:r>
          </a:p>
          <a:p>
            <a:pPr algn="l" fontAlgn="base">
              <a:buFont typeface="Arial" panose="020B0604020202020204" pitchFamily="34" charset="0"/>
              <a:buChar char="•"/>
            </a:pPr>
            <a:r>
              <a:rPr lang="en-GB" b="0" i="0" dirty="0">
                <a:effectLst/>
              </a:rPr>
              <a:t>Ask others for feedback about your emotions and reactions</a:t>
            </a:r>
          </a:p>
          <a:p>
            <a:pPr algn="l" fontAlgn="base">
              <a:buFont typeface="Arial" panose="020B0604020202020204" pitchFamily="34" charset="0"/>
              <a:buChar char="•"/>
            </a:pPr>
            <a:r>
              <a:rPr lang="en-GB" b="0" i="0" dirty="0">
                <a:effectLst/>
              </a:rPr>
              <a:t>Learn how you respond to stress (</a:t>
            </a:r>
            <a:r>
              <a:rPr lang="en-GB" b="0" i="0" dirty="0" err="1">
                <a:effectLst/>
              </a:rPr>
              <a:t>TalentsmartEQ</a:t>
            </a:r>
            <a:r>
              <a:rPr lang="en-GB" b="0" i="0" dirty="0">
                <a:effectLst/>
              </a:rPr>
              <a:t>, 2024). </a:t>
            </a:r>
          </a:p>
          <a:p>
            <a:endParaRPr lang="en-GB" dirty="0"/>
          </a:p>
        </p:txBody>
      </p:sp>
    </p:spTree>
    <p:extLst>
      <p:ext uri="{BB962C8B-B14F-4D97-AF65-F5344CB8AC3E}">
        <p14:creationId xmlns:p14="http://schemas.microsoft.com/office/powerpoint/2010/main" val="3595434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20F61-1753-0877-EB4C-AD3DD137C676}"/>
              </a:ext>
            </a:extLst>
          </p:cNvPr>
          <p:cNvSpPr>
            <a:spLocks noGrp="1"/>
          </p:cNvSpPr>
          <p:nvPr>
            <p:ph type="title"/>
          </p:nvPr>
        </p:nvSpPr>
        <p:spPr>
          <a:xfrm>
            <a:off x="609600" y="274638"/>
            <a:ext cx="10972800" cy="669742"/>
          </a:xfrm>
        </p:spPr>
        <p:txBody>
          <a:bodyPr>
            <a:normAutofit fontScale="90000"/>
          </a:bodyPr>
          <a:lstStyle/>
          <a:p>
            <a:r>
              <a:rPr lang="en-GB" b="1" dirty="0"/>
              <a:t>Journal </a:t>
            </a:r>
          </a:p>
        </p:txBody>
      </p:sp>
      <p:sp>
        <p:nvSpPr>
          <p:cNvPr id="3" name="Content Placeholder 2">
            <a:extLst>
              <a:ext uri="{FF2B5EF4-FFF2-40B4-BE49-F238E27FC236}">
                <a16:creationId xmlns:a16="http://schemas.microsoft.com/office/drawing/2014/main" id="{2410EB83-7C0F-467E-087A-F6C5565974F1}"/>
              </a:ext>
            </a:extLst>
          </p:cNvPr>
          <p:cNvSpPr>
            <a:spLocks noGrp="1"/>
          </p:cNvSpPr>
          <p:nvPr>
            <p:ph idx="1"/>
          </p:nvPr>
        </p:nvSpPr>
        <p:spPr>
          <a:xfrm>
            <a:off x="609600" y="1229193"/>
            <a:ext cx="10972800" cy="4288040"/>
          </a:xfrm>
        </p:spPr>
        <p:txBody>
          <a:bodyPr>
            <a:normAutofit/>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b="0" i="0" u="none" strike="noStrike" kern="1200" cap="none" spc="0" normalizeH="0" baseline="0" noProof="0" dirty="0">
                <a:ln>
                  <a:noFill/>
                </a:ln>
                <a:solidFill>
                  <a:prstClr val="black"/>
                </a:solidFill>
                <a:effectLst/>
                <a:uLnTx/>
                <a:uFillTx/>
                <a:latin typeface="Myriad Pro"/>
                <a:ea typeface="+mn-ea"/>
                <a:cs typeface="+mn-cs"/>
              </a:rPr>
              <a:t>Answer 3 key questions every evening:</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b="1" i="0" u="none" strike="noStrike" kern="1200" cap="none" spc="0" normalizeH="0" baseline="0" noProof="0" dirty="0">
                <a:ln>
                  <a:noFill/>
                </a:ln>
                <a:solidFill>
                  <a:prstClr val="black"/>
                </a:solidFill>
                <a:effectLst/>
                <a:uLnTx/>
                <a:uFillTx/>
                <a:latin typeface="Myriad Pro"/>
                <a:ea typeface="+mn-ea"/>
                <a:cs typeface="+mn-cs"/>
              </a:rPr>
              <a:t>What went well today?</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b="1" i="0" u="none" strike="noStrike" kern="1200" cap="none" spc="0" normalizeH="0" baseline="0" noProof="0" dirty="0">
                <a:ln>
                  <a:noFill/>
                </a:ln>
                <a:solidFill>
                  <a:prstClr val="black"/>
                </a:solidFill>
                <a:effectLst/>
                <a:uLnTx/>
                <a:uFillTx/>
                <a:latin typeface="Myriad Pro"/>
                <a:ea typeface="+mn-ea"/>
                <a:cs typeface="+mn-cs"/>
              </a:rPr>
              <a:t>What can I do differently tomorrow?</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b="1" i="0" u="none" strike="noStrike" kern="1200" cap="none" spc="0" normalizeH="0" baseline="0" noProof="0" dirty="0">
                <a:ln>
                  <a:noFill/>
                </a:ln>
                <a:solidFill>
                  <a:prstClr val="black"/>
                </a:solidFill>
                <a:effectLst/>
                <a:uLnTx/>
                <a:uFillTx/>
                <a:latin typeface="Myriad Pro"/>
                <a:ea typeface="+mn-ea"/>
                <a:cs typeface="+mn-cs"/>
              </a:rPr>
              <a:t>What did I do for someone else today?</a:t>
            </a:r>
          </a:p>
          <a:p>
            <a:pPr marL="0" marR="0" lvl="0" indent="0" algn="l" defTabSz="914400" rtl="0" eaLnBrk="1" fontAlgn="auto" latinLnBrk="0" hangingPunct="1">
              <a:lnSpc>
                <a:spcPct val="100000"/>
              </a:lnSpc>
              <a:spcBef>
                <a:spcPct val="20000"/>
              </a:spcBef>
              <a:spcAft>
                <a:spcPts val="0"/>
              </a:spcAft>
              <a:buClrTx/>
              <a:buSzTx/>
              <a:buNone/>
              <a:tabLst/>
              <a:defRPr/>
            </a:pPr>
            <a:endParaRPr kumimoji="0" lang="en-GB"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b="0" i="0" u="none" strike="noStrike" kern="1200" cap="none" spc="0" normalizeH="0" baseline="0" noProof="0" dirty="0">
                <a:ln>
                  <a:noFill/>
                </a:ln>
                <a:solidFill>
                  <a:prstClr val="black"/>
                </a:solidFill>
                <a:effectLst/>
                <a:uLnTx/>
                <a:uFillTx/>
                <a:latin typeface="Myriad Pro"/>
                <a:ea typeface="+mn-ea"/>
                <a:cs typeface="+mn-cs"/>
                <a:hlinkClick r:id="rId3"/>
              </a:rPr>
              <a:t>The Power of Journalling with Dr Rangan Chatterjee / Feel Better, Live More Podcast</a:t>
            </a:r>
            <a:endParaRPr kumimoji="0" lang="en-GB" b="0" i="0" u="none" strike="noStrike" kern="1200" cap="none" spc="0" normalizeH="0" baseline="0" noProof="0" dirty="0">
              <a:ln>
                <a:noFill/>
              </a:ln>
              <a:solidFill>
                <a:prstClr val="black"/>
              </a:solidFill>
              <a:effectLst/>
              <a:uLnTx/>
              <a:uFillTx/>
              <a:latin typeface="Myriad Pro"/>
              <a:ea typeface="+mn-ea"/>
              <a:cs typeface="+mn-cs"/>
            </a:endParaRPr>
          </a:p>
          <a:p>
            <a:pPr marL="0" indent="0">
              <a:buNone/>
            </a:pPr>
            <a:endParaRPr lang="en-GB" dirty="0"/>
          </a:p>
        </p:txBody>
      </p:sp>
    </p:spTree>
    <p:extLst>
      <p:ext uri="{BB962C8B-B14F-4D97-AF65-F5344CB8AC3E}">
        <p14:creationId xmlns:p14="http://schemas.microsoft.com/office/powerpoint/2010/main" val="13024893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4ED7D-D84F-CF2A-CFC9-549201A196CA}"/>
              </a:ext>
            </a:extLst>
          </p:cNvPr>
          <p:cNvSpPr>
            <a:spLocks noGrp="1"/>
          </p:cNvSpPr>
          <p:nvPr>
            <p:ph type="title"/>
          </p:nvPr>
        </p:nvSpPr>
        <p:spPr>
          <a:xfrm>
            <a:off x="609600" y="274638"/>
            <a:ext cx="10972800" cy="749490"/>
          </a:xfrm>
        </p:spPr>
        <p:txBody>
          <a:bodyPr>
            <a:normAutofit/>
          </a:bodyPr>
          <a:lstStyle/>
          <a:p>
            <a:r>
              <a:rPr lang="en-GB" b="1" dirty="0"/>
              <a:t>Practical Tips for Daily Self-Regulation</a:t>
            </a:r>
          </a:p>
        </p:txBody>
      </p:sp>
      <p:sp>
        <p:nvSpPr>
          <p:cNvPr id="3" name="Content Placeholder 2">
            <a:extLst>
              <a:ext uri="{FF2B5EF4-FFF2-40B4-BE49-F238E27FC236}">
                <a16:creationId xmlns:a16="http://schemas.microsoft.com/office/drawing/2014/main" id="{27BCBD8D-6535-4D9C-BC87-A4435C2AA57B}"/>
              </a:ext>
            </a:extLst>
          </p:cNvPr>
          <p:cNvSpPr>
            <a:spLocks noGrp="1"/>
          </p:cNvSpPr>
          <p:nvPr>
            <p:ph idx="1"/>
          </p:nvPr>
        </p:nvSpPr>
        <p:spPr>
          <a:xfrm>
            <a:off x="609600" y="1243584"/>
            <a:ext cx="10972800" cy="4273649"/>
          </a:xfrm>
        </p:spPr>
        <p:txBody>
          <a:bodyPr>
            <a:normAutofit/>
          </a:bodyPr>
          <a:lstStyle/>
          <a:p>
            <a:pPr marL="57150" indent="0">
              <a:buNone/>
            </a:pPr>
            <a:r>
              <a:rPr lang="en-GB" b="0" i="0" dirty="0">
                <a:solidFill>
                  <a:srgbClr val="1E1E1E"/>
                </a:solidFill>
                <a:effectLst/>
              </a:rPr>
              <a:t>The ability to self-regulate can be learned and improved. One tip to help you practice improving your self-regulation skills involves using the four-step </a:t>
            </a:r>
            <a:r>
              <a:rPr lang="en-GB" b="1" i="0" dirty="0">
                <a:solidFill>
                  <a:srgbClr val="1E1E1E"/>
                </a:solidFill>
                <a:effectLst/>
              </a:rPr>
              <a:t>Stop-Breathe-Reflect-Choose</a:t>
            </a:r>
            <a:r>
              <a:rPr lang="en-GB" b="0" i="0" dirty="0">
                <a:solidFill>
                  <a:srgbClr val="1E1E1E"/>
                </a:solidFill>
                <a:effectLst/>
              </a:rPr>
              <a:t> approach:</a:t>
            </a:r>
          </a:p>
          <a:p>
            <a:pPr algn="l">
              <a:buFont typeface="Arial" panose="020B0604020202020204" pitchFamily="34" charset="0"/>
              <a:buChar char="•"/>
            </a:pPr>
            <a:r>
              <a:rPr lang="en-GB" b="0" i="0" dirty="0">
                <a:solidFill>
                  <a:srgbClr val="1E1E1E"/>
                </a:solidFill>
                <a:effectLst/>
              </a:rPr>
              <a:t>When you feel upsetting emotions, tell yourself to calm down and think more clearly.</a:t>
            </a:r>
          </a:p>
          <a:p>
            <a:pPr algn="l">
              <a:buFont typeface="Arial" panose="020B0604020202020204" pitchFamily="34" charset="0"/>
              <a:buChar char="•"/>
            </a:pPr>
            <a:r>
              <a:rPr lang="en-GB" b="0" i="0" dirty="0">
                <a:solidFill>
                  <a:srgbClr val="1E1E1E"/>
                </a:solidFill>
                <a:effectLst/>
              </a:rPr>
              <a:t>Try to relax by taking deep slow breaths, counting to 10, or taking a walk.</a:t>
            </a:r>
          </a:p>
          <a:p>
            <a:pPr algn="l">
              <a:buFont typeface="Arial" panose="020B0604020202020204" pitchFamily="34" charset="0"/>
              <a:buChar char="•"/>
            </a:pPr>
            <a:r>
              <a:rPr lang="en-GB" b="0" i="0" dirty="0">
                <a:solidFill>
                  <a:srgbClr val="1E1E1E"/>
                </a:solidFill>
                <a:effectLst/>
              </a:rPr>
              <a:t>Don't react until you feel like you have your emotions under control.</a:t>
            </a:r>
          </a:p>
          <a:p>
            <a:pPr algn="l">
              <a:buFont typeface="Arial" panose="020B0604020202020204" pitchFamily="34" charset="0"/>
              <a:buChar char="•"/>
            </a:pPr>
            <a:r>
              <a:rPr lang="en-GB" b="0" i="0" dirty="0">
                <a:solidFill>
                  <a:srgbClr val="1E1E1E"/>
                </a:solidFill>
                <a:effectLst/>
              </a:rPr>
              <a:t>Think about </a:t>
            </a:r>
            <a:r>
              <a:rPr lang="en-GB" b="1" i="0" dirty="0">
                <a:solidFill>
                  <a:srgbClr val="1E1E1E"/>
                </a:solidFill>
                <a:effectLst/>
              </a:rPr>
              <a:t>responding</a:t>
            </a:r>
            <a:r>
              <a:rPr lang="en-GB" b="0" i="0" dirty="0">
                <a:solidFill>
                  <a:srgbClr val="1E1E1E"/>
                </a:solidFill>
                <a:effectLst/>
              </a:rPr>
              <a:t> instead of simply reacting (</a:t>
            </a:r>
            <a:r>
              <a:rPr lang="en-GB" b="0" i="0" dirty="0" err="1">
                <a:solidFill>
                  <a:srgbClr val="1E1E1E"/>
                </a:solidFill>
                <a:effectLst/>
              </a:rPr>
              <a:t>Catanaese</a:t>
            </a:r>
            <a:r>
              <a:rPr lang="en-GB" b="0" i="0" dirty="0">
                <a:solidFill>
                  <a:srgbClr val="1E1E1E"/>
                </a:solidFill>
                <a:effectLst/>
              </a:rPr>
              <a:t>, 2024). </a:t>
            </a:r>
          </a:p>
          <a:p>
            <a:endParaRPr lang="en-GB" dirty="0"/>
          </a:p>
        </p:txBody>
      </p:sp>
    </p:spTree>
    <p:extLst>
      <p:ext uri="{BB962C8B-B14F-4D97-AF65-F5344CB8AC3E}">
        <p14:creationId xmlns:p14="http://schemas.microsoft.com/office/powerpoint/2010/main" val="10113338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F91A0-D849-9A4A-D2A0-77A2C569CD31}"/>
              </a:ext>
            </a:extLst>
          </p:cNvPr>
          <p:cNvSpPr>
            <a:spLocks noGrp="1"/>
          </p:cNvSpPr>
          <p:nvPr>
            <p:ph type="title"/>
          </p:nvPr>
        </p:nvSpPr>
        <p:spPr>
          <a:xfrm>
            <a:off x="609600" y="274638"/>
            <a:ext cx="10972800" cy="760786"/>
          </a:xfrm>
        </p:spPr>
        <p:txBody>
          <a:bodyPr>
            <a:normAutofit/>
          </a:bodyPr>
          <a:lstStyle/>
          <a:p>
            <a:r>
              <a:rPr lang="en-GB" b="1" dirty="0">
                <a:latin typeface="+mn-lt"/>
              </a:rPr>
              <a:t>Pausing before Reacting</a:t>
            </a:r>
          </a:p>
        </p:txBody>
      </p:sp>
      <p:sp>
        <p:nvSpPr>
          <p:cNvPr id="3" name="Content Placeholder 2">
            <a:extLst>
              <a:ext uri="{FF2B5EF4-FFF2-40B4-BE49-F238E27FC236}">
                <a16:creationId xmlns:a16="http://schemas.microsoft.com/office/drawing/2014/main" id="{8FA80123-8273-CD2E-40F5-D7E14B5FC61E}"/>
              </a:ext>
            </a:extLst>
          </p:cNvPr>
          <p:cNvSpPr>
            <a:spLocks noGrp="1"/>
          </p:cNvSpPr>
          <p:nvPr>
            <p:ph idx="1"/>
          </p:nvPr>
        </p:nvSpPr>
        <p:spPr>
          <a:xfrm>
            <a:off x="309282" y="1290918"/>
            <a:ext cx="11273118" cy="4329953"/>
          </a:xfrm>
        </p:spPr>
        <p:txBody>
          <a:bodyPr>
            <a:normAutofit/>
          </a:bodyPr>
          <a:lstStyle/>
          <a:p>
            <a:pPr marL="0" indent="0">
              <a:buNone/>
            </a:pPr>
            <a:r>
              <a:rPr lang="en-GB" dirty="0"/>
              <a:t>A challenge to increase self-awareness and to practice self-regulation. </a:t>
            </a:r>
          </a:p>
          <a:p>
            <a:pPr marL="0" indent="0">
              <a:buNone/>
            </a:pPr>
            <a:endParaRPr lang="en-GB" dirty="0"/>
          </a:p>
          <a:p>
            <a:r>
              <a:rPr lang="en-GB" dirty="0"/>
              <a:t>Over the next few weeks, whenever you encounter a situation which evokes strong feelings in yourself (anger, frustration, despair, for example), consciously pause before reacting (either verbally - saying something, or physically, e.g. waving hands etc). </a:t>
            </a:r>
          </a:p>
          <a:p>
            <a:r>
              <a:rPr lang="en-GB" dirty="0"/>
              <a:t>Use a journal to record how you feel. Do you feel less stressed as a result? Were you glad you didn’t react? Did you react anyway and find this challenge difficult? Are you triggered by certain things?</a:t>
            </a:r>
          </a:p>
        </p:txBody>
      </p:sp>
    </p:spTree>
    <p:extLst>
      <p:ext uri="{BB962C8B-B14F-4D97-AF65-F5344CB8AC3E}">
        <p14:creationId xmlns:p14="http://schemas.microsoft.com/office/powerpoint/2010/main" val="185676286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A2329-5AEA-1935-9249-8EB5FA8C429F}"/>
              </a:ext>
            </a:extLst>
          </p:cNvPr>
          <p:cNvSpPr>
            <a:spLocks noGrp="1"/>
          </p:cNvSpPr>
          <p:nvPr>
            <p:ph type="title"/>
          </p:nvPr>
        </p:nvSpPr>
        <p:spPr>
          <a:xfrm>
            <a:off x="358219" y="365125"/>
            <a:ext cx="11481847" cy="1325563"/>
          </a:xfrm>
        </p:spPr>
        <p:txBody>
          <a:bodyPr anchor="ctr">
            <a:normAutofit/>
          </a:bodyPr>
          <a:lstStyle/>
          <a:p>
            <a:pPr algn="ctr"/>
            <a:r>
              <a:rPr lang="en-GB" sz="4800" b="1" dirty="0"/>
              <a:t>Kindness in Leadership</a:t>
            </a:r>
          </a:p>
        </p:txBody>
      </p:sp>
      <p:sp>
        <p:nvSpPr>
          <p:cNvPr id="3" name="Content Placeholder 2">
            <a:extLst>
              <a:ext uri="{FF2B5EF4-FFF2-40B4-BE49-F238E27FC236}">
                <a16:creationId xmlns:a16="http://schemas.microsoft.com/office/drawing/2014/main" id="{290C6636-76C2-9459-BDF0-A83331BB807C}"/>
              </a:ext>
            </a:extLst>
          </p:cNvPr>
          <p:cNvSpPr>
            <a:spLocks noGrp="1"/>
          </p:cNvSpPr>
          <p:nvPr>
            <p:ph idx="1"/>
          </p:nvPr>
        </p:nvSpPr>
        <p:spPr>
          <a:xfrm>
            <a:off x="358219" y="1825625"/>
            <a:ext cx="5645673" cy="3575934"/>
          </a:xfrm>
        </p:spPr>
        <p:txBody>
          <a:bodyPr>
            <a:normAutofit/>
          </a:bodyPr>
          <a:lstStyle/>
          <a:p>
            <a:pPr marL="0" indent="0">
              <a:buNone/>
            </a:pPr>
            <a:r>
              <a:rPr lang="en-GB" sz="4000" dirty="0"/>
              <a:t>Is the word ‘kind’ normally associated with leadership?</a:t>
            </a:r>
          </a:p>
          <a:p>
            <a:pPr marL="0" indent="0">
              <a:buNone/>
            </a:pPr>
            <a:r>
              <a:rPr lang="en-GB" sz="4000" dirty="0"/>
              <a:t>If not, why not?</a:t>
            </a:r>
          </a:p>
        </p:txBody>
      </p:sp>
      <p:pic>
        <p:nvPicPr>
          <p:cNvPr id="6" name="Picture 5" descr="Two colleagues planning on board with sticky notes">
            <a:extLst>
              <a:ext uri="{FF2B5EF4-FFF2-40B4-BE49-F238E27FC236}">
                <a16:creationId xmlns:a16="http://schemas.microsoft.com/office/drawing/2014/main" id="{06871365-C1B8-E927-BB7C-F1AF9F933BC2}"/>
              </a:ext>
            </a:extLst>
          </p:cNvPr>
          <p:cNvPicPr>
            <a:picLocks noChangeAspect="1"/>
          </p:cNvPicPr>
          <p:nvPr/>
        </p:nvPicPr>
        <p:blipFill>
          <a:blip r:embed="rId3"/>
          <a:srcRect r="-1" b="5108"/>
          <a:stretch>
            <a:fillRect/>
          </a:stretch>
        </p:blipFill>
        <p:spPr>
          <a:xfrm>
            <a:off x="6194392" y="1825625"/>
            <a:ext cx="5645673" cy="3575934"/>
          </a:xfrm>
          <a:prstGeom prst="rect">
            <a:avLst/>
          </a:prstGeom>
          <a:noFill/>
        </p:spPr>
      </p:pic>
    </p:spTree>
    <p:extLst>
      <p:ext uri="{BB962C8B-B14F-4D97-AF65-F5344CB8AC3E}">
        <p14:creationId xmlns:p14="http://schemas.microsoft.com/office/powerpoint/2010/main" val="30530375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C8643-0923-524E-4B26-8F8279ED63B5}"/>
              </a:ext>
            </a:extLst>
          </p:cNvPr>
          <p:cNvSpPr>
            <a:spLocks noGrp="1"/>
          </p:cNvSpPr>
          <p:nvPr>
            <p:ph type="title"/>
          </p:nvPr>
        </p:nvSpPr>
        <p:spPr>
          <a:xfrm>
            <a:off x="301657" y="1420926"/>
            <a:ext cx="11594969" cy="584337"/>
          </a:xfrm>
        </p:spPr>
        <p:txBody>
          <a:bodyPr anchor="ctr">
            <a:normAutofit fontScale="90000"/>
          </a:bodyPr>
          <a:lstStyle/>
          <a:p>
            <a:r>
              <a:rPr lang="en-GB" b="1" dirty="0"/>
              <a:t>Kindness</a:t>
            </a:r>
          </a:p>
        </p:txBody>
      </p:sp>
      <p:graphicFrame>
        <p:nvGraphicFramePr>
          <p:cNvPr id="5" name="Content Placeholder 2">
            <a:extLst>
              <a:ext uri="{FF2B5EF4-FFF2-40B4-BE49-F238E27FC236}">
                <a16:creationId xmlns:a16="http://schemas.microsoft.com/office/drawing/2014/main" id="{FB71D1B6-BC6D-AC2D-A7BE-9F2CAD4A1DBA}"/>
              </a:ext>
            </a:extLst>
          </p:cNvPr>
          <p:cNvGraphicFramePr>
            <a:graphicFrameLocks noGrp="1"/>
          </p:cNvGraphicFramePr>
          <p:nvPr>
            <p:ph idx="1"/>
            <p:extLst>
              <p:ext uri="{D42A27DB-BD31-4B8C-83A1-F6EECF244321}">
                <p14:modId xmlns:p14="http://schemas.microsoft.com/office/powerpoint/2010/main" val="356220540"/>
              </p:ext>
            </p:extLst>
          </p:nvPr>
        </p:nvGraphicFramePr>
        <p:xfrm>
          <a:off x="301657" y="2117558"/>
          <a:ext cx="11594969" cy="4415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5387076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DE0D0-0F6D-7EAF-0853-2E400817F914}"/>
              </a:ext>
            </a:extLst>
          </p:cNvPr>
          <p:cNvSpPr>
            <a:spLocks noGrp="1"/>
          </p:cNvSpPr>
          <p:nvPr>
            <p:ph type="title"/>
          </p:nvPr>
        </p:nvSpPr>
        <p:spPr>
          <a:xfrm>
            <a:off x="358219" y="365126"/>
            <a:ext cx="11481847" cy="324686"/>
          </a:xfrm>
        </p:spPr>
        <p:txBody>
          <a:bodyPr>
            <a:normAutofit fontScale="90000"/>
          </a:bodyPr>
          <a:lstStyle/>
          <a:p>
            <a:r>
              <a:rPr lang="en-GB" b="1" dirty="0"/>
              <a:t>Civility</a:t>
            </a:r>
          </a:p>
        </p:txBody>
      </p:sp>
      <p:pic>
        <p:nvPicPr>
          <p:cNvPr id="4" name="Online Media 3" title="When rudeness in teams turns deadly | Chris Turner | TEDxExeter">
            <a:hlinkClick r:id="" action="ppaction://media"/>
            <a:extLst>
              <a:ext uri="{FF2B5EF4-FFF2-40B4-BE49-F238E27FC236}">
                <a16:creationId xmlns:a16="http://schemas.microsoft.com/office/drawing/2014/main" id="{C66A2D47-5E5F-6E34-A7BA-2C1A90999936}"/>
              </a:ext>
            </a:extLst>
          </p:cNvPr>
          <p:cNvPicPr>
            <a:picLocks noGrp="1" noRot="1" noChangeAspect="1"/>
          </p:cNvPicPr>
          <p:nvPr>
            <p:ph idx="1"/>
            <a:videoFile r:link="rId1"/>
          </p:nvPr>
        </p:nvPicPr>
        <p:blipFill>
          <a:blip r:embed="rId4"/>
          <a:stretch>
            <a:fillRect/>
          </a:stretch>
        </p:blipFill>
        <p:spPr>
          <a:xfrm>
            <a:off x="2470484" y="914400"/>
            <a:ext cx="7218948" cy="4487863"/>
          </a:xfrm>
          <a:prstGeom prst="rect">
            <a:avLst/>
          </a:prstGeom>
        </p:spPr>
      </p:pic>
    </p:spTree>
    <p:extLst>
      <p:ext uri="{BB962C8B-B14F-4D97-AF65-F5344CB8AC3E}">
        <p14:creationId xmlns:p14="http://schemas.microsoft.com/office/powerpoint/2010/main" val="4227582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DA0CD-758C-C25E-2530-F64AB405CC33}"/>
              </a:ext>
            </a:extLst>
          </p:cNvPr>
          <p:cNvSpPr>
            <a:spLocks noGrp="1"/>
          </p:cNvSpPr>
          <p:nvPr>
            <p:ph type="title"/>
          </p:nvPr>
        </p:nvSpPr>
        <p:spPr>
          <a:xfrm>
            <a:off x="301657" y="1420926"/>
            <a:ext cx="11594969" cy="1325563"/>
          </a:xfrm>
        </p:spPr>
        <p:txBody>
          <a:bodyPr anchor="ctr">
            <a:normAutofit/>
          </a:bodyPr>
          <a:lstStyle/>
          <a:p>
            <a:pPr algn="ctr"/>
            <a:r>
              <a:rPr lang="en-GB" b="1" dirty="0">
                <a:latin typeface="+mn-lt"/>
              </a:rPr>
              <a:t>Self-care – the foundation of good leadership</a:t>
            </a:r>
          </a:p>
        </p:txBody>
      </p:sp>
      <p:pic>
        <p:nvPicPr>
          <p:cNvPr id="5" name="Picture 4" descr="One in a crowd">
            <a:extLst>
              <a:ext uri="{FF2B5EF4-FFF2-40B4-BE49-F238E27FC236}">
                <a16:creationId xmlns:a16="http://schemas.microsoft.com/office/drawing/2014/main" id="{43E9C0AB-092E-AA8B-798C-56E0E0DA4305}"/>
              </a:ext>
            </a:extLst>
          </p:cNvPr>
          <p:cNvPicPr>
            <a:picLocks noChangeAspect="1"/>
          </p:cNvPicPr>
          <p:nvPr/>
        </p:nvPicPr>
        <p:blipFill>
          <a:blip r:embed="rId3"/>
          <a:srcRect t="24240" r="-1" b="33772"/>
          <a:stretch>
            <a:fillRect/>
          </a:stretch>
        </p:blipFill>
        <p:spPr>
          <a:xfrm>
            <a:off x="301657" y="2881426"/>
            <a:ext cx="11594969" cy="3651349"/>
          </a:xfrm>
          <a:prstGeom prst="rect">
            <a:avLst/>
          </a:prstGeom>
          <a:noFill/>
        </p:spPr>
      </p:pic>
    </p:spTree>
    <p:extLst>
      <p:ext uri="{BB962C8B-B14F-4D97-AF65-F5344CB8AC3E}">
        <p14:creationId xmlns:p14="http://schemas.microsoft.com/office/powerpoint/2010/main" val="293315070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24E92-25F8-4B91-A1FD-149D156BB3F2}"/>
              </a:ext>
            </a:extLst>
          </p:cNvPr>
          <p:cNvSpPr>
            <a:spLocks noGrp="1"/>
          </p:cNvSpPr>
          <p:nvPr>
            <p:ph type="title"/>
          </p:nvPr>
        </p:nvSpPr>
        <p:spPr>
          <a:xfrm>
            <a:off x="358219" y="365125"/>
            <a:ext cx="11481847" cy="1325563"/>
          </a:xfrm>
        </p:spPr>
        <p:txBody>
          <a:bodyPr anchor="ctr">
            <a:normAutofit/>
          </a:bodyPr>
          <a:lstStyle/>
          <a:p>
            <a:r>
              <a:rPr lang="en-GB" b="1" dirty="0">
                <a:latin typeface="+mn-lt"/>
              </a:rPr>
              <a:t>What affects </a:t>
            </a:r>
            <a:r>
              <a:rPr lang="en-GB" b="1" u="sng" dirty="0">
                <a:latin typeface="+mn-lt"/>
              </a:rPr>
              <a:t>your</a:t>
            </a:r>
            <a:r>
              <a:rPr lang="en-GB" b="1" dirty="0">
                <a:latin typeface="+mn-lt"/>
              </a:rPr>
              <a:t> wellbeing?</a:t>
            </a:r>
          </a:p>
        </p:txBody>
      </p:sp>
      <p:sp>
        <p:nvSpPr>
          <p:cNvPr id="3" name="Content Placeholder 2">
            <a:extLst>
              <a:ext uri="{FF2B5EF4-FFF2-40B4-BE49-F238E27FC236}">
                <a16:creationId xmlns:a16="http://schemas.microsoft.com/office/drawing/2014/main" id="{75F67117-E185-4CC8-B090-AAFAB853BF30}"/>
              </a:ext>
            </a:extLst>
          </p:cNvPr>
          <p:cNvSpPr>
            <a:spLocks noGrp="1"/>
          </p:cNvSpPr>
          <p:nvPr>
            <p:ph idx="1"/>
          </p:nvPr>
        </p:nvSpPr>
        <p:spPr>
          <a:xfrm>
            <a:off x="358219" y="1825625"/>
            <a:ext cx="5645673" cy="3575934"/>
          </a:xfrm>
        </p:spPr>
        <p:txBody>
          <a:bodyPr>
            <a:normAutofit/>
          </a:bodyPr>
          <a:lstStyle/>
          <a:p>
            <a:pPr marL="0" indent="0">
              <a:buNone/>
            </a:pPr>
            <a:r>
              <a:rPr lang="en-GB"/>
              <a:t>In your groups discuss different factors that affect your wellbeing in work and outside of work. </a:t>
            </a:r>
          </a:p>
        </p:txBody>
      </p:sp>
      <p:pic>
        <p:nvPicPr>
          <p:cNvPr id="5" name="Picture 4" descr="Stressed employee at office">
            <a:extLst>
              <a:ext uri="{FF2B5EF4-FFF2-40B4-BE49-F238E27FC236}">
                <a16:creationId xmlns:a16="http://schemas.microsoft.com/office/drawing/2014/main" id="{1074720E-0B1C-8FB0-30B6-61B3BBBB906B}"/>
              </a:ext>
            </a:extLst>
          </p:cNvPr>
          <p:cNvPicPr>
            <a:picLocks noChangeAspect="1"/>
          </p:cNvPicPr>
          <p:nvPr/>
        </p:nvPicPr>
        <p:blipFill>
          <a:blip r:embed="rId3">
            <a:extLst>
              <a:ext uri="{28A0092B-C50C-407E-A947-70E740481C1C}">
                <a14:useLocalDpi xmlns:a14="http://schemas.microsoft.com/office/drawing/2010/main" val="0"/>
              </a:ext>
            </a:extLst>
          </a:blip>
          <a:srcRect t="4559" r="-1" b="549"/>
          <a:stretch>
            <a:fillRect/>
          </a:stretch>
        </p:blipFill>
        <p:spPr>
          <a:xfrm>
            <a:off x="6194392" y="1825625"/>
            <a:ext cx="5645673" cy="3575934"/>
          </a:xfrm>
          <a:prstGeom prst="rect">
            <a:avLst/>
          </a:prstGeom>
          <a:noFill/>
        </p:spPr>
      </p:pic>
    </p:spTree>
    <p:extLst>
      <p:ext uri="{BB962C8B-B14F-4D97-AF65-F5344CB8AC3E}">
        <p14:creationId xmlns:p14="http://schemas.microsoft.com/office/powerpoint/2010/main" val="20898389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5A210194-7C6A-47FB-9B49-CBFAC3E31BE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76978" y="180622"/>
            <a:ext cx="5113865" cy="6581422"/>
          </a:xfrm>
          <a:prstGeom prst="rect">
            <a:avLst/>
          </a:prstGeom>
        </p:spPr>
      </p:pic>
    </p:spTree>
    <p:extLst>
      <p:ext uri="{BB962C8B-B14F-4D97-AF65-F5344CB8AC3E}">
        <p14:creationId xmlns:p14="http://schemas.microsoft.com/office/powerpoint/2010/main" val="320592511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C97E742-0B89-5A38-691F-1E7F5B3DF98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63438" y="0"/>
            <a:ext cx="3618690" cy="6858000"/>
          </a:xfrm>
          <a:prstGeom prst="rect">
            <a:avLst/>
          </a:prstGeom>
        </p:spPr>
      </p:pic>
    </p:spTree>
    <p:extLst>
      <p:ext uri="{BB962C8B-B14F-4D97-AF65-F5344CB8AC3E}">
        <p14:creationId xmlns:p14="http://schemas.microsoft.com/office/powerpoint/2010/main" val="53743545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DBEE7-E0E5-095A-712A-26073D7DAA90}"/>
              </a:ext>
            </a:extLst>
          </p:cNvPr>
          <p:cNvSpPr>
            <a:spLocks noGrp="1"/>
          </p:cNvSpPr>
          <p:nvPr>
            <p:ph type="title"/>
          </p:nvPr>
        </p:nvSpPr>
        <p:spPr>
          <a:xfrm>
            <a:off x="358219" y="365125"/>
            <a:ext cx="11481847" cy="1325563"/>
          </a:xfrm>
        </p:spPr>
        <p:txBody>
          <a:bodyPr anchor="ctr">
            <a:normAutofit/>
          </a:bodyPr>
          <a:lstStyle/>
          <a:p>
            <a:r>
              <a:rPr lang="en-GB" b="1" dirty="0">
                <a:latin typeface="+mn-lt"/>
              </a:rPr>
              <a:t>Complete the NHS Healthy Choices Quiz</a:t>
            </a:r>
          </a:p>
        </p:txBody>
      </p:sp>
      <p:sp>
        <p:nvSpPr>
          <p:cNvPr id="3" name="Content Placeholder 2">
            <a:extLst>
              <a:ext uri="{FF2B5EF4-FFF2-40B4-BE49-F238E27FC236}">
                <a16:creationId xmlns:a16="http://schemas.microsoft.com/office/drawing/2014/main" id="{DCE8D1FB-F326-DCC4-778F-47B6F41BF83D}"/>
              </a:ext>
            </a:extLst>
          </p:cNvPr>
          <p:cNvSpPr>
            <a:spLocks noGrp="1"/>
          </p:cNvSpPr>
          <p:nvPr>
            <p:ph idx="1"/>
          </p:nvPr>
        </p:nvSpPr>
        <p:spPr>
          <a:xfrm>
            <a:off x="358219" y="1825625"/>
            <a:ext cx="5645673" cy="3575934"/>
          </a:xfrm>
        </p:spPr>
        <p:txBody>
          <a:bodyPr>
            <a:normAutofit/>
          </a:bodyPr>
          <a:lstStyle/>
          <a:p>
            <a:r>
              <a:rPr lang="en-GB" dirty="0">
                <a:hlinkClick r:id="rId3"/>
              </a:rPr>
              <a:t>https://www.nhs.uk/better-health/healthy-choices-quiz/</a:t>
            </a:r>
            <a:endParaRPr lang="en-GB" dirty="0"/>
          </a:p>
          <a:p>
            <a:r>
              <a:rPr lang="en-GB" dirty="0"/>
              <a:t>This is something that you could encourage employees to do</a:t>
            </a:r>
          </a:p>
        </p:txBody>
      </p:sp>
      <p:pic>
        <p:nvPicPr>
          <p:cNvPr id="7" name="Picture 6">
            <a:extLst>
              <a:ext uri="{FF2B5EF4-FFF2-40B4-BE49-F238E27FC236}">
                <a16:creationId xmlns:a16="http://schemas.microsoft.com/office/drawing/2014/main" id="{A4F5627C-59F1-E782-1955-AABDAF5B23CA}"/>
              </a:ext>
            </a:extLst>
          </p:cNvPr>
          <p:cNvPicPr>
            <a:picLocks noChangeAspect="1"/>
          </p:cNvPicPr>
          <p:nvPr/>
        </p:nvPicPr>
        <p:blipFill>
          <a:blip r:embed="rId4">
            <a:extLst>
              <a:ext uri="{28A0092B-C50C-407E-A947-70E740481C1C}">
                <a14:useLocalDpi xmlns:a14="http://schemas.microsoft.com/office/drawing/2010/main" val="0"/>
              </a:ext>
            </a:extLst>
          </a:blip>
          <a:srcRect t="5110" r="-1" b="-1"/>
          <a:stretch>
            <a:fillRect/>
          </a:stretch>
        </p:blipFill>
        <p:spPr>
          <a:xfrm>
            <a:off x="6194392" y="1825625"/>
            <a:ext cx="5645673" cy="3575934"/>
          </a:xfrm>
          <a:prstGeom prst="rect">
            <a:avLst/>
          </a:prstGeom>
          <a:noFill/>
        </p:spPr>
      </p:pic>
    </p:spTree>
    <p:extLst>
      <p:ext uri="{BB962C8B-B14F-4D97-AF65-F5344CB8AC3E}">
        <p14:creationId xmlns:p14="http://schemas.microsoft.com/office/powerpoint/2010/main" val="96037602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FF645-1D8A-E867-9BAA-E77E8E19E9A7}"/>
              </a:ext>
            </a:extLst>
          </p:cNvPr>
          <p:cNvSpPr>
            <a:spLocks noGrp="1"/>
          </p:cNvSpPr>
          <p:nvPr>
            <p:ph type="title"/>
          </p:nvPr>
        </p:nvSpPr>
        <p:spPr>
          <a:xfrm>
            <a:off x="358219" y="365126"/>
            <a:ext cx="11481847" cy="354721"/>
          </a:xfrm>
        </p:spPr>
        <p:txBody>
          <a:bodyPr>
            <a:normAutofit fontScale="90000"/>
          </a:bodyPr>
          <a:lstStyle/>
          <a:p>
            <a:r>
              <a:rPr lang="en-GB" b="1" dirty="0">
                <a:latin typeface="+mn-lt"/>
              </a:rPr>
              <a:t>What can you do?</a:t>
            </a:r>
          </a:p>
        </p:txBody>
      </p:sp>
      <p:sp>
        <p:nvSpPr>
          <p:cNvPr id="3" name="Content Placeholder 2">
            <a:extLst>
              <a:ext uri="{FF2B5EF4-FFF2-40B4-BE49-F238E27FC236}">
                <a16:creationId xmlns:a16="http://schemas.microsoft.com/office/drawing/2014/main" id="{6301881E-AE08-2C56-6CA8-85BA921670E8}"/>
              </a:ext>
            </a:extLst>
          </p:cNvPr>
          <p:cNvSpPr>
            <a:spLocks noGrp="1"/>
          </p:cNvSpPr>
          <p:nvPr>
            <p:ph idx="1"/>
          </p:nvPr>
        </p:nvSpPr>
        <p:spPr>
          <a:xfrm>
            <a:off x="358219" y="1050588"/>
            <a:ext cx="11481847" cy="4350972"/>
          </a:xfrm>
        </p:spPr>
        <p:txBody>
          <a:bodyPr>
            <a:normAutofit fontScale="85000" lnSpcReduction="20000"/>
          </a:bodyPr>
          <a:lstStyle/>
          <a:p>
            <a:r>
              <a:rPr lang="en-GB" dirty="0"/>
              <a:t>Make a conscious effort to prioritise wellbeing – do you spend half an hour on </a:t>
            </a:r>
            <a:r>
              <a:rPr lang="en-GB" dirty="0" err="1"/>
              <a:t>Tiktok</a:t>
            </a:r>
            <a:r>
              <a:rPr lang="en-GB" dirty="0"/>
              <a:t>, or do you go for a walk?</a:t>
            </a:r>
          </a:p>
          <a:p>
            <a:r>
              <a:rPr lang="en-GB" dirty="0"/>
              <a:t>Build exercise into your routines – e.g. always go to football practice on a Monday</a:t>
            </a:r>
          </a:p>
          <a:p>
            <a:r>
              <a:rPr lang="en-GB" dirty="0"/>
              <a:t>Make it easier to make good choices and harder to make bad choices – keep dumb bells in the kitchen</a:t>
            </a:r>
          </a:p>
          <a:p>
            <a:r>
              <a:rPr lang="en-GB" dirty="0"/>
              <a:t>Change habits of the whole family – walk and cycle together, swap biscuits and crisps for healthier choices like fruit and nuts</a:t>
            </a:r>
          </a:p>
          <a:p>
            <a:r>
              <a:rPr lang="en-GB" dirty="0"/>
              <a:t>Have good sleep hygiene – leave devises out of the bedroom, avoid caffeine </a:t>
            </a:r>
          </a:p>
          <a:p>
            <a:r>
              <a:rPr lang="en-GB" dirty="0"/>
              <a:t>Find ways to destress – spending time in nature, yoga, socialising</a:t>
            </a:r>
          </a:p>
          <a:p>
            <a:r>
              <a:rPr lang="en-GB" dirty="0"/>
              <a:t>Keep a journal – practise gratitude</a:t>
            </a:r>
          </a:p>
          <a:p>
            <a:r>
              <a:rPr lang="en-GB" dirty="0"/>
              <a:t>Time is precious – think about how you may regain time. Can you reduce your hours in work by cutting back certain expenses or work from home more? Can you divide household tasks more equally between housemates/partners? </a:t>
            </a:r>
          </a:p>
        </p:txBody>
      </p:sp>
    </p:spTree>
    <p:extLst>
      <p:ext uri="{BB962C8B-B14F-4D97-AF65-F5344CB8AC3E}">
        <p14:creationId xmlns:p14="http://schemas.microsoft.com/office/powerpoint/2010/main" val="339674286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23C60-E100-ED4E-D178-405522B46962}"/>
              </a:ext>
            </a:extLst>
          </p:cNvPr>
          <p:cNvSpPr>
            <a:spLocks noGrp="1"/>
          </p:cNvSpPr>
          <p:nvPr>
            <p:ph type="title"/>
          </p:nvPr>
        </p:nvSpPr>
        <p:spPr>
          <a:xfrm>
            <a:off x="358219" y="365125"/>
            <a:ext cx="11481847" cy="782739"/>
          </a:xfrm>
        </p:spPr>
        <p:txBody>
          <a:bodyPr anchor="ctr">
            <a:normAutofit/>
          </a:bodyPr>
          <a:lstStyle/>
          <a:p>
            <a:r>
              <a:rPr lang="en-GB" b="1" dirty="0">
                <a:latin typeface="+mn-lt"/>
              </a:rPr>
              <a:t>Sleep (not now!) </a:t>
            </a:r>
          </a:p>
        </p:txBody>
      </p:sp>
      <p:sp>
        <p:nvSpPr>
          <p:cNvPr id="3" name="Content Placeholder 2">
            <a:extLst>
              <a:ext uri="{FF2B5EF4-FFF2-40B4-BE49-F238E27FC236}">
                <a16:creationId xmlns:a16="http://schemas.microsoft.com/office/drawing/2014/main" id="{99E26668-0249-A3E3-C07D-853A63C14FC6}"/>
              </a:ext>
            </a:extLst>
          </p:cNvPr>
          <p:cNvSpPr>
            <a:spLocks noGrp="1"/>
          </p:cNvSpPr>
          <p:nvPr>
            <p:ph idx="1"/>
          </p:nvPr>
        </p:nvSpPr>
        <p:spPr>
          <a:xfrm>
            <a:off x="358219" y="1381328"/>
            <a:ext cx="6062036" cy="4280170"/>
          </a:xfrm>
        </p:spPr>
        <p:txBody>
          <a:bodyPr>
            <a:normAutofit/>
          </a:bodyPr>
          <a:lstStyle/>
          <a:p>
            <a:r>
              <a:rPr lang="en-GB" sz="2400" dirty="0"/>
              <a:t>Most adults need 7-9 hours</a:t>
            </a:r>
          </a:p>
          <a:p>
            <a:r>
              <a:rPr lang="en-GB" sz="2400" dirty="0"/>
              <a:t>Find optimum amount for you</a:t>
            </a:r>
          </a:p>
          <a:p>
            <a:pPr>
              <a:buFont typeface="Arial" panose="020B0604020202020204" pitchFamily="34" charset="0"/>
              <a:buChar char="•"/>
            </a:pPr>
            <a:r>
              <a:rPr lang="en-GB" sz="2400" dirty="0"/>
              <a:t>Good sleep hygiene is important – a set of habitual behaviours and environmental factors known to improve sleep. For example, going to bed the same time every night, not checking your phone in bed, eating a whole food diet.  </a:t>
            </a:r>
          </a:p>
          <a:p>
            <a:r>
              <a:rPr lang="en-GB" sz="2400" dirty="0"/>
              <a:t>Try this quiz now - </a:t>
            </a:r>
            <a:r>
              <a:rPr lang="en-GB" sz="2400" dirty="0">
                <a:hlinkClick r:id="rId3"/>
              </a:rPr>
              <a:t>Sleep Habits Test / Quiz | Psychology Today</a:t>
            </a:r>
            <a:endParaRPr lang="en-GB" sz="2400" dirty="0"/>
          </a:p>
          <a:p>
            <a:endParaRPr lang="en-GB" sz="2200" dirty="0"/>
          </a:p>
        </p:txBody>
      </p:sp>
      <p:pic>
        <p:nvPicPr>
          <p:cNvPr id="5" name="Picture 4" descr="Woman sleeping on the bed">
            <a:extLst>
              <a:ext uri="{FF2B5EF4-FFF2-40B4-BE49-F238E27FC236}">
                <a16:creationId xmlns:a16="http://schemas.microsoft.com/office/drawing/2014/main" id="{860CF56C-24A7-1CC9-FC23-150371A7738D}"/>
              </a:ext>
            </a:extLst>
          </p:cNvPr>
          <p:cNvPicPr>
            <a:picLocks noChangeAspect="1"/>
          </p:cNvPicPr>
          <p:nvPr/>
        </p:nvPicPr>
        <p:blipFill>
          <a:blip r:embed="rId4">
            <a:extLst>
              <a:ext uri="{28A0092B-C50C-407E-A947-70E740481C1C}">
                <a14:useLocalDpi xmlns:a14="http://schemas.microsoft.com/office/drawing/2010/main" val="0"/>
              </a:ext>
            </a:extLst>
          </a:blip>
          <a:srcRect r="-1" b="5108"/>
          <a:stretch>
            <a:fillRect/>
          </a:stretch>
        </p:blipFill>
        <p:spPr>
          <a:xfrm>
            <a:off x="6685023" y="541574"/>
            <a:ext cx="5349595" cy="3388400"/>
          </a:xfrm>
          <a:prstGeom prst="rect">
            <a:avLst/>
          </a:prstGeom>
          <a:noFill/>
        </p:spPr>
      </p:pic>
    </p:spTree>
    <p:extLst>
      <p:ext uri="{BB962C8B-B14F-4D97-AF65-F5344CB8AC3E}">
        <p14:creationId xmlns:p14="http://schemas.microsoft.com/office/powerpoint/2010/main" val="250249085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91AF7-5F5C-DA70-9A2B-E8DD984765A9}"/>
              </a:ext>
            </a:extLst>
          </p:cNvPr>
          <p:cNvSpPr>
            <a:spLocks noGrp="1"/>
          </p:cNvSpPr>
          <p:nvPr>
            <p:ph type="title"/>
          </p:nvPr>
        </p:nvSpPr>
        <p:spPr>
          <a:xfrm>
            <a:off x="301657" y="1420926"/>
            <a:ext cx="11594969" cy="1325563"/>
          </a:xfrm>
        </p:spPr>
        <p:txBody>
          <a:bodyPr anchor="ctr">
            <a:normAutofit/>
          </a:bodyPr>
          <a:lstStyle/>
          <a:p>
            <a:r>
              <a:rPr lang="en-GB" b="1" dirty="0"/>
              <a:t>What have we learnt?</a:t>
            </a:r>
          </a:p>
        </p:txBody>
      </p:sp>
      <p:graphicFrame>
        <p:nvGraphicFramePr>
          <p:cNvPr id="5" name="Content Placeholder 2">
            <a:extLst>
              <a:ext uri="{FF2B5EF4-FFF2-40B4-BE49-F238E27FC236}">
                <a16:creationId xmlns:a16="http://schemas.microsoft.com/office/drawing/2014/main" id="{E66EA233-5554-9D2C-9C01-FDE505D0799A}"/>
              </a:ext>
            </a:extLst>
          </p:cNvPr>
          <p:cNvGraphicFramePr>
            <a:graphicFrameLocks noGrp="1"/>
          </p:cNvGraphicFramePr>
          <p:nvPr>
            <p:ph idx="1"/>
            <p:extLst>
              <p:ext uri="{D42A27DB-BD31-4B8C-83A1-F6EECF244321}">
                <p14:modId xmlns:p14="http://schemas.microsoft.com/office/powerpoint/2010/main" val="2835391935"/>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0899189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7D96F-9B86-351D-52CE-67A6EC642090}"/>
              </a:ext>
            </a:extLst>
          </p:cNvPr>
          <p:cNvSpPr>
            <a:spLocks noGrp="1"/>
          </p:cNvSpPr>
          <p:nvPr>
            <p:ph type="title"/>
          </p:nvPr>
        </p:nvSpPr>
        <p:spPr/>
        <p:txBody>
          <a:bodyPr/>
          <a:lstStyle/>
          <a:p>
            <a:r>
              <a:rPr lang="en-GB" b="1" dirty="0"/>
              <a:t>Useful References</a:t>
            </a:r>
          </a:p>
        </p:txBody>
      </p:sp>
      <p:sp>
        <p:nvSpPr>
          <p:cNvPr id="3" name="Content Placeholder 2">
            <a:extLst>
              <a:ext uri="{FF2B5EF4-FFF2-40B4-BE49-F238E27FC236}">
                <a16:creationId xmlns:a16="http://schemas.microsoft.com/office/drawing/2014/main" id="{F7DDF85F-C165-82A8-17B7-5528D38EC097}"/>
              </a:ext>
            </a:extLst>
          </p:cNvPr>
          <p:cNvSpPr>
            <a:spLocks noGrp="1"/>
          </p:cNvSpPr>
          <p:nvPr>
            <p:ph idx="1"/>
          </p:nvPr>
        </p:nvSpPr>
        <p:spPr/>
        <p:txBody>
          <a:bodyPr>
            <a:normAutofit fontScale="92500"/>
          </a:bodyPr>
          <a:lstStyle/>
          <a:p>
            <a:pPr marL="0" indent="0">
              <a:buNone/>
            </a:pPr>
            <a:r>
              <a:rPr lang="en-GB" dirty="0"/>
              <a:t>CIPD (2025) </a:t>
            </a:r>
            <a:r>
              <a:rPr lang="en-GB" i="1" dirty="0"/>
              <a:t>Role of HR in selecting and developing senior leaders</a:t>
            </a:r>
            <a:r>
              <a:rPr lang="en-GB" dirty="0"/>
              <a:t>. Available at: </a:t>
            </a:r>
            <a:r>
              <a:rPr lang="en-GB" dirty="0">
                <a:hlinkClick r:id="rId3"/>
              </a:rPr>
              <a:t>https://www.cipd.org/globalassets/media/knowledge/knowledge-hub/reports/2025-pdfs/8905-role-of-hr-selecting-developing-leaders.pdf</a:t>
            </a:r>
            <a:r>
              <a:rPr lang="en-GB" dirty="0"/>
              <a:t> (Accessed: 7 October 2025). </a:t>
            </a:r>
          </a:p>
          <a:p>
            <a:pPr marL="0" indent="0">
              <a:buNone/>
            </a:pPr>
            <a:r>
              <a:rPr lang="en-GB" dirty="0"/>
              <a:t>Nilsson, H. </a:t>
            </a:r>
            <a:r>
              <a:rPr lang="en-GB" i="1" dirty="0"/>
              <a:t>et al.</a:t>
            </a:r>
            <a:r>
              <a:rPr lang="en-GB" dirty="0"/>
              <a:t> (2023) ‘The Bright Triad of Mindful Leadership: An Alternative to the Dark Triad of Leadership’, </a:t>
            </a:r>
            <a:r>
              <a:rPr lang="en-GB" i="1" dirty="0"/>
              <a:t>Psychology of leaders and leadership (Print)</a:t>
            </a:r>
            <a:r>
              <a:rPr lang="en-GB" dirty="0"/>
              <a:t>, 26(1), pp. 67–91. Available at: </a:t>
            </a:r>
            <a:r>
              <a:rPr lang="en-GB" u="sng" dirty="0">
                <a:hlinkClick r:id="rId4"/>
              </a:rPr>
              <a:t>https://doi.org/10.1037/mgr0000138</a:t>
            </a:r>
            <a:r>
              <a:rPr lang="en-GB" dirty="0"/>
              <a:t>.</a:t>
            </a:r>
          </a:p>
          <a:p>
            <a:pPr marL="0" indent="0">
              <a:buNone/>
            </a:pPr>
            <a:r>
              <a:rPr lang="en-GB" dirty="0"/>
              <a:t>Northouse, P. </a:t>
            </a:r>
            <a:r>
              <a:rPr lang="en-GB"/>
              <a:t>G. </a:t>
            </a:r>
            <a:r>
              <a:rPr lang="en-GB" dirty="0"/>
              <a:t>(2023) </a:t>
            </a:r>
            <a:r>
              <a:rPr lang="en-GB" i="1" dirty="0"/>
              <a:t>Introduction to Leadership: Concepts and Practice</a:t>
            </a:r>
            <a:r>
              <a:rPr lang="en-GB" dirty="0"/>
              <a:t>. 6</a:t>
            </a:r>
            <a:r>
              <a:rPr lang="en-GB" baseline="30000" dirty="0"/>
              <a:t>th</a:t>
            </a:r>
            <a:r>
              <a:rPr lang="en-GB" dirty="0"/>
              <a:t> </a:t>
            </a:r>
            <a:r>
              <a:rPr lang="en-GB" dirty="0" err="1"/>
              <a:t>edn</a:t>
            </a:r>
            <a:r>
              <a:rPr lang="en-GB" dirty="0"/>
              <a:t>. Sage Publications Ltd. </a:t>
            </a:r>
          </a:p>
          <a:p>
            <a:pPr marL="0" indent="0">
              <a:buNone/>
            </a:pPr>
            <a:endParaRPr lang="en-GB" dirty="0"/>
          </a:p>
        </p:txBody>
      </p:sp>
    </p:spTree>
    <p:extLst>
      <p:ext uri="{BB962C8B-B14F-4D97-AF65-F5344CB8AC3E}">
        <p14:creationId xmlns:p14="http://schemas.microsoft.com/office/powerpoint/2010/main" val="335545794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EEF1D-412F-0899-1562-BD0D3C870C3C}"/>
              </a:ext>
            </a:extLst>
          </p:cNvPr>
          <p:cNvSpPr>
            <a:spLocks noGrp="1"/>
          </p:cNvSpPr>
          <p:nvPr>
            <p:ph type="title"/>
          </p:nvPr>
        </p:nvSpPr>
        <p:spPr/>
        <p:txBody>
          <a:bodyPr/>
          <a:lstStyle/>
          <a:p>
            <a:r>
              <a:rPr lang="en-GB" b="1" dirty="0"/>
              <a:t>Useful websites</a:t>
            </a:r>
          </a:p>
        </p:txBody>
      </p:sp>
      <p:sp>
        <p:nvSpPr>
          <p:cNvPr id="3" name="Content Placeholder 2">
            <a:extLst>
              <a:ext uri="{FF2B5EF4-FFF2-40B4-BE49-F238E27FC236}">
                <a16:creationId xmlns:a16="http://schemas.microsoft.com/office/drawing/2014/main" id="{4DA7F98A-DB6F-1DFC-49DA-A810DE7BD8D0}"/>
              </a:ext>
            </a:extLst>
          </p:cNvPr>
          <p:cNvSpPr>
            <a:spLocks noGrp="1"/>
          </p:cNvSpPr>
          <p:nvPr>
            <p:ph idx="1"/>
          </p:nvPr>
        </p:nvSpPr>
        <p:spPr/>
        <p:txBody>
          <a:bodyPr>
            <a:normAutofit/>
          </a:bodyPr>
          <a:lstStyle/>
          <a:p>
            <a:r>
              <a:rPr lang="en-GB" dirty="0">
                <a:hlinkClick r:id="rId3"/>
              </a:rPr>
              <a:t>https://www.danielgoleman.info/</a:t>
            </a:r>
            <a:endParaRPr lang="en-GB" dirty="0"/>
          </a:p>
          <a:p>
            <a:r>
              <a:rPr lang="en-GB" dirty="0">
                <a:hlinkClick r:id="rId4"/>
              </a:rPr>
              <a:t>https://danielgolemanemotionalintelligence.com/ei-overview-the-four-domains-and-twelve-competencies/</a:t>
            </a:r>
            <a:endParaRPr lang="en-GB" dirty="0"/>
          </a:p>
          <a:p>
            <a:r>
              <a:rPr lang="en-GB" dirty="0">
                <a:hlinkClick r:id="rId5"/>
              </a:rPr>
              <a:t>https://www.talentsmarteq.com/articles/</a:t>
            </a:r>
            <a:endParaRPr lang="en-GB" dirty="0"/>
          </a:p>
          <a:p>
            <a:r>
              <a:rPr lang="en-GB" dirty="0">
                <a:hlinkClick r:id="rId6"/>
              </a:rPr>
              <a:t>Self-regulation for adults: Strategies for getting a handle on emotions and </a:t>
            </a:r>
            <a:r>
              <a:rPr lang="en-GB" dirty="0" err="1">
                <a:hlinkClick r:id="rId6"/>
              </a:rPr>
              <a:t>behavior</a:t>
            </a:r>
            <a:r>
              <a:rPr lang="en-GB" dirty="0">
                <a:hlinkClick r:id="rId6"/>
              </a:rPr>
              <a:t> - Harvard Health</a:t>
            </a:r>
            <a:endParaRPr lang="en-GB" dirty="0"/>
          </a:p>
          <a:p>
            <a:endParaRPr lang="en-GB" dirty="0"/>
          </a:p>
          <a:p>
            <a:pPr marL="0" indent="0">
              <a:buNone/>
            </a:pPr>
            <a:r>
              <a:rPr lang="en-GB" dirty="0"/>
              <a:t>Plus Daniel Goleman’s newsletter and LinkedIn page</a:t>
            </a:r>
          </a:p>
          <a:p>
            <a:pPr marL="0" indent="0">
              <a:buNone/>
            </a:pPr>
            <a:endParaRPr lang="en-GB" dirty="0"/>
          </a:p>
        </p:txBody>
      </p:sp>
    </p:spTree>
    <p:extLst>
      <p:ext uri="{BB962C8B-B14F-4D97-AF65-F5344CB8AC3E}">
        <p14:creationId xmlns:p14="http://schemas.microsoft.com/office/powerpoint/2010/main" val="1174929226"/>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D040630-A62C-4063-B6E2-E8C2D35B5414}">
  <ds:schemaRefs>
    <ds:schemaRef ds:uri="http://schemas.microsoft.com/office/2006/metadata/properties"/>
    <ds:schemaRef ds:uri="http://schemas.microsoft.com/office/infopath/2007/PartnerControls"/>
    <ds:schemaRef ds:uri="303dbf9b-b85b-46a0-94f1-894078c07ecd"/>
    <ds:schemaRef ds:uri="211f9404-bca0-4bcf-9c1d-965ccb6f8d2d"/>
  </ds:schemaRefs>
</ds:datastoreItem>
</file>

<file path=customXml/itemProps2.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005B358-F4C1-4779-9208-30E86E3F7A2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869</TotalTime>
  <Words>2976</Words>
  <Application>Microsoft Office PowerPoint</Application>
  <PresentationFormat>Widescreen</PresentationFormat>
  <Paragraphs>285</Paragraphs>
  <Slides>41</Slides>
  <Notes>38</Notes>
  <HiddenSlides>0</HiddenSlides>
  <MMClips>1</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41</vt:i4>
      </vt:variant>
    </vt:vector>
  </HeadingPairs>
  <TitlesOfParts>
    <vt:vector size="51" baseType="lpstr">
      <vt:lpstr>Aptos</vt:lpstr>
      <vt:lpstr>Arial</vt:lpstr>
      <vt:lpstr>Calibri</vt:lpstr>
      <vt:lpstr>Calibri Light</vt:lpstr>
      <vt:lpstr>Lato</vt:lpstr>
      <vt:lpstr>Myriad Pro</vt:lpstr>
      <vt:lpstr>Neue Helvetica W01</vt:lpstr>
      <vt:lpstr>UWTSD Holding Page</vt:lpstr>
      <vt:lpstr>UWTSD Text 2</vt:lpstr>
      <vt:lpstr>UWTSD Logo Variations place image in Background</vt:lpstr>
      <vt:lpstr>PowerPoint Presentation</vt:lpstr>
      <vt:lpstr>What we’ll cover today</vt:lpstr>
      <vt:lpstr>Reminder - Compassionate Leadership</vt:lpstr>
      <vt:lpstr>Reminder - Background</vt:lpstr>
      <vt:lpstr>Role of Leader</vt:lpstr>
      <vt:lpstr>What managers need</vt:lpstr>
      <vt:lpstr>Effective Managers</vt:lpstr>
      <vt:lpstr>Effective Senior Leaders (CIPD, 2025)</vt:lpstr>
      <vt:lpstr>Activity – From People Leaders to AI Managers</vt:lpstr>
      <vt:lpstr>Dark Side Tendencies</vt:lpstr>
      <vt:lpstr>The Toxic Triangle (Northouse, 2023)</vt:lpstr>
      <vt:lpstr>Dark Triad of Mindless Leadership </vt:lpstr>
      <vt:lpstr>Emotional Intelligence - Frameworks</vt:lpstr>
      <vt:lpstr>Emotional Intelligence - Definition</vt:lpstr>
      <vt:lpstr> TalentSmarteq and the work of Travis Bradberry</vt:lpstr>
      <vt:lpstr>Four Core EI Skills (Bradberry, 2020)</vt:lpstr>
      <vt:lpstr>Quiz</vt:lpstr>
      <vt:lpstr>Daniel Goleman</vt:lpstr>
      <vt:lpstr>Goleman’s Competencies</vt:lpstr>
      <vt:lpstr>PowerPoint Presentation</vt:lpstr>
      <vt:lpstr>The link between EI and Performance</vt:lpstr>
      <vt:lpstr>Organisational Benefits of EI Training (TalentSmart, 2016)</vt:lpstr>
      <vt:lpstr>The link between EI and Mental Health</vt:lpstr>
      <vt:lpstr>How Emotionally Intelligent are you?</vt:lpstr>
      <vt:lpstr>How to Improve Self-Awareness</vt:lpstr>
      <vt:lpstr>Journal </vt:lpstr>
      <vt:lpstr>Practical Tips for Daily Self-Regulation</vt:lpstr>
      <vt:lpstr>Pausing before Reacting</vt:lpstr>
      <vt:lpstr>Kindness in Leadership</vt:lpstr>
      <vt:lpstr>Kindness</vt:lpstr>
      <vt:lpstr>Civility</vt:lpstr>
      <vt:lpstr>Self-care – the foundation of good leadership</vt:lpstr>
      <vt:lpstr>What affects your wellbeing?</vt:lpstr>
      <vt:lpstr>PowerPoint Presentation</vt:lpstr>
      <vt:lpstr>PowerPoint Presentation</vt:lpstr>
      <vt:lpstr>Complete the NHS Healthy Choices Quiz</vt:lpstr>
      <vt:lpstr>What can you do?</vt:lpstr>
      <vt:lpstr>Sleep (not now!) </vt:lpstr>
      <vt:lpstr>What have we learnt?</vt:lpstr>
      <vt:lpstr>Useful References</vt:lpstr>
      <vt:lpstr>Useful websites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Julie Thomas</cp:lastModifiedBy>
  <cp:revision>19</cp:revision>
  <dcterms:created xsi:type="dcterms:W3CDTF">2021-03-09T15:35:42Z</dcterms:created>
  <dcterms:modified xsi:type="dcterms:W3CDTF">2026-02-09T15:19:41Z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