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52"/>
  </p:notesMasterIdLst>
  <p:sldIdLst>
    <p:sldId id="256" r:id="rId3"/>
    <p:sldId id="261" r:id="rId4"/>
    <p:sldId id="377" r:id="rId5"/>
    <p:sldId id="263" r:id="rId6"/>
    <p:sldId id="264" r:id="rId7"/>
    <p:sldId id="265" r:id="rId8"/>
    <p:sldId id="266" r:id="rId9"/>
    <p:sldId id="267" r:id="rId10"/>
    <p:sldId id="383" r:id="rId11"/>
    <p:sldId id="268" r:id="rId12"/>
    <p:sldId id="269" r:id="rId13"/>
    <p:sldId id="270" r:id="rId14"/>
    <p:sldId id="271" r:id="rId15"/>
    <p:sldId id="392" r:id="rId16"/>
    <p:sldId id="393" r:id="rId17"/>
    <p:sldId id="395" r:id="rId18"/>
    <p:sldId id="394" r:id="rId19"/>
    <p:sldId id="396" r:id="rId20"/>
    <p:sldId id="272" r:id="rId21"/>
    <p:sldId id="403" r:id="rId22"/>
    <p:sldId id="273" r:id="rId23"/>
    <p:sldId id="405" r:id="rId24"/>
    <p:sldId id="406" r:id="rId25"/>
    <p:sldId id="411" r:id="rId26"/>
    <p:sldId id="408" r:id="rId27"/>
    <p:sldId id="274" r:id="rId28"/>
    <p:sldId id="414" r:id="rId29"/>
    <p:sldId id="415" r:id="rId30"/>
    <p:sldId id="418" r:id="rId31"/>
    <p:sldId id="419" r:id="rId32"/>
    <p:sldId id="420" r:id="rId33"/>
    <p:sldId id="425" r:id="rId34"/>
    <p:sldId id="275" r:id="rId35"/>
    <p:sldId id="427" r:id="rId36"/>
    <p:sldId id="428" r:id="rId37"/>
    <p:sldId id="429" r:id="rId38"/>
    <p:sldId id="276" r:id="rId39"/>
    <p:sldId id="435" r:id="rId40"/>
    <p:sldId id="436" r:id="rId41"/>
    <p:sldId id="437" r:id="rId42"/>
    <p:sldId id="438" r:id="rId43"/>
    <p:sldId id="277" r:id="rId44"/>
    <p:sldId id="444" r:id="rId45"/>
    <p:sldId id="445" r:id="rId46"/>
    <p:sldId id="446" r:id="rId47"/>
    <p:sldId id="447" r:id="rId48"/>
    <p:sldId id="278" r:id="rId49"/>
    <p:sldId id="426" r:id="rId50"/>
    <p:sldId id="279"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5" d="100"/>
          <a:sy n="105" d="100"/>
        </p:scale>
        <p:origin x="166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01/07/2026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9024506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hyperlink" Target="https://www.swissinfo.ch/eng/swiss-politics/the-swiss-political-system/45810052" TargetMode="Externa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news/uk-politics-eu-referendum-36397732" TargetMode="External"/><Relationship Id="rId2" Type="http://schemas.openxmlformats.org/officeDocument/2006/relationships/image" Target="../media/image8.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yougov.co.uk/topics/legal/articles-reports/2019/10/01/brits-want-harsher-punishments-criminals"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hyperlink" Target="https://boundarycommissionforengland.independent.gov.uk/2023-review/" TargetMode="Externa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hyperlink" Target="https://electoral-reform.org.uk/voting-systems/types-of-voting-system/two-round-system/" TargetMode="Externa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hyperlink" Target="https://www.electoral-reform.org.uk/voting-systems/what-are-voting-systems/proportional-representation/" TargetMode="Externa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M91jraoo6t8" TargetMode="Externa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M91jraoo6t8" TargetMode="Externa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6CU3F3ToIIg" TargetMode="Externa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8" Type="http://schemas.openxmlformats.org/officeDocument/2006/relationships/hyperlink" Target="https://www.aboutswitzerland.eda.admin.ch/en/direct-democracy" TargetMode="External"/><Relationship Id="rId3" Type="http://schemas.openxmlformats.org/officeDocument/2006/relationships/hyperlink" Target="https://boundarycommissionforengland.independent.gov.uk/2023-review/" TargetMode="External"/><Relationship Id="rId7" Type="http://schemas.openxmlformats.org/officeDocument/2006/relationships/hyperlink" Target="https://electoral-reform.org.uk/voting-systems/types-of-voting-system/two-round-system/" TargetMode="External"/><Relationship Id="rId2" Type="http://schemas.openxmlformats.org/officeDocument/2006/relationships/hyperlink" Target="https://www.bbc.co.uk/news/uk-politics-eu-referendum-36397732" TargetMode="External"/><Relationship Id="rId1" Type="http://schemas.openxmlformats.org/officeDocument/2006/relationships/slideLayout" Target="../slideLayouts/slideLayout8.xml"/><Relationship Id="rId6" Type="http://schemas.openxmlformats.org/officeDocument/2006/relationships/hyperlink" Target="https://www.electoral-reform.org.uk/voting-systems/what-are-voting-systems/proportional-representation/" TargetMode="External"/><Relationship Id="rId5" Type="http://schemas.openxmlformats.org/officeDocument/2006/relationships/hyperlink" Target="https://www.youtube.com/watch?v=urZSHl-7UX0" TargetMode="External"/><Relationship Id="rId4" Type="http://schemas.openxmlformats.org/officeDocument/2006/relationships/hyperlink" Target="https://www.youtube.com/watch?v=M91jraoo6t8" TargetMode="External"/><Relationship Id="rId9" Type="http://schemas.openxmlformats.org/officeDocument/2006/relationships/hyperlink" Target="https://publications.parliament.uk/pa/cm201617/cmselect/cmtreasy/122/122.pdf"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senedd.wales/senedd-now/senedd-blog/senedd-election-2026-what-is-the-d-hondt-formula-and-how-does-it-work/" TargetMode="External"/><Relationship Id="rId2" Type="http://schemas.openxmlformats.org/officeDocument/2006/relationships/hyperlink" Target="https://yougov.co.uk/politics/articles/41640-britons-dont-tend-support-death-penalty-until-you-?redirect_from=%2Ftopics%2Fpolitics%2Farticles-reports%2F2022%2F03%2F30%2Fbritons-dont-tend-support-death-penalty-until-you-" TargetMode="External"/><Relationship Id="rId1" Type="http://schemas.openxmlformats.org/officeDocument/2006/relationships/slideLayout" Target="../slideLayouts/slideLayout8.xml"/><Relationship Id="rId5" Type="http://schemas.openxmlformats.org/officeDocument/2006/relationships/hyperlink" Target="https://plato.stanford.edu/entries/aristotle-politics/" TargetMode="External"/><Relationship Id="rId4" Type="http://schemas.openxmlformats.org/officeDocument/2006/relationships/hyperlink" Target="https://www.youtube.com/watch?v=6CU3F3ToII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2: Political Discourse – Language, Inequality &amp; Diversity (Part 3)</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EC715-957E-A630-2C10-20A0A89BBC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A0634C-91AF-F1A4-505E-6C8FDCF484B8}"/>
              </a:ext>
            </a:extLst>
          </p:cNvPr>
          <p:cNvSpPr>
            <a:spLocks noGrp="1"/>
          </p:cNvSpPr>
          <p:nvPr>
            <p:ph type="title"/>
          </p:nvPr>
        </p:nvSpPr>
        <p:spPr>
          <a:xfrm>
            <a:off x="628650" y="2221357"/>
            <a:ext cx="7886700" cy="1325563"/>
          </a:xfrm>
        </p:spPr>
        <p:txBody>
          <a:bodyPr>
            <a:noAutofit/>
          </a:bodyPr>
          <a:lstStyle/>
          <a:p>
            <a:pPr algn="ctr"/>
            <a:r>
              <a:rPr lang="en-GB" sz="4800" b="1" dirty="0">
                <a:solidFill>
                  <a:schemeClr val="accent1">
                    <a:lumMod val="75000"/>
                  </a:schemeClr>
                </a:solidFill>
              </a:rPr>
              <a:t>Other Normative Political Concepts</a:t>
            </a:r>
            <a:br>
              <a:rPr lang="en-GB" sz="4800" b="1" dirty="0">
                <a:solidFill>
                  <a:schemeClr val="accent1">
                    <a:lumMod val="75000"/>
                  </a:schemeClr>
                </a:solidFill>
              </a:rPr>
            </a:br>
            <a:br>
              <a:rPr lang="en-GB" sz="4800" b="1" dirty="0">
                <a:solidFill>
                  <a:schemeClr val="accent1">
                    <a:lumMod val="75000"/>
                  </a:schemeClr>
                </a:solidFill>
              </a:rPr>
            </a:br>
            <a:r>
              <a:rPr lang="en-GB" sz="4800" b="1" dirty="0">
                <a:solidFill>
                  <a:schemeClr val="accent1">
                    <a:lumMod val="75000"/>
                  </a:schemeClr>
                </a:solidFill>
              </a:rPr>
              <a:t>Democracy</a:t>
            </a:r>
          </a:p>
        </p:txBody>
      </p:sp>
    </p:spTree>
    <p:extLst>
      <p:ext uri="{BB962C8B-B14F-4D97-AF65-F5344CB8AC3E}">
        <p14:creationId xmlns:p14="http://schemas.microsoft.com/office/powerpoint/2010/main" val="419541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331473"/>
            <a:ext cx="6172200" cy="529568"/>
          </a:xfrm>
        </p:spPr>
        <p:txBody>
          <a:bodyPr>
            <a:noAutofit/>
          </a:bodyPr>
          <a:lstStyle/>
          <a:p>
            <a:pPr algn="ctr"/>
            <a:r>
              <a:rPr lang="en-GB" b="1" dirty="0">
                <a:solidFill>
                  <a:schemeClr val="accent1">
                    <a:lumMod val="75000"/>
                  </a:schemeClr>
                </a:solidFill>
              </a:rPr>
              <a:t>Democracy</a:t>
            </a:r>
          </a:p>
        </p:txBody>
      </p:sp>
      <p:sp>
        <p:nvSpPr>
          <p:cNvPr id="3" name="Content Placeholder 2"/>
          <p:cNvSpPr>
            <a:spLocks noGrp="1"/>
          </p:cNvSpPr>
          <p:nvPr>
            <p:ph idx="1"/>
          </p:nvPr>
        </p:nvSpPr>
        <p:spPr>
          <a:xfrm>
            <a:off x="267234" y="984293"/>
            <a:ext cx="8648166" cy="3394472"/>
          </a:xfrm>
        </p:spPr>
        <p:txBody>
          <a:bodyPr>
            <a:noAutofit/>
          </a:bodyPr>
          <a:lstStyle/>
          <a:p>
            <a:r>
              <a:rPr lang="en-GB" sz="2000" dirty="0">
                <a:solidFill>
                  <a:schemeClr val="accent1">
                    <a:lumMod val="75000"/>
                  </a:schemeClr>
                </a:solidFill>
              </a:rPr>
              <a:t>We all know what we mean by the phrase democracy don’t we?</a:t>
            </a:r>
          </a:p>
          <a:p>
            <a:r>
              <a:rPr lang="en-GB" sz="2000" dirty="0">
                <a:solidFill>
                  <a:schemeClr val="accent1">
                    <a:lumMod val="75000"/>
                  </a:schemeClr>
                </a:solidFill>
              </a:rPr>
              <a:t>What does it mean to you?</a:t>
            </a:r>
          </a:p>
          <a:p>
            <a:r>
              <a:rPr lang="en-GB" sz="2000" dirty="0">
                <a:solidFill>
                  <a:schemeClr val="accent1">
                    <a:lumMod val="75000"/>
                  </a:schemeClr>
                </a:solidFill>
              </a:rPr>
              <a:t>As with ‘politics’ this concept has its roots in Ancient Greece</a:t>
            </a:r>
          </a:p>
          <a:p>
            <a:r>
              <a:rPr lang="en-GB" sz="2000" dirty="0">
                <a:solidFill>
                  <a:schemeClr val="accent1">
                    <a:lumMod val="75000"/>
                  </a:schemeClr>
                </a:solidFill>
              </a:rPr>
              <a:t>The word is formed from two Greek words</a:t>
            </a:r>
          </a:p>
          <a:p>
            <a:pPr lvl="1"/>
            <a:r>
              <a:rPr lang="en-GB" sz="2000" i="1" dirty="0">
                <a:solidFill>
                  <a:schemeClr val="accent1">
                    <a:lumMod val="75000"/>
                  </a:schemeClr>
                </a:solidFill>
              </a:rPr>
              <a:t>Demos –</a:t>
            </a:r>
            <a:r>
              <a:rPr lang="en-GB" sz="2000" dirty="0">
                <a:solidFill>
                  <a:schemeClr val="accent1">
                    <a:lumMod val="75000"/>
                  </a:schemeClr>
                </a:solidFill>
              </a:rPr>
              <a:t> meaning ‘the people’, and</a:t>
            </a:r>
          </a:p>
          <a:p>
            <a:pPr lvl="1"/>
            <a:r>
              <a:rPr lang="en-GB" sz="2000" i="1" dirty="0" err="1">
                <a:solidFill>
                  <a:schemeClr val="accent1">
                    <a:lumMod val="75000"/>
                  </a:schemeClr>
                </a:solidFill>
              </a:rPr>
              <a:t>Kratos</a:t>
            </a:r>
            <a:r>
              <a:rPr lang="en-GB" sz="2000" i="1" dirty="0">
                <a:solidFill>
                  <a:schemeClr val="accent1">
                    <a:lumMod val="75000"/>
                  </a:schemeClr>
                </a:solidFill>
              </a:rPr>
              <a:t> –</a:t>
            </a:r>
            <a:r>
              <a:rPr lang="en-GB" sz="2000" dirty="0">
                <a:solidFill>
                  <a:schemeClr val="accent1">
                    <a:lumMod val="75000"/>
                  </a:schemeClr>
                </a:solidFill>
              </a:rPr>
              <a:t> meaning ‘to rule’</a:t>
            </a:r>
          </a:p>
          <a:p>
            <a:r>
              <a:rPr lang="en-GB" sz="2000" dirty="0">
                <a:solidFill>
                  <a:schemeClr val="accent1">
                    <a:lumMod val="75000"/>
                  </a:schemeClr>
                </a:solidFill>
              </a:rPr>
              <a:t>Therefore, in its literal sense it means </a:t>
            </a:r>
            <a:r>
              <a:rPr lang="en-GB" sz="2000" b="1" dirty="0">
                <a:solidFill>
                  <a:schemeClr val="accent1">
                    <a:lumMod val="75000"/>
                  </a:schemeClr>
                </a:solidFill>
              </a:rPr>
              <a:t>rule by the people </a:t>
            </a:r>
            <a:r>
              <a:rPr lang="en-GB" sz="2000" dirty="0">
                <a:solidFill>
                  <a:schemeClr val="accent1">
                    <a:lumMod val="75000"/>
                  </a:schemeClr>
                </a:solidFill>
              </a:rPr>
              <a:t>(rather than a monarch etc.)</a:t>
            </a:r>
          </a:p>
          <a:p>
            <a:r>
              <a:rPr lang="en-GB" sz="2000" dirty="0">
                <a:solidFill>
                  <a:schemeClr val="accent1">
                    <a:lumMod val="75000"/>
                  </a:schemeClr>
                </a:solidFill>
              </a:rPr>
              <a:t>Thus, in Ancient Greece, all </a:t>
            </a:r>
            <a:r>
              <a:rPr lang="en-GB" sz="2000" b="1" dirty="0">
                <a:solidFill>
                  <a:schemeClr val="accent1">
                    <a:lumMod val="75000"/>
                  </a:schemeClr>
                </a:solidFill>
              </a:rPr>
              <a:t>citizens </a:t>
            </a:r>
            <a:r>
              <a:rPr lang="en-GB" sz="2000" dirty="0">
                <a:solidFill>
                  <a:schemeClr val="accent1">
                    <a:lumMod val="75000"/>
                  </a:schemeClr>
                </a:solidFill>
              </a:rPr>
              <a:t>were expected to play a role in the running of the city/state (Athens in the first instance)</a:t>
            </a:r>
          </a:p>
          <a:p>
            <a:r>
              <a:rPr lang="en-GB" sz="2000" dirty="0">
                <a:solidFill>
                  <a:schemeClr val="accent1">
                    <a:lumMod val="75000"/>
                  </a:schemeClr>
                </a:solidFill>
              </a:rPr>
              <a:t>However, those who were considered a citizen only included ‘free men’</a:t>
            </a:r>
          </a:p>
          <a:p>
            <a:r>
              <a:rPr lang="en-GB" sz="2000" dirty="0">
                <a:solidFill>
                  <a:schemeClr val="accent1">
                    <a:lumMod val="75000"/>
                  </a:schemeClr>
                </a:solidFill>
              </a:rPr>
              <a:t>Thus, Ancient Greek democracy did not include women, children, foreigners or slaves.</a:t>
            </a:r>
          </a:p>
          <a:p>
            <a:endParaRPr lang="en-GB" sz="2000" dirty="0">
              <a:solidFill>
                <a:schemeClr val="accent1">
                  <a:lumMod val="75000"/>
                </a:schemeClr>
              </a:solidFill>
            </a:endParaRPr>
          </a:p>
          <a:p>
            <a:endParaRPr lang="en-GB" sz="2000" dirty="0">
              <a:solidFill>
                <a:schemeClr val="accent1">
                  <a:lumMod val="75000"/>
                </a:schemeClr>
              </a:solidFill>
            </a:endParaRPr>
          </a:p>
        </p:txBody>
      </p:sp>
      <p:sp>
        <p:nvSpPr>
          <p:cNvPr id="4" name="TextBox 3"/>
          <p:cNvSpPr txBox="1"/>
          <p:nvPr/>
        </p:nvSpPr>
        <p:spPr>
          <a:xfrm>
            <a:off x="3386879" y="5501341"/>
            <a:ext cx="2061724" cy="400110"/>
          </a:xfrm>
          <a:prstGeom prst="rect">
            <a:avLst/>
          </a:prstGeom>
          <a:noFill/>
        </p:spPr>
        <p:txBody>
          <a:bodyPr wrap="square" rtlCol="0">
            <a:spAutoFit/>
          </a:bodyPr>
          <a:lstStyle/>
          <a:p>
            <a:pPr algn="ctr"/>
            <a:r>
              <a:rPr lang="en-GB" sz="2000" i="1" dirty="0">
                <a:solidFill>
                  <a:schemeClr val="accent1">
                    <a:lumMod val="75000"/>
                  </a:schemeClr>
                </a:solidFill>
              </a:rPr>
              <a:t>Any observations?</a:t>
            </a:r>
          </a:p>
        </p:txBody>
      </p:sp>
      <p:pic>
        <p:nvPicPr>
          <p:cNvPr id="7" name="Picture 6" descr="Icon - Discussion Point">
            <a:extLst>
              <a:ext uri="{FF2B5EF4-FFF2-40B4-BE49-F238E27FC236}">
                <a16:creationId xmlns:a16="http://schemas.microsoft.com/office/drawing/2014/main" id="{5822DB56-A0E9-824D-4010-0D642B661AA7}"/>
              </a:ext>
            </a:extLst>
          </p:cNvPr>
          <p:cNvPicPr>
            <a:picLocks noChangeAspect="1"/>
          </p:cNvPicPr>
          <p:nvPr/>
        </p:nvPicPr>
        <p:blipFill>
          <a:blip r:embed="rId2"/>
          <a:stretch>
            <a:fillRect/>
          </a:stretch>
        </p:blipFill>
        <p:spPr>
          <a:xfrm>
            <a:off x="5540042" y="5384073"/>
            <a:ext cx="634646" cy="634646"/>
          </a:xfrm>
          <a:prstGeom prst="rect">
            <a:avLst/>
          </a:prstGeom>
        </p:spPr>
      </p:pic>
    </p:spTree>
    <p:extLst>
      <p:ext uri="{BB962C8B-B14F-4D97-AF65-F5344CB8AC3E}">
        <p14:creationId xmlns:p14="http://schemas.microsoft.com/office/powerpoint/2010/main" val="2197064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868" y="195774"/>
            <a:ext cx="6172200" cy="529568"/>
          </a:xfrm>
        </p:spPr>
        <p:txBody>
          <a:bodyPr>
            <a:noAutofit/>
          </a:bodyPr>
          <a:lstStyle/>
          <a:p>
            <a:pPr algn="ctr"/>
            <a:r>
              <a:rPr lang="en-GB" b="1" dirty="0">
                <a:solidFill>
                  <a:schemeClr val="accent1">
                    <a:lumMod val="75000"/>
                  </a:schemeClr>
                </a:solidFill>
              </a:rPr>
              <a:t>Democracy</a:t>
            </a:r>
          </a:p>
        </p:txBody>
      </p:sp>
      <p:sp>
        <p:nvSpPr>
          <p:cNvPr id="3" name="Content Placeholder 2"/>
          <p:cNvSpPr>
            <a:spLocks noGrp="1"/>
          </p:cNvSpPr>
          <p:nvPr>
            <p:ph idx="1"/>
          </p:nvPr>
        </p:nvSpPr>
        <p:spPr>
          <a:xfrm>
            <a:off x="162805" y="968678"/>
            <a:ext cx="8743451" cy="3394472"/>
          </a:xfrm>
        </p:spPr>
        <p:txBody>
          <a:bodyPr>
            <a:noAutofit/>
          </a:bodyPr>
          <a:lstStyle/>
          <a:p>
            <a:r>
              <a:rPr lang="en-GB" sz="2200" dirty="0">
                <a:solidFill>
                  <a:schemeClr val="accent1">
                    <a:lumMod val="75000"/>
                  </a:schemeClr>
                </a:solidFill>
              </a:rPr>
              <a:t>Plato (c. 448-348 BCE) criticised Athenian democracy on two counts;</a:t>
            </a:r>
          </a:p>
          <a:p>
            <a:r>
              <a:rPr lang="en-GB" sz="2200" dirty="0">
                <a:solidFill>
                  <a:schemeClr val="accent1">
                    <a:lumMod val="75000"/>
                  </a:schemeClr>
                </a:solidFill>
              </a:rPr>
              <a:t>As a concept he questioned whether democracy was the ideal system of rule</a:t>
            </a:r>
          </a:p>
          <a:p>
            <a:r>
              <a:rPr lang="en-GB" sz="2200" dirty="0">
                <a:solidFill>
                  <a:schemeClr val="accent1">
                    <a:lumMod val="75000"/>
                  </a:schemeClr>
                </a:solidFill>
              </a:rPr>
              <a:t>He promoted the social reproduction of talents and abilities i.e. those ‘born to rule’ were best placed to rule because off their background</a:t>
            </a:r>
          </a:p>
          <a:p>
            <a:r>
              <a:rPr lang="en-GB" sz="2200" dirty="0">
                <a:solidFill>
                  <a:schemeClr val="accent1">
                    <a:lumMod val="75000"/>
                  </a:schemeClr>
                </a:solidFill>
              </a:rPr>
              <a:t>‘Those inborn’ have ‘carefully fostered talents’ necessary for good government</a:t>
            </a:r>
          </a:p>
          <a:p>
            <a:r>
              <a:rPr lang="en-GB" sz="2200" dirty="0">
                <a:solidFill>
                  <a:schemeClr val="accent1">
                    <a:lumMod val="75000"/>
                  </a:schemeClr>
                </a:solidFill>
              </a:rPr>
              <a:t>For Plato, the most ‘just’ form of government was the </a:t>
            </a:r>
            <a:r>
              <a:rPr lang="en-GB" sz="2200" b="1" dirty="0">
                <a:solidFill>
                  <a:schemeClr val="accent1">
                    <a:lumMod val="75000"/>
                  </a:schemeClr>
                </a:solidFill>
              </a:rPr>
              <a:t>aristocracy</a:t>
            </a:r>
            <a:r>
              <a:rPr lang="en-GB" sz="2200" dirty="0">
                <a:solidFill>
                  <a:schemeClr val="accent1">
                    <a:lumMod val="75000"/>
                  </a:schemeClr>
                </a:solidFill>
              </a:rPr>
              <a:t>, headed by a ‘philosopher king’</a:t>
            </a:r>
          </a:p>
          <a:p>
            <a:r>
              <a:rPr lang="en-GB" sz="2200" i="1" dirty="0">
                <a:solidFill>
                  <a:schemeClr val="accent1">
                    <a:lumMod val="75000"/>
                  </a:schemeClr>
                </a:solidFill>
              </a:rPr>
              <a:t>Aristos - </a:t>
            </a:r>
            <a:r>
              <a:rPr lang="en-GB" sz="2200" dirty="0">
                <a:solidFill>
                  <a:schemeClr val="accent1">
                    <a:lumMod val="75000"/>
                  </a:schemeClr>
                </a:solidFill>
              </a:rPr>
              <a:t> the best + </a:t>
            </a:r>
            <a:r>
              <a:rPr lang="en-GB" sz="2200" i="1" dirty="0">
                <a:solidFill>
                  <a:schemeClr val="accent1">
                    <a:lumMod val="75000"/>
                  </a:schemeClr>
                </a:solidFill>
              </a:rPr>
              <a:t>Kratos</a:t>
            </a:r>
            <a:r>
              <a:rPr lang="en-GB" sz="2200" dirty="0">
                <a:solidFill>
                  <a:schemeClr val="accent1">
                    <a:lumMod val="75000"/>
                  </a:schemeClr>
                </a:solidFill>
              </a:rPr>
              <a:t> </a:t>
            </a:r>
            <a:r>
              <a:rPr lang="en-GB" sz="2200" i="1" dirty="0">
                <a:solidFill>
                  <a:schemeClr val="accent1">
                    <a:lumMod val="75000"/>
                  </a:schemeClr>
                </a:solidFill>
              </a:rPr>
              <a:t>– </a:t>
            </a:r>
            <a:r>
              <a:rPr lang="en-GB" sz="2200" dirty="0">
                <a:solidFill>
                  <a:schemeClr val="accent1">
                    <a:lumMod val="75000"/>
                  </a:schemeClr>
                </a:solidFill>
              </a:rPr>
              <a:t>rule literally rule by those best suited</a:t>
            </a:r>
          </a:p>
          <a:p>
            <a:pPr marL="0" indent="0" algn="r">
              <a:buNone/>
            </a:pPr>
            <a:r>
              <a:rPr lang="en-GB" sz="2400" dirty="0">
                <a:solidFill>
                  <a:schemeClr val="accent1">
                    <a:lumMod val="75000"/>
                  </a:schemeClr>
                </a:solidFill>
              </a:rPr>
              <a:t>(Schofield &amp; Griffith, 2016)</a:t>
            </a:r>
          </a:p>
          <a:p>
            <a:pPr marL="0" indent="0" algn="r">
              <a:buNone/>
            </a:pPr>
            <a:endParaRPr lang="en-GB" sz="2200" dirty="0">
              <a:solidFill>
                <a:schemeClr val="accent1">
                  <a:lumMod val="75000"/>
                </a:schemeClr>
              </a:solidFill>
            </a:endParaRPr>
          </a:p>
          <a:p>
            <a:pPr marL="0" indent="0">
              <a:buNone/>
            </a:pPr>
            <a:endParaRPr lang="en-GB" sz="2200" dirty="0">
              <a:solidFill>
                <a:schemeClr val="accent1">
                  <a:lumMod val="75000"/>
                </a:schemeClr>
              </a:solidFill>
            </a:endParaRPr>
          </a:p>
          <a:p>
            <a:endParaRPr lang="en-GB" sz="2200" dirty="0">
              <a:solidFill>
                <a:schemeClr val="accent1">
                  <a:lumMod val="75000"/>
                </a:schemeClr>
              </a:solidFill>
            </a:endParaRPr>
          </a:p>
          <a:p>
            <a:endParaRPr lang="en-GB" sz="2200" dirty="0">
              <a:solidFill>
                <a:schemeClr val="accent1">
                  <a:lumMod val="75000"/>
                </a:schemeClr>
              </a:solidFill>
            </a:endParaRPr>
          </a:p>
        </p:txBody>
      </p:sp>
      <p:sp>
        <p:nvSpPr>
          <p:cNvPr id="7" name="TextBox 6">
            <a:extLst>
              <a:ext uri="{FF2B5EF4-FFF2-40B4-BE49-F238E27FC236}">
                <a16:creationId xmlns:a16="http://schemas.microsoft.com/office/drawing/2014/main" id="{4AFEBF66-DD8B-671E-7FCB-7FA0CD90CAD7}"/>
              </a:ext>
            </a:extLst>
          </p:cNvPr>
          <p:cNvSpPr txBox="1"/>
          <p:nvPr/>
        </p:nvSpPr>
        <p:spPr>
          <a:xfrm>
            <a:off x="3258863" y="5389870"/>
            <a:ext cx="2061724" cy="400110"/>
          </a:xfrm>
          <a:prstGeom prst="rect">
            <a:avLst/>
          </a:prstGeom>
          <a:noFill/>
        </p:spPr>
        <p:txBody>
          <a:bodyPr wrap="square" rtlCol="0">
            <a:spAutoFit/>
          </a:bodyPr>
          <a:lstStyle/>
          <a:p>
            <a:pPr algn="ctr"/>
            <a:r>
              <a:rPr lang="en-GB" sz="2000" i="1" dirty="0">
                <a:solidFill>
                  <a:schemeClr val="accent1">
                    <a:lumMod val="75000"/>
                  </a:schemeClr>
                </a:solidFill>
              </a:rPr>
              <a:t>Any observations?</a:t>
            </a:r>
          </a:p>
        </p:txBody>
      </p:sp>
      <p:pic>
        <p:nvPicPr>
          <p:cNvPr id="8" name="Picture 7" descr="Icon - Discussion Point">
            <a:extLst>
              <a:ext uri="{FF2B5EF4-FFF2-40B4-BE49-F238E27FC236}">
                <a16:creationId xmlns:a16="http://schemas.microsoft.com/office/drawing/2014/main" id="{8F2B7A53-B477-73F4-7814-8C5DCBE242B6}"/>
              </a:ext>
            </a:extLst>
          </p:cNvPr>
          <p:cNvPicPr>
            <a:picLocks noChangeAspect="1"/>
          </p:cNvPicPr>
          <p:nvPr/>
        </p:nvPicPr>
        <p:blipFill>
          <a:blip r:embed="rId2"/>
          <a:stretch>
            <a:fillRect/>
          </a:stretch>
        </p:blipFill>
        <p:spPr>
          <a:xfrm>
            <a:off x="5412026" y="5272602"/>
            <a:ext cx="634646" cy="634646"/>
          </a:xfrm>
          <a:prstGeom prst="rect">
            <a:avLst/>
          </a:prstGeom>
        </p:spPr>
      </p:pic>
    </p:spTree>
    <p:extLst>
      <p:ext uri="{BB962C8B-B14F-4D97-AF65-F5344CB8AC3E}">
        <p14:creationId xmlns:p14="http://schemas.microsoft.com/office/powerpoint/2010/main" val="2613907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4108" y="268926"/>
            <a:ext cx="6172200" cy="529568"/>
          </a:xfrm>
        </p:spPr>
        <p:txBody>
          <a:bodyPr>
            <a:noAutofit/>
          </a:bodyPr>
          <a:lstStyle/>
          <a:p>
            <a:pPr algn="ctr"/>
            <a:r>
              <a:rPr lang="en-GB" b="1" dirty="0">
                <a:solidFill>
                  <a:schemeClr val="accent1">
                    <a:lumMod val="75000"/>
                  </a:schemeClr>
                </a:solidFill>
              </a:rPr>
              <a:t>Democracy</a:t>
            </a:r>
          </a:p>
        </p:txBody>
      </p:sp>
      <p:sp>
        <p:nvSpPr>
          <p:cNvPr id="3" name="Content Placeholder 2"/>
          <p:cNvSpPr>
            <a:spLocks noGrp="1"/>
          </p:cNvSpPr>
          <p:nvPr>
            <p:ph idx="1"/>
          </p:nvPr>
        </p:nvSpPr>
        <p:spPr>
          <a:xfrm>
            <a:off x="105018" y="921069"/>
            <a:ext cx="8733456" cy="3394472"/>
          </a:xfrm>
        </p:spPr>
        <p:txBody>
          <a:bodyPr>
            <a:noAutofit/>
          </a:bodyPr>
          <a:lstStyle/>
          <a:p>
            <a:pPr>
              <a:spcBef>
                <a:spcPts val="450"/>
              </a:spcBef>
              <a:spcAft>
                <a:spcPts val="450"/>
              </a:spcAft>
            </a:pPr>
            <a:r>
              <a:rPr lang="en-GB" sz="2400" dirty="0">
                <a:solidFill>
                  <a:schemeClr val="accent1">
                    <a:lumMod val="75000"/>
                  </a:schemeClr>
                </a:solidFill>
              </a:rPr>
              <a:t>Plato’s second criticism was, as follows;</a:t>
            </a:r>
          </a:p>
          <a:p>
            <a:pPr>
              <a:spcBef>
                <a:spcPts val="450"/>
              </a:spcBef>
              <a:spcAft>
                <a:spcPts val="450"/>
              </a:spcAft>
            </a:pPr>
            <a:r>
              <a:rPr lang="en-GB" sz="2400" dirty="0">
                <a:solidFill>
                  <a:schemeClr val="accent1">
                    <a:lumMod val="75000"/>
                  </a:schemeClr>
                </a:solidFill>
              </a:rPr>
              <a:t>As a political system Plato felt that democracy was flawed because it meant that the ‘masses’ of free men could be influenced by </a:t>
            </a:r>
            <a:r>
              <a:rPr lang="en-GB" sz="2400" b="1" dirty="0">
                <a:solidFill>
                  <a:schemeClr val="accent1">
                    <a:lumMod val="75000"/>
                  </a:schemeClr>
                </a:solidFill>
              </a:rPr>
              <a:t>demagogues</a:t>
            </a:r>
            <a:r>
              <a:rPr lang="en-GB" sz="2400" dirty="0">
                <a:solidFill>
                  <a:schemeClr val="accent1">
                    <a:lumMod val="75000"/>
                  </a:schemeClr>
                </a:solidFill>
              </a:rPr>
              <a:t> [see later in this Theme]</a:t>
            </a:r>
          </a:p>
          <a:p>
            <a:pPr>
              <a:spcBef>
                <a:spcPts val="450"/>
              </a:spcBef>
              <a:spcAft>
                <a:spcPts val="450"/>
              </a:spcAft>
            </a:pPr>
            <a:r>
              <a:rPr lang="en-GB" sz="2400" dirty="0">
                <a:solidFill>
                  <a:schemeClr val="accent1">
                    <a:lumMod val="75000"/>
                  </a:schemeClr>
                </a:solidFill>
              </a:rPr>
              <a:t>He argued that the masses care nothing for the past behaviour of the man who enters public life. </a:t>
            </a:r>
          </a:p>
          <a:p>
            <a:pPr>
              <a:spcBef>
                <a:spcPts val="450"/>
              </a:spcBef>
              <a:spcAft>
                <a:spcPts val="450"/>
              </a:spcAft>
            </a:pPr>
            <a:r>
              <a:rPr lang="en-GB" sz="2400" dirty="0">
                <a:solidFill>
                  <a:schemeClr val="accent1">
                    <a:lumMod val="75000"/>
                  </a:schemeClr>
                </a:solidFill>
              </a:rPr>
              <a:t>‘He need only proclaim himself a friend of the people, and he will be honoured’ meaning that the democratic city ‘has embraced </a:t>
            </a:r>
            <a:r>
              <a:rPr lang="en-GB" sz="2400" b="1" dirty="0">
                <a:solidFill>
                  <a:schemeClr val="accent1">
                    <a:lumMod val="75000"/>
                  </a:schemeClr>
                </a:solidFill>
              </a:rPr>
              <a:t>anarchy</a:t>
            </a:r>
            <a:r>
              <a:rPr lang="en-GB" sz="2400" dirty="0">
                <a:solidFill>
                  <a:schemeClr val="accent1">
                    <a:lumMod val="75000"/>
                  </a:schemeClr>
                </a:solidFill>
              </a:rPr>
              <a:t>’ (Schofield &amp; Griffith, 2016)</a:t>
            </a:r>
          </a:p>
          <a:p>
            <a:pPr marL="0" indent="0">
              <a:spcBef>
                <a:spcPts val="450"/>
              </a:spcBef>
              <a:spcAft>
                <a:spcPts val="450"/>
              </a:spcAft>
              <a:buNone/>
            </a:pPr>
            <a:endParaRPr lang="en-GB" sz="2400" dirty="0">
              <a:solidFill>
                <a:schemeClr val="accent1">
                  <a:lumMod val="75000"/>
                </a:schemeClr>
              </a:solidFill>
            </a:endParaRPr>
          </a:p>
          <a:p>
            <a:pPr>
              <a:spcBef>
                <a:spcPts val="450"/>
              </a:spcBef>
              <a:spcAft>
                <a:spcPts val="450"/>
              </a:spcAft>
            </a:pPr>
            <a:endParaRPr lang="en-GB" sz="2400" dirty="0">
              <a:solidFill>
                <a:schemeClr val="accent1">
                  <a:lumMod val="75000"/>
                </a:schemeClr>
              </a:solidFill>
            </a:endParaRPr>
          </a:p>
          <a:p>
            <a:pPr>
              <a:spcBef>
                <a:spcPts val="450"/>
              </a:spcBef>
              <a:spcAft>
                <a:spcPts val="450"/>
              </a:spcAft>
            </a:pPr>
            <a:endParaRPr lang="en-GB" sz="2400" dirty="0">
              <a:solidFill>
                <a:schemeClr val="accent1">
                  <a:lumMod val="75000"/>
                </a:schemeClr>
              </a:solidFill>
            </a:endParaRPr>
          </a:p>
        </p:txBody>
      </p:sp>
      <p:sp>
        <p:nvSpPr>
          <p:cNvPr id="7" name="TextBox 6">
            <a:extLst>
              <a:ext uri="{FF2B5EF4-FFF2-40B4-BE49-F238E27FC236}">
                <a16:creationId xmlns:a16="http://schemas.microsoft.com/office/drawing/2014/main" id="{3062B9B3-FE00-E95C-51B2-0C4026DC4D73}"/>
              </a:ext>
            </a:extLst>
          </p:cNvPr>
          <p:cNvSpPr txBox="1"/>
          <p:nvPr/>
        </p:nvSpPr>
        <p:spPr>
          <a:xfrm>
            <a:off x="3258863" y="4989760"/>
            <a:ext cx="2061724" cy="400110"/>
          </a:xfrm>
          <a:prstGeom prst="rect">
            <a:avLst/>
          </a:prstGeom>
          <a:noFill/>
        </p:spPr>
        <p:txBody>
          <a:bodyPr wrap="square" rtlCol="0">
            <a:spAutoFit/>
          </a:bodyPr>
          <a:lstStyle/>
          <a:p>
            <a:pPr algn="ctr"/>
            <a:r>
              <a:rPr lang="en-GB" sz="2000" i="1" dirty="0">
                <a:solidFill>
                  <a:schemeClr val="accent1">
                    <a:lumMod val="75000"/>
                  </a:schemeClr>
                </a:solidFill>
              </a:rPr>
              <a:t>Any observations?</a:t>
            </a:r>
          </a:p>
        </p:txBody>
      </p:sp>
      <p:pic>
        <p:nvPicPr>
          <p:cNvPr id="8" name="Picture 7" descr="Icon - Discussion Point">
            <a:extLst>
              <a:ext uri="{FF2B5EF4-FFF2-40B4-BE49-F238E27FC236}">
                <a16:creationId xmlns:a16="http://schemas.microsoft.com/office/drawing/2014/main" id="{9E9C226C-2954-C182-3E09-C47760683E69}"/>
              </a:ext>
            </a:extLst>
          </p:cNvPr>
          <p:cNvPicPr>
            <a:picLocks noChangeAspect="1"/>
          </p:cNvPicPr>
          <p:nvPr/>
        </p:nvPicPr>
        <p:blipFill>
          <a:blip r:embed="rId2"/>
          <a:stretch>
            <a:fillRect/>
          </a:stretch>
        </p:blipFill>
        <p:spPr>
          <a:xfrm>
            <a:off x="5412026" y="4872492"/>
            <a:ext cx="634646" cy="634646"/>
          </a:xfrm>
          <a:prstGeom prst="rect">
            <a:avLst/>
          </a:prstGeom>
        </p:spPr>
      </p:pic>
    </p:spTree>
    <p:extLst>
      <p:ext uri="{BB962C8B-B14F-4D97-AF65-F5344CB8AC3E}">
        <p14:creationId xmlns:p14="http://schemas.microsoft.com/office/powerpoint/2010/main" val="3419527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780" y="239988"/>
            <a:ext cx="6172200" cy="529568"/>
          </a:xfrm>
        </p:spPr>
        <p:txBody>
          <a:bodyPr>
            <a:noAutofit/>
          </a:bodyPr>
          <a:lstStyle/>
          <a:p>
            <a:pPr algn="ctr"/>
            <a:r>
              <a:rPr lang="en-GB" b="1" dirty="0">
                <a:solidFill>
                  <a:schemeClr val="accent1">
                    <a:lumMod val="75000"/>
                  </a:schemeClr>
                </a:solidFill>
              </a:rPr>
              <a:t>Mass Democracy</a:t>
            </a:r>
          </a:p>
        </p:txBody>
      </p:sp>
      <p:sp>
        <p:nvSpPr>
          <p:cNvPr id="3" name="Content Placeholder 2"/>
          <p:cNvSpPr>
            <a:spLocks noGrp="1"/>
          </p:cNvSpPr>
          <p:nvPr>
            <p:ph idx="1"/>
          </p:nvPr>
        </p:nvSpPr>
        <p:spPr>
          <a:xfrm>
            <a:off x="46248" y="1001282"/>
            <a:ext cx="9051504" cy="3394472"/>
          </a:xfrm>
        </p:spPr>
        <p:txBody>
          <a:bodyPr>
            <a:noAutofit/>
          </a:bodyPr>
          <a:lstStyle/>
          <a:p>
            <a:pPr>
              <a:spcBef>
                <a:spcPts val="450"/>
              </a:spcBef>
              <a:spcAft>
                <a:spcPts val="450"/>
              </a:spcAft>
            </a:pPr>
            <a:r>
              <a:rPr lang="en-GB" sz="1800" dirty="0">
                <a:solidFill>
                  <a:schemeClr val="accent1">
                    <a:lumMod val="75000"/>
                  </a:schemeClr>
                </a:solidFill>
              </a:rPr>
              <a:t>It is important to recognise that </a:t>
            </a:r>
            <a:r>
              <a:rPr lang="en-GB" sz="1800" b="1" dirty="0">
                <a:solidFill>
                  <a:schemeClr val="accent1">
                    <a:lumMod val="75000"/>
                  </a:schemeClr>
                </a:solidFill>
              </a:rPr>
              <a:t>democracy,</a:t>
            </a:r>
            <a:r>
              <a:rPr lang="en-GB" sz="1800" dirty="0">
                <a:solidFill>
                  <a:schemeClr val="accent1">
                    <a:lumMod val="75000"/>
                  </a:schemeClr>
                </a:solidFill>
              </a:rPr>
              <a:t> in the Athenian sense, meant that </a:t>
            </a:r>
            <a:r>
              <a:rPr lang="en-GB" sz="1800" b="1" dirty="0">
                <a:solidFill>
                  <a:schemeClr val="accent1">
                    <a:lumMod val="75000"/>
                  </a:schemeClr>
                </a:solidFill>
              </a:rPr>
              <a:t>every</a:t>
            </a:r>
            <a:r>
              <a:rPr lang="en-GB" sz="1800" dirty="0">
                <a:solidFill>
                  <a:schemeClr val="accent1">
                    <a:lumMod val="75000"/>
                  </a:schemeClr>
                </a:solidFill>
              </a:rPr>
              <a:t> </a:t>
            </a:r>
            <a:r>
              <a:rPr lang="en-GB" sz="1800" b="1" dirty="0">
                <a:solidFill>
                  <a:schemeClr val="accent1">
                    <a:lumMod val="75000"/>
                  </a:schemeClr>
                </a:solidFill>
              </a:rPr>
              <a:t>free man</a:t>
            </a:r>
            <a:r>
              <a:rPr lang="en-GB" sz="1800" dirty="0">
                <a:solidFill>
                  <a:schemeClr val="accent1">
                    <a:lumMod val="75000"/>
                  </a:schemeClr>
                </a:solidFill>
              </a:rPr>
              <a:t> could vote on</a:t>
            </a:r>
            <a:r>
              <a:rPr lang="en-GB" sz="1800" b="1" dirty="0">
                <a:solidFill>
                  <a:schemeClr val="accent1">
                    <a:lumMod val="75000"/>
                  </a:schemeClr>
                </a:solidFill>
              </a:rPr>
              <a:t> every </a:t>
            </a:r>
            <a:r>
              <a:rPr lang="en-GB" sz="1800" dirty="0">
                <a:solidFill>
                  <a:schemeClr val="accent1">
                    <a:lumMod val="75000"/>
                  </a:schemeClr>
                </a:solidFill>
              </a:rPr>
              <a:t>issue</a:t>
            </a:r>
            <a:endParaRPr lang="en-GB" sz="1800" b="1" dirty="0">
              <a:solidFill>
                <a:schemeClr val="accent1">
                  <a:lumMod val="75000"/>
                </a:schemeClr>
              </a:solidFill>
            </a:endParaRPr>
          </a:p>
          <a:p>
            <a:pPr>
              <a:spcBef>
                <a:spcPts val="450"/>
              </a:spcBef>
              <a:spcAft>
                <a:spcPts val="450"/>
              </a:spcAft>
            </a:pPr>
            <a:r>
              <a:rPr lang="en-GB" sz="1800" dirty="0">
                <a:solidFill>
                  <a:schemeClr val="accent1">
                    <a:lumMod val="75000"/>
                  </a:schemeClr>
                </a:solidFill>
              </a:rPr>
              <a:t>Plato’s pupil, Aristotle (384 – 322 BCE), saw this as </a:t>
            </a:r>
            <a:r>
              <a:rPr lang="en-GB" sz="1800" b="1" dirty="0">
                <a:solidFill>
                  <a:schemeClr val="accent1">
                    <a:lumMod val="75000"/>
                  </a:schemeClr>
                </a:solidFill>
              </a:rPr>
              <a:t>mass democracy</a:t>
            </a:r>
            <a:r>
              <a:rPr lang="en-GB" sz="1800" dirty="0">
                <a:solidFill>
                  <a:schemeClr val="accent1">
                    <a:lumMod val="75000"/>
                  </a:schemeClr>
                </a:solidFill>
              </a:rPr>
              <a:t> and argued that this was a dangerous form of government, for the following reasons;</a:t>
            </a:r>
          </a:p>
          <a:p>
            <a:pPr>
              <a:spcBef>
                <a:spcPts val="450"/>
              </a:spcBef>
              <a:spcAft>
                <a:spcPts val="450"/>
              </a:spcAft>
            </a:pPr>
            <a:r>
              <a:rPr lang="en-GB" sz="1800" b="1" dirty="0">
                <a:solidFill>
                  <a:schemeClr val="accent1">
                    <a:lumMod val="75000"/>
                  </a:schemeClr>
                </a:solidFill>
              </a:rPr>
              <a:t>Mass democracy, </a:t>
            </a:r>
            <a:r>
              <a:rPr lang="en-GB" sz="1800" dirty="0">
                <a:solidFill>
                  <a:schemeClr val="accent1">
                    <a:lumMod val="75000"/>
                  </a:schemeClr>
                </a:solidFill>
              </a:rPr>
              <a:t> by its very nature, undermines the rule of law; that is to say that, in a functioning state, the laws must be supreme</a:t>
            </a:r>
          </a:p>
          <a:p>
            <a:pPr>
              <a:spcBef>
                <a:spcPts val="450"/>
              </a:spcBef>
              <a:spcAft>
                <a:spcPts val="450"/>
              </a:spcAft>
            </a:pPr>
            <a:r>
              <a:rPr lang="en-GB" sz="1800" dirty="0">
                <a:solidFill>
                  <a:schemeClr val="accent1">
                    <a:lumMod val="75000"/>
                  </a:schemeClr>
                </a:solidFill>
              </a:rPr>
              <a:t>It is the supremacy of the law that stops people in power doing anything they want and becoming tyrants</a:t>
            </a:r>
          </a:p>
          <a:p>
            <a:pPr>
              <a:spcBef>
                <a:spcPts val="450"/>
              </a:spcBef>
              <a:spcAft>
                <a:spcPts val="450"/>
              </a:spcAft>
            </a:pPr>
            <a:r>
              <a:rPr lang="en-GB" sz="1800" dirty="0">
                <a:solidFill>
                  <a:schemeClr val="accent1">
                    <a:lumMod val="75000"/>
                  </a:schemeClr>
                </a:solidFill>
              </a:rPr>
              <a:t>However, in a </a:t>
            </a:r>
            <a:r>
              <a:rPr lang="en-GB" sz="1800" b="1" dirty="0">
                <a:solidFill>
                  <a:schemeClr val="accent1">
                    <a:lumMod val="75000"/>
                  </a:schemeClr>
                </a:solidFill>
              </a:rPr>
              <a:t>mass democracy</a:t>
            </a:r>
            <a:r>
              <a:rPr lang="en-GB" sz="1800" dirty="0">
                <a:solidFill>
                  <a:schemeClr val="accent1">
                    <a:lumMod val="75000"/>
                  </a:schemeClr>
                </a:solidFill>
              </a:rPr>
              <a:t>, the will of the people is </a:t>
            </a:r>
            <a:r>
              <a:rPr lang="en-GB" sz="1800" b="1" dirty="0">
                <a:solidFill>
                  <a:schemeClr val="accent1">
                    <a:lumMod val="75000"/>
                  </a:schemeClr>
                </a:solidFill>
              </a:rPr>
              <a:t>sovereign</a:t>
            </a:r>
            <a:r>
              <a:rPr lang="en-GB" sz="1800" dirty="0">
                <a:solidFill>
                  <a:schemeClr val="accent1">
                    <a:lumMod val="75000"/>
                  </a:schemeClr>
                </a:solidFill>
              </a:rPr>
              <a:t> and not the law and not the state. </a:t>
            </a:r>
          </a:p>
          <a:p>
            <a:pPr>
              <a:spcBef>
                <a:spcPts val="450"/>
              </a:spcBef>
              <a:spcAft>
                <a:spcPts val="450"/>
              </a:spcAft>
            </a:pPr>
            <a:r>
              <a:rPr lang="en-GB" sz="1800" dirty="0">
                <a:solidFill>
                  <a:schemeClr val="accent1">
                    <a:lumMod val="75000"/>
                  </a:schemeClr>
                </a:solidFill>
              </a:rPr>
              <a:t>In a mass democracy, if the majority of the people decide that someone should die, then they are killed regardless of whether the death penalty exists in law or not</a:t>
            </a:r>
          </a:p>
          <a:p>
            <a:pPr>
              <a:spcBef>
                <a:spcPts val="450"/>
              </a:spcBef>
              <a:spcAft>
                <a:spcPts val="450"/>
              </a:spcAft>
            </a:pPr>
            <a:r>
              <a:rPr lang="en-GB" sz="1800" dirty="0">
                <a:solidFill>
                  <a:schemeClr val="accent1">
                    <a:lumMod val="75000"/>
                  </a:schemeClr>
                </a:solidFill>
              </a:rPr>
              <a:t>For Plato, such a society is no longer run according to a set of established laws but simply at the ‘whim of the people’.</a:t>
            </a:r>
          </a:p>
        </p:txBody>
      </p:sp>
      <p:sp>
        <p:nvSpPr>
          <p:cNvPr id="5" name="TextBox 4"/>
          <p:cNvSpPr txBox="1"/>
          <p:nvPr/>
        </p:nvSpPr>
        <p:spPr>
          <a:xfrm>
            <a:off x="4785030" y="5556636"/>
            <a:ext cx="4266474" cy="300082"/>
          </a:xfrm>
          <a:prstGeom prst="rect">
            <a:avLst/>
          </a:prstGeom>
          <a:noFill/>
        </p:spPr>
        <p:txBody>
          <a:bodyPr wrap="square" rtlCol="0">
            <a:spAutoFit/>
          </a:bodyPr>
          <a:lstStyle/>
          <a:p>
            <a:r>
              <a:rPr lang="en-GB" sz="1350" dirty="0">
                <a:solidFill>
                  <a:schemeClr val="accent1">
                    <a:lumMod val="75000"/>
                  </a:schemeClr>
                </a:solidFill>
              </a:rPr>
              <a:t>(See for example </a:t>
            </a:r>
            <a:r>
              <a:rPr lang="en-GB" sz="1350" i="1" dirty="0">
                <a:solidFill>
                  <a:schemeClr val="accent1">
                    <a:lumMod val="75000"/>
                  </a:schemeClr>
                </a:solidFill>
              </a:rPr>
              <a:t>Aristotle’s Political Theory</a:t>
            </a:r>
            <a:r>
              <a:rPr lang="en-GB" sz="1350" dirty="0">
                <a:solidFill>
                  <a:schemeClr val="accent1">
                    <a:lumMod val="75000"/>
                  </a:schemeClr>
                </a:solidFill>
              </a:rPr>
              <a:t> in </a:t>
            </a:r>
            <a:r>
              <a:rPr lang="en-GB" sz="1350" dirty="0" err="1">
                <a:solidFill>
                  <a:schemeClr val="accent1">
                    <a:lumMod val="75000"/>
                  </a:schemeClr>
                </a:solidFill>
              </a:rPr>
              <a:t>Zalta</a:t>
            </a:r>
            <a:r>
              <a:rPr lang="en-GB" sz="1350" dirty="0">
                <a:solidFill>
                  <a:schemeClr val="accent1">
                    <a:lumMod val="75000"/>
                  </a:schemeClr>
                </a:solidFill>
              </a:rPr>
              <a:t>, 2021) </a:t>
            </a:r>
            <a:endParaRPr lang="en-GB" sz="1350" i="1" dirty="0">
              <a:solidFill>
                <a:schemeClr val="accent1">
                  <a:lumMod val="75000"/>
                </a:schemeClr>
              </a:solidFill>
            </a:endParaRPr>
          </a:p>
        </p:txBody>
      </p:sp>
    </p:spTree>
    <p:extLst>
      <p:ext uri="{BB962C8B-B14F-4D97-AF65-F5344CB8AC3E}">
        <p14:creationId xmlns:p14="http://schemas.microsoft.com/office/powerpoint/2010/main" val="149894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5422" y="213057"/>
            <a:ext cx="6172200" cy="529568"/>
          </a:xfrm>
        </p:spPr>
        <p:txBody>
          <a:bodyPr>
            <a:noAutofit/>
          </a:bodyPr>
          <a:lstStyle/>
          <a:p>
            <a:pPr algn="ctr"/>
            <a:r>
              <a:rPr lang="en-GB" b="1" dirty="0">
                <a:solidFill>
                  <a:schemeClr val="accent1">
                    <a:lumMod val="75000"/>
                  </a:schemeClr>
                </a:solidFill>
              </a:rPr>
              <a:t>Direct Democracy</a:t>
            </a:r>
          </a:p>
        </p:txBody>
      </p:sp>
      <p:sp>
        <p:nvSpPr>
          <p:cNvPr id="3" name="Content Placeholder 2"/>
          <p:cNvSpPr>
            <a:spLocks noGrp="1"/>
          </p:cNvSpPr>
          <p:nvPr>
            <p:ph idx="1"/>
          </p:nvPr>
        </p:nvSpPr>
        <p:spPr>
          <a:xfrm>
            <a:off x="189756" y="926267"/>
            <a:ext cx="8764488" cy="2322258"/>
          </a:xfrm>
        </p:spPr>
        <p:txBody>
          <a:bodyPr>
            <a:noAutofit/>
          </a:bodyPr>
          <a:lstStyle/>
          <a:p>
            <a:r>
              <a:rPr lang="en-GB" sz="2200" dirty="0">
                <a:solidFill>
                  <a:schemeClr val="accent1">
                    <a:lumMod val="75000"/>
                  </a:schemeClr>
                </a:solidFill>
              </a:rPr>
              <a:t>Aristotle posited a distinction between two forms of democracy;</a:t>
            </a:r>
          </a:p>
          <a:p>
            <a:r>
              <a:rPr lang="en-GB" sz="2200" dirty="0">
                <a:solidFill>
                  <a:schemeClr val="accent1">
                    <a:lumMod val="75000"/>
                  </a:schemeClr>
                </a:solidFill>
              </a:rPr>
              <a:t>Firstly, </a:t>
            </a:r>
            <a:r>
              <a:rPr lang="en-GB" sz="2200" b="1" dirty="0">
                <a:solidFill>
                  <a:schemeClr val="accent1">
                    <a:lumMod val="75000"/>
                  </a:schemeClr>
                </a:solidFill>
              </a:rPr>
              <a:t>Direct</a:t>
            </a:r>
            <a:r>
              <a:rPr lang="en-GB" sz="2200" dirty="0">
                <a:solidFill>
                  <a:schemeClr val="accent1">
                    <a:lumMod val="75000"/>
                  </a:schemeClr>
                </a:solidFill>
              </a:rPr>
              <a:t> democracy – where everyone has a say in the final decision (also known as a </a:t>
            </a:r>
            <a:r>
              <a:rPr lang="en-GB" sz="2200" b="1" dirty="0">
                <a:solidFill>
                  <a:schemeClr val="accent1">
                    <a:lumMod val="75000"/>
                  </a:schemeClr>
                </a:solidFill>
              </a:rPr>
              <a:t>referendum</a:t>
            </a:r>
            <a:r>
              <a:rPr lang="en-GB" sz="2200" dirty="0">
                <a:solidFill>
                  <a:schemeClr val="accent1">
                    <a:lumMod val="75000"/>
                  </a:schemeClr>
                </a:solidFill>
              </a:rPr>
              <a:t>)</a:t>
            </a:r>
          </a:p>
          <a:p>
            <a:r>
              <a:rPr lang="en-GB" sz="2200" dirty="0">
                <a:solidFill>
                  <a:schemeClr val="accent1">
                    <a:lumMod val="75000"/>
                  </a:schemeClr>
                </a:solidFill>
              </a:rPr>
              <a:t>Probably the most elaborate and complete form of direct democracy in the contemporary world can be seen in </a:t>
            </a:r>
            <a:r>
              <a:rPr lang="en-GB" sz="2200" dirty="0">
                <a:solidFill>
                  <a:schemeClr val="accent1">
                    <a:lumMod val="75000"/>
                  </a:schemeClr>
                </a:solidFill>
                <a:hlinkClick r:id="rId2"/>
              </a:rPr>
              <a:t>Switzerland</a:t>
            </a:r>
            <a:r>
              <a:rPr lang="en-GB" sz="2200" dirty="0">
                <a:solidFill>
                  <a:schemeClr val="accent1">
                    <a:lumMod val="75000"/>
                  </a:schemeClr>
                </a:solidFill>
              </a:rPr>
              <a:t> (Federal Department of Foreign Affairs, 2023)</a:t>
            </a:r>
          </a:p>
          <a:p>
            <a:r>
              <a:rPr lang="en-GB" sz="2200" dirty="0">
                <a:solidFill>
                  <a:schemeClr val="accent1">
                    <a:lumMod val="75000"/>
                  </a:schemeClr>
                </a:solidFill>
              </a:rPr>
              <a:t>Although, </a:t>
            </a:r>
            <a:r>
              <a:rPr lang="en-GB" sz="2200" b="1" dirty="0">
                <a:solidFill>
                  <a:schemeClr val="accent1">
                    <a:lumMod val="75000"/>
                  </a:schemeClr>
                </a:solidFill>
              </a:rPr>
              <a:t>citizen’s initiatives</a:t>
            </a:r>
            <a:r>
              <a:rPr lang="en-GB" sz="2200" dirty="0">
                <a:solidFill>
                  <a:schemeClr val="accent1">
                    <a:lumMod val="75000"/>
                  </a:schemeClr>
                </a:solidFill>
              </a:rPr>
              <a:t> are used in the </a:t>
            </a:r>
            <a:r>
              <a:rPr lang="en-GB" sz="2200" b="1" dirty="0">
                <a:solidFill>
                  <a:schemeClr val="accent1">
                    <a:lumMod val="75000"/>
                  </a:schemeClr>
                </a:solidFill>
              </a:rPr>
              <a:t>federal states </a:t>
            </a:r>
            <a:r>
              <a:rPr lang="en-GB" sz="2200" dirty="0">
                <a:solidFill>
                  <a:schemeClr val="accent1">
                    <a:lumMod val="75000"/>
                  </a:schemeClr>
                </a:solidFill>
              </a:rPr>
              <a:t>of Germany and elsewhere in the world</a:t>
            </a:r>
          </a:p>
          <a:p>
            <a:r>
              <a:rPr lang="en-GB" sz="2200" dirty="0">
                <a:solidFill>
                  <a:schemeClr val="accent1">
                    <a:lumMod val="75000"/>
                  </a:schemeClr>
                </a:solidFill>
              </a:rPr>
              <a:t>In Britain referenda are used rarely used but there are some examples.</a:t>
            </a:r>
          </a:p>
          <a:p>
            <a:r>
              <a:rPr lang="en-GB" sz="2200" i="1" dirty="0">
                <a:solidFill>
                  <a:schemeClr val="accent1">
                    <a:lumMod val="75000"/>
                  </a:schemeClr>
                </a:solidFill>
              </a:rPr>
              <a:t>Can you think of any?</a:t>
            </a:r>
          </a:p>
          <a:p>
            <a:r>
              <a:rPr lang="en-GB" sz="2200" dirty="0">
                <a:solidFill>
                  <a:schemeClr val="accent1">
                    <a:lumMod val="75000"/>
                  </a:schemeClr>
                </a:solidFill>
              </a:rPr>
              <a:t>As Plato argued, this means that the mass vote can be swayed by populist arguments and a simple majority wins</a:t>
            </a:r>
          </a:p>
          <a:p>
            <a:pPr marL="0" indent="0">
              <a:buNone/>
            </a:pPr>
            <a:endParaRPr lang="en-GB" sz="2200" dirty="0">
              <a:solidFill>
                <a:schemeClr val="accent1">
                  <a:lumMod val="75000"/>
                </a:schemeClr>
              </a:solidFill>
            </a:endParaRPr>
          </a:p>
        </p:txBody>
      </p:sp>
      <p:sp>
        <p:nvSpPr>
          <p:cNvPr id="5" name="TextBox 4"/>
          <p:cNvSpPr txBox="1"/>
          <p:nvPr/>
        </p:nvSpPr>
        <p:spPr>
          <a:xfrm>
            <a:off x="4877526" y="5685275"/>
            <a:ext cx="4266474" cy="300082"/>
          </a:xfrm>
          <a:prstGeom prst="rect">
            <a:avLst/>
          </a:prstGeom>
          <a:noFill/>
        </p:spPr>
        <p:txBody>
          <a:bodyPr wrap="square" rtlCol="0">
            <a:spAutoFit/>
          </a:bodyPr>
          <a:lstStyle/>
          <a:p>
            <a:r>
              <a:rPr lang="en-GB" sz="1350" dirty="0">
                <a:solidFill>
                  <a:schemeClr val="accent1">
                    <a:lumMod val="75000"/>
                  </a:schemeClr>
                </a:solidFill>
              </a:rPr>
              <a:t>(See for example </a:t>
            </a:r>
            <a:r>
              <a:rPr lang="en-GB" sz="1350" i="1" dirty="0">
                <a:solidFill>
                  <a:schemeClr val="accent1">
                    <a:lumMod val="75000"/>
                  </a:schemeClr>
                </a:solidFill>
              </a:rPr>
              <a:t>Aristotle’s Political Theory</a:t>
            </a:r>
            <a:r>
              <a:rPr lang="en-GB" sz="1350" dirty="0">
                <a:solidFill>
                  <a:schemeClr val="accent1">
                    <a:lumMod val="75000"/>
                  </a:schemeClr>
                </a:solidFill>
              </a:rPr>
              <a:t> in </a:t>
            </a:r>
            <a:r>
              <a:rPr lang="en-GB" sz="1350" dirty="0" err="1">
                <a:solidFill>
                  <a:schemeClr val="accent1">
                    <a:lumMod val="75000"/>
                  </a:schemeClr>
                </a:solidFill>
              </a:rPr>
              <a:t>Zalta</a:t>
            </a:r>
            <a:r>
              <a:rPr lang="en-GB" sz="1350" dirty="0">
                <a:solidFill>
                  <a:schemeClr val="accent1">
                    <a:lumMod val="75000"/>
                  </a:schemeClr>
                </a:solidFill>
              </a:rPr>
              <a:t>, 2021) </a:t>
            </a:r>
            <a:endParaRPr lang="en-GB" sz="1350" i="1" dirty="0">
              <a:solidFill>
                <a:schemeClr val="accent1">
                  <a:lumMod val="75000"/>
                </a:schemeClr>
              </a:solidFill>
            </a:endParaRPr>
          </a:p>
        </p:txBody>
      </p:sp>
    </p:spTree>
    <p:extLst>
      <p:ext uri="{BB962C8B-B14F-4D97-AF65-F5344CB8AC3E}">
        <p14:creationId xmlns:p14="http://schemas.microsoft.com/office/powerpoint/2010/main" val="1635910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B2870-F824-5807-E297-364E714215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BFF627-1D2F-D670-411B-1A4B0F85A273}"/>
              </a:ext>
            </a:extLst>
          </p:cNvPr>
          <p:cNvSpPr>
            <a:spLocks noGrp="1"/>
          </p:cNvSpPr>
          <p:nvPr>
            <p:ph type="title"/>
          </p:nvPr>
        </p:nvSpPr>
        <p:spPr>
          <a:xfrm>
            <a:off x="1555422" y="213057"/>
            <a:ext cx="6172200" cy="529568"/>
          </a:xfrm>
        </p:spPr>
        <p:txBody>
          <a:bodyPr>
            <a:noAutofit/>
          </a:bodyPr>
          <a:lstStyle/>
          <a:p>
            <a:pPr algn="ctr"/>
            <a:r>
              <a:rPr lang="en-GB" b="1" dirty="0"/>
              <a:t>Direct Democracy</a:t>
            </a:r>
          </a:p>
        </p:txBody>
      </p:sp>
      <p:sp>
        <p:nvSpPr>
          <p:cNvPr id="8" name="TextBox 7">
            <a:extLst>
              <a:ext uri="{FF2B5EF4-FFF2-40B4-BE49-F238E27FC236}">
                <a16:creationId xmlns:a16="http://schemas.microsoft.com/office/drawing/2014/main" id="{041F3EBC-3227-4D40-7816-DBB354960974}"/>
              </a:ext>
            </a:extLst>
          </p:cNvPr>
          <p:cNvSpPr txBox="1"/>
          <p:nvPr/>
        </p:nvSpPr>
        <p:spPr>
          <a:xfrm>
            <a:off x="1763687" y="2375250"/>
            <a:ext cx="5616624" cy="2000548"/>
          </a:xfrm>
          <a:prstGeom prst="rect">
            <a:avLst/>
          </a:prstGeom>
          <a:noFill/>
        </p:spPr>
        <p:txBody>
          <a:bodyPr wrap="square" rtlCol="0">
            <a:spAutoFit/>
          </a:bodyPr>
          <a:lstStyle/>
          <a:p>
            <a:pPr algn="ctr"/>
            <a:r>
              <a:rPr lang="en-GB" sz="2800" i="1" dirty="0">
                <a:solidFill>
                  <a:schemeClr val="accent1">
                    <a:lumMod val="75000"/>
                  </a:schemeClr>
                </a:solidFill>
              </a:rPr>
              <a:t>Are Plato &amp; Aristotle's criticisms of democracy evident in the Brexit debate? </a:t>
            </a:r>
          </a:p>
          <a:p>
            <a:pPr algn="ctr"/>
            <a:r>
              <a:rPr lang="en-GB" sz="2000" i="1" dirty="0">
                <a:solidFill>
                  <a:schemeClr val="accent1">
                    <a:lumMod val="75000"/>
                  </a:schemeClr>
                </a:solidFill>
              </a:rPr>
              <a:t>You can also share your thoughts using the ‘Democracy and Brexit’ forum on Moodle.</a:t>
            </a:r>
          </a:p>
        </p:txBody>
      </p:sp>
      <p:pic>
        <p:nvPicPr>
          <p:cNvPr id="6" name="Picture 5" descr="Icon - Discussion Point">
            <a:extLst>
              <a:ext uri="{FF2B5EF4-FFF2-40B4-BE49-F238E27FC236}">
                <a16:creationId xmlns:a16="http://schemas.microsoft.com/office/drawing/2014/main" id="{585EE927-AF4E-84C1-CF73-DA60852B74FD}"/>
              </a:ext>
            </a:extLst>
          </p:cNvPr>
          <p:cNvPicPr>
            <a:picLocks noChangeAspect="1"/>
          </p:cNvPicPr>
          <p:nvPr/>
        </p:nvPicPr>
        <p:blipFill>
          <a:blip r:embed="rId2"/>
          <a:stretch>
            <a:fillRect/>
          </a:stretch>
        </p:blipFill>
        <p:spPr>
          <a:xfrm>
            <a:off x="3909174" y="896112"/>
            <a:ext cx="1325651" cy="1325651"/>
          </a:xfrm>
          <a:prstGeom prst="rect">
            <a:avLst/>
          </a:prstGeom>
        </p:spPr>
      </p:pic>
      <p:pic>
        <p:nvPicPr>
          <p:cNvPr id="9" name="Picture 8" descr="Icon - Additional Information - link to BBC News Story EU referendum campaigns 'misleading voters' 2016">
            <a:hlinkClick r:id="rId3"/>
            <a:extLst>
              <a:ext uri="{FF2B5EF4-FFF2-40B4-BE49-F238E27FC236}">
                <a16:creationId xmlns:a16="http://schemas.microsoft.com/office/drawing/2014/main" id="{0BE30CCF-175B-0EDD-D673-4894C650C417}"/>
              </a:ext>
            </a:extLst>
          </p:cNvPr>
          <p:cNvPicPr>
            <a:picLocks noChangeAspect="1"/>
          </p:cNvPicPr>
          <p:nvPr/>
        </p:nvPicPr>
        <p:blipFill>
          <a:blip r:embed="rId4"/>
          <a:stretch>
            <a:fillRect/>
          </a:stretch>
        </p:blipFill>
        <p:spPr>
          <a:xfrm>
            <a:off x="722402" y="4468879"/>
            <a:ext cx="724234" cy="719341"/>
          </a:xfrm>
          <a:prstGeom prst="rect">
            <a:avLst/>
          </a:prstGeom>
        </p:spPr>
      </p:pic>
      <p:sp>
        <p:nvSpPr>
          <p:cNvPr id="11" name="TextBox 10">
            <a:extLst>
              <a:ext uri="{FF2B5EF4-FFF2-40B4-BE49-F238E27FC236}">
                <a16:creationId xmlns:a16="http://schemas.microsoft.com/office/drawing/2014/main" id="{046572C9-2473-3E2A-994C-AE34EFA82FBE}"/>
              </a:ext>
            </a:extLst>
          </p:cNvPr>
          <p:cNvSpPr txBox="1"/>
          <p:nvPr/>
        </p:nvSpPr>
        <p:spPr>
          <a:xfrm>
            <a:off x="1555422" y="4634222"/>
            <a:ext cx="6866176" cy="369332"/>
          </a:xfrm>
          <a:prstGeom prst="rect">
            <a:avLst/>
          </a:prstGeom>
          <a:noFill/>
        </p:spPr>
        <p:txBody>
          <a:bodyPr wrap="square" rtlCol="0">
            <a:spAutoFit/>
          </a:bodyPr>
          <a:lstStyle/>
          <a:p>
            <a:r>
              <a:rPr lang="en-GB" b="0" i="0" dirty="0">
                <a:solidFill>
                  <a:schemeClr val="accent1">
                    <a:lumMod val="75000"/>
                  </a:schemeClr>
                </a:solidFill>
                <a:effectLst/>
                <a:latin typeface="ReithSerif"/>
              </a:rPr>
              <a:t>EU referendum campaigns 'misleading voters’ (BBC News, 2016)</a:t>
            </a:r>
          </a:p>
        </p:txBody>
      </p:sp>
      <p:pic>
        <p:nvPicPr>
          <p:cNvPr id="13" name="Picture 12" descr="Icon - Study Skills">
            <a:extLst>
              <a:ext uri="{FF2B5EF4-FFF2-40B4-BE49-F238E27FC236}">
                <a16:creationId xmlns:a16="http://schemas.microsoft.com/office/drawing/2014/main" id="{9EC54434-C7FB-9F85-D9A0-2CBFF6A820D9}"/>
              </a:ext>
            </a:extLst>
          </p:cNvPr>
          <p:cNvPicPr>
            <a:picLocks noChangeAspect="1"/>
          </p:cNvPicPr>
          <p:nvPr/>
        </p:nvPicPr>
        <p:blipFill>
          <a:blip r:embed="rId5"/>
          <a:stretch>
            <a:fillRect/>
          </a:stretch>
        </p:blipFill>
        <p:spPr>
          <a:xfrm>
            <a:off x="722401" y="5223151"/>
            <a:ext cx="724236" cy="724234"/>
          </a:xfrm>
          <a:prstGeom prst="rect">
            <a:avLst/>
          </a:prstGeom>
        </p:spPr>
      </p:pic>
      <p:sp>
        <p:nvSpPr>
          <p:cNvPr id="14" name="TextBox 13">
            <a:extLst>
              <a:ext uri="{FF2B5EF4-FFF2-40B4-BE49-F238E27FC236}">
                <a16:creationId xmlns:a16="http://schemas.microsoft.com/office/drawing/2014/main" id="{400EB3BA-FCE3-B11F-CCB9-218FFFBADB0C}"/>
              </a:ext>
            </a:extLst>
          </p:cNvPr>
          <p:cNvSpPr txBox="1"/>
          <p:nvPr/>
        </p:nvSpPr>
        <p:spPr>
          <a:xfrm>
            <a:off x="1555422" y="5400602"/>
            <a:ext cx="7414842" cy="369332"/>
          </a:xfrm>
          <a:prstGeom prst="rect">
            <a:avLst/>
          </a:prstGeom>
          <a:noFill/>
        </p:spPr>
        <p:txBody>
          <a:bodyPr wrap="square" rtlCol="0">
            <a:spAutoFit/>
          </a:bodyPr>
          <a:lstStyle/>
          <a:p>
            <a:r>
              <a:rPr lang="en-GB" i="1" dirty="0">
                <a:solidFill>
                  <a:schemeClr val="accent1">
                    <a:lumMod val="75000"/>
                  </a:schemeClr>
                </a:solidFill>
                <a:latin typeface="ReithSerif"/>
              </a:rPr>
              <a:t>N.B. This is an example of a secondary source – let us find the original source</a:t>
            </a:r>
            <a:endParaRPr lang="en-GB" b="0" i="1" dirty="0">
              <a:solidFill>
                <a:schemeClr val="accent1">
                  <a:lumMod val="75000"/>
                </a:schemeClr>
              </a:solidFill>
              <a:effectLst/>
              <a:latin typeface="ReithSerif"/>
            </a:endParaRPr>
          </a:p>
        </p:txBody>
      </p:sp>
    </p:spTree>
    <p:extLst>
      <p:ext uri="{BB962C8B-B14F-4D97-AF65-F5344CB8AC3E}">
        <p14:creationId xmlns:p14="http://schemas.microsoft.com/office/powerpoint/2010/main" val="1693886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69700"/>
            <a:ext cx="6172200" cy="529568"/>
          </a:xfrm>
        </p:spPr>
        <p:txBody>
          <a:bodyPr>
            <a:noAutofit/>
          </a:bodyPr>
          <a:lstStyle/>
          <a:p>
            <a:pPr algn="ctr"/>
            <a:r>
              <a:rPr lang="en-GB" b="1" dirty="0">
                <a:solidFill>
                  <a:schemeClr val="accent1">
                    <a:lumMod val="75000"/>
                  </a:schemeClr>
                </a:solidFill>
              </a:rPr>
              <a:t>Representative Democracy</a:t>
            </a:r>
          </a:p>
        </p:txBody>
      </p:sp>
      <p:sp>
        <p:nvSpPr>
          <p:cNvPr id="3" name="Content Placeholder 2"/>
          <p:cNvSpPr>
            <a:spLocks noGrp="1"/>
          </p:cNvSpPr>
          <p:nvPr>
            <p:ph idx="1"/>
          </p:nvPr>
        </p:nvSpPr>
        <p:spPr>
          <a:xfrm>
            <a:off x="189756" y="882670"/>
            <a:ext cx="8764488" cy="3394472"/>
          </a:xfrm>
        </p:spPr>
        <p:txBody>
          <a:bodyPr>
            <a:noAutofit/>
          </a:bodyPr>
          <a:lstStyle/>
          <a:p>
            <a:pPr marL="0" indent="0">
              <a:buNone/>
            </a:pPr>
            <a:r>
              <a:rPr lang="en-GB" sz="2200" dirty="0">
                <a:solidFill>
                  <a:schemeClr val="accent1">
                    <a:lumMod val="75000"/>
                  </a:schemeClr>
                </a:solidFill>
              </a:rPr>
              <a:t>Aristotle’s second type of democracy was;</a:t>
            </a:r>
          </a:p>
          <a:p>
            <a:r>
              <a:rPr lang="en-GB" sz="2200" b="1" dirty="0">
                <a:solidFill>
                  <a:schemeClr val="accent1">
                    <a:lumMod val="75000"/>
                  </a:schemeClr>
                </a:solidFill>
              </a:rPr>
              <a:t>Representative</a:t>
            </a:r>
            <a:r>
              <a:rPr lang="en-GB" sz="2200" dirty="0">
                <a:solidFill>
                  <a:schemeClr val="accent1">
                    <a:lumMod val="75000"/>
                  </a:schemeClr>
                </a:solidFill>
              </a:rPr>
              <a:t> democracy – where the electorate chose who to lead them from a ‘wise elite’ </a:t>
            </a:r>
          </a:p>
          <a:p>
            <a:r>
              <a:rPr lang="en-GB" sz="2200" dirty="0">
                <a:solidFill>
                  <a:schemeClr val="accent1">
                    <a:lumMod val="75000"/>
                  </a:schemeClr>
                </a:solidFill>
              </a:rPr>
              <a:t>This wise elite can then balance the wishes of the populace against the rule of law</a:t>
            </a:r>
          </a:p>
          <a:p>
            <a:r>
              <a:rPr lang="en-GB" sz="2200" dirty="0">
                <a:solidFill>
                  <a:schemeClr val="accent1">
                    <a:lumMod val="75000"/>
                  </a:schemeClr>
                </a:solidFill>
              </a:rPr>
              <a:t>This can also be seen as balancing ‘what is popular’ against ‘what is right’</a:t>
            </a:r>
          </a:p>
          <a:p>
            <a:r>
              <a:rPr lang="en-GB" sz="2200" dirty="0">
                <a:solidFill>
                  <a:schemeClr val="accent1">
                    <a:lumMod val="75000"/>
                  </a:schemeClr>
                </a:solidFill>
              </a:rPr>
              <a:t>For example, it can be argued that this balancing is evidenced in the UK in terms of the debate regarding the </a:t>
            </a:r>
            <a:r>
              <a:rPr lang="en-GB" sz="2200" dirty="0">
                <a:solidFill>
                  <a:schemeClr val="accent5"/>
                </a:solidFill>
                <a:hlinkClick r:id="rId2">
                  <a:extLst>
                    <a:ext uri="{A12FA001-AC4F-418D-AE19-62706E023703}">
                      <ahyp:hlinkClr xmlns:ahyp="http://schemas.microsoft.com/office/drawing/2018/hyperlinkcolor" val="tx"/>
                    </a:ext>
                  </a:extLst>
                </a:hlinkClick>
              </a:rPr>
              <a:t>death penalty</a:t>
            </a:r>
            <a:r>
              <a:rPr lang="en-GB" sz="2200" dirty="0">
                <a:solidFill>
                  <a:schemeClr val="accent5"/>
                </a:solidFill>
              </a:rPr>
              <a:t> </a:t>
            </a:r>
            <a:r>
              <a:rPr lang="en-GB" sz="2200" dirty="0">
                <a:solidFill>
                  <a:schemeClr val="accent1">
                    <a:lumMod val="75000"/>
                  </a:schemeClr>
                </a:solidFill>
              </a:rPr>
              <a:t>in the UK (Ibbotson, 2019)</a:t>
            </a:r>
          </a:p>
          <a:p>
            <a:r>
              <a:rPr lang="en-GB" sz="2200" dirty="0">
                <a:solidFill>
                  <a:schemeClr val="accent1">
                    <a:lumMod val="75000"/>
                  </a:schemeClr>
                </a:solidFill>
              </a:rPr>
              <a:t>Most modern systems of government that we consider to be democracies are some form of </a:t>
            </a:r>
            <a:r>
              <a:rPr lang="en-GB" sz="2200" b="1" dirty="0">
                <a:solidFill>
                  <a:schemeClr val="accent1">
                    <a:lumMod val="75000"/>
                  </a:schemeClr>
                </a:solidFill>
              </a:rPr>
              <a:t>representative</a:t>
            </a:r>
            <a:r>
              <a:rPr lang="en-GB" sz="2200" dirty="0">
                <a:solidFill>
                  <a:schemeClr val="accent1">
                    <a:lumMod val="75000"/>
                  </a:schemeClr>
                </a:solidFill>
              </a:rPr>
              <a:t> democracy</a:t>
            </a:r>
          </a:p>
        </p:txBody>
      </p:sp>
      <p:sp>
        <p:nvSpPr>
          <p:cNvPr id="5" name="TextBox 4"/>
          <p:cNvSpPr txBox="1"/>
          <p:nvPr/>
        </p:nvSpPr>
        <p:spPr>
          <a:xfrm>
            <a:off x="4783758" y="5685275"/>
            <a:ext cx="4266474" cy="300082"/>
          </a:xfrm>
          <a:prstGeom prst="rect">
            <a:avLst/>
          </a:prstGeom>
          <a:noFill/>
        </p:spPr>
        <p:txBody>
          <a:bodyPr wrap="square" rtlCol="0">
            <a:spAutoFit/>
          </a:bodyPr>
          <a:lstStyle/>
          <a:p>
            <a:r>
              <a:rPr lang="en-GB" sz="1350" dirty="0">
                <a:solidFill>
                  <a:schemeClr val="accent1">
                    <a:lumMod val="75000"/>
                  </a:schemeClr>
                </a:solidFill>
              </a:rPr>
              <a:t>(See for example </a:t>
            </a:r>
            <a:r>
              <a:rPr lang="en-GB" sz="1350" i="1" dirty="0">
                <a:solidFill>
                  <a:schemeClr val="accent1">
                    <a:lumMod val="75000"/>
                  </a:schemeClr>
                </a:solidFill>
              </a:rPr>
              <a:t>Aristotle’s Political Theory</a:t>
            </a:r>
            <a:r>
              <a:rPr lang="en-GB" sz="1350" dirty="0">
                <a:solidFill>
                  <a:schemeClr val="accent1">
                    <a:lumMod val="75000"/>
                  </a:schemeClr>
                </a:solidFill>
              </a:rPr>
              <a:t> in </a:t>
            </a:r>
            <a:r>
              <a:rPr lang="en-GB" sz="1350" dirty="0" err="1">
                <a:solidFill>
                  <a:schemeClr val="accent1">
                    <a:lumMod val="75000"/>
                  </a:schemeClr>
                </a:solidFill>
              </a:rPr>
              <a:t>Zalta</a:t>
            </a:r>
            <a:r>
              <a:rPr lang="en-GB" sz="1350" dirty="0">
                <a:solidFill>
                  <a:schemeClr val="accent1">
                    <a:lumMod val="75000"/>
                  </a:schemeClr>
                </a:solidFill>
              </a:rPr>
              <a:t>, 2021) </a:t>
            </a:r>
            <a:endParaRPr lang="en-GB" sz="1350" i="1" dirty="0">
              <a:solidFill>
                <a:schemeClr val="accent1">
                  <a:lumMod val="75000"/>
                </a:schemeClr>
              </a:solidFill>
            </a:endParaRPr>
          </a:p>
        </p:txBody>
      </p:sp>
      <p:pic>
        <p:nvPicPr>
          <p:cNvPr id="4" name="Picture 3" descr="Icon - Study Skills">
            <a:extLst>
              <a:ext uri="{FF2B5EF4-FFF2-40B4-BE49-F238E27FC236}">
                <a16:creationId xmlns:a16="http://schemas.microsoft.com/office/drawing/2014/main" id="{19E3B124-6ABC-6EF1-99D4-584B6946CCAF}"/>
              </a:ext>
            </a:extLst>
          </p:cNvPr>
          <p:cNvPicPr>
            <a:picLocks noChangeAspect="1"/>
          </p:cNvPicPr>
          <p:nvPr/>
        </p:nvPicPr>
        <p:blipFill>
          <a:blip r:embed="rId3"/>
          <a:stretch>
            <a:fillRect/>
          </a:stretch>
        </p:blipFill>
        <p:spPr>
          <a:xfrm>
            <a:off x="484657" y="4957539"/>
            <a:ext cx="724236" cy="724234"/>
          </a:xfrm>
          <a:prstGeom prst="rect">
            <a:avLst/>
          </a:prstGeom>
        </p:spPr>
      </p:pic>
      <p:sp>
        <p:nvSpPr>
          <p:cNvPr id="6" name="TextBox 5">
            <a:extLst>
              <a:ext uri="{FF2B5EF4-FFF2-40B4-BE49-F238E27FC236}">
                <a16:creationId xmlns:a16="http://schemas.microsoft.com/office/drawing/2014/main" id="{474195A5-69E5-42BB-A38B-526E13F0D38A}"/>
              </a:ext>
            </a:extLst>
          </p:cNvPr>
          <p:cNvSpPr txBox="1"/>
          <p:nvPr/>
        </p:nvSpPr>
        <p:spPr>
          <a:xfrm>
            <a:off x="1317678" y="4990177"/>
            <a:ext cx="7414842" cy="646331"/>
          </a:xfrm>
          <a:prstGeom prst="rect">
            <a:avLst/>
          </a:prstGeom>
          <a:noFill/>
        </p:spPr>
        <p:txBody>
          <a:bodyPr wrap="square" rtlCol="0">
            <a:spAutoFit/>
          </a:bodyPr>
          <a:lstStyle/>
          <a:p>
            <a:r>
              <a:rPr lang="en-GB" i="1" dirty="0">
                <a:solidFill>
                  <a:schemeClr val="accent1">
                    <a:lumMod val="75000"/>
                  </a:schemeClr>
                </a:solidFill>
                <a:latin typeface="ReithSerif"/>
              </a:rPr>
              <a:t>N.B. The source above is a Market Research company – what do we need to consider when using such sources?</a:t>
            </a:r>
            <a:endParaRPr lang="en-GB" b="0" i="1" dirty="0">
              <a:solidFill>
                <a:schemeClr val="accent1">
                  <a:lumMod val="75000"/>
                </a:schemeClr>
              </a:solidFill>
              <a:effectLst/>
              <a:latin typeface="ReithSerif"/>
            </a:endParaRPr>
          </a:p>
        </p:txBody>
      </p:sp>
    </p:spTree>
    <p:extLst>
      <p:ext uri="{BB962C8B-B14F-4D97-AF65-F5344CB8AC3E}">
        <p14:creationId xmlns:p14="http://schemas.microsoft.com/office/powerpoint/2010/main" val="54495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773" y="242613"/>
            <a:ext cx="6172200" cy="529568"/>
          </a:xfrm>
        </p:spPr>
        <p:txBody>
          <a:bodyPr>
            <a:noAutofit/>
          </a:bodyPr>
          <a:lstStyle/>
          <a:p>
            <a:pPr algn="ctr"/>
            <a:r>
              <a:rPr lang="en-GB" b="1" dirty="0">
                <a:solidFill>
                  <a:schemeClr val="accent1">
                    <a:lumMod val="75000"/>
                  </a:schemeClr>
                </a:solidFill>
              </a:rPr>
              <a:t>Representative Democracy</a:t>
            </a:r>
          </a:p>
        </p:txBody>
      </p:sp>
      <p:sp>
        <p:nvSpPr>
          <p:cNvPr id="6" name="TextBox 5"/>
          <p:cNvSpPr txBox="1"/>
          <p:nvPr/>
        </p:nvSpPr>
        <p:spPr>
          <a:xfrm>
            <a:off x="222372" y="1120339"/>
            <a:ext cx="8665596" cy="4031873"/>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100" dirty="0">
                <a:solidFill>
                  <a:schemeClr val="accent1">
                    <a:lumMod val="75000"/>
                  </a:schemeClr>
                </a:solidFill>
              </a:rPr>
              <a:t>N.B. Most ‘democratic’ systems are a combination of forms of democracy</a:t>
            </a:r>
          </a:p>
          <a:p>
            <a:pPr marL="257175" indent="-257175">
              <a:spcBef>
                <a:spcPts val="450"/>
              </a:spcBef>
              <a:buFont typeface="Arial" panose="020B0604020202020204" pitchFamily="34" charset="0"/>
              <a:buChar char="•"/>
            </a:pPr>
            <a:r>
              <a:rPr lang="en-GB" sz="2100" dirty="0">
                <a:solidFill>
                  <a:schemeClr val="accent1">
                    <a:lumMod val="75000"/>
                  </a:schemeClr>
                </a:solidFill>
              </a:rPr>
              <a:t>Forms of representative democracy include;</a:t>
            </a:r>
          </a:p>
          <a:p>
            <a:pPr marL="257175" indent="-257175">
              <a:spcBef>
                <a:spcPts val="450"/>
              </a:spcBef>
              <a:buFont typeface="Arial" panose="020B0604020202020204" pitchFamily="34" charset="0"/>
              <a:buChar char="•"/>
            </a:pPr>
            <a:r>
              <a:rPr lang="en-GB" sz="2100" b="1" dirty="0">
                <a:solidFill>
                  <a:schemeClr val="accent1">
                    <a:lumMod val="75000"/>
                  </a:schemeClr>
                </a:solidFill>
              </a:rPr>
              <a:t>Constitutional monarchy </a:t>
            </a:r>
            <a:r>
              <a:rPr lang="en-GB" sz="2100" dirty="0">
                <a:solidFill>
                  <a:schemeClr val="accent1">
                    <a:lumMod val="75000"/>
                  </a:schemeClr>
                </a:solidFill>
              </a:rPr>
              <a:t>– </a:t>
            </a:r>
            <a:r>
              <a:rPr lang="en-GB" sz="2100" b="1" dirty="0">
                <a:solidFill>
                  <a:schemeClr val="accent1">
                    <a:lumMod val="75000"/>
                  </a:schemeClr>
                </a:solidFill>
              </a:rPr>
              <a:t>Government</a:t>
            </a:r>
            <a:r>
              <a:rPr lang="en-GB" sz="2100" dirty="0">
                <a:solidFill>
                  <a:schemeClr val="accent1">
                    <a:lumMod val="75000"/>
                  </a:schemeClr>
                </a:solidFill>
              </a:rPr>
              <a:t> is carried out by elected representatives in some form of </a:t>
            </a:r>
            <a:r>
              <a:rPr lang="en-GB" sz="2100" b="1" dirty="0">
                <a:solidFill>
                  <a:schemeClr val="accent1">
                    <a:lumMod val="75000"/>
                  </a:schemeClr>
                </a:solidFill>
              </a:rPr>
              <a:t>parliament</a:t>
            </a:r>
            <a:r>
              <a:rPr lang="en-GB" sz="2100" dirty="0">
                <a:solidFill>
                  <a:schemeClr val="accent1">
                    <a:lumMod val="75000"/>
                  </a:schemeClr>
                </a:solidFill>
              </a:rPr>
              <a:t>; the </a:t>
            </a:r>
            <a:r>
              <a:rPr lang="en-GB" sz="2100" b="1" dirty="0">
                <a:solidFill>
                  <a:schemeClr val="accent1">
                    <a:lumMod val="75000"/>
                  </a:schemeClr>
                </a:solidFill>
              </a:rPr>
              <a:t>head of state</a:t>
            </a:r>
            <a:r>
              <a:rPr lang="en-GB" sz="2100" dirty="0">
                <a:solidFill>
                  <a:schemeClr val="accent1">
                    <a:lumMod val="75000"/>
                  </a:schemeClr>
                </a:solidFill>
              </a:rPr>
              <a:t> is the monarch</a:t>
            </a:r>
          </a:p>
          <a:p>
            <a:pPr marL="257175" indent="-257175">
              <a:spcBef>
                <a:spcPts val="450"/>
              </a:spcBef>
              <a:buFont typeface="Arial" panose="020B0604020202020204" pitchFamily="34" charset="0"/>
              <a:buChar char="•"/>
            </a:pPr>
            <a:r>
              <a:rPr lang="en-GB" sz="2100" dirty="0">
                <a:solidFill>
                  <a:schemeClr val="accent1">
                    <a:lumMod val="75000"/>
                  </a:schemeClr>
                </a:solidFill>
              </a:rPr>
              <a:t>Examples include Morocco, UK, Netherlands, Belgium, Sweden and Japan</a:t>
            </a:r>
          </a:p>
          <a:p>
            <a:pPr marL="257175" indent="-257175">
              <a:spcBef>
                <a:spcPts val="450"/>
              </a:spcBef>
              <a:buFont typeface="Arial" panose="020B0604020202020204" pitchFamily="34" charset="0"/>
              <a:buChar char="•"/>
            </a:pPr>
            <a:r>
              <a:rPr lang="en-GB" sz="2100" b="1" dirty="0">
                <a:solidFill>
                  <a:schemeClr val="accent1">
                    <a:lumMod val="75000"/>
                  </a:schemeClr>
                </a:solidFill>
              </a:rPr>
              <a:t>Constitutional democracy</a:t>
            </a:r>
            <a:r>
              <a:rPr lang="en-GB" sz="2100" dirty="0">
                <a:solidFill>
                  <a:schemeClr val="accent1">
                    <a:lumMod val="75000"/>
                  </a:schemeClr>
                </a:solidFill>
              </a:rPr>
              <a:t> - </a:t>
            </a:r>
            <a:r>
              <a:rPr lang="en-GB" sz="2100" b="1" dirty="0">
                <a:solidFill>
                  <a:schemeClr val="accent1">
                    <a:lumMod val="75000"/>
                  </a:schemeClr>
                </a:solidFill>
              </a:rPr>
              <a:t>Government</a:t>
            </a:r>
            <a:r>
              <a:rPr lang="en-GB" sz="2100" dirty="0">
                <a:solidFill>
                  <a:schemeClr val="accent1">
                    <a:lumMod val="75000"/>
                  </a:schemeClr>
                </a:solidFill>
              </a:rPr>
              <a:t> is carried out by elected representatives in some form of </a:t>
            </a:r>
            <a:r>
              <a:rPr lang="en-GB" sz="2100" b="1" dirty="0">
                <a:solidFill>
                  <a:schemeClr val="accent1">
                    <a:lumMod val="75000"/>
                  </a:schemeClr>
                </a:solidFill>
              </a:rPr>
              <a:t>parliament</a:t>
            </a:r>
            <a:r>
              <a:rPr lang="en-GB" sz="2100" dirty="0">
                <a:solidFill>
                  <a:schemeClr val="accent1">
                    <a:lumMod val="75000"/>
                  </a:schemeClr>
                </a:solidFill>
              </a:rPr>
              <a:t>; the </a:t>
            </a:r>
            <a:r>
              <a:rPr lang="en-GB" sz="2100" b="1" dirty="0">
                <a:solidFill>
                  <a:schemeClr val="accent1">
                    <a:lumMod val="75000"/>
                  </a:schemeClr>
                </a:solidFill>
              </a:rPr>
              <a:t>head of state</a:t>
            </a:r>
            <a:r>
              <a:rPr lang="en-GB" sz="2100" dirty="0">
                <a:solidFill>
                  <a:schemeClr val="accent1">
                    <a:lumMod val="75000"/>
                  </a:schemeClr>
                </a:solidFill>
              </a:rPr>
              <a:t> is often a President either chosen by the parliament or directly elected by the people</a:t>
            </a:r>
          </a:p>
          <a:p>
            <a:pPr marL="257175" indent="-257175">
              <a:spcBef>
                <a:spcPts val="450"/>
              </a:spcBef>
              <a:buFont typeface="Arial" panose="020B0604020202020204" pitchFamily="34" charset="0"/>
              <a:buChar char="•"/>
            </a:pPr>
            <a:r>
              <a:rPr lang="en-GB" sz="2100" dirty="0">
                <a:solidFill>
                  <a:schemeClr val="accent1">
                    <a:lumMod val="75000"/>
                  </a:schemeClr>
                </a:solidFill>
              </a:rPr>
              <a:t>Examples include Germany and India</a:t>
            </a:r>
          </a:p>
          <a:p>
            <a:pPr algn="r">
              <a:spcBef>
                <a:spcPts val="450"/>
              </a:spcBef>
            </a:pPr>
            <a:r>
              <a:rPr lang="en-GB" sz="2100" dirty="0">
                <a:solidFill>
                  <a:schemeClr val="accent1">
                    <a:lumMod val="75000"/>
                  </a:schemeClr>
                </a:solidFill>
              </a:rPr>
              <a:t>(See for example Brown </a:t>
            </a:r>
            <a:r>
              <a:rPr lang="en-GB" sz="2100" i="1" dirty="0">
                <a:solidFill>
                  <a:schemeClr val="accent1">
                    <a:lumMod val="75000"/>
                  </a:schemeClr>
                </a:solidFill>
              </a:rPr>
              <a:t>et al</a:t>
            </a:r>
            <a:r>
              <a:rPr lang="en-GB" sz="2100" dirty="0">
                <a:solidFill>
                  <a:schemeClr val="accent1">
                    <a:lumMod val="75000"/>
                  </a:schemeClr>
                </a:solidFill>
              </a:rPr>
              <a:t>, 2018)21</a:t>
            </a:r>
          </a:p>
        </p:txBody>
      </p:sp>
    </p:spTree>
    <p:extLst>
      <p:ext uri="{BB962C8B-B14F-4D97-AF65-F5344CB8AC3E}">
        <p14:creationId xmlns:p14="http://schemas.microsoft.com/office/powerpoint/2010/main" val="3075621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1396" y="231361"/>
            <a:ext cx="6172200" cy="529568"/>
          </a:xfrm>
        </p:spPr>
        <p:txBody>
          <a:bodyPr>
            <a:noAutofit/>
          </a:bodyPr>
          <a:lstStyle/>
          <a:p>
            <a:pPr algn="ctr"/>
            <a:r>
              <a:rPr lang="en-GB" b="1" dirty="0">
                <a:solidFill>
                  <a:schemeClr val="accent1">
                    <a:lumMod val="75000"/>
                  </a:schemeClr>
                </a:solidFill>
              </a:rPr>
              <a:t>Representative Democracy</a:t>
            </a:r>
          </a:p>
        </p:txBody>
      </p:sp>
      <p:sp>
        <p:nvSpPr>
          <p:cNvPr id="6" name="TextBox 5"/>
          <p:cNvSpPr txBox="1"/>
          <p:nvPr/>
        </p:nvSpPr>
        <p:spPr>
          <a:xfrm>
            <a:off x="70992" y="1054750"/>
            <a:ext cx="8789544" cy="4757713"/>
          </a:xfrm>
          <a:prstGeom prst="rect">
            <a:avLst/>
          </a:prstGeom>
          <a:noFill/>
        </p:spPr>
        <p:txBody>
          <a:bodyPr wrap="square" rtlCol="0">
            <a:spAutoFit/>
          </a:bodyPr>
          <a:lstStyle/>
          <a:p>
            <a:pPr>
              <a:spcBef>
                <a:spcPts val="450"/>
              </a:spcBef>
            </a:pPr>
            <a:r>
              <a:rPr lang="en-GB" sz="2000" dirty="0">
                <a:solidFill>
                  <a:schemeClr val="accent1">
                    <a:lumMod val="75000"/>
                  </a:schemeClr>
                </a:solidFill>
              </a:rPr>
              <a:t>Forms of representative democracy include;</a:t>
            </a:r>
            <a:endParaRPr lang="en-GB" sz="1950" b="1" dirty="0">
              <a:solidFill>
                <a:schemeClr val="accent1">
                  <a:lumMod val="75000"/>
                </a:schemeClr>
              </a:solidFill>
            </a:endParaRPr>
          </a:p>
          <a:p>
            <a:pPr marL="257175" indent="-257175">
              <a:spcBef>
                <a:spcPts val="450"/>
              </a:spcBef>
              <a:buFont typeface="Arial" panose="020B0604020202020204" pitchFamily="34" charset="0"/>
              <a:buChar char="•"/>
            </a:pPr>
            <a:r>
              <a:rPr lang="en-GB" sz="1950" b="1" dirty="0">
                <a:solidFill>
                  <a:schemeClr val="accent1">
                    <a:lumMod val="75000"/>
                  </a:schemeClr>
                </a:solidFill>
              </a:rPr>
              <a:t>Presidential democracy </a:t>
            </a:r>
            <a:r>
              <a:rPr lang="en-GB" sz="1950" dirty="0">
                <a:solidFill>
                  <a:schemeClr val="accent1">
                    <a:lumMod val="75000"/>
                  </a:schemeClr>
                </a:solidFill>
              </a:rPr>
              <a:t>– </a:t>
            </a:r>
            <a:r>
              <a:rPr lang="en-GB" sz="1950" b="1" dirty="0">
                <a:solidFill>
                  <a:schemeClr val="accent1">
                    <a:lumMod val="75000"/>
                  </a:schemeClr>
                </a:solidFill>
              </a:rPr>
              <a:t>t</a:t>
            </a:r>
            <a:r>
              <a:rPr lang="en-GB" sz="1950" dirty="0">
                <a:solidFill>
                  <a:schemeClr val="accent1">
                    <a:lumMod val="75000"/>
                  </a:schemeClr>
                </a:solidFill>
              </a:rPr>
              <a:t>he </a:t>
            </a:r>
            <a:r>
              <a:rPr lang="en-GB" sz="1950" b="1" dirty="0">
                <a:solidFill>
                  <a:schemeClr val="accent1">
                    <a:lumMod val="75000"/>
                  </a:schemeClr>
                </a:solidFill>
              </a:rPr>
              <a:t>head of state</a:t>
            </a:r>
            <a:r>
              <a:rPr lang="en-GB" sz="1950" dirty="0">
                <a:solidFill>
                  <a:schemeClr val="accent1">
                    <a:lumMod val="75000"/>
                  </a:schemeClr>
                </a:solidFill>
              </a:rPr>
              <a:t> is directly elected and is also the head of </a:t>
            </a:r>
            <a:r>
              <a:rPr lang="en-GB" sz="1950" b="1" dirty="0">
                <a:solidFill>
                  <a:schemeClr val="accent1">
                    <a:lumMod val="75000"/>
                  </a:schemeClr>
                </a:solidFill>
              </a:rPr>
              <a:t>government</a:t>
            </a:r>
            <a:r>
              <a:rPr lang="en-GB" sz="1950" dirty="0">
                <a:solidFill>
                  <a:schemeClr val="accent1">
                    <a:lumMod val="75000"/>
                  </a:schemeClr>
                </a:solidFill>
              </a:rPr>
              <a:t> with other branches of government beneath them (e.g. the US Senate)</a:t>
            </a:r>
          </a:p>
          <a:p>
            <a:pPr marL="257175" indent="-257175">
              <a:spcBef>
                <a:spcPts val="450"/>
              </a:spcBef>
              <a:buFont typeface="Arial" panose="020B0604020202020204" pitchFamily="34" charset="0"/>
              <a:buChar char="•"/>
            </a:pPr>
            <a:r>
              <a:rPr lang="en-GB" sz="1950" dirty="0">
                <a:solidFill>
                  <a:schemeClr val="accent1">
                    <a:lumMod val="75000"/>
                  </a:schemeClr>
                </a:solidFill>
              </a:rPr>
              <a:t>Examples include Nigeria and the USA</a:t>
            </a:r>
          </a:p>
          <a:p>
            <a:pPr marL="257175" indent="-257175">
              <a:spcBef>
                <a:spcPts val="450"/>
              </a:spcBef>
              <a:buFont typeface="Arial" panose="020B0604020202020204" pitchFamily="34" charset="0"/>
              <a:buChar char="•"/>
            </a:pPr>
            <a:r>
              <a:rPr lang="en-GB" sz="1950" b="1" dirty="0">
                <a:solidFill>
                  <a:schemeClr val="accent1">
                    <a:lumMod val="75000"/>
                  </a:schemeClr>
                </a:solidFill>
              </a:rPr>
              <a:t>Authoritarian democracy</a:t>
            </a:r>
            <a:r>
              <a:rPr lang="en-GB" sz="1950" dirty="0">
                <a:solidFill>
                  <a:schemeClr val="accent1">
                    <a:lumMod val="75000"/>
                  </a:schemeClr>
                </a:solidFill>
              </a:rPr>
              <a:t> – also known as an </a:t>
            </a:r>
            <a:r>
              <a:rPr lang="en-GB" sz="1950" b="1" dirty="0">
                <a:solidFill>
                  <a:schemeClr val="accent1">
                    <a:lumMod val="75000"/>
                  </a:schemeClr>
                </a:solidFill>
              </a:rPr>
              <a:t>oligarchy</a:t>
            </a:r>
            <a:r>
              <a:rPr lang="en-GB" sz="1950" dirty="0">
                <a:solidFill>
                  <a:schemeClr val="accent1">
                    <a:lumMod val="75000"/>
                  </a:schemeClr>
                </a:solidFill>
              </a:rPr>
              <a:t>. Whilst there may well be elections and representative bodies, de facto government, is carried out by an elite</a:t>
            </a:r>
          </a:p>
          <a:p>
            <a:pPr marL="257175" indent="-257175">
              <a:spcBef>
                <a:spcPts val="450"/>
              </a:spcBef>
              <a:buFont typeface="Arial" panose="020B0604020202020204" pitchFamily="34" charset="0"/>
              <a:buChar char="•"/>
            </a:pPr>
            <a:r>
              <a:rPr lang="en-GB" sz="1950" dirty="0">
                <a:solidFill>
                  <a:schemeClr val="accent1">
                    <a:lumMod val="75000"/>
                  </a:schemeClr>
                </a:solidFill>
              </a:rPr>
              <a:t>Russia is often given as an example but this definition is complex</a:t>
            </a:r>
          </a:p>
          <a:p>
            <a:pPr marL="257175" indent="-257175">
              <a:spcBef>
                <a:spcPts val="450"/>
              </a:spcBef>
              <a:buFont typeface="Arial" panose="020B0604020202020204" pitchFamily="34" charset="0"/>
              <a:buChar char="•"/>
            </a:pPr>
            <a:r>
              <a:rPr lang="en-GB" sz="1950" b="1" dirty="0">
                <a:solidFill>
                  <a:schemeClr val="accent1">
                    <a:lumMod val="75000"/>
                  </a:schemeClr>
                </a:solidFill>
              </a:rPr>
              <a:t>Religious democracy – </a:t>
            </a:r>
            <a:r>
              <a:rPr lang="en-GB" sz="1950" dirty="0">
                <a:solidFill>
                  <a:schemeClr val="accent1">
                    <a:lumMod val="75000"/>
                  </a:schemeClr>
                </a:solidFill>
              </a:rPr>
              <a:t>also known as a </a:t>
            </a:r>
            <a:r>
              <a:rPr lang="en-GB" sz="1950" b="1" dirty="0">
                <a:solidFill>
                  <a:schemeClr val="accent1">
                    <a:lumMod val="75000"/>
                  </a:schemeClr>
                </a:solidFill>
              </a:rPr>
              <a:t>theocracy</a:t>
            </a:r>
            <a:r>
              <a:rPr lang="en-GB" sz="1950" dirty="0">
                <a:solidFill>
                  <a:schemeClr val="accent1">
                    <a:lumMod val="75000"/>
                  </a:schemeClr>
                </a:solidFill>
              </a:rPr>
              <a:t>. In these cases, whilst there may be elected representative bodies the system of laws is also governed by observance of a religious code</a:t>
            </a:r>
          </a:p>
          <a:p>
            <a:pPr marL="257175" indent="-257175">
              <a:spcBef>
                <a:spcPts val="450"/>
              </a:spcBef>
              <a:buFont typeface="Arial" panose="020B0604020202020204" pitchFamily="34" charset="0"/>
              <a:buChar char="•"/>
            </a:pPr>
            <a:r>
              <a:rPr lang="en-GB" sz="1950" dirty="0">
                <a:solidFill>
                  <a:schemeClr val="accent1">
                    <a:lumMod val="75000"/>
                  </a:schemeClr>
                </a:solidFill>
              </a:rPr>
              <a:t>Pakistan and Iran can be seen as an example of this form (and some would argue so could Israel)</a:t>
            </a:r>
          </a:p>
          <a:p>
            <a:pPr algn="r">
              <a:spcBef>
                <a:spcPts val="450"/>
              </a:spcBef>
            </a:pPr>
            <a:r>
              <a:rPr lang="en-GB" sz="2000" dirty="0">
                <a:solidFill>
                  <a:schemeClr val="accent1">
                    <a:lumMod val="75000"/>
                  </a:schemeClr>
                </a:solidFill>
              </a:rPr>
              <a:t>(See for example Brown </a:t>
            </a:r>
            <a:r>
              <a:rPr lang="en-GB" sz="2000" i="1" dirty="0">
                <a:solidFill>
                  <a:schemeClr val="accent1">
                    <a:lumMod val="75000"/>
                  </a:schemeClr>
                </a:solidFill>
              </a:rPr>
              <a:t>et al</a:t>
            </a:r>
            <a:r>
              <a:rPr lang="en-GB" sz="2000" dirty="0">
                <a:solidFill>
                  <a:schemeClr val="accent1">
                    <a:lumMod val="75000"/>
                  </a:schemeClr>
                </a:solidFill>
              </a:rPr>
              <a:t>, 2018)</a:t>
            </a:r>
          </a:p>
        </p:txBody>
      </p:sp>
    </p:spTree>
    <p:extLst>
      <p:ext uri="{BB962C8B-B14F-4D97-AF65-F5344CB8AC3E}">
        <p14:creationId xmlns:p14="http://schemas.microsoft.com/office/powerpoint/2010/main" val="723121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6124" y="231361"/>
            <a:ext cx="6172200" cy="529568"/>
          </a:xfrm>
        </p:spPr>
        <p:txBody>
          <a:bodyPr>
            <a:noAutofit/>
          </a:bodyPr>
          <a:lstStyle/>
          <a:p>
            <a:pPr algn="ctr"/>
            <a:r>
              <a:rPr lang="en-GB" b="1" dirty="0">
                <a:solidFill>
                  <a:schemeClr val="accent1">
                    <a:lumMod val="75000"/>
                  </a:schemeClr>
                </a:solidFill>
              </a:rPr>
              <a:t>Federal Democracy</a:t>
            </a:r>
          </a:p>
        </p:txBody>
      </p:sp>
      <p:sp>
        <p:nvSpPr>
          <p:cNvPr id="6" name="TextBox 5"/>
          <p:cNvSpPr txBox="1"/>
          <p:nvPr/>
        </p:nvSpPr>
        <p:spPr>
          <a:xfrm>
            <a:off x="179004" y="961002"/>
            <a:ext cx="8964996" cy="4506362"/>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One further complexity to the ‘map of democracy’ is the concept of </a:t>
            </a:r>
            <a:r>
              <a:rPr lang="en-GB" sz="2200" b="1" dirty="0">
                <a:solidFill>
                  <a:schemeClr val="accent1">
                    <a:lumMod val="75000"/>
                  </a:schemeClr>
                </a:solidFill>
              </a:rPr>
              <a:t>federal</a:t>
            </a:r>
            <a:r>
              <a:rPr lang="en-GB" sz="2200" dirty="0">
                <a:solidFill>
                  <a:schemeClr val="accent1">
                    <a:lumMod val="75000"/>
                  </a:schemeClr>
                </a:solidFill>
              </a:rPr>
              <a:t> democracy</a:t>
            </a:r>
          </a:p>
          <a:p>
            <a:pPr marL="257175" indent="-257175">
              <a:spcBef>
                <a:spcPts val="450"/>
              </a:spcBef>
              <a:buFont typeface="Arial" panose="020B0604020202020204" pitchFamily="34" charset="0"/>
              <a:buChar char="•"/>
            </a:pPr>
            <a:r>
              <a:rPr lang="en-GB" sz="2200" dirty="0">
                <a:solidFill>
                  <a:schemeClr val="accent1">
                    <a:lumMod val="75000"/>
                  </a:schemeClr>
                </a:solidFill>
              </a:rPr>
              <a:t>In most examples power is shared by a central government and a number of states or provinces that are given considerable self-rule, usually through their own legislatures.</a:t>
            </a:r>
          </a:p>
          <a:p>
            <a:pPr marL="257175" indent="-257175">
              <a:spcBef>
                <a:spcPts val="450"/>
              </a:spcBef>
              <a:buFont typeface="Arial" panose="020B0604020202020204" pitchFamily="34" charset="0"/>
              <a:buChar char="•"/>
            </a:pPr>
            <a:r>
              <a:rPr lang="en-GB" sz="2200" dirty="0">
                <a:solidFill>
                  <a:schemeClr val="accent1">
                    <a:lumMod val="75000"/>
                  </a:schemeClr>
                </a:solidFill>
              </a:rPr>
              <a:t>Central Government usually controls defence, international diplomacy and trade and macro-economics (e.g. USA, Germany and Australia)</a:t>
            </a:r>
          </a:p>
          <a:p>
            <a:pPr marL="257175" indent="-257175">
              <a:spcBef>
                <a:spcPts val="450"/>
              </a:spcBef>
              <a:buFont typeface="Arial" panose="020B0604020202020204" pitchFamily="34" charset="0"/>
              <a:buChar char="•"/>
            </a:pPr>
            <a:r>
              <a:rPr lang="en-GB" sz="2200" dirty="0">
                <a:solidFill>
                  <a:schemeClr val="accent1">
                    <a:lumMod val="75000"/>
                  </a:schemeClr>
                </a:solidFill>
              </a:rPr>
              <a:t>States often control education, policing etc. This is why, for example some States in the USA have the death penalty and others don’t</a:t>
            </a:r>
          </a:p>
          <a:p>
            <a:pPr marL="257175" indent="-257175">
              <a:spcBef>
                <a:spcPts val="450"/>
              </a:spcBef>
              <a:buFont typeface="Arial" panose="020B0604020202020204" pitchFamily="34" charset="0"/>
              <a:buChar char="•"/>
            </a:pPr>
            <a:r>
              <a:rPr lang="en-GB" sz="2200" dirty="0">
                <a:solidFill>
                  <a:schemeClr val="accent1">
                    <a:lumMod val="75000"/>
                  </a:schemeClr>
                </a:solidFill>
              </a:rPr>
              <a:t>Although various forms of devolution have been granted to Scotland, Wales and Northern Ireland, the UK is not a federal state.</a:t>
            </a:r>
            <a:endParaRPr lang="en-GB" sz="2200" b="1" dirty="0">
              <a:solidFill>
                <a:schemeClr val="accent1">
                  <a:lumMod val="75000"/>
                </a:schemeClr>
              </a:solidFill>
            </a:endParaRPr>
          </a:p>
          <a:p>
            <a:pPr algn="r">
              <a:spcBef>
                <a:spcPts val="450"/>
              </a:spcBef>
            </a:pPr>
            <a:r>
              <a:rPr lang="en-GB" sz="2400" dirty="0">
                <a:solidFill>
                  <a:schemeClr val="accent1">
                    <a:lumMod val="75000"/>
                  </a:schemeClr>
                </a:solidFill>
              </a:rPr>
              <a:t>(See for example Brown </a:t>
            </a:r>
            <a:r>
              <a:rPr lang="en-GB" sz="2400" i="1" dirty="0">
                <a:solidFill>
                  <a:schemeClr val="accent1">
                    <a:lumMod val="75000"/>
                  </a:schemeClr>
                </a:solidFill>
              </a:rPr>
              <a:t>et al</a:t>
            </a:r>
            <a:r>
              <a:rPr lang="en-GB" sz="2400" dirty="0">
                <a:solidFill>
                  <a:schemeClr val="accent1">
                    <a:lumMod val="75000"/>
                  </a:schemeClr>
                </a:solidFill>
              </a:rPr>
              <a:t>, 2018)</a:t>
            </a:r>
          </a:p>
        </p:txBody>
      </p:sp>
    </p:spTree>
    <p:extLst>
      <p:ext uri="{BB962C8B-B14F-4D97-AF65-F5344CB8AC3E}">
        <p14:creationId xmlns:p14="http://schemas.microsoft.com/office/powerpoint/2010/main" val="3761667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5ADE47-097F-DC0E-5F08-BF4FBF2BEC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893A3-5F3F-99F3-6B52-B52C6E7B53FB}"/>
              </a:ext>
            </a:extLst>
          </p:cNvPr>
          <p:cNvSpPr>
            <a:spLocks noGrp="1"/>
          </p:cNvSpPr>
          <p:nvPr>
            <p:ph type="title"/>
          </p:nvPr>
        </p:nvSpPr>
        <p:spPr>
          <a:xfrm>
            <a:off x="1269876" y="224325"/>
            <a:ext cx="6172200" cy="529568"/>
          </a:xfrm>
        </p:spPr>
        <p:txBody>
          <a:bodyPr>
            <a:noAutofit/>
          </a:bodyPr>
          <a:lstStyle/>
          <a:p>
            <a:pPr algn="ctr"/>
            <a:r>
              <a:rPr lang="en-GB" b="1" dirty="0">
                <a:solidFill>
                  <a:schemeClr val="accent1">
                    <a:lumMod val="75000"/>
                  </a:schemeClr>
                </a:solidFill>
              </a:rPr>
              <a:t>Electoral Systems</a:t>
            </a:r>
          </a:p>
        </p:txBody>
      </p:sp>
      <p:sp>
        <p:nvSpPr>
          <p:cNvPr id="6" name="TextBox 5">
            <a:extLst>
              <a:ext uri="{FF2B5EF4-FFF2-40B4-BE49-F238E27FC236}">
                <a16:creationId xmlns:a16="http://schemas.microsoft.com/office/drawing/2014/main" id="{E5FB5506-8E04-C5E1-7E9C-9CFA887A24D9}"/>
              </a:ext>
            </a:extLst>
          </p:cNvPr>
          <p:cNvSpPr txBox="1"/>
          <p:nvPr/>
        </p:nvSpPr>
        <p:spPr>
          <a:xfrm>
            <a:off x="106074" y="946692"/>
            <a:ext cx="8791038" cy="447558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dirty="0">
                <a:solidFill>
                  <a:schemeClr val="accent1">
                    <a:lumMod val="75000"/>
                  </a:schemeClr>
                </a:solidFill>
              </a:rPr>
              <a:t>As well as having different forms of democracy, nation states will also have differing electoral systems</a:t>
            </a:r>
          </a:p>
          <a:p>
            <a:pPr marL="257175" indent="-257175">
              <a:spcBef>
                <a:spcPts val="450"/>
              </a:spcBef>
              <a:buFont typeface="Arial" panose="020B0604020202020204" pitchFamily="34" charset="0"/>
              <a:buChar char="•"/>
            </a:pPr>
            <a:r>
              <a:rPr lang="en-GB" sz="2400" dirty="0">
                <a:solidFill>
                  <a:schemeClr val="accent1">
                    <a:lumMod val="75000"/>
                  </a:schemeClr>
                </a:solidFill>
              </a:rPr>
              <a:t>Each system of electing a leader or government has its positive and negative elements and each has implications for social inclusion and equity</a:t>
            </a:r>
          </a:p>
          <a:p>
            <a:pPr marL="257175" indent="-257175">
              <a:spcBef>
                <a:spcPts val="450"/>
              </a:spcBef>
              <a:buFont typeface="Arial" panose="020B0604020202020204" pitchFamily="34" charset="0"/>
              <a:buChar char="•"/>
            </a:pPr>
            <a:r>
              <a:rPr lang="en-GB" sz="2400" dirty="0">
                <a:solidFill>
                  <a:schemeClr val="accent1">
                    <a:lumMod val="75000"/>
                  </a:schemeClr>
                </a:solidFill>
              </a:rPr>
              <a:t>We will briefly look at several key examples, starting with;</a:t>
            </a:r>
          </a:p>
          <a:p>
            <a:pPr marL="257175" indent="-257175">
              <a:spcBef>
                <a:spcPts val="450"/>
              </a:spcBef>
              <a:buFont typeface="Arial" panose="020B0604020202020204" pitchFamily="34" charset="0"/>
              <a:buChar char="•"/>
            </a:pPr>
            <a:r>
              <a:rPr lang="en-GB" sz="2400" dirty="0">
                <a:solidFill>
                  <a:schemeClr val="accent1">
                    <a:lumMod val="75000"/>
                  </a:schemeClr>
                </a:solidFill>
              </a:rPr>
              <a:t>‘</a:t>
            </a:r>
            <a:r>
              <a:rPr lang="en-GB" sz="2400" b="1" dirty="0">
                <a:solidFill>
                  <a:schemeClr val="accent1">
                    <a:lumMod val="75000"/>
                  </a:schemeClr>
                </a:solidFill>
              </a:rPr>
              <a:t>First past the post</a:t>
            </a:r>
            <a:r>
              <a:rPr lang="en-GB" sz="2400" dirty="0">
                <a:solidFill>
                  <a:schemeClr val="accent1">
                    <a:lumMod val="75000"/>
                  </a:schemeClr>
                </a:solidFill>
              </a:rPr>
              <a:t>’: in this system, also known as single vote: single member, the person who obtains the majority of votes in a constituency is elected as its representative</a:t>
            </a:r>
          </a:p>
          <a:p>
            <a:pPr marL="257175" indent="-257175">
              <a:spcBef>
                <a:spcPts val="450"/>
              </a:spcBef>
              <a:buFont typeface="Arial" panose="020B0604020202020204" pitchFamily="34" charset="0"/>
              <a:buChar char="•"/>
            </a:pPr>
            <a:r>
              <a:rPr lang="en-GB" sz="2400" dirty="0">
                <a:solidFill>
                  <a:schemeClr val="accent1">
                    <a:lumMod val="75000"/>
                  </a:schemeClr>
                </a:solidFill>
              </a:rPr>
              <a:t>This is the system used in UK Parliamentary elections</a:t>
            </a:r>
          </a:p>
          <a:p>
            <a:pPr algn="r">
              <a:spcBef>
                <a:spcPts val="450"/>
              </a:spcBef>
            </a:pPr>
            <a:r>
              <a:rPr lang="en-GB" sz="2400" dirty="0">
                <a:solidFill>
                  <a:schemeClr val="accent1">
                    <a:lumMod val="75000"/>
                  </a:schemeClr>
                </a:solidFill>
              </a:rPr>
              <a:t>(See for example Brown </a:t>
            </a:r>
            <a:r>
              <a:rPr lang="en-GB" sz="2400" i="1" dirty="0">
                <a:solidFill>
                  <a:schemeClr val="accent1">
                    <a:lumMod val="75000"/>
                  </a:schemeClr>
                </a:solidFill>
              </a:rPr>
              <a:t>et al</a:t>
            </a:r>
            <a:r>
              <a:rPr lang="en-GB" sz="2400" dirty="0">
                <a:solidFill>
                  <a:schemeClr val="accent1">
                    <a:lumMod val="75000"/>
                  </a:schemeClr>
                </a:solidFill>
              </a:rPr>
              <a:t>, 2018)</a:t>
            </a:r>
          </a:p>
        </p:txBody>
      </p:sp>
    </p:spTree>
    <p:extLst>
      <p:ext uri="{BB962C8B-B14F-4D97-AF65-F5344CB8AC3E}">
        <p14:creationId xmlns:p14="http://schemas.microsoft.com/office/powerpoint/2010/main" val="2057233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E5F39-1250-5EA4-8A17-9970D28EAA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EA7921-C6DD-9001-3111-7554447A88A3}"/>
              </a:ext>
            </a:extLst>
          </p:cNvPr>
          <p:cNvSpPr>
            <a:spLocks noGrp="1"/>
          </p:cNvSpPr>
          <p:nvPr>
            <p:ph type="title"/>
          </p:nvPr>
        </p:nvSpPr>
        <p:spPr>
          <a:xfrm>
            <a:off x="1269876" y="224325"/>
            <a:ext cx="6172200" cy="529568"/>
          </a:xfrm>
        </p:spPr>
        <p:txBody>
          <a:bodyPr>
            <a:noAutofit/>
          </a:bodyPr>
          <a:lstStyle/>
          <a:p>
            <a:pPr algn="ctr"/>
            <a:r>
              <a:rPr lang="en-GB" b="1" dirty="0">
                <a:solidFill>
                  <a:schemeClr val="accent1">
                    <a:lumMod val="75000"/>
                  </a:schemeClr>
                </a:solidFill>
              </a:rPr>
              <a:t>First Past the Post</a:t>
            </a:r>
          </a:p>
        </p:txBody>
      </p:sp>
      <p:sp>
        <p:nvSpPr>
          <p:cNvPr id="6" name="TextBox 5">
            <a:extLst>
              <a:ext uri="{FF2B5EF4-FFF2-40B4-BE49-F238E27FC236}">
                <a16:creationId xmlns:a16="http://schemas.microsoft.com/office/drawing/2014/main" id="{521AC943-EBAE-451C-EAC3-3451C5F9FE97}"/>
              </a:ext>
            </a:extLst>
          </p:cNvPr>
          <p:cNvSpPr txBox="1"/>
          <p:nvPr/>
        </p:nvSpPr>
        <p:spPr>
          <a:xfrm>
            <a:off x="106074" y="946692"/>
            <a:ext cx="8791038" cy="4734629"/>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000" dirty="0">
                <a:solidFill>
                  <a:schemeClr val="accent1">
                    <a:lumMod val="75000"/>
                  </a:schemeClr>
                </a:solidFill>
              </a:rPr>
              <a:t>It is interesting to note that versions of this electoral system only exist in the UK and countries that were previously part of the British Empire, for example;</a:t>
            </a:r>
          </a:p>
          <a:p>
            <a:pPr marL="714375" lvl="1" indent="-257175">
              <a:spcBef>
                <a:spcPts val="450"/>
              </a:spcBef>
              <a:buFont typeface="Arial" panose="020B0604020202020204" pitchFamily="34" charset="0"/>
              <a:buChar char="•"/>
            </a:pPr>
            <a:r>
              <a:rPr lang="en-GB" sz="2000" dirty="0">
                <a:solidFill>
                  <a:schemeClr val="accent1">
                    <a:lumMod val="75000"/>
                  </a:schemeClr>
                </a:solidFill>
              </a:rPr>
              <a:t>United States – Used in most states for congressional and local elections.</a:t>
            </a:r>
          </a:p>
          <a:p>
            <a:pPr marL="714375" lvl="1" indent="-257175">
              <a:spcBef>
                <a:spcPts val="450"/>
              </a:spcBef>
              <a:buFont typeface="Arial" panose="020B0604020202020204" pitchFamily="34" charset="0"/>
              <a:buChar char="•"/>
            </a:pPr>
            <a:r>
              <a:rPr lang="en-GB" sz="2000" dirty="0">
                <a:solidFill>
                  <a:schemeClr val="accent1">
                    <a:lumMod val="75000"/>
                  </a:schemeClr>
                </a:solidFill>
              </a:rPr>
              <a:t>Canada – Used for federal and provincial elections.</a:t>
            </a:r>
          </a:p>
          <a:p>
            <a:pPr marL="714375" lvl="1" indent="-257175">
              <a:spcBef>
                <a:spcPts val="450"/>
              </a:spcBef>
              <a:buFont typeface="Arial" panose="020B0604020202020204" pitchFamily="34" charset="0"/>
              <a:buChar char="•"/>
            </a:pPr>
            <a:r>
              <a:rPr lang="en-GB" sz="2000" dirty="0">
                <a:solidFill>
                  <a:schemeClr val="accent1">
                    <a:lumMod val="75000"/>
                  </a:schemeClr>
                </a:solidFill>
              </a:rPr>
              <a:t>India – Used for Lok Sabha (lower house) elections and many state assemblies.</a:t>
            </a:r>
          </a:p>
          <a:p>
            <a:pPr marL="714375" lvl="1" indent="-257175">
              <a:spcBef>
                <a:spcPts val="450"/>
              </a:spcBef>
              <a:buFont typeface="Arial" panose="020B0604020202020204" pitchFamily="34" charset="0"/>
              <a:buChar char="•"/>
            </a:pPr>
            <a:r>
              <a:rPr lang="en-GB" sz="2000" dirty="0">
                <a:solidFill>
                  <a:schemeClr val="accent1">
                    <a:lumMod val="75000"/>
                  </a:schemeClr>
                </a:solidFill>
              </a:rPr>
              <a:t>Bangladesh – Used for parliamentary elections.</a:t>
            </a:r>
          </a:p>
          <a:p>
            <a:pPr marL="714375" lvl="1" indent="-257175">
              <a:spcBef>
                <a:spcPts val="450"/>
              </a:spcBef>
              <a:buFont typeface="Arial" panose="020B0604020202020204" pitchFamily="34" charset="0"/>
              <a:buChar char="•"/>
            </a:pPr>
            <a:r>
              <a:rPr lang="en-GB" sz="2000" dirty="0">
                <a:solidFill>
                  <a:schemeClr val="accent1">
                    <a:lumMod val="75000"/>
                  </a:schemeClr>
                </a:solidFill>
              </a:rPr>
              <a:t>Pakistan – Used for National Assembly elections.</a:t>
            </a:r>
          </a:p>
          <a:p>
            <a:pPr marL="714375" lvl="1" indent="-257175">
              <a:spcBef>
                <a:spcPts val="450"/>
              </a:spcBef>
              <a:buFont typeface="Arial" panose="020B0604020202020204" pitchFamily="34" charset="0"/>
              <a:buChar char="•"/>
            </a:pPr>
            <a:r>
              <a:rPr lang="en-GB" sz="2000" dirty="0">
                <a:solidFill>
                  <a:schemeClr val="accent1">
                    <a:lumMod val="75000"/>
                  </a:schemeClr>
                </a:solidFill>
              </a:rPr>
              <a:t>Nigeria – Used for presidential and legislative elections.</a:t>
            </a:r>
          </a:p>
          <a:p>
            <a:pPr marL="714375" lvl="1" indent="-257175">
              <a:spcBef>
                <a:spcPts val="450"/>
              </a:spcBef>
              <a:buFont typeface="Arial" panose="020B0604020202020204" pitchFamily="34" charset="0"/>
              <a:buChar char="•"/>
            </a:pPr>
            <a:r>
              <a:rPr lang="en-GB" sz="2000" dirty="0">
                <a:solidFill>
                  <a:schemeClr val="accent1">
                    <a:lumMod val="75000"/>
                  </a:schemeClr>
                </a:solidFill>
              </a:rPr>
              <a:t>Kenya – Used for presidential and parliamentary elections.</a:t>
            </a:r>
          </a:p>
          <a:p>
            <a:pPr marL="714375" lvl="1" indent="-257175">
              <a:spcBef>
                <a:spcPts val="450"/>
              </a:spcBef>
              <a:buFont typeface="Arial" panose="020B0604020202020204" pitchFamily="34" charset="0"/>
              <a:buChar char="•"/>
            </a:pPr>
            <a:r>
              <a:rPr lang="en-GB" sz="2000" dirty="0">
                <a:solidFill>
                  <a:schemeClr val="accent1">
                    <a:lumMod val="75000"/>
                  </a:schemeClr>
                </a:solidFill>
              </a:rPr>
              <a:t>Jamaica – Used for parliamentary elections.</a:t>
            </a:r>
          </a:p>
          <a:p>
            <a:pPr marL="714375" lvl="1" indent="-257175">
              <a:spcBef>
                <a:spcPts val="450"/>
              </a:spcBef>
              <a:buFont typeface="Arial" panose="020B0604020202020204" pitchFamily="34" charset="0"/>
              <a:buChar char="•"/>
            </a:pPr>
            <a:r>
              <a:rPr lang="en-GB" sz="2000" dirty="0">
                <a:solidFill>
                  <a:schemeClr val="accent1">
                    <a:lumMod val="75000"/>
                  </a:schemeClr>
                </a:solidFill>
              </a:rPr>
              <a:t>Bahamas – Used for general elections.</a:t>
            </a:r>
          </a:p>
          <a:p>
            <a:pPr marL="714375" lvl="1" indent="-257175">
              <a:spcBef>
                <a:spcPts val="450"/>
              </a:spcBef>
              <a:buFont typeface="Arial" panose="020B0604020202020204" pitchFamily="34" charset="0"/>
              <a:buChar char="•"/>
            </a:pPr>
            <a:r>
              <a:rPr lang="en-GB" sz="2000" dirty="0">
                <a:solidFill>
                  <a:schemeClr val="accent1">
                    <a:lumMod val="75000"/>
                  </a:schemeClr>
                </a:solidFill>
              </a:rPr>
              <a:t>Belize – Used for parliamentary elections.</a:t>
            </a:r>
          </a:p>
        </p:txBody>
      </p:sp>
    </p:spTree>
    <p:extLst>
      <p:ext uri="{BB962C8B-B14F-4D97-AF65-F5344CB8AC3E}">
        <p14:creationId xmlns:p14="http://schemas.microsoft.com/office/powerpoint/2010/main" val="551957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EEA32-605F-5038-9E40-885D2769CA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65384D-8077-3E25-FCE7-7AFA4489FFF7}"/>
              </a:ext>
            </a:extLst>
          </p:cNvPr>
          <p:cNvSpPr>
            <a:spLocks noGrp="1"/>
          </p:cNvSpPr>
          <p:nvPr>
            <p:ph type="title"/>
          </p:nvPr>
        </p:nvSpPr>
        <p:spPr>
          <a:xfrm>
            <a:off x="1269876" y="224325"/>
            <a:ext cx="6172200" cy="529568"/>
          </a:xfrm>
        </p:spPr>
        <p:txBody>
          <a:bodyPr>
            <a:noAutofit/>
          </a:bodyPr>
          <a:lstStyle/>
          <a:p>
            <a:pPr algn="ctr"/>
            <a:r>
              <a:rPr lang="en-GB" b="1" dirty="0">
                <a:solidFill>
                  <a:schemeClr val="accent1">
                    <a:lumMod val="75000"/>
                  </a:schemeClr>
                </a:solidFill>
              </a:rPr>
              <a:t>First Past the Post</a:t>
            </a:r>
          </a:p>
        </p:txBody>
      </p:sp>
      <p:sp>
        <p:nvSpPr>
          <p:cNvPr id="6" name="TextBox 5">
            <a:extLst>
              <a:ext uri="{FF2B5EF4-FFF2-40B4-BE49-F238E27FC236}">
                <a16:creationId xmlns:a16="http://schemas.microsoft.com/office/drawing/2014/main" id="{A950D7FA-4909-C14E-CBAC-EF53024E3E51}"/>
              </a:ext>
            </a:extLst>
          </p:cNvPr>
          <p:cNvSpPr txBox="1"/>
          <p:nvPr/>
        </p:nvSpPr>
        <p:spPr>
          <a:xfrm>
            <a:off x="176481" y="1097256"/>
            <a:ext cx="8791038" cy="4093428"/>
          </a:xfrm>
          <a:prstGeom prst="rect">
            <a:avLst/>
          </a:prstGeom>
          <a:noFill/>
        </p:spPr>
        <p:txBody>
          <a:bodyPr wrap="square" rtlCol="0">
            <a:spAutoFit/>
          </a:bodyPr>
          <a:lstStyle/>
          <a:p>
            <a:pPr>
              <a:spcBef>
                <a:spcPts val="600"/>
              </a:spcBef>
              <a:spcAft>
                <a:spcPts val="600"/>
              </a:spcAft>
            </a:pPr>
            <a:r>
              <a:rPr lang="en-GB" sz="2000" b="1" dirty="0">
                <a:solidFill>
                  <a:schemeClr val="accent1">
                    <a:lumMod val="75000"/>
                  </a:schemeClr>
                </a:solidFill>
              </a:rPr>
              <a:t>Positive Aspects of First Past the Post Voting</a:t>
            </a:r>
          </a:p>
          <a:p>
            <a:pPr algn="l">
              <a:spcBef>
                <a:spcPts val="600"/>
              </a:spcBef>
              <a:spcAft>
                <a:spcPts val="600"/>
              </a:spcAft>
            </a:pPr>
            <a:r>
              <a:rPr lang="en-GB" sz="2000" b="1" i="0" dirty="0">
                <a:solidFill>
                  <a:schemeClr val="accent1">
                    <a:lumMod val="75000"/>
                  </a:schemeClr>
                </a:solidFill>
                <a:effectLst/>
              </a:rPr>
              <a:t>Simplicity</a:t>
            </a:r>
            <a:endParaRPr lang="en-GB" sz="2000" b="0" i="0" dirty="0">
              <a:solidFill>
                <a:schemeClr val="accent1">
                  <a:lumMod val="75000"/>
                </a:schemeClr>
              </a:solidFill>
              <a:effectLst/>
            </a:endParaRPr>
          </a:p>
          <a:p>
            <a:pPr lvl="1" algn="l">
              <a:spcBef>
                <a:spcPts val="600"/>
              </a:spcBef>
              <a:spcAft>
                <a:spcPts val="600"/>
              </a:spcAft>
            </a:pPr>
            <a:r>
              <a:rPr lang="en-GB" sz="2000" b="0" i="0" dirty="0">
                <a:solidFill>
                  <a:schemeClr val="accent1">
                    <a:lumMod val="75000"/>
                  </a:schemeClr>
                </a:solidFill>
                <a:effectLst/>
              </a:rPr>
              <a:t>Easy to understand and implement: the candidate with the most votes wins.</a:t>
            </a:r>
          </a:p>
          <a:p>
            <a:pPr lvl="1" algn="l">
              <a:spcBef>
                <a:spcPts val="600"/>
              </a:spcBef>
              <a:spcAft>
                <a:spcPts val="600"/>
              </a:spcAft>
            </a:pPr>
            <a:r>
              <a:rPr lang="en-GB" sz="2000" b="0" i="0" dirty="0">
                <a:solidFill>
                  <a:schemeClr val="accent1">
                    <a:lumMod val="75000"/>
                  </a:schemeClr>
                </a:solidFill>
                <a:effectLst/>
              </a:rPr>
              <a:t>Voters mark one candidate, and counting is straightforward.</a:t>
            </a:r>
          </a:p>
          <a:p>
            <a:pPr algn="l">
              <a:spcBef>
                <a:spcPts val="600"/>
              </a:spcBef>
              <a:spcAft>
                <a:spcPts val="600"/>
              </a:spcAft>
            </a:pPr>
            <a:r>
              <a:rPr lang="en-GB" sz="2000" b="1" i="0" dirty="0">
                <a:solidFill>
                  <a:schemeClr val="accent1">
                    <a:lumMod val="75000"/>
                  </a:schemeClr>
                </a:solidFill>
                <a:effectLst/>
              </a:rPr>
              <a:t>Quick Results</a:t>
            </a:r>
            <a:endParaRPr lang="en-GB" sz="2000" b="0" i="0" dirty="0">
              <a:solidFill>
                <a:schemeClr val="accent1">
                  <a:lumMod val="75000"/>
                </a:schemeClr>
              </a:solidFill>
              <a:effectLst/>
            </a:endParaRPr>
          </a:p>
          <a:p>
            <a:pPr lvl="1" algn="l">
              <a:spcBef>
                <a:spcPts val="600"/>
              </a:spcBef>
              <a:spcAft>
                <a:spcPts val="600"/>
              </a:spcAft>
            </a:pPr>
            <a:r>
              <a:rPr lang="en-GB" sz="2000" b="0" i="0" dirty="0">
                <a:solidFill>
                  <a:schemeClr val="accent1">
                    <a:lumMod val="75000"/>
                  </a:schemeClr>
                </a:solidFill>
                <a:effectLst/>
              </a:rPr>
              <a:t>Votes are counted quickly, often producing results within hours.</a:t>
            </a:r>
          </a:p>
          <a:p>
            <a:pPr algn="l">
              <a:spcBef>
                <a:spcPts val="600"/>
              </a:spcBef>
              <a:spcAft>
                <a:spcPts val="600"/>
              </a:spcAft>
            </a:pPr>
            <a:r>
              <a:rPr lang="en-GB" sz="2000" b="1" i="0" dirty="0">
                <a:solidFill>
                  <a:schemeClr val="accent1">
                    <a:lumMod val="75000"/>
                  </a:schemeClr>
                </a:solidFill>
                <a:effectLst/>
              </a:rPr>
              <a:t>Strong, Stable Governments</a:t>
            </a:r>
            <a:endParaRPr lang="en-GB" sz="2000" b="0" i="0" dirty="0">
              <a:solidFill>
                <a:schemeClr val="accent1">
                  <a:lumMod val="75000"/>
                </a:schemeClr>
              </a:solidFill>
              <a:effectLst/>
            </a:endParaRPr>
          </a:p>
          <a:p>
            <a:pPr lvl="1" algn="l">
              <a:spcBef>
                <a:spcPts val="600"/>
              </a:spcBef>
              <a:spcAft>
                <a:spcPts val="600"/>
              </a:spcAft>
            </a:pPr>
            <a:r>
              <a:rPr lang="en-GB" sz="2000" b="0" i="0" dirty="0">
                <a:solidFill>
                  <a:schemeClr val="accent1">
                    <a:lumMod val="75000"/>
                  </a:schemeClr>
                </a:solidFill>
                <a:effectLst/>
              </a:rPr>
              <a:t>Tends to produce majority governments, reducing the need for coalitions.</a:t>
            </a:r>
          </a:p>
          <a:p>
            <a:pPr lvl="1" algn="l">
              <a:spcBef>
                <a:spcPts val="600"/>
              </a:spcBef>
              <a:spcAft>
                <a:spcPts val="600"/>
              </a:spcAft>
            </a:pPr>
            <a:r>
              <a:rPr lang="en-GB" sz="2000" b="0" i="0" dirty="0">
                <a:solidFill>
                  <a:schemeClr val="accent1">
                    <a:lumMod val="75000"/>
                  </a:schemeClr>
                </a:solidFill>
                <a:effectLst/>
              </a:rPr>
              <a:t>Encourages decisive governance.</a:t>
            </a:r>
          </a:p>
        </p:txBody>
      </p:sp>
    </p:spTree>
    <p:extLst>
      <p:ext uri="{BB962C8B-B14F-4D97-AF65-F5344CB8AC3E}">
        <p14:creationId xmlns:p14="http://schemas.microsoft.com/office/powerpoint/2010/main" val="2101672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1558E0-A924-EC50-D7CA-1992DB149D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14FBA1-88F3-32B3-942B-73B755F8AB4D}"/>
              </a:ext>
            </a:extLst>
          </p:cNvPr>
          <p:cNvSpPr>
            <a:spLocks noGrp="1"/>
          </p:cNvSpPr>
          <p:nvPr>
            <p:ph type="title"/>
          </p:nvPr>
        </p:nvSpPr>
        <p:spPr>
          <a:xfrm>
            <a:off x="1269876" y="224325"/>
            <a:ext cx="6172200" cy="529568"/>
          </a:xfrm>
        </p:spPr>
        <p:txBody>
          <a:bodyPr>
            <a:noAutofit/>
          </a:bodyPr>
          <a:lstStyle/>
          <a:p>
            <a:pPr algn="ctr"/>
            <a:r>
              <a:rPr lang="en-GB" b="1" dirty="0">
                <a:solidFill>
                  <a:schemeClr val="accent1">
                    <a:lumMod val="75000"/>
                  </a:schemeClr>
                </a:solidFill>
              </a:rPr>
              <a:t>First Past the Post</a:t>
            </a:r>
          </a:p>
        </p:txBody>
      </p:sp>
      <p:sp>
        <p:nvSpPr>
          <p:cNvPr id="6" name="TextBox 5">
            <a:extLst>
              <a:ext uri="{FF2B5EF4-FFF2-40B4-BE49-F238E27FC236}">
                <a16:creationId xmlns:a16="http://schemas.microsoft.com/office/drawing/2014/main" id="{345201C4-EA98-BC7E-348E-6F1E66989CF7}"/>
              </a:ext>
            </a:extLst>
          </p:cNvPr>
          <p:cNvSpPr txBox="1"/>
          <p:nvPr/>
        </p:nvSpPr>
        <p:spPr>
          <a:xfrm>
            <a:off x="258777" y="1225097"/>
            <a:ext cx="8791038" cy="2862322"/>
          </a:xfrm>
          <a:prstGeom prst="rect">
            <a:avLst/>
          </a:prstGeom>
          <a:noFill/>
        </p:spPr>
        <p:txBody>
          <a:bodyPr wrap="square" rtlCol="0">
            <a:spAutoFit/>
          </a:bodyPr>
          <a:lstStyle/>
          <a:p>
            <a:pPr>
              <a:spcBef>
                <a:spcPts val="600"/>
              </a:spcBef>
              <a:spcAft>
                <a:spcPts val="600"/>
              </a:spcAft>
            </a:pPr>
            <a:r>
              <a:rPr lang="en-GB" sz="2000" b="1" dirty="0">
                <a:solidFill>
                  <a:schemeClr val="accent1">
                    <a:lumMod val="75000"/>
                  </a:schemeClr>
                </a:solidFill>
              </a:rPr>
              <a:t>Positive Aspects of First Past the Post Voting</a:t>
            </a:r>
          </a:p>
          <a:p>
            <a:pPr algn="l">
              <a:spcBef>
                <a:spcPts val="600"/>
              </a:spcBef>
              <a:spcAft>
                <a:spcPts val="600"/>
              </a:spcAft>
            </a:pPr>
            <a:r>
              <a:rPr lang="en-GB" sz="2000" b="1" i="0" dirty="0">
                <a:solidFill>
                  <a:schemeClr val="accent1">
                    <a:lumMod val="75000"/>
                  </a:schemeClr>
                </a:solidFill>
                <a:effectLst/>
              </a:rPr>
              <a:t>Clear Constituency Representation</a:t>
            </a:r>
            <a:endParaRPr lang="en-GB" sz="2000" b="0" i="0" dirty="0">
              <a:solidFill>
                <a:schemeClr val="accent1">
                  <a:lumMod val="75000"/>
                </a:schemeClr>
              </a:solidFill>
              <a:effectLst/>
            </a:endParaRPr>
          </a:p>
          <a:p>
            <a:pPr lvl="1" algn="l">
              <a:spcBef>
                <a:spcPts val="600"/>
              </a:spcBef>
              <a:spcAft>
                <a:spcPts val="600"/>
              </a:spcAft>
            </a:pPr>
            <a:r>
              <a:rPr lang="en-GB" sz="2000" b="0" i="0" dirty="0">
                <a:solidFill>
                  <a:schemeClr val="accent1">
                    <a:lumMod val="75000"/>
                  </a:schemeClr>
                </a:solidFill>
                <a:effectLst/>
              </a:rPr>
              <a:t>Each elected representative serves a specific geographic area, fostering accountability.</a:t>
            </a:r>
          </a:p>
          <a:p>
            <a:pPr algn="l">
              <a:spcBef>
                <a:spcPts val="600"/>
              </a:spcBef>
              <a:spcAft>
                <a:spcPts val="600"/>
              </a:spcAft>
            </a:pPr>
            <a:r>
              <a:rPr lang="en-GB" sz="2000" b="1" i="0" dirty="0">
                <a:solidFill>
                  <a:schemeClr val="accent1">
                    <a:lumMod val="75000"/>
                  </a:schemeClr>
                </a:solidFill>
                <a:effectLst/>
              </a:rPr>
              <a:t>Prevents Extremist Parties</a:t>
            </a:r>
            <a:endParaRPr lang="en-GB" sz="2000" b="0" i="0" dirty="0">
              <a:solidFill>
                <a:schemeClr val="accent1">
                  <a:lumMod val="75000"/>
                </a:schemeClr>
              </a:solidFill>
              <a:effectLst/>
            </a:endParaRPr>
          </a:p>
          <a:p>
            <a:pPr lvl="1" algn="l">
              <a:spcBef>
                <a:spcPts val="600"/>
              </a:spcBef>
              <a:spcAft>
                <a:spcPts val="600"/>
              </a:spcAft>
            </a:pPr>
            <a:r>
              <a:rPr lang="en-GB" sz="2000" b="0" i="0" dirty="0">
                <a:solidFill>
                  <a:schemeClr val="accent1">
                    <a:lumMod val="75000"/>
                  </a:schemeClr>
                </a:solidFill>
                <a:effectLst/>
              </a:rPr>
              <a:t>Makes it harder for fringe parties to gain seats unless they have concentrated support.</a:t>
            </a:r>
          </a:p>
        </p:txBody>
      </p:sp>
    </p:spTree>
    <p:extLst>
      <p:ext uri="{BB962C8B-B14F-4D97-AF65-F5344CB8AC3E}">
        <p14:creationId xmlns:p14="http://schemas.microsoft.com/office/powerpoint/2010/main" val="3720064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DD7F8B-692F-21DC-4C19-5FCF453034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347D72-7A2B-3EDF-4FCE-8B5CF930C849}"/>
              </a:ext>
            </a:extLst>
          </p:cNvPr>
          <p:cNvSpPr>
            <a:spLocks noGrp="1"/>
          </p:cNvSpPr>
          <p:nvPr>
            <p:ph type="title"/>
          </p:nvPr>
        </p:nvSpPr>
        <p:spPr>
          <a:xfrm>
            <a:off x="1269876" y="224325"/>
            <a:ext cx="6172200" cy="529568"/>
          </a:xfrm>
        </p:spPr>
        <p:txBody>
          <a:bodyPr>
            <a:noAutofit/>
          </a:bodyPr>
          <a:lstStyle/>
          <a:p>
            <a:pPr algn="ctr"/>
            <a:r>
              <a:rPr lang="en-GB" b="1" dirty="0">
                <a:solidFill>
                  <a:schemeClr val="accent1">
                    <a:lumMod val="75000"/>
                  </a:schemeClr>
                </a:solidFill>
              </a:rPr>
              <a:t>First Past the Post</a:t>
            </a:r>
          </a:p>
        </p:txBody>
      </p:sp>
      <p:sp>
        <p:nvSpPr>
          <p:cNvPr id="6" name="TextBox 5">
            <a:extLst>
              <a:ext uri="{FF2B5EF4-FFF2-40B4-BE49-F238E27FC236}">
                <a16:creationId xmlns:a16="http://schemas.microsoft.com/office/drawing/2014/main" id="{D2539416-EC16-85F0-8D28-711DE2842857}"/>
              </a:ext>
            </a:extLst>
          </p:cNvPr>
          <p:cNvSpPr txBox="1"/>
          <p:nvPr/>
        </p:nvSpPr>
        <p:spPr>
          <a:xfrm>
            <a:off x="106074" y="946692"/>
            <a:ext cx="8791038" cy="4401205"/>
          </a:xfrm>
          <a:prstGeom prst="rect">
            <a:avLst/>
          </a:prstGeom>
          <a:noFill/>
        </p:spPr>
        <p:txBody>
          <a:bodyPr wrap="square" rtlCol="0">
            <a:spAutoFit/>
          </a:bodyPr>
          <a:lstStyle/>
          <a:p>
            <a:pPr>
              <a:spcBef>
                <a:spcPts val="600"/>
              </a:spcBef>
              <a:spcAft>
                <a:spcPts val="600"/>
              </a:spcAft>
            </a:pPr>
            <a:r>
              <a:rPr lang="en-GB" sz="2000" b="1" dirty="0">
                <a:solidFill>
                  <a:schemeClr val="accent1">
                    <a:lumMod val="75000"/>
                  </a:schemeClr>
                </a:solidFill>
              </a:rPr>
              <a:t>Negative Aspects of First Past the Post Voting</a:t>
            </a:r>
          </a:p>
          <a:p>
            <a:pPr lvl="1">
              <a:spcBef>
                <a:spcPts val="600"/>
              </a:spcBef>
              <a:spcAft>
                <a:spcPts val="600"/>
              </a:spcAft>
            </a:pPr>
            <a:r>
              <a:rPr lang="en-GB" sz="2000" b="1" i="0" dirty="0">
                <a:solidFill>
                  <a:schemeClr val="accent1">
                    <a:lumMod val="75000"/>
                  </a:schemeClr>
                </a:solidFill>
                <a:effectLst/>
              </a:rPr>
              <a:t>Disproportional Outcomes</a:t>
            </a:r>
            <a:endParaRPr lang="en-GB" sz="2000" b="0" i="0" dirty="0">
              <a:solidFill>
                <a:schemeClr val="accent1">
                  <a:lumMod val="75000"/>
                </a:schemeClr>
              </a:solidFill>
              <a:effectLst/>
            </a:endParaRPr>
          </a:p>
          <a:p>
            <a:pPr lvl="2">
              <a:spcBef>
                <a:spcPts val="600"/>
              </a:spcBef>
              <a:spcAft>
                <a:spcPts val="600"/>
              </a:spcAft>
            </a:pPr>
            <a:r>
              <a:rPr lang="en-GB" sz="2000" b="0" i="0" dirty="0">
                <a:solidFill>
                  <a:schemeClr val="accent1">
                    <a:lumMod val="75000"/>
                  </a:schemeClr>
                </a:solidFill>
                <a:effectLst/>
              </a:rPr>
              <a:t>A party can win a majority of seats without a majority of votes.</a:t>
            </a:r>
          </a:p>
          <a:p>
            <a:pPr lvl="2">
              <a:spcBef>
                <a:spcPts val="600"/>
              </a:spcBef>
              <a:spcAft>
                <a:spcPts val="600"/>
              </a:spcAft>
            </a:pPr>
            <a:r>
              <a:rPr lang="en-GB" sz="2000" b="0" i="0" dirty="0">
                <a:solidFill>
                  <a:schemeClr val="accent1">
                    <a:lumMod val="75000"/>
                  </a:schemeClr>
                </a:solidFill>
                <a:effectLst/>
              </a:rPr>
              <a:t>Smaller parties often get fewer seats than their vote share warrants.</a:t>
            </a:r>
          </a:p>
          <a:p>
            <a:pPr lvl="1">
              <a:spcBef>
                <a:spcPts val="600"/>
              </a:spcBef>
              <a:spcAft>
                <a:spcPts val="600"/>
              </a:spcAft>
            </a:pPr>
            <a:r>
              <a:rPr lang="en-GB" sz="2000" b="1" i="0" dirty="0">
                <a:solidFill>
                  <a:schemeClr val="accent1">
                    <a:lumMod val="75000"/>
                  </a:schemeClr>
                </a:solidFill>
                <a:effectLst/>
              </a:rPr>
              <a:t>Wasted Votes</a:t>
            </a:r>
            <a:endParaRPr lang="en-GB" sz="2000" b="0" i="0" dirty="0">
              <a:solidFill>
                <a:schemeClr val="accent1">
                  <a:lumMod val="75000"/>
                </a:schemeClr>
              </a:solidFill>
              <a:effectLst/>
            </a:endParaRPr>
          </a:p>
          <a:p>
            <a:pPr lvl="2">
              <a:spcBef>
                <a:spcPts val="600"/>
              </a:spcBef>
              <a:spcAft>
                <a:spcPts val="600"/>
              </a:spcAft>
            </a:pPr>
            <a:r>
              <a:rPr lang="en-GB" sz="2000" b="0" i="0" dirty="0">
                <a:solidFill>
                  <a:schemeClr val="accent1">
                    <a:lumMod val="75000"/>
                  </a:schemeClr>
                </a:solidFill>
                <a:effectLst/>
              </a:rPr>
              <a:t>Votes for losing candidates don’t contribute to representation.</a:t>
            </a:r>
          </a:p>
          <a:p>
            <a:pPr lvl="2">
              <a:spcBef>
                <a:spcPts val="600"/>
              </a:spcBef>
              <a:spcAft>
                <a:spcPts val="600"/>
              </a:spcAft>
            </a:pPr>
            <a:r>
              <a:rPr lang="en-GB" sz="2000" b="0" i="0" dirty="0">
                <a:solidFill>
                  <a:schemeClr val="accent1">
                    <a:lumMod val="75000"/>
                  </a:schemeClr>
                </a:solidFill>
                <a:effectLst/>
              </a:rPr>
              <a:t>Can discourage voter turnout in “safe” seats.</a:t>
            </a:r>
          </a:p>
          <a:p>
            <a:pPr lvl="1">
              <a:spcBef>
                <a:spcPts val="600"/>
              </a:spcBef>
              <a:spcAft>
                <a:spcPts val="600"/>
              </a:spcAft>
            </a:pPr>
            <a:r>
              <a:rPr lang="en-GB" sz="2000" b="1" i="0" dirty="0">
                <a:solidFill>
                  <a:schemeClr val="accent1">
                    <a:lumMod val="75000"/>
                  </a:schemeClr>
                </a:solidFill>
                <a:effectLst/>
              </a:rPr>
              <a:t>Encourages Tactical Voting</a:t>
            </a:r>
            <a:endParaRPr lang="en-GB" sz="2000" b="0" i="0" dirty="0">
              <a:solidFill>
                <a:schemeClr val="accent1">
                  <a:lumMod val="75000"/>
                </a:schemeClr>
              </a:solidFill>
              <a:effectLst/>
            </a:endParaRPr>
          </a:p>
          <a:p>
            <a:pPr lvl="2">
              <a:spcBef>
                <a:spcPts val="600"/>
              </a:spcBef>
              <a:spcAft>
                <a:spcPts val="600"/>
              </a:spcAft>
            </a:pPr>
            <a:r>
              <a:rPr lang="en-GB" sz="2000" b="0" i="0" dirty="0">
                <a:solidFill>
                  <a:schemeClr val="accent1">
                    <a:lumMod val="75000"/>
                  </a:schemeClr>
                </a:solidFill>
                <a:effectLst/>
              </a:rPr>
              <a:t>Voters may choose a “lesser evil” candidate to block another, rather than their true preference.</a:t>
            </a:r>
          </a:p>
        </p:txBody>
      </p:sp>
    </p:spTree>
    <p:extLst>
      <p:ext uri="{BB962C8B-B14F-4D97-AF65-F5344CB8AC3E}">
        <p14:creationId xmlns:p14="http://schemas.microsoft.com/office/powerpoint/2010/main" val="850260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9876" y="224325"/>
            <a:ext cx="6172200" cy="529568"/>
          </a:xfrm>
        </p:spPr>
        <p:txBody>
          <a:bodyPr>
            <a:noAutofit/>
          </a:bodyPr>
          <a:lstStyle/>
          <a:p>
            <a:pPr algn="ctr"/>
            <a:r>
              <a:rPr lang="en-GB" b="1" dirty="0">
                <a:solidFill>
                  <a:schemeClr val="accent1">
                    <a:lumMod val="75000"/>
                  </a:schemeClr>
                </a:solidFill>
              </a:rPr>
              <a:t>First Past the Post</a:t>
            </a:r>
          </a:p>
        </p:txBody>
      </p:sp>
      <p:sp>
        <p:nvSpPr>
          <p:cNvPr id="6" name="TextBox 5"/>
          <p:cNvSpPr txBox="1"/>
          <p:nvPr/>
        </p:nvSpPr>
        <p:spPr>
          <a:xfrm>
            <a:off x="176481" y="1098432"/>
            <a:ext cx="8791038" cy="3416320"/>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First Past the Post Voting</a:t>
            </a:r>
          </a:p>
          <a:p>
            <a:pPr lvl="1">
              <a:spcBef>
                <a:spcPts val="600"/>
              </a:spcBef>
              <a:spcAft>
                <a:spcPts val="600"/>
              </a:spcAft>
            </a:pPr>
            <a:r>
              <a:rPr lang="en-GB" sz="2200" b="1" i="0" dirty="0">
                <a:solidFill>
                  <a:schemeClr val="accent1">
                    <a:lumMod val="75000"/>
                  </a:schemeClr>
                </a:solidFill>
                <a:effectLst/>
              </a:rPr>
              <a:t>Marginalizes Smaller Parties</a:t>
            </a:r>
            <a:endParaRPr lang="en-GB" sz="2200" b="0" i="0" dirty="0">
              <a:solidFill>
                <a:schemeClr val="accent1">
                  <a:lumMod val="75000"/>
                </a:schemeClr>
              </a:solidFill>
              <a:effectLst/>
            </a:endParaRPr>
          </a:p>
          <a:p>
            <a:pPr lvl="2">
              <a:spcBef>
                <a:spcPts val="600"/>
              </a:spcBef>
              <a:spcAft>
                <a:spcPts val="600"/>
              </a:spcAft>
            </a:pPr>
            <a:r>
              <a:rPr lang="en-GB" sz="2200" b="0" i="0" dirty="0">
                <a:solidFill>
                  <a:schemeClr val="accent1">
                    <a:lumMod val="75000"/>
                  </a:schemeClr>
                </a:solidFill>
                <a:effectLst/>
              </a:rPr>
              <a:t>Difficult for new or smaller parties to gain traction unless they have regional strongholds.</a:t>
            </a:r>
          </a:p>
          <a:p>
            <a:pPr lvl="1">
              <a:spcBef>
                <a:spcPts val="600"/>
              </a:spcBef>
              <a:spcAft>
                <a:spcPts val="600"/>
              </a:spcAft>
            </a:pPr>
            <a:r>
              <a:rPr lang="en-GB" sz="2200" b="1" i="0" dirty="0">
                <a:solidFill>
                  <a:schemeClr val="accent1">
                    <a:lumMod val="75000"/>
                  </a:schemeClr>
                </a:solidFill>
                <a:effectLst/>
              </a:rPr>
              <a:t>Can Lead to Gerrymandering </a:t>
            </a:r>
            <a:r>
              <a:rPr lang="en-GB" sz="2200" dirty="0">
                <a:solidFill>
                  <a:schemeClr val="accent1">
                    <a:lumMod val="75000"/>
                  </a:schemeClr>
                </a:solidFill>
              </a:rPr>
              <a:t>(</a:t>
            </a:r>
            <a:r>
              <a:rPr lang="en-GB" sz="2200" i="0" dirty="0">
                <a:solidFill>
                  <a:schemeClr val="accent1">
                    <a:lumMod val="75000"/>
                  </a:schemeClr>
                </a:solidFill>
                <a:effectLst/>
              </a:rPr>
              <a:t>manipulating the boundaries of electoral districts to favour a particular political party or group)</a:t>
            </a:r>
          </a:p>
          <a:p>
            <a:pPr lvl="2">
              <a:spcBef>
                <a:spcPts val="600"/>
              </a:spcBef>
              <a:spcAft>
                <a:spcPts val="600"/>
              </a:spcAft>
            </a:pPr>
            <a:r>
              <a:rPr lang="en-GB" sz="2200" b="0" i="0" dirty="0">
                <a:solidFill>
                  <a:schemeClr val="accent1">
                    <a:lumMod val="75000"/>
                  </a:schemeClr>
                </a:solidFill>
                <a:effectLst/>
              </a:rPr>
              <a:t>Since outcomes depend on district boundaries, there's potential for manipulation.</a:t>
            </a:r>
          </a:p>
        </p:txBody>
      </p:sp>
    </p:spTree>
    <p:extLst>
      <p:ext uri="{BB962C8B-B14F-4D97-AF65-F5344CB8AC3E}">
        <p14:creationId xmlns:p14="http://schemas.microsoft.com/office/powerpoint/2010/main" val="2502756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208682-9438-88F0-5E51-DDD53FF693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CC745E-70DA-5FD2-000F-4F0E7B2C2A87}"/>
              </a:ext>
            </a:extLst>
          </p:cNvPr>
          <p:cNvSpPr>
            <a:spLocks noGrp="1"/>
          </p:cNvSpPr>
          <p:nvPr>
            <p:ph type="title"/>
          </p:nvPr>
        </p:nvSpPr>
        <p:spPr>
          <a:xfrm>
            <a:off x="1269876" y="224325"/>
            <a:ext cx="6172200" cy="529568"/>
          </a:xfrm>
        </p:spPr>
        <p:txBody>
          <a:bodyPr>
            <a:noAutofit/>
          </a:bodyPr>
          <a:lstStyle/>
          <a:p>
            <a:pPr algn="ctr"/>
            <a:r>
              <a:rPr lang="en-GB" b="1" dirty="0">
                <a:solidFill>
                  <a:schemeClr val="accent1">
                    <a:lumMod val="75000"/>
                  </a:schemeClr>
                </a:solidFill>
              </a:rPr>
              <a:t>Gerrymandering</a:t>
            </a:r>
          </a:p>
        </p:txBody>
      </p:sp>
      <p:sp>
        <p:nvSpPr>
          <p:cNvPr id="6" name="TextBox 5">
            <a:extLst>
              <a:ext uri="{FF2B5EF4-FFF2-40B4-BE49-F238E27FC236}">
                <a16:creationId xmlns:a16="http://schemas.microsoft.com/office/drawing/2014/main" id="{60D200D3-09DB-69C2-5651-263B7DCA82BB}"/>
              </a:ext>
            </a:extLst>
          </p:cNvPr>
          <p:cNvSpPr txBox="1"/>
          <p:nvPr/>
        </p:nvSpPr>
        <p:spPr>
          <a:xfrm>
            <a:off x="374903" y="1025280"/>
            <a:ext cx="8126271"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solidFill>
                  <a:schemeClr val="accent1">
                    <a:lumMod val="75000"/>
                  </a:schemeClr>
                </a:solidFill>
              </a:rPr>
              <a:t>N.B. In the UK constituency boundaries are created by the Boundary Commissions for England, Wales, Scotland and Northern Ireland in order to try to prevent the manipulation of boundaries for political gain</a:t>
            </a:r>
          </a:p>
          <a:p>
            <a:pPr marL="342900" indent="-342900">
              <a:spcBef>
                <a:spcPts val="600"/>
              </a:spcBef>
              <a:spcAft>
                <a:spcPts val="600"/>
              </a:spcAft>
              <a:buFont typeface="Arial" panose="020B0604020202020204" pitchFamily="34" charset="0"/>
              <a:buChar char="•"/>
            </a:pPr>
            <a:r>
              <a:rPr lang="en-GB" sz="2200" dirty="0">
                <a:solidFill>
                  <a:schemeClr val="accent1">
                    <a:lumMod val="75000"/>
                  </a:schemeClr>
                </a:solidFill>
              </a:rPr>
              <a:t>These are non-departmental public bodies (NDPBs) </a:t>
            </a:r>
          </a:p>
          <a:p>
            <a:pPr marL="342900" indent="-342900">
              <a:spcBef>
                <a:spcPts val="600"/>
              </a:spcBef>
              <a:spcAft>
                <a:spcPts val="600"/>
              </a:spcAft>
              <a:buFont typeface="Arial" panose="020B0604020202020204" pitchFamily="34" charset="0"/>
              <a:buChar char="•"/>
            </a:pPr>
            <a:r>
              <a:rPr lang="en-GB" sz="2200" dirty="0">
                <a:solidFill>
                  <a:schemeClr val="accent1">
                    <a:lumMod val="75000"/>
                  </a:schemeClr>
                </a:solidFill>
              </a:rPr>
              <a:t>NDPBs are a type of quango (quasi-autonomous non-governmental organisation): organisations that are funded by the government but operate independently and are not directly controlled by ministers</a:t>
            </a:r>
          </a:p>
          <a:p>
            <a:pPr marL="342900" indent="-342900">
              <a:spcBef>
                <a:spcPts val="600"/>
              </a:spcBef>
              <a:spcAft>
                <a:spcPts val="600"/>
              </a:spcAft>
              <a:buFont typeface="Arial" panose="020B0604020202020204" pitchFamily="34" charset="0"/>
              <a:buChar char="•"/>
            </a:pPr>
            <a:r>
              <a:rPr lang="en-GB" sz="2200" b="0" i="0" dirty="0">
                <a:solidFill>
                  <a:schemeClr val="accent1">
                    <a:lumMod val="75000"/>
                  </a:schemeClr>
                </a:solidFill>
                <a:effectLst/>
              </a:rPr>
              <a:t>See for example the </a:t>
            </a:r>
            <a:r>
              <a:rPr lang="en-GB" sz="2200" b="0" i="0" dirty="0">
                <a:solidFill>
                  <a:srgbClr val="0563C1"/>
                </a:solidFill>
                <a:effectLst/>
                <a:hlinkClick r:id="rId2">
                  <a:extLst>
                    <a:ext uri="{A12FA001-AC4F-418D-AE19-62706E023703}">
                      <ahyp:hlinkClr xmlns:ahyp="http://schemas.microsoft.com/office/drawing/2018/hyperlinkcolor" val="tx"/>
                    </a:ext>
                  </a:extLst>
                </a:hlinkClick>
              </a:rPr>
              <a:t>Boundary Commission for </a:t>
            </a:r>
            <a:r>
              <a:rPr lang="en-GB" sz="2200" b="0" i="0" dirty="0">
                <a:solidFill>
                  <a:schemeClr val="accent5"/>
                </a:solidFill>
                <a:effectLst/>
                <a:hlinkClick r:id="rId2">
                  <a:extLst>
                    <a:ext uri="{A12FA001-AC4F-418D-AE19-62706E023703}">
                      <ahyp:hlinkClr xmlns:ahyp="http://schemas.microsoft.com/office/drawing/2018/hyperlinkcolor" val="tx"/>
                    </a:ext>
                  </a:extLst>
                </a:hlinkClick>
              </a:rPr>
              <a:t>England’s 2023 </a:t>
            </a:r>
            <a:r>
              <a:rPr lang="en-GB" sz="2200" b="0" i="0" dirty="0">
                <a:solidFill>
                  <a:schemeClr val="accent1">
                    <a:lumMod val="75000"/>
                  </a:schemeClr>
                </a:solidFill>
                <a:effectLst/>
              </a:rPr>
              <a:t>review of constituency boundaries</a:t>
            </a:r>
          </a:p>
        </p:txBody>
      </p:sp>
    </p:spTree>
    <p:extLst>
      <p:ext uri="{BB962C8B-B14F-4D97-AF65-F5344CB8AC3E}">
        <p14:creationId xmlns:p14="http://schemas.microsoft.com/office/powerpoint/2010/main" val="914400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334968"/>
            <a:ext cx="6172200" cy="529568"/>
          </a:xfrm>
        </p:spPr>
        <p:txBody>
          <a:bodyPr>
            <a:noAutofit/>
          </a:bodyPr>
          <a:lstStyle/>
          <a:p>
            <a:pPr algn="ctr"/>
            <a:r>
              <a:rPr lang="en-GB" b="1" dirty="0">
                <a:solidFill>
                  <a:schemeClr val="accent1">
                    <a:lumMod val="75000"/>
                  </a:schemeClr>
                </a:solidFill>
              </a:rPr>
              <a:t>Second Ballot</a:t>
            </a:r>
          </a:p>
        </p:txBody>
      </p:sp>
      <p:sp>
        <p:nvSpPr>
          <p:cNvPr id="6" name="TextBox 5"/>
          <p:cNvSpPr txBox="1"/>
          <p:nvPr/>
        </p:nvSpPr>
        <p:spPr>
          <a:xfrm>
            <a:off x="143508" y="1263558"/>
            <a:ext cx="8856984" cy="4042132"/>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b="1" dirty="0">
                <a:solidFill>
                  <a:schemeClr val="accent1">
                    <a:lumMod val="75000"/>
                  </a:schemeClr>
                </a:solidFill>
              </a:rPr>
              <a:t>Second ballot or two-round </a:t>
            </a:r>
            <a:r>
              <a:rPr lang="en-GB" sz="2400" dirty="0">
                <a:solidFill>
                  <a:schemeClr val="accent1">
                    <a:lumMod val="75000"/>
                  </a:schemeClr>
                </a:solidFill>
              </a:rPr>
              <a:t>system – in this case, if a candidate wins a more than 50% of the vote in a constituency, then they become the representative.</a:t>
            </a:r>
          </a:p>
          <a:p>
            <a:pPr marL="257175" indent="-257175">
              <a:spcBef>
                <a:spcPts val="450"/>
              </a:spcBef>
              <a:buFont typeface="Arial" panose="020B0604020202020204" pitchFamily="34" charset="0"/>
              <a:buChar char="•"/>
            </a:pPr>
            <a:r>
              <a:rPr lang="en-GB" sz="2400" dirty="0">
                <a:solidFill>
                  <a:schemeClr val="accent1">
                    <a:lumMod val="75000"/>
                  </a:schemeClr>
                </a:solidFill>
              </a:rPr>
              <a:t>However, if there is not a clear majority in the first round of ballots then a second ballot is held between the first and second placed candidates </a:t>
            </a:r>
          </a:p>
          <a:p>
            <a:pPr marL="257175" indent="-257175">
              <a:spcBef>
                <a:spcPts val="450"/>
              </a:spcBef>
              <a:buFont typeface="Arial" panose="020B0604020202020204" pitchFamily="34" charset="0"/>
              <a:buChar char="•"/>
            </a:pPr>
            <a:r>
              <a:rPr lang="en-GB" sz="2400" dirty="0">
                <a:solidFill>
                  <a:schemeClr val="accent1">
                    <a:lumMod val="75000"/>
                  </a:schemeClr>
                </a:solidFill>
              </a:rPr>
              <a:t>Thus, forcing those who voted for other candidates to choose between the two most popular candidates from Round 1</a:t>
            </a:r>
          </a:p>
          <a:p>
            <a:pPr marL="257175" indent="-257175">
              <a:spcBef>
                <a:spcPts val="450"/>
              </a:spcBef>
              <a:buFont typeface="Arial" panose="020B0604020202020204" pitchFamily="34" charset="0"/>
              <a:buChar char="•"/>
            </a:pPr>
            <a:r>
              <a:rPr lang="en-GB" sz="2400" dirty="0">
                <a:solidFill>
                  <a:schemeClr val="accent1">
                    <a:lumMod val="75000"/>
                  </a:schemeClr>
                </a:solidFill>
              </a:rPr>
              <a:t>France has had second ballot elections since the revolution in 1789.</a:t>
            </a:r>
          </a:p>
          <a:p>
            <a:pPr algn="r">
              <a:spcBef>
                <a:spcPts val="450"/>
              </a:spcBef>
            </a:pPr>
            <a:r>
              <a:rPr lang="en-GB" sz="2400" dirty="0">
                <a:solidFill>
                  <a:schemeClr val="accent1">
                    <a:lumMod val="75000"/>
                  </a:schemeClr>
                </a:solidFill>
              </a:rPr>
              <a:t>(</a:t>
            </a:r>
            <a:r>
              <a:rPr lang="en-GB" sz="2400" dirty="0">
                <a:solidFill>
                  <a:schemeClr val="accent5"/>
                </a:solidFill>
                <a:hlinkClick r:id="rId2">
                  <a:extLst>
                    <a:ext uri="{A12FA001-AC4F-418D-AE19-62706E023703}">
                      <ahyp:hlinkClr xmlns:ahyp="http://schemas.microsoft.com/office/drawing/2018/hyperlinkcolor" val="tx"/>
                    </a:ext>
                  </a:extLst>
                </a:hlinkClick>
              </a:rPr>
              <a:t>Electoral Reform Society</a:t>
            </a:r>
            <a:r>
              <a:rPr lang="en-GB" sz="2400" dirty="0">
                <a:solidFill>
                  <a:schemeClr val="accent1">
                    <a:lumMod val="75000"/>
                  </a:schemeClr>
                </a:solidFill>
              </a:rPr>
              <a:t>, 2017a)</a:t>
            </a:r>
          </a:p>
        </p:txBody>
      </p:sp>
    </p:spTree>
    <p:extLst>
      <p:ext uri="{BB962C8B-B14F-4D97-AF65-F5344CB8AC3E}">
        <p14:creationId xmlns:p14="http://schemas.microsoft.com/office/powerpoint/2010/main" val="2038131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1C29D-8EFD-1F5D-284D-9820EF5201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03C10B-04CC-5C41-FE12-5D3A8113B2D4}"/>
              </a:ext>
            </a:extLst>
          </p:cNvPr>
          <p:cNvSpPr>
            <a:spLocks noGrp="1"/>
          </p:cNvSpPr>
          <p:nvPr>
            <p:ph type="title"/>
          </p:nvPr>
        </p:nvSpPr>
        <p:spPr>
          <a:xfrm>
            <a:off x="1485900" y="334968"/>
            <a:ext cx="6172200" cy="529568"/>
          </a:xfrm>
        </p:spPr>
        <p:txBody>
          <a:bodyPr>
            <a:noAutofit/>
          </a:bodyPr>
          <a:lstStyle/>
          <a:p>
            <a:pPr algn="ctr"/>
            <a:r>
              <a:rPr lang="en-GB" b="1" dirty="0">
                <a:solidFill>
                  <a:schemeClr val="accent1">
                    <a:lumMod val="75000"/>
                  </a:schemeClr>
                </a:solidFill>
              </a:rPr>
              <a:t>Second Ballot</a:t>
            </a:r>
          </a:p>
        </p:txBody>
      </p:sp>
      <p:sp>
        <p:nvSpPr>
          <p:cNvPr id="3" name="TextBox 2">
            <a:extLst>
              <a:ext uri="{FF2B5EF4-FFF2-40B4-BE49-F238E27FC236}">
                <a16:creationId xmlns:a16="http://schemas.microsoft.com/office/drawing/2014/main" id="{03BAD791-1ADA-5774-B3E9-D4F2E7EFE4F4}"/>
              </a:ext>
            </a:extLst>
          </p:cNvPr>
          <p:cNvSpPr txBox="1"/>
          <p:nvPr/>
        </p:nvSpPr>
        <p:spPr>
          <a:xfrm>
            <a:off x="176481" y="1097256"/>
            <a:ext cx="8791038" cy="4739759"/>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Second Ballot Voting</a:t>
            </a:r>
          </a:p>
          <a:p>
            <a:pPr lvl="1">
              <a:spcBef>
                <a:spcPts val="600"/>
              </a:spcBef>
              <a:spcAft>
                <a:spcPts val="600"/>
              </a:spcAft>
            </a:pPr>
            <a:r>
              <a:rPr lang="en-GB" sz="2200" b="1" dirty="0">
                <a:solidFill>
                  <a:schemeClr val="accent1">
                    <a:lumMod val="75000"/>
                  </a:schemeClr>
                </a:solidFill>
              </a:rPr>
              <a:t>Majority Support</a:t>
            </a:r>
          </a:p>
          <a:p>
            <a:pPr lvl="1">
              <a:spcBef>
                <a:spcPts val="600"/>
              </a:spcBef>
              <a:spcAft>
                <a:spcPts val="600"/>
              </a:spcAft>
            </a:pPr>
            <a:r>
              <a:rPr lang="en-GB" sz="2200" dirty="0">
                <a:solidFill>
                  <a:schemeClr val="accent1">
                    <a:lumMod val="75000"/>
                  </a:schemeClr>
                </a:solidFill>
              </a:rPr>
              <a:t>Ensures the winner has broad support by requiring a majority in the second round, enhancing legitimacy.</a:t>
            </a:r>
          </a:p>
          <a:p>
            <a:pPr lvl="1">
              <a:spcBef>
                <a:spcPts val="600"/>
              </a:spcBef>
              <a:spcAft>
                <a:spcPts val="600"/>
              </a:spcAft>
            </a:pPr>
            <a:r>
              <a:rPr lang="en-GB" sz="2200" b="1" dirty="0">
                <a:solidFill>
                  <a:schemeClr val="accent1">
                    <a:lumMod val="75000"/>
                  </a:schemeClr>
                </a:solidFill>
              </a:rPr>
              <a:t>Reduces Vote Splitting</a:t>
            </a:r>
          </a:p>
          <a:p>
            <a:pPr lvl="1">
              <a:spcBef>
                <a:spcPts val="600"/>
              </a:spcBef>
              <a:spcAft>
                <a:spcPts val="600"/>
              </a:spcAft>
            </a:pPr>
            <a:r>
              <a:rPr lang="en-GB" sz="2200" dirty="0">
                <a:solidFill>
                  <a:schemeClr val="accent1">
                    <a:lumMod val="75000"/>
                  </a:schemeClr>
                </a:solidFill>
              </a:rPr>
              <a:t>Voters can support their preferred candidate in the first round without fear of "wasting" their vote, knowing they can choose between the top two in the second round.</a:t>
            </a:r>
          </a:p>
          <a:p>
            <a:pPr lvl="1">
              <a:spcBef>
                <a:spcPts val="600"/>
              </a:spcBef>
              <a:spcAft>
                <a:spcPts val="600"/>
              </a:spcAft>
            </a:pPr>
            <a:r>
              <a:rPr lang="en-GB" sz="2200" b="1" dirty="0">
                <a:solidFill>
                  <a:schemeClr val="accent1">
                    <a:lumMod val="75000"/>
                  </a:schemeClr>
                </a:solidFill>
              </a:rPr>
              <a:t>Encourages Coalition Building</a:t>
            </a:r>
          </a:p>
          <a:p>
            <a:pPr lvl="1">
              <a:spcBef>
                <a:spcPts val="600"/>
              </a:spcBef>
              <a:spcAft>
                <a:spcPts val="600"/>
              </a:spcAft>
            </a:pPr>
            <a:r>
              <a:rPr lang="en-GB" sz="2200" dirty="0">
                <a:solidFill>
                  <a:schemeClr val="accent1">
                    <a:lumMod val="75000"/>
                  </a:schemeClr>
                </a:solidFill>
              </a:rPr>
              <a:t>Candidates often seek alliances between rounds, promoting compromise and broader representation.</a:t>
            </a:r>
          </a:p>
        </p:txBody>
      </p:sp>
    </p:spTree>
    <p:extLst>
      <p:ext uri="{BB962C8B-B14F-4D97-AF65-F5344CB8AC3E}">
        <p14:creationId xmlns:p14="http://schemas.microsoft.com/office/powerpoint/2010/main" val="42515142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F337A-5E54-36F0-5A00-FF71CB706E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157B5B-25AD-7442-0CD1-9EC633C097EF}"/>
              </a:ext>
            </a:extLst>
          </p:cNvPr>
          <p:cNvSpPr>
            <a:spLocks noGrp="1"/>
          </p:cNvSpPr>
          <p:nvPr>
            <p:ph type="title"/>
          </p:nvPr>
        </p:nvSpPr>
        <p:spPr>
          <a:xfrm>
            <a:off x="1485900" y="334968"/>
            <a:ext cx="6172200" cy="529568"/>
          </a:xfrm>
        </p:spPr>
        <p:txBody>
          <a:bodyPr>
            <a:noAutofit/>
          </a:bodyPr>
          <a:lstStyle/>
          <a:p>
            <a:pPr algn="ctr"/>
            <a:r>
              <a:rPr lang="en-GB" b="1" dirty="0">
                <a:solidFill>
                  <a:schemeClr val="accent1">
                    <a:lumMod val="75000"/>
                  </a:schemeClr>
                </a:solidFill>
              </a:rPr>
              <a:t>Second Ballot</a:t>
            </a:r>
          </a:p>
        </p:txBody>
      </p:sp>
      <p:sp>
        <p:nvSpPr>
          <p:cNvPr id="3" name="TextBox 2">
            <a:extLst>
              <a:ext uri="{FF2B5EF4-FFF2-40B4-BE49-F238E27FC236}">
                <a16:creationId xmlns:a16="http://schemas.microsoft.com/office/drawing/2014/main" id="{3207EB68-C1C8-753D-DC21-4F195DFA623C}"/>
              </a:ext>
            </a:extLst>
          </p:cNvPr>
          <p:cNvSpPr txBox="1"/>
          <p:nvPr/>
        </p:nvSpPr>
        <p:spPr>
          <a:xfrm>
            <a:off x="176481" y="1097256"/>
            <a:ext cx="8791038" cy="3077766"/>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Second Ballot Voting</a:t>
            </a:r>
          </a:p>
          <a:p>
            <a:pPr lvl="1">
              <a:spcBef>
                <a:spcPts val="600"/>
              </a:spcBef>
              <a:spcAft>
                <a:spcPts val="600"/>
              </a:spcAft>
            </a:pPr>
            <a:r>
              <a:rPr lang="en-GB" sz="2200" b="1" dirty="0">
                <a:solidFill>
                  <a:schemeClr val="accent1">
                    <a:lumMod val="75000"/>
                  </a:schemeClr>
                </a:solidFill>
              </a:rPr>
              <a:t>Discourages Extremism</a:t>
            </a:r>
          </a:p>
          <a:p>
            <a:pPr lvl="1">
              <a:spcBef>
                <a:spcPts val="600"/>
              </a:spcBef>
              <a:spcAft>
                <a:spcPts val="600"/>
              </a:spcAft>
            </a:pPr>
            <a:r>
              <a:rPr lang="en-GB" sz="2200" dirty="0">
                <a:solidFill>
                  <a:schemeClr val="accent1">
                    <a:lumMod val="75000"/>
                  </a:schemeClr>
                </a:solidFill>
              </a:rPr>
              <a:t>Extreme candidates may struggle to gain majority support in the second round, favouring more moderate contenders.</a:t>
            </a:r>
          </a:p>
          <a:p>
            <a:pPr lvl="1">
              <a:spcBef>
                <a:spcPts val="600"/>
              </a:spcBef>
              <a:spcAft>
                <a:spcPts val="600"/>
              </a:spcAft>
            </a:pPr>
            <a:r>
              <a:rPr lang="en-GB" sz="2200" b="1" dirty="0">
                <a:solidFill>
                  <a:schemeClr val="accent1">
                    <a:lumMod val="75000"/>
                  </a:schemeClr>
                </a:solidFill>
              </a:rPr>
              <a:t>Voter Engagement</a:t>
            </a:r>
          </a:p>
          <a:p>
            <a:pPr lvl="1">
              <a:spcBef>
                <a:spcPts val="600"/>
              </a:spcBef>
              <a:spcAft>
                <a:spcPts val="600"/>
              </a:spcAft>
            </a:pPr>
            <a:r>
              <a:rPr lang="en-GB" sz="2200" dirty="0">
                <a:solidFill>
                  <a:schemeClr val="accent1">
                    <a:lumMod val="75000"/>
                  </a:schemeClr>
                </a:solidFill>
              </a:rPr>
              <a:t>The two-round format can increase public interest and participation, especially in the decisive second round.</a:t>
            </a:r>
          </a:p>
        </p:txBody>
      </p:sp>
    </p:spTree>
    <p:extLst>
      <p:ext uri="{BB962C8B-B14F-4D97-AF65-F5344CB8AC3E}">
        <p14:creationId xmlns:p14="http://schemas.microsoft.com/office/powerpoint/2010/main" val="6183524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5ABAB-CFE8-DE85-E0E5-AF068E0B16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E95726-DF42-C171-B674-FBD68C603C66}"/>
              </a:ext>
            </a:extLst>
          </p:cNvPr>
          <p:cNvSpPr>
            <a:spLocks noGrp="1"/>
          </p:cNvSpPr>
          <p:nvPr>
            <p:ph type="title"/>
          </p:nvPr>
        </p:nvSpPr>
        <p:spPr>
          <a:xfrm>
            <a:off x="1485900" y="334968"/>
            <a:ext cx="6172200" cy="529568"/>
          </a:xfrm>
        </p:spPr>
        <p:txBody>
          <a:bodyPr>
            <a:noAutofit/>
          </a:bodyPr>
          <a:lstStyle/>
          <a:p>
            <a:pPr algn="ctr"/>
            <a:r>
              <a:rPr lang="en-GB" b="1" dirty="0">
                <a:solidFill>
                  <a:schemeClr val="accent1">
                    <a:lumMod val="75000"/>
                  </a:schemeClr>
                </a:solidFill>
              </a:rPr>
              <a:t>Second Ballot</a:t>
            </a:r>
          </a:p>
        </p:txBody>
      </p:sp>
      <p:sp>
        <p:nvSpPr>
          <p:cNvPr id="3" name="TextBox 2">
            <a:extLst>
              <a:ext uri="{FF2B5EF4-FFF2-40B4-BE49-F238E27FC236}">
                <a16:creationId xmlns:a16="http://schemas.microsoft.com/office/drawing/2014/main" id="{4AB7CD9B-E21A-E7B0-F2D0-0B566AD1DC32}"/>
              </a:ext>
            </a:extLst>
          </p:cNvPr>
          <p:cNvSpPr txBox="1"/>
          <p:nvPr/>
        </p:nvSpPr>
        <p:spPr>
          <a:xfrm>
            <a:off x="176481" y="1097256"/>
            <a:ext cx="8791038" cy="4401205"/>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Second Ballot Voting</a:t>
            </a:r>
          </a:p>
          <a:p>
            <a:pPr lvl="1">
              <a:spcBef>
                <a:spcPts val="600"/>
              </a:spcBef>
              <a:spcAft>
                <a:spcPts val="600"/>
              </a:spcAft>
            </a:pPr>
            <a:r>
              <a:rPr lang="en-GB" sz="2200" b="1" dirty="0">
                <a:solidFill>
                  <a:schemeClr val="accent1">
                    <a:lumMod val="75000"/>
                  </a:schemeClr>
                </a:solidFill>
              </a:rPr>
              <a:t>Cost and Complexity</a:t>
            </a:r>
          </a:p>
          <a:p>
            <a:pPr lvl="1">
              <a:spcBef>
                <a:spcPts val="600"/>
              </a:spcBef>
              <a:spcAft>
                <a:spcPts val="600"/>
              </a:spcAft>
            </a:pPr>
            <a:r>
              <a:rPr lang="en-GB" sz="2200" dirty="0">
                <a:solidFill>
                  <a:schemeClr val="accent1">
                    <a:lumMod val="75000"/>
                  </a:schemeClr>
                </a:solidFill>
              </a:rPr>
              <a:t>Running two rounds of voting is more expensive and logistically demanding for election authorities.</a:t>
            </a:r>
          </a:p>
          <a:p>
            <a:pPr lvl="1">
              <a:spcBef>
                <a:spcPts val="600"/>
              </a:spcBef>
              <a:spcAft>
                <a:spcPts val="600"/>
              </a:spcAft>
            </a:pPr>
            <a:r>
              <a:rPr lang="en-GB" sz="2200" b="1" dirty="0">
                <a:solidFill>
                  <a:schemeClr val="accent1">
                    <a:lumMod val="75000"/>
                  </a:schemeClr>
                </a:solidFill>
              </a:rPr>
              <a:t>Voter Fatigue</a:t>
            </a:r>
          </a:p>
          <a:p>
            <a:pPr lvl="1">
              <a:spcBef>
                <a:spcPts val="600"/>
              </a:spcBef>
              <a:spcAft>
                <a:spcPts val="600"/>
              </a:spcAft>
            </a:pPr>
            <a:r>
              <a:rPr lang="en-GB" sz="2200" dirty="0">
                <a:solidFill>
                  <a:schemeClr val="accent1">
                    <a:lumMod val="75000"/>
                  </a:schemeClr>
                </a:solidFill>
              </a:rPr>
              <a:t>Turnout often drops in the second round, especially if voters feel their preferred candidate was eliminated.</a:t>
            </a:r>
          </a:p>
          <a:p>
            <a:pPr lvl="1">
              <a:spcBef>
                <a:spcPts val="600"/>
              </a:spcBef>
              <a:spcAft>
                <a:spcPts val="600"/>
              </a:spcAft>
            </a:pPr>
            <a:r>
              <a:rPr lang="en-GB" sz="2200" b="1" dirty="0">
                <a:solidFill>
                  <a:schemeClr val="accent1">
                    <a:lumMod val="75000"/>
                  </a:schemeClr>
                </a:solidFill>
              </a:rPr>
              <a:t>Strategic Voting Still Takes Place</a:t>
            </a:r>
          </a:p>
          <a:p>
            <a:pPr lvl="1">
              <a:spcBef>
                <a:spcPts val="600"/>
              </a:spcBef>
              <a:spcAft>
                <a:spcPts val="600"/>
              </a:spcAft>
            </a:pPr>
            <a:r>
              <a:rPr lang="en-GB" sz="2200" dirty="0">
                <a:solidFill>
                  <a:schemeClr val="accent1">
                    <a:lumMod val="75000"/>
                  </a:schemeClr>
                </a:solidFill>
              </a:rPr>
              <a:t>Voters may still vote tactically in the first round to ensure their least preferred candidate doesn’t make it to the runoff.</a:t>
            </a:r>
          </a:p>
        </p:txBody>
      </p:sp>
    </p:spTree>
    <p:extLst>
      <p:ext uri="{BB962C8B-B14F-4D97-AF65-F5344CB8AC3E}">
        <p14:creationId xmlns:p14="http://schemas.microsoft.com/office/powerpoint/2010/main" val="277382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8A5E20-0730-8C9A-9B6A-B166E93E7E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5B4A2-4A09-FFAD-7CB8-22BE7CAA4578}"/>
              </a:ext>
            </a:extLst>
          </p:cNvPr>
          <p:cNvSpPr>
            <a:spLocks noGrp="1"/>
          </p:cNvSpPr>
          <p:nvPr>
            <p:ph type="title"/>
          </p:nvPr>
        </p:nvSpPr>
        <p:spPr>
          <a:xfrm>
            <a:off x="1485900" y="334968"/>
            <a:ext cx="6172200" cy="529568"/>
          </a:xfrm>
        </p:spPr>
        <p:txBody>
          <a:bodyPr>
            <a:noAutofit/>
          </a:bodyPr>
          <a:lstStyle/>
          <a:p>
            <a:pPr algn="ctr"/>
            <a:r>
              <a:rPr lang="en-GB" b="1" dirty="0">
                <a:solidFill>
                  <a:schemeClr val="accent1">
                    <a:lumMod val="75000"/>
                  </a:schemeClr>
                </a:solidFill>
              </a:rPr>
              <a:t>Second Ballot</a:t>
            </a:r>
          </a:p>
        </p:txBody>
      </p:sp>
      <p:sp>
        <p:nvSpPr>
          <p:cNvPr id="3" name="TextBox 2">
            <a:extLst>
              <a:ext uri="{FF2B5EF4-FFF2-40B4-BE49-F238E27FC236}">
                <a16:creationId xmlns:a16="http://schemas.microsoft.com/office/drawing/2014/main" id="{CC0D7569-728C-3A4C-731D-B3B900C014EA}"/>
              </a:ext>
            </a:extLst>
          </p:cNvPr>
          <p:cNvSpPr txBox="1"/>
          <p:nvPr/>
        </p:nvSpPr>
        <p:spPr>
          <a:xfrm>
            <a:off x="176481" y="1097256"/>
            <a:ext cx="8791038" cy="2554545"/>
          </a:xfrm>
          <a:prstGeom prst="rect">
            <a:avLst/>
          </a:prstGeom>
          <a:noFill/>
        </p:spPr>
        <p:txBody>
          <a:bodyPr wrap="square" rtlCol="0">
            <a:spAutoFit/>
          </a:bodyPr>
          <a:lstStyle/>
          <a:p>
            <a:pPr>
              <a:spcBef>
                <a:spcPts val="600"/>
              </a:spcBef>
              <a:spcAft>
                <a:spcPts val="600"/>
              </a:spcAft>
            </a:pPr>
            <a:r>
              <a:rPr lang="en-GB" sz="2000" b="1" dirty="0">
                <a:solidFill>
                  <a:schemeClr val="accent1">
                    <a:lumMod val="75000"/>
                  </a:schemeClr>
                </a:solidFill>
              </a:rPr>
              <a:t>Negative Aspects of Second Ballot Voting</a:t>
            </a:r>
          </a:p>
          <a:p>
            <a:pPr lvl="1">
              <a:spcBef>
                <a:spcPts val="600"/>
              </a:spcBef>
              <a:spcAft>
                <a:spcPts val="600"/>
              </a:spcAft>
            </a:pPr>
            <a:r>
              <a:rPr lang="en-GB" sz="2000" b="1" dirty="0">
                <a:solidFill>
                  <a:schemeClr val="accent1">
                    <a:lumMod val="75000"/>
                  </a:schemeClr>
                </a:solidFill>
              </a:rPr>
              <a:t>Delayed Results</a:t>
            </a:r>
          </a:p>
          <a:p>
            <a:pPr lvl="1">
              <a:spcBef>
                <a:spcPts val="600"/>
              </a:spcBef>
              <a:spcAft>
                <a:spcPts val="600"/>
              </a:spcAft>
            </a:pPr>
            <a:r>
              <a:rPr lang="en-GB" sz="2000" dirty="0">
                <a:solidFill>
                  <a:schemeClr val="accent1">
                    <a:lumMod val="75000"/>
                  </a:schemeClr>
                </a:solidFill>
              </a:rPr>
              <a:t>Final outcomes take longer, which can create political uncertainty.</a:t>
            </a:r>
          </a:p>
          <a:p>
            <a:pPr lvl="1">
              <a:spcBef>
                <a:spcPts val="600"/>
              </a:spcBef>
              <a:spcAft>
                <a:spcPts val="600"/>
              </a:spcAft>
            </a:pPr>
            <a:r>
              <a:rPr lang="en-GB" sz="2000" b="1" dirty="0">
                <a:solidFill>
                  <a:schemeClr val="accent1">
                    <a:lumMod val="75000"/>
                  </a:schemeClr>
                </a:solidFill>
              </a:rPr>
              <a:t>Disenfranchisement Risk</a:t>
            </a:r>
          </a:p>
          <a:p>
            <a:pPr lvl="1">
              <a:spcBef>
                <a:spcPts val="600"/>
              </a:spcBef>
              <a:spcAft>
                <a:spcPts val="600"/>
              </a:spcAft>
            </a:pPr>
            <a:r>
              <a:rPr lang="en-GB" sz="2000" dirty="0">
                <a:solidFill>
                  <a:schemeClr val="accent1">
                    <a:lumMod val="75000"/>
                  </a:schemeClr>
                </a:solidFill>
              </a:rPr>
              <a:t>Supporters of eliminated candidates may feel unrepresented in the second round, especially in polarized contexts.</a:t>
            </a:r>
          </a:p>
        </p:txBody>
      </p:sp>
    </p:spTree>
    <p:extLst>
      <p:ext uri="{BB962C8B-B14F-4D97-AF65-F5344CB8AC3E}">
        <p14:creationId xmlns:p14="http://schemas.microsoft.com/office/powerpoint/2010/main" val="588599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5256" y="231492"/>
            <a:ext cx="7333488" cy="529568"/>
          </a:xfrm>
        </p:spPr>
        <p:txBody>
          <a:bodyPr>
            <a:noAutofit/>
          </a:bodyPr>
          <a:lstStyle/>
          <a:p>
            <a:pPr algn="ctr"/>
            <a:r>
              <a:rPr lang="en-GB" b="1" dirty="0">
                <a:solidFill>
                  <a:schemeClr val="accent1">
                    <a:lumMod val="75000"/>
                  </a:schemeClr>
                </a:solidFill>
              </a:rPr>
              <a:t>Proportional Representation</a:t>
            </a:r>
          </a:p>
        </p:txBody>
      </p:sp>
      <p:sp>
        <p:nvSpPr>
          <p:cNvPr id="6" name="TextBox 5"/>
          <p:cNvSpPr txBox="1"/>
          <p:nvPr/>
        </p:nvSpPr>
        <p:spPr>
          <a:xfrm>
            <a:off x="214086" y="1098386"/>
            <a:ext cx="8532948" cy="4149854"/>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100" b="1" dirty="0">
                <a:solidFill>
                  <a:schemeClr val="accent1">
                    <a:lumMod val="75000"/>
                  </a:schemeClr>
                </a:solidFill>
              </a:rPr>
              <a:t>Proportional representation</a:t>
            </a:r>
            <a:r>
              <a:rPr lang="en-GB" sz="2100" dirty="0">
                <a:solidFill>
                  <a:schemeClr val="accent1">
                    <a:lumMod val="75000"/>
                  </a:schemeClr>
                </a:solidFill>
              </a:rPr>
              <a:t> refers to any electoral system which seeks to have elected representatives that reflect the opinions of the whole population rather than dominant parties</a:t>
            </a:r>
          </a:p>
          <a:p>
            <a:pPr marL="257175" indent="-257175">
              <a:spcBef>
                <a:spcPts val="450"/>
              </a:spcBef>
              <a:buFont typeface="Arial" panose="020B0604020202020204" pitchFamily="34" charset="0"/>
              <a:buChar char="•"/>
            </a:pPr>
            <a:endParaRPr lang="en-GB" sz="2100" dirty="0">
              <a:solidFill>
                <a:schemeClr val="accent1">
                  <a:lumMod val="75000"/>
                </a:schemeClr>
              </a:solidFill>
            </a:endParaRPr>
          </a:p>
          <a:p>
            <a:pPr algn="ctr">
              <a:spcBef>
                <a:spcPts val="450"/>
              </a:spcBef>
            </a:pPr>
            <a:r>
              <a:rPr lang="en-GB" sz="2100" dirty="0">
                <a:solidFill>
                  <a:schemeClr val="accent1">
                    <a:lumMod val="75000"/>
                  </a:schemeClr>
                </a:solidFill>
              </a:rPr>
              <a:t>‘Rather than the all-or-nothing approach of First Past the Post, each area elects more than one representative. The size of this area can vary according to the system, ranging from the size of the whole country to a county or village. This means that you have a team of MPs that reflect the strength of the different political opinions in your area’. </a:t>
            </a:r>
          </a:p>
          <a:p>
            <a:pPr algn="r">
              <a:spcBef>
                <a:spcPts val="450"/>
              </a:spcBef>
            </a:pPr>
            <a:r>
              <a:rPr lang="en-GB" sz="1600" dirty="0">
                <a:solidFill>
                  <a:schemeClr val="accent1">
                    <a:lumMod val="75000"/>
                  </a:schemeClr>
                </a:solidFill>
              </a:rPr>
              <a:t>(Electoral Reform Society, 2017b)</a:t>
            </a:r>
          </a:p>
          <a:p>
            <a:pPr marL="342900" indent="-342900">
              <a:spcBef>
                <a:spcPts val="450"/>
              </a:spcBef>
              <a:buFont typeface="Arial" panose="020B0604020202020204" pitchFamily="34" charset="0"/>
              <a:buChar char="•"/>
            </a:pPr>
            <a:r>
              <a:rPr lang="en-GB" sz="2100" dirty="0">
                <a:solidFill>
                  <a:schemeClr val="accent1">
                    <a:lumMod val="75000"/>
                  </a:schemeClr>
                </a:solidFill>
              </a:rPr>
              <a:t>There are many forms of </a:t>
            </a:r>
            <a:r>
              <a:rPr lang="en-GB" sz="2100" dirty="0">
                <a:solidFill>
                  <a:schemeClr val="accent5"/>
                </a:solidFill>
                <a:hlinkClick r:id="rId2">
                  <a:extLst>
                    <a:ext uri="{A12FA001-AC4F-418D-AE19-62706E023703}">
                      <ahyp:hlinkClr xmlns:ahyp="http://schemas.microsoft.com/office/drawing/2018/hyperlinkcolor" val="tx"/>
                    </a:ext>
                  </a:extLst>
                </a:hlinkClick>
              </a:rPr>
              <a:t>proportional representation </a:t>
            </a:r>
            <a:r>
              <a:rPr lang="en-GB" sz="2100" dirty="0">
                <a:solidFill>
                  <a:schemeClr val="accent5"/>
                </a:solidFill>
              </a:rPr>
              <a:t> </a:t>
            </a:r>
            <a:r>
              <a:rPr lang="en-GB" sz="2100" dirty="0">
                <a:solidFill>
                  <a:schemeClr val="accent1">
                    <a:lumMod val="75000"/>
                  </a:schemeClr>
                </a:solidFill>
              </a:rPr>
              <a:t>(Electoral Reform Society, 2017b) but they include;</a:t>
            </a:r>
          </a:p>
        </p:txBody>
      </p:sp>
    </p:spTree>
    <p:extLst>
      <p:ext uri="{BB962C8B-B14F-4D97-AF65-F5344CB8AC3E}">
        <p14:creationId xmlns:p14="http://schemas.microsoft.com/office/powerpoint/2010/main" val="1015243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06052-C70B-6AC7-47BE-EEA043B531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AEE0CC-3F12-52F1-7859-F81BDCD52324}"/>
              </a:ext>
            </a:extLst>
          </p:cNvPr>
          <p:cNvSpPr>
            <a:spLocks noGrp="1"/>
          </p:cNvSpPr>
          <p:nvPr>
            <p:ph type="title"/>
          </p:nvPr>
        </p:nvSpPr>
        <p:spPr>
          <a:xfrm>
            <a:off x="905256" y="231492"/>
            <a:ext cx="7333488" cy="529568"/>
          </a:xfrm>
        </p:spPr>
        <p:txBody>
          <a:bodyPr>
            <a:noAutofit/>
          </a:bodyPr>
          <a:lstStyle/>
          <a:p>
            <a:pPr algn="ctr"/>
            <a:r>
              <a:rPr lang="en-GB" b="1" dirty="0">
                <a:solidFill>
                  <a:schemeClr val="accent1">
                    <a:lumMod val="75000"/>
                  </a:schemeClr>
                </a:solidFill>
              </a:rPr>
              <a:t>Party List Systems</a:t>
            </a:r>
          </a:p>
        </p:txBody>
      </p:sp>
      <p:sp>
        <p:nvSpPr>
          <p:cNvPr id="6" name="TextBox 5">
            <a:extLst>
              <a:ext uri="{FF2B5EF4-FFF2-40B4-BE49-F238E27FC236}">
                <a16:creationId xmlns:a16="http://schemas.microsoft.com/office/drawing/2014/main" id="{7FCED784-C58D-4738-63CC-C0B5E40147AD}"/>
              </a:ext>
            </a:extLst>
          </p:cNvPr>
          <p:cNvSpPr txBox="1"/>
          <p:nvPr/>
        </p:nvSpPr>
        <p:spPr>
          <a:xfrm>
            <a:off x="214086" y="898820"/>
            <a:ext cx="8532948" cy="5060360"/>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200" dirty="0">
                <a:solidFill>
                  <a:schemeClr val="accent1">
                    <a:lumMod val="75000"/>
                  </a:schemeClr>
                </a:solidFill>
              </a:rPr>
              <a:t>The </a:t>
            </a:r>
            <a:r>
              <a:rPr lang="en-GB" sz="2200" b="1" dirty="0">
                <a:solidFill>
                  <a:schemeClr val="accent1">
                    <a:lumMod val="75000"/>
                  </a:schemeClr>
                </a:solidFill>
              </a:rPr>
              <a:t>Party List </a:t>
            </a:r>
            <a:r>
              <a:rPr lang="en-GB" sz="2200" dirty="0">
                <a:solidFill>
                  <a:schemeClr val="accent1">
                    <a:lumMod val="75000"/>
                  </a:schemeClr>
                </a:solidFill>
              </a:rPr>
              <a:t>system – in which the electorate vote for a party and seats are then allocated according to the proportion of votes that each party gets</a:t>
            </a:r>
          </a:p>
          <a:p>
            <a:pPr marL="257175" indent="-257175">
              <a:spcBef>
                <a:spcPts val="450"/>
              </a:spcBef>
              <a:buFont typeface="Arial" panose="020B0604020202020204" pitchFamily="34" charset="0"/>
              <a:buChar char="•"/>
            </a:pPr>
            <a:r>
              <a:rPr lang="en-GB" sz="2200" dirty="0">
                <a:solidFill>
                  <a:schemeClr val="accent1">
                    <a:lumMod val="75000"/>
                  </a:schemeClr>
                </a:solidFill>
              </a:rPr>
              <a:t>In Party List systems, seats in parliament closely match how many votes each party receives, but there is often a weaker constituency link.</a:t>
            </a:r>
          </a:p>
          <a:p>
            <a:pPr marL="257175" indent="-257175">
              <a:spcBef>
                <a:spcPts val="450"/>
              </a:spcBef>
              <a:buFont typeface="Arial" panose="020B0604020202020204" pitchFamily="34" charset="0"/>
              <a:buChar char="•"/>
            </a:pPr>
            <a:r>
              <a:rPr lang="en-GB" sz="2200" dirty="0">
                <a:solidFill>
                  <a:schemeClr val="accent1">
                    <a:lumMod val="75000"/>
                  </a:schemeClr>
                </a:solidFill>
              </a:rPr>
              <a:t>Rather than electing one person per area, in Party List systems each area is bigger and elects a group of MPs that closely reflect the way the area voted.</a:t>
            </a:r>
          </a:p>
          <a:p>
            <a:pPr marL="257175" indent="-257175">
              <a:spcBef>
                <a:spcPts val="450"/>
              </a:spcBef>
              <a:buFont typeface="Arial" panose="020B0604020202020204" pitchFamily="34" charset="0"/>
              <a:buChar char="•"/>
            </a:pPr>
            <a:r>
              <a:rPr lang="en-GB" sz="2200" dirty="0">
                <a:solidFill>
                  <a:schemeClr val="accent1">
                    <a:lumMod val="75000"/>
                  </a:schemeClr>
                </a:solidFill>
              </a:rPr>
              <a:t>Party Lists are the most popular way to elect representatives in the world, with more than 80 countries using a variation of this system to elect their parliament.</a:t>
            </a:r>
          </a:p>
          <a:p>
            <a:pPr marL="257175" indent="-257175">
              <a:spcBef>
                <a:spcPts val="450"/>
              </a:spcBef>
              <a:buFont typeface="Arial" panose="020B0604020202020204" pitchFamily="34" charset="0"/>
              <a:buChar char="•"/>
            </a:pPr>
            <a:r>
              <a:rPr lang="en-GB" sz="2200" dirty="0">
                <a:solidFill>
                  <a:schemeClr val="accent1">
                    <a:lumMod val="75000"/>
                  </a:schemeClr>
                </a:solidFill>
              </a:rPr>
              <a:t>Variations of the party list system can be seen in the Netherlands, Brazil and Turkey</a:t>
            </a:r>
          </a:p>
          <a:p>
            <a:pPr algn="r">
              <a:spcBef>
                <a:spcPts val="450"/>
              </a:spcBef>
            </a:pPr>
            <a:r>
              <a:rPr lang="en-GB" sz="1600" dirty="0">
                <a:solidFill>
                  <a:schemeClr val="accent1">
                    <a:lumMod val="75000"/>
                  </a:schemeClr>
                </a:solidFill>
              </a:rPr>
              <a:t>(Electoral Reform Society, 2017b)</a:t>
            </a:r>
          </a:p>
        </p:txBody>
      </p:sp>
    </p:spTree>
    <p:extLst>
      <p:ext uri="{BB962C8B-B14F-4D97-AF65-F5344CB8AC3E}">
        <p14:creationId xmlns:p14="http://schemas.microsoft.com/office/powerpoint/2010/main" val="1586479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76C46-9632-CE1A-78BB-3016C427CF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802994-D508-3323-4138-22B8A6D5148E}"/>
              </a:ext>
            </a:extLst>
          </p:cNvPr>
          <p:cNvSpPr>
            <a:spLocks noGrp="1"/>
          </p:cNvSpPr>
          <p:nvPr>
            <p:ph type="title"/>
          </p:nvPr>
        </p:nvSpPr>
        <p:spPr>
          <a:xfrm>
            <a:off x="905256" y="231492"/>
            <a:ext cx="7333488" cy="529568"/>
          </a:xfrm>
        </p:spPr>
        <p:txBody>
          <a:bodyPr>
            <a:noAutofit/>
          </a:bodyPr>
          <a:lstStyle/>
          <a:p>
            <a:pPr algn="ctr"/>
            <a:r>
              <a:rPr lang="en-GB" b="1" dirty="0">
                <a:solidFill>
                  <a:schemeClr val="accent1">
                    <a:lumMod val="75000"/>
                  </a:schemeClr>
                </a:solidFill>
              </a:rPr>
              <a:t>Party List Systems</a:t>
            </a:r>
          </a:p>
        </p:txBody>
      </p:sp>
      <p:sp>
        <p:nvSpPr>
          <p:cNvPr id="3" name="TextBox 2">
            <a:extLst>
              <a:ext uri="{FF2B5EF4-FFF2-40B4-BE49-F238E27FC236}">
                <a16:creationId xmlns:a16="http://schemas.microsoft.com/office/drawing/2014/main" id="{11F1C4AB-2E6E-243F-D9DA-231627D7C147}"/>
              </a:ext>
            </a:extLst>
          </p:cNvPr>
          <p:cNvSpPr txBox="1"/>
          <p:nvPr/>
        </p:nvSpPr>
        <p:spPr>
          <a:xfrm>
            <a:off x="176481" y="1097256"/>
            <a:ext cx="8791038" cy="4401205"/>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Party List Systems</a:t>
            </a:r>
          </a:p>
          <a:p>
            <a:pPr lvl="1">
              <a:spcBef>
                <a:spcPts val="600"/>
              </a:spcBef>
              <a:spcAft>
                <a:spcPts val="600"/>
              </a:spcAft>
            </a:pPr>
            <a:r>
              <a:rPr lang="en-GB" sz="2200" b="1" dirty="0">
                <a:solidFill>
                  <a:schemeClr val="accent1">
                    <a:lumMod val="75000"/>
                  </a:schemeClr>
                </a:solidFill>
              </a:rPr>
              <a:t>It is more Representative of the electorate as a whole</a:t>
            </a:r>
          </a:p>
          <a:p>
            <a:pPr lvl="1">
              <a:spcBef>
                <a:spcPts val="600"/>
              </a:spcBef>
              <a:spcAft>
                <a:spcPts val="600"/>
              </a:spcAft>
            </a:pPr>
            <a:r>
              <a:rPr lang="en-GB" sz="2200" dirty="0">
                <a:solidFill>
                  <a:schemeClr val="accent1">
                    <a:lumMod val="75000"/>
                  </a:schemeClr>
                </a:solidFill>
              </a:rPr>
              <a:t>Seats are allocated based on the percentage of votes each party receives, leading to fairer representation of political views.</a:t>
            </a:r>
          </a:p>
          <a:p>
            <a:pPr lvl="1">
              <a:spcBef>
                <a:spcPts val="600"/>
              </a:spcBef>
              <a:spcAft>
                <a:spcPts val="600"/>
              </a:spcAft>
            </a:pPr>
            <a:r>
              <a:rPr lang="en-GB" sz="2200" b="1" dirty="0">
                <a:solidFill>
                  <a:schemeClr val="accent1">
                    <a:lumMod val="75000"/>
                  </a:schemeClr>
                </a:solidFill>
              </a:rPr>
              <a:t>Encourages Multi-Party Systems</a:t>
            </a:r>
          </a:p>
          <a:p>
            <a:pPr lvl="1">
              <a:spcBef>
                <a:spcPts val="600"/>
              </a:spcBef>
              <a:spcAft>
                <a:spcPts val="600"/>
              </a:spcAft>
            </a:pPr>
            <a:r>
              <a:rPr lang="en-GB" sz="2200" dirty="0">
                <a:solidFill>
                  <a:schemeClr val="accent1">
                    <a:lumMod val="75000"/>
                  </a:schemeClr>
                </a:solidFill>
              </a:rPr>
              <a:t>Smaller parties have a better chance of gaining seats, which can lead to a more diverse and representative legislature.</a:t>
            </a:r>
          </a:p>
          <a:p>
            <a:pPr lvl="1">
              <a:spcBef>
                <a:spcPts val="600"/>
              </a:spcBef>
              <a:spcAft>
                <a:spcPts val="600"/>
              </a:spcAft>
            </a:pPr>
            <a:r>
              <a:rPr lang="en-GB" sz="2200" b="1" dirty="0">
                <a:solidFill>
                  <a:schemeClr val="accent1">
                    <a:lumMod val="75000"/>
                  </a:schemeClr>
                </a:solidFill>
              </a:rPr>
              <a:t>Fewer ‘Wasted’ Votes</a:t>
            </a:r>
          </a:p>
          <a:p>
            <a:pPr lvl="1">
              <a:spcBef>
                <a:spcPts val="600"/>
              </a:spcBef>
              <a:spcAft>
                <a:spcPts val="600"/>
              </a:spcAft>
            </a:pPr>
            <a:r>
              <a:rPr lang="en-GB" sz="2200" dirty="0">
                <a:solidFill>
                  <a:schemeClr val="accent1">
                    <a:lumMod val="75000"/>
                  </a:schemeClr>
                </a:solidFill>
              </a:rPr>
              <a:t>Since votes contribute to the overall party total, fewer votes are ‘wasted’ compared to winner-takes-all systems.</a:t>
            </a:r>
          </a:p>
        </p:txBody>
      </p:sp>
    </p:spTree>
    <p:extLst>
      <p:ext uri="{BB962C8B-B14F-4D97-AF65-F5344CB8AC3E}">
        <p14:creationId xmlns:p14="http://schemas.microsoft.com/office/powerpoint/2010/main" val="14183835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11AEE-230A-0BF7-4A63-3D6A91670B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CB2D4D-B21C-C57E-5719-24A49C26007D}"/>
              </a:ext>
            </a:extLst>
          </p:cNvPr>
          <p:cNvSpPr>
            <a:spLocks noGrp="1"/>
          </p:cNvSpPr>
          <p:nvPr>
            <p:ph type="title"/>
          </p:nvPr>
        </p:nvSpPr>
        <p:spPr>
          <a:xfrm>
            <a:off x="905256" y="231492"/>
            <a:ext cx="7333488" cy="529568"/>
          </a:xfrm>
        </p:spPr>
        <p:txBody>
          <a:bodyPr>
            <a:noAutofit/>
          </a:bodyPr>
          <a:lstStyle/>
          <a:p>
            <a:pPr algn="ctr"/>
            <a:r>
              <a:rPr lang="en-GB" b="1" dirty="0">
                <a:solidFill>
                  <a:schemeClr val="accent1">
                    <a:lumMod val="75000"/>
                  </a:schemeClr>
                </a:solidFill>
              </a:rPr>
              <a:t>Party List Systems</a:t>
            </a:r>
          </a:p>
        </p:txBody>
      </p:sp>
      <p:sp>
        <p:nvSpPr>
          <p:cNvPr id="3" name="TextBox 2">
            <a:extLst>
              <a:ext uri="{FF2B5EF4-FFF2-40B4-BE49-F238E27FC236}">
                <a16:creationId xmlns:a16="http://schemas.microsoft.com/office/drawing/2014/main" id="{2A262949-F2AB-5CB8-C2C4-0E079E34E480}"/>
              </a:ext>
            </a:extLst>
          </p:cNvPr>
          <p:cNvSpPr txBox="1"/>
          <p:nvPr/>
        </p:nvSpPr>
        <p:spPr>
          <a:xfrm>
            <a:off x="176481" y="1097256"/>
            <a:ext cx="8791038" cy="3077766"/>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Party List Systems</a:t>
            </a:r>
          </a:p>
          <a:p>
            <a:pPr lvl="1">
              <a:spcBef>
                <a:spcPts val="600"/>
              </a:spcBef>
              <a:spcAft>
                <a:spcPts val="600"/>
              </a:spcAft>
            </a:pPr>
            <a:r>
              <a:rPr lang="en-GB" sz="2200" b="1" dirty="0">
                <a:solidFill>
                  <a:schemeClr val="accent1">
                    <a:lumMod val="75000"/>
                  </a:schemeClr>
                </a:solidFill>
              </a:rPr>
              <a:t>Simplifies Voting</a:t>
            </a:r>
          </a:p>
          <a:p>
            <a:pPr lvl="1">
              <a:spcBef>
                <a:spcPts val="600"/>
              </a:spcBef>
              <a:spcAft>
                <a:spcPts val="600"/>
              </a:spcAft>
            </a:pPr>
            <a:r>
              <a:rPr lang="en-GB" sz="2200" dirty="0">
                <a:solidFill>
                  <a:schemeClr val="accent1">
                    <a:lumMod val="75000"/>
                  </a:schemeClr>
                </a:solidFill>
              </a:rPr>
              <a:t>Voters typically choose a party rather than individual candidates, which can make the process easier to understand.</a:t>
            </a:r>
          </a:p>
          <a:p>
            <a:pPr lvl="1">
              <a:spcBef>
                <a:spcPts val="600"/>
              </a:spcBef>
              <a:spcAft>
                <a:spcPts val="600"/>
              </a:spcAft>
            </a:pPr>
            <a:r>
              <a:rPr lang="en-GB" sz="2200" b="1" dirty="0">
                <a:solidFill>
                  <a:schemeClr val="accent1">
                    <a:lumMod val="75000"/>
                  </a:schemeClr>
                </a:solidFill>
              </a:rPr>
              <a:t>Promotes Coalition Governments</a:t>
            </a:r>
          </a:p>
          <a:p>
            <a:pPr lvl="1">
              <a:spcBef>
                <a:spcPts val="600"/>
              </a:spcBef>
              <a:spcAft>
                <a:spcPts val="600"/>
              </a:spcAft>
            </a:pPr>
            <a:r>
              <a:rPr lang="en-GB" sz="2200" dirty="0">
                <a:solidFill>
                  <a:schemeClr val="accent1">
                    <a:lumMod val="75000"/>
                  </a:schemeClr>
                </a:solidFill>
              </a:rPr>
              <a:t>Encourages cooperation and compromise between parties, which can lead to more balanced policymaking.</a:t>
            </a:r>
          </a:p>
        </p:txBody>
      </p:sp>
    </p:spTree>
    <p:extLst>
      <p:ext uri="{BB962C8B-B14F-4D97-AF65-F5344CB8AC3E}">
        <p14:creationId xmlns:p14="http://schemas.microsoft.com/office/powerpoint/2010/main" val="9768152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38387-EDEF-6E33-B6D7-294E1F9428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18E4C9-C58D-B0CD-650D-6F99DA1B1DB4}"/>
              </a:ext>
            </a:extLst>
          </p:cNvPr>
          <p:cNvSpPr>
            <a:spLocks noGrp="1"/>
          </p:cNvSpPr>
          <p:nvPr>
            <p:ph type="title"/>
          </p:nvPr>
        </p:nvSpPr>
        <p:spPr>
          <a:xfrm>
            <a:off x="905256" y="231492"/>
            <a:ext cx="7333488" cy="529568"/>
          </a:xfrm>
        </p:spPr>
        <p:txBody>
          <a:bodyPr>
            <a:noAutofit/>
          </a:bodyPr>
          <a:lstStyle/>
          <a:p>
            <a:pPr algn="ctr"/>
            <a:r>
              <a:rPr lang="en-GB" b="1" dirty="0">
                <a:solidFill>
                  <a:schemeClr val="accent1">
                    <a:lumMod val="75000"/>
                  </a:schemeClr>
                </a:solidFill>
              </a:rPr>
              <a:t>Party List Systems</a:t>
            </a:r>
          </a:p>
        </p:txBody>
      </p:sp>
      <p:sp>
        <p:nvSpPr>
          <p:cNvPr id="3" name="TextBox 2">
            <a:extLst>
              <a:ext uri="{FF2B5EF4-FFF2-40B4-BE49-F238E27FC236}">
                <a16:creationId xmlns:a16="http://schemas.microsoft.com/office/drawing/2014/main" id="{EADC8C8B-A783-261E-60F2-0A53E88696BF}"/>
              </a:ext>
            </a:extLst>
          </p:cNvPr>
          <p:cNvSpPr txBox="1"/>
          <p:nvPr/>
        </p:nvSpPr>
        <p:spPr>
          <a:xfrm>
            <a:off x="176481" y="1097256"/>
            <a:ext cx="8791038" cy="4739759"/>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Party List Systems</a:t>
            </a:r>
          </a:p>
          <a:p>
            <a:pPr lvl="1">
              <a:spcBef>
                <a:spcPts val="600"/>
              </a:spcBef>
              <a:spcAft>
                <a:spcPts val="600"/>
              </a:spcAft>
            </a:pPr>
            <a:r>
              <a:rPr lang="en-GB" sz="2200" b="1" dirty="0">
                <a:solidFill>
                  <a:schemeClr val="accent1">
                    <a:lumMod val="75000"/>
                  </a:schemeClr>
                </a:solidFill>
              </a:rPr>
              <a:t>Weak Voter-Candidate Link</a:t>
            </a:r>
          </a:p>
          <a:p>
            <a:pPr lvl="1">
              <a:spcBef>
                <a:spcPts val="600"/>
              </a:spcBef>
              <a:spcAft>
                <a:spcPts val="600"/>
              </a:spcAft>
            </a:pPr>
            <a:r>
              <a:rPr lang="en-GB" sz="2200" dirty="0">
                <a:solidFill>
                  <a:schemeClr val="accent1">
                    <a:lumMod val="75000"/>
                  </a:schemeClr>
                </a:solidFill>
              </a:rPr>
              <a:t>Voters choose parties, not individuals, which can reduce accountability and the personal connection between constituents and their representatives.</a:t>
            </a:r>
          </a:p>
          <a:p>
            <a:pPr lvl="1">
              <a:spcBef>
                <a:spcPts val="600"/>
              </a:spcBef>
              <a:spcAft>
                <a:spcPts val="600"/>
              </a:spcAft>
            </a:pPr>
            <a:r>
              <a:rPr lang="en-GB" sz="2200" b="1" dirty="0">
                <a:solidFill>
                  <a:schemeClr val="accent1">
                    <a:lumMod val="75000"/>
                  </a:schemeClr>
                </a:solidFill>
              </a:rPr>
              <a:t>Party Control Over Candidate Lists</a:t>
            </a:r>
          </a:p>
          <a:p>
            <a:pPr lvl="1">
              <a:spcBef>
                <a:spcPts val="600"/>
              </a:spcBef>
              <a:spcAft>
                <a:spcPts val="600"/>
              </a:spcAft>
            </a:pPr>
            <a:r>
              <a:rPr lang="en-GB" sz="2200" dirty="0">
                <a:solidFill>
                  <a:schemeClr val="accent1">
                    <a:lumMod val="75000"/>
                  </a:schemeClr>
                </a:solidFill>
              </a:rPr>
              <a:t>Party leaders often decide the order of candidates on the list, giving them significant power over who gets elected.</a:t>
            </a:r>
          </a:p>
          <a:p>
            <a:pPr lvl="1">
              <a:spcBef>
                <a:spcPts val="600"/>
              </a:spcBef>
              <a:spcAft>
                <a:spcPts val="600"/>
              </a:spcAft>
            </a:pPr>
            <a:r>
              <a:rPr lang="en-GB" sz="2200" b="1" dirty="0">
                <a:solidFill>
                  <a:schemeClr val="accent1">
                    <a:lumMod val="75000"/>
                  </a:schemeClr>
                </a:solidFill>
              </a:rPr>
              <a:t>Fragmentation and Instability</a:t>
            </a:r>
          </a:p>
          <a:p>
            <a:pPr lvl="1">
              <a:spcBef>
                <a:spcPts val="600"/>
              </a:spcBef>
              <a:spcAft>
                <a:spcPts val="600"/>
              </a:spcAft>
            </a:pPr>
            <a:r>
              <a:rPr lang="en-GB" sz="2200" dirty="0">
                <a:solidFill>
                  <a:schemeClr val="accent1">
                    <a:lumMod val="75000"/>
                  </a:schemeClr>
                </a:solidFill>
              </a:rPr>
              <a:t>A large number of parties in parliament can make it harder to form stable governments and pass legislation.</a:t>
            </a:r>
          </a:p>
        </p:txBody>
      </p:sp>
    </p:spTree>
    <p:extLst>
      <p:ext uri="{BB962C8B-B14F-4D97-AF65-F5344CB8AC3E}">
        <p14:creationId xmlns:p14="http://schemas.microsoft.com/office/powerpoint/2010/main" val="33395017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AD462-9B46-1A08-4BE5-2965FD204E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9C3450-1B23-AD19-61BD-721EFC3211C5}"/>
              </a:ext>
            </a:extLst>
          </p:cNvPr>
          <p:cNvSpPr>
            <a:spLocks noGrp="1"/>
          </p:cNvSpPr>
          <p:nvPr>
            <p:ph type="title"/>
          </p:nvPr>
        </p:nvSpPr>
        <p:spPr>
          <a:xfrm>
            <a:off x="905256" y="231492"/>
            <a:ext cx="7333488" cy="529568"/>
          </a:xfrm>
        </p:spPr>
        <p:txBody>
          <a:bodyPr>
            <a:noAutofit/>
          </a:bodyPr>
          <a:lstStyle/>
          <a:p>
            <a:pPr algn="ctr"/>
            <a:r>
              <a:rPr lang="en-GB" b="1" dirty="0">
                <a:solidFill>
                  <a:schemeClr val="accent1">
                    <a:lumMod val="75000"/>
                  </a:schemeClr>
                </a:solidFill>
              </a:rPr>
              <a:t>Party List Systems</a:t>
            </a:r>
          </a:p>
        </p:txBody>
      </p:sp>
      <p:sp>
        <p:nvSpPr>
          <p:cNvPr id="3" name="TextBox 2">
            <a:extLst>
              <a:ext uri="{FF2B5EF4-FFF2-40B4-BE49-F238E27FC236}">
                <a16:creationId xmlns:a16="http://schemas.microsoft.com/office/drawing/2014/main" id="{B6CE8C0A-4D35-D9B6-7903-D1A68B1A1AA5}"/>
              </a:ext>
            </a:extLst>
          </p:cNvPr>
          <p:cNvSpPr txBox="1"/>
          <p:nvPr/>
        </p:nvSpPr>
        <p:spPr>
          <a:xfrm>
            <a:off x="176481" y="1097256"/>
            <a:ext cx="8791038" cy="3077766"/>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Party List Systems</a:t>
            </a:r>
          </a:p>
          <a:p>
            <a:pPr lvl="1">
              <a:spcBef>
                <a:spcPts val="600"/>
              </a:spcBef>
              <a:spcAft>
                <a:spcPts val="600"/>
              </a:spcAft>
            </a:pPr>
            <a:r>
              <a:rPr lang="en-GB" sz="2200" b="1" dirty="0">
                <a:solidFill>
                  <a:schemeClr val="accent1">
                    <a:lumMod val="75000"/>
                  </a:schemeClr>
                </a:solidFill>
              </a:rPr>
              <a:t>Coalition Challenges</a:t>
            </a:r>
          </a:p>
          <a:p>
            <a:pPr lvl="1">
              <a:spcBef>
                <a:spcPts val="600"/>
              </a:spcBef>
              <a:spcAft>
                <a:spcPts val="600"/>
              </a:spcAft>
            </a:pPr>
            <a:r>
              <a:rPr lang="en-GB" sz="2200" dirty="0">
                <a:solidFill>
                  <a:schemeClr val="accent1">
                    <a:lumMod val="75000"/>
                  </a:schemeClr>
                </a:solidFill>
              </a:rPr>
              <a:t>Coalition governments can be slow to form and may struggle with internal disagreements.</a:t>
            </a:r>
          </a:p>
          <a:p>
            <a:pPr lvl="1">
              <a:spcBef>
                <a:spcPts val="600"/>
              </a:spcBef>
              <a:spcAft>
                <a:spcPts val="600"/>
              </a:spcAft>
            </a:pPr>
            <a:r>
              <a:rPr lang="en-GB" sz="2200" b="1" dirty="0">
                <a:solidFill>
                  <a:schemeClr val="accent1">
                    <a:lumMod val="75000"/>
                  </a:schemeClr>
                </a:solidFill>
              </a:rPr>
              <a:t>Less Local Representation</a:t>
            </a:r>
          </a:p>
          <a:p>
            <a:pPr lvl="1">
              <a:spcBef>
                <a:spcPts val="600"/>
              </a:spcBef>
              <a:spcAft>
                <a:spcPts val="600"/>
              </a:spcAft>
            </a:pPr>
            <a:r>
              <a:rPr lang="en-GB" sz="2200" dirty="0">
                <a:solidFill>
                  <a:schemeClr val="accent1">
                    <a:lumMod val="75000"/>
                  </a:schemeClr>
                </a:solidFill>
              </a:rPr>
              <a:t>Representatives may not be tied to specific geographic areas, which can weaken local advocacy.</a:t>
            </a:r>
          </a:p>
        </p:txBody>
      </p:sp>
    </p:spTree>
    <p:extLst>
      <p:ext uri="{BB962C8B-B14F-4D97-AF65-F5344CB8AC3E}">
        <p14:creationId xmlns:p14="http://schemas.microsoft.com/office/powerpoint/2010/main" val="1693486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BB8D3-B37E-CA34-AC11-CE4C305C88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F70E4B-5230-0C07-120E-CB7B5A673FA2}"/>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Single Transferable Vote</a:t>
            </a:r>
          </a:p>
        </p:txBody>
      </p:sp>
      <p:sp>
        <p:nvSpPr>
          <p:cNvPr id="6" name="TextBox 5">
            <a:extLst>
              <a:ext uri="{FF2B5EF4-FFF2-40B4-BE49-F238E27FC236}">
                <a16:creationId xmlns:a16="http://schemas.microsoft.com/office/drawing/2014/main" id="{86377C56-BC05-4892-1C5A-958C2DB1AC6A}"/>
              </a:ext>
            </a:extLst>
          </p:cNvPr>
          <p:cNvSpPr txBox="1"/>
          <p:nvPr/>
        </p:nvSpPr>
        <p:spPr>
          <a:xfrm>
            <a:off x="143508" y="1183958"/>
            <a:ext cx="8856984" cy="3724096"/>
          </a:xfrm>
          <a:prstGeom prst="rect">
            <a:avLst/>
          </a:prstGeom>
          <a:noFill/>
        </p:spPr>
        <p:txBody>
          <a:bodyPr wrap="square" rtlCol="0">
            <a:spAutoFit/>
          </a:bodyPr>
          <a:lstStyle/>
          <a:p>
            <a:pPr marL="257175" indent="-257175">
              <a:spcBef>
                <a:spcPts val="900"/>
              </a:spcBef>
              <a:spcAft>
                <a:spcPts val="900"/>
              </a:spcAft>
              <a:buFont typeface="Arial" panose="020B0604020202020204" pitchFamily="34" charset="0"/>
              <a:buChar char="•"/>
            </a:pPr>
            <a:r>
              <a:rPr lang="en-GB" sz="2200" dirty="0">
                <a:solidFill>
                  <a:schemeClr val="accent1">
                    <a:lumMod val="75000"/>
                  </a:schemeClr>
                </a:solidFill>
              </a:rPr>
              <a:t>The </a:t>
            </a:r>
            <a:r>
              <a:rPr lang="en-GB" sz="2200" b="1" dirty="0">
                <a:solidFill>
                  <a:schemeClr val="accent1">
                    <a:lumMod val="75000"/>
                  </a:schemeClr>
                </a:solidFill>
              </a:rPr>
              <a:t>single transferrable vote </a:t>
            </a:r>
            <a:r>
              <a:rPr lang="en-GB" sz="2200" dirty="0">
                <a:solidFill>
                  <a:schemeClr val="accent1">
                    <a:lumMod val="75000"/>
                  </a:schemeClr>
                </a:solidFill>
              </a:rPr>
              <a:t>system – this allows electors to list the candidates in an order of preference.</a:t>
            </a:r>
          </a:p>
          <a:p>
            <a:pPr marL="257175" indent="-257175">
              <a:spcBef>
                <a:spcPts val="900"/>
              </a:spcBef>
              <a:spcAft>
                <a:spcPts val="900"/>
              </a:spcAft>
              <a:buFont typeface="Arial" panose="020B0604020202020204" pitchFamily="34" charset="0"/>
              <a:buChar char="•"/>
            </a:pPr>
            <a:r>
              <a:rPr lang="en-GB" sz="2200" dirty="0">
                <a:solidFill>
                  <a:schemeClr val="accent1">
                    <a:lumMod val="75000"/>
                  </a:schemeClr>
                </a:solidFill>
              </a:rPr>
              <a:t>If no one wins the required number of votes then the candidate with the lowest number of first choice votes is eliminated</a:t>
            </a:r>
          </a:p>
          <a:p>
            <a:pPr marL="257175" indent="-257175">
              <a:spcBef>
                <a:spcPts val="900"/>
              </a:spcBef>
              <a:spcAft>
                <a:spcPts val="900"/>
              </a:spcAft>
              <a:buFont typeface="Arial" panose="020B0604020202020204" pitchFamily="34" charset="0"/>
              <a:buChar char="•"/>
            </a:pPr>
            <a:r>
              <a:rPr lang="en-GB" sz="2200" dirty="0">
                <a:solidFill>
                  <a:schemeClr val="accent1">
                    <a:lumMod val="75000"/>
                  </a:schemeClr>
                </a:solidFill>
              </a:rPr>
              <a:t>Their second choice votes are then given to those candidates and so on</a:t>
            </a:r>
          </a:p>
          <a:p>
            <a:pPr marL="257175" indent="-257175">
              <a:spcBef>
                <a:spcPts val="900"/>
              </a:spcBef>
              <a:spcAft>
                <a:spcPts val="900"/>
              </a:spcAft>
              <a:buFont typeface="Arial" panose="020B0604020202020204" pitchFamily="34" charset="0"/>
              <a:buChar char="•"/>
            </a:pPr>
            <a:r>
              <a:rPr lang="en-GB" sz="2200" dirty="0">
                <a:solidFill>
                  <a:schemeClr val="accent1">
                    <a:lumMod val="75000"/>
                  </a:schemeClr>
                </a:solidFill>
              </a:rPr>
              <a:t>This continues until a candidate wins the required number of votes</a:t>
            </a:r>
          </a:p>
          <a:p>
            <a:pPr marL="257175" indent="-257175">
              <a:spcBef>
                <a:spcPts val="900"/>
              </a:spcBef>
              <a:spcAft>
                <a:spcPts val="900"/>
              </a:spcAft>
              <a:buFont typeface="Arial" panose="020B0604020202020204" pitchFamily="34" charset="0"/>
              <a:buChar char="•"/>
            </a:pPr>
            <a:r>
              <a:rPr lang="en-GB" sz="2200" dirty="0">
                <a:solidFill>
                  <a:schemeClr val="accent1">
                    <a:lumMod val="75000"/>
                  </a:schemeClr>
                </a:solidFill>
              </a:rPr>
              <a:t>Versions of this system are used in Eire, Malta, Australia and Scottish Council elections. (Electoral Reform Society, 2017b)</a:t>
            </a:r>
          </a:p>
        </p:txBody>
      </p:sp>
      <p:pic>
        <p:nvPicPr>
          <p:cNvPr id="4" name="Picture 3" descr="Icon - Link to video - Single Transferrable Vote Explained, Electoral Commission, 2022">
            <a:hlinkClick r:id="rId2"/>
            <a:extLst>
              <a:ext uri="{FF2B5EF4-FFF2-40B4-BE49-F238E27FC236}">
                <a16:creationId xmlns:a16="http://schemas.microsoft.com/office/drawing/2014/main" id="{D94B1B25-5F1B-EDEA-72F0-6D94E216020C}"/>
              </a:ext>
            </a:extLst>
          </p:cNvPr>
          <p:cNvPicPr>
            <a:picLocks noChangeAspect="1"/>
          </p:cNvPicPr>
          <p:nvPr/>
        </p:nvPicPr>
        <p:blipFill>
          <a:blip r:embed="rId3"/>
          <a:stretch>
            <a:fillRect/>
          </a:stretch>
        </p:blipFill>
        <p:spPr>
          <a:xfrm>
            <a:off x="1385316" y="5004851"/>
            <a:ext cx="896518" cy="945642"/>
          </a:xfrm>
          <a:prstGeom prst="rect">
            <a:avLst/>
          </a:prstGeom>
        </p:spPr>
      </p:pic>
      <p:sp>
        <p:nvSpPr>
          <p:cNvPr id="5" name="TextBox 4">
            <a:extLst>
              <a:ext uri="{FF2B5EF4-FFF2-40B4-BE49-F238E27FC236}">
                <a16:creationId xmlns:a16="http://schemas.microsoft.com/office/drawing/2014/main" id="{DF888ABE-A863-663C-A9E0-C41D0C1380B4}"/>
              </a:ext>
            </a:extLst>
          </p:cNvPr>
          <p:cNvSpPr txBox="1"/>
          <p:nvPr/>
        </p:nvSpPr>
        <p:spPr>
          <a:xfrm>
            <a:off x="2478024" y="5239512"/>
            <a:ext cx="6245352" cy="369332"/>
          </a:xfrm>
          <a:prstGeom prst="rect">
            <a:avLst/>
          </a:prstGeom>
          <a:noFill/>
        </p:spPr>
        <p:txBody>
          <a:bodyPr wrap="square" rtlCol="0">
            <a:spAutoFit/>
          </a:bodyPr>
          <a:lstStyle/>
          <a:p>
            <a:r>
              <a:rPr lang="en-GB" i="1" dirty="0">
                <a:solidFill>
                  <a:schemeClr val="accent1">
                    <a:lumMod val="75000"/>
                  </a:schemeClr>
                </a:solidFill>
              </a:rPr>
              <a:t>Single transferable vote explained</a:t>
            </a:r>
            <a:r>
              <a:rPr lang="en-GB" dirty="0">
                <a:solidFill>
                  <a:schemeClr val="accent1">
                    <a:lumMod val="75000"/>
                  </a:schemeClr>
                </a:solidFill>
              </a:rPr>
              <a:t> (Electoral Commission, 2022a)</a:t>
            </a:r>
            <a:endParaRPr lang="en-GB" i="1" dirty="0">
              <a:solidFill>
                <a:schemeClr val="accent1">
                  <a:lumMod val="75000"/>
                </a:schemeClr>
              </a:solidFill>
            </a:endParaRPr>
          </a:p>
        </p:txBody>
      </p:sp>
    </p:spTree>
    <p:extLst>
      <p:ext uri="{BB962C8B-B14F-4D97-AF65-F5344CB8AC3E}">
        <p14:creationId xmlns:p14="http://schemas.microsoft.com/office/powerpoint/2010/main" val="3644992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Single Transferable Vote</a:t>
            </a:r>
          </a:p>
        </p:txBody>
      </p:sp>
      <p:sp>
        <p:nvSpPr>
          <p:cNvPr id="3" name="TextBox 2">
            <a:extLst>
              <a:ext uri="{FF2B5EF4-FFF2-40B4-BE49-F238E27FC236}">
                <a16:creationId xmlns:a16="http://schemas.microsoft.com/office/drawing/2014/main" id="{366E033A-75E2-8DB3-27A7-FD1F285DE6A5}"/>
              </a:ext>
            </a:extLst>
          </p:cNvPr>
          <p:cNvSpPr txBox="1"/>
          <p:nvPr/>
        </p:nvSpPr>
        <p:spPr>
          <a:xfrm>
            <a:off x="310896" y="1161288"/>
            <a:ext cx="8403336" cy="4739759"/>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Single Transferrable Vote (STV) Systems</a:t>
            </a:r>
          </a:p>
          <a:p>
            <a:pPr lvl="1">
              <a:spcBef>
                <a:spcPts val="600"/>
              </a:spcBef>
              <a:spcAft>
                <a:spcPts val="600"/>
              </a:spcAft>
            </a:pPr>
            <a:r>
              <a:rPr lang="en-GB" sz="2200" b="1" dirty="0">
                <a:solidFill>
                  <a:schemeClr val="accent1">
                    <a:lumMod val="75000"/>
                  </a:schemeClr>
                </a:solidFill>
              </a:rPr>
              <a:t>It is more Representative of the electorate as a whole</a:t>
            </a:r>
          </a:p>
          <a:p>
            <a:pPr lvl="1">
              <a:spcBef>
                <a:spcPts val="600"/>
              </a:spcBef>
              <a:spcAft>
                <a:spcPts val="600"/>
              </a:spcAft>
            </a:pPr>
            <a:r>
              <a:rPr lang="en-GB" sz="2200" dirty="0">
                <a:solidFill>
                  <a:schemeClr val="accent1">
                    <a:lumMod val="75000"/>
                  </a:schemeClr>
                </a:solidFill>
              </a:rPr>
              <a:t>STV tends to produce results that reflect the overall distribution of public support for different parties or groups more accurately than winner-takes-all systems.</a:t>
            </a:r>
          </a:p>
          <a:p>
            <a:pPr lvl="1">
              <a:spcBef>
                <a:spcPts val="600"/>
              </a:spcBef>
              <a:spcAft>
                <a:spcPts val="600"/>
              </a:spcAft>
            </a:pPr>
            <a:r>
              <a:rPr lang="en-GB" sz="2200" b="1" dirty="0">
                <a:solidFill>
                  <a:schemeClr val="accent1">
                    <a:lumMod val="75000"/>
                  </a:schemeClr>
                </a:solidFill>
              </a:rPr>
              <a:t>Voter Choice and Empowerment</a:t>
            </a:r>
          </a:p>
          <a:p>
            <a:pPr lvl="1">
              <a:spcBef>
                <a:spcPts val="600"/>
              </a:spcBef>
              <a:spcAft>
                <a:spcPts val="600"/>
              </a:spcAft>
            </a:pPr>
            <a:r>
              <a:rPr lang="en-GB" sz="2200" dirty="0">
                <a:solidFill>
                  <a:schemeClr val="accent1">
                    <a:lumMod val="75000"/>
                  </a:schemeClr>
                </a:solidFill>
              </a:rPr>
              <a:t>Voters can rank multiple candidates, even from the same party, giving them more control over who gets elected.</a:t>
            </a:r>
          </a:p>
          <a:p>
            <a:pPr lvl="1">
              <a:spcBef>
                <a:spcPts val="600"/>
              </a:spcBef>
              <a:spcAft>
                <a:spcPts val="600"/>
              </a:spcAft>
            </a:pPr>
            <a:r>
              <a:rPr lang="en-GB" sz="2200" b="1" dirty="0">
                <a:solidFill>
                  <a:schemeClr val="accent1">
                    <a:lumMod val="75000"/>
                  </a:schemeClr>
                </a:solidFill>
              </a:rPr>
              <a:t>Minimizes Wasted Votes</a:t>
            </a:r>
          </a:p>
          <a:p>
            <a:pPr lvl="1">
              <a:spcBef>
                <a:spcPts val="600"/>
              </a:spcBef>
              <a:spcAft>
                <a:spcPts val="600"/>
              </a:spcAft>
            </a:pPr>
            <a:r>
              <a:rPr lang="en-GB" sz="2200" dirty="0">
                <a:solidFill>
                  <a:schemeClr val="accent1">
                    <a:lumMod val="75000"/>
                  </a:schemeClr>
                </a:solidFill>
              </a:rPr>
              <a:t>Because surplus and eliminated votes are transferred, fewer votes are "wasted" compared to systems like First Past the Post (FPTP).</a:t>
            </a:r>
          </a:p>
        </p:txBody>
      </p:sp>
    </p:spTree>
    <p:extLst>
      <p:ext uri="{BB962C8B-B14F-4D97-AF65-F5344CB8AC3E}">
        <p14:creationId xmlns:p14="http://schemas.microsoft.com/office/powerpoint/2010/main" val="14939079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ED892-A1BD-8940-317C-A20B27E61B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F11315-5E25-790D-E170-05D2A59AF3E7}"/>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Single Transferable Vote</a:t>
            </a:r>
          </a:p>
        </p:txBody>
      </p:sp>
      <p:sp>
        <p:nvSpPr>
          <p:cNvPr id="3" name="TextBox 2">
            <a:extLst>
              <a:ext uri="{FF2B5EF4-FFF2-40B4-BE49-F238E27FC236}">
                <a16:creationId xmlns:a16="http://schemas.microsoft.com/office/drawing/2014/main" id="{4BD9C99B-17EA-9C7A-6467-C2B94B5B5343}"/>
              </a:ext>
            </a:extLst>
          </p:cNvPr>
          <p:cNvSpPr txBox="1"/>
          <p:nvPr/>
        </p:nvSpPr>
        <p:spPr>
          <a:xfrm>
            <a:off x="310896" y="1161288"/>
            <a:ext cx="8403336" cy="3416320"/>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Single Transferrable Vote (STV) Systems</a:t>
            </a:r>
          </a:p>
          <a:p>
            <a:pPr lvl="1">
              <a:spcBef>
                <a:spcPts val="600"/>
              </a:spcBef>
              <a:spcAft>
                <a:spcPts val="600"/>
              </a:spcAft>
            </a:pPr>
            <a:r>
              <a:rPr lang="en-GB" sz="2200" b="1" dirty="0">
                <a:solidFill>
                  <a:schemeClr val="accent1">
                    <a:lumMod val="75000"/>
                  </a:schemeClr>
                </a:solidFill>
              </a:rPr>
              <a:t>Encourages Moderate Campaigning</a:t>
            </a:r>
          </a:p>
          <a:p>
            <a:pPr lvl="1">
              <a:spcBef>
                <a:spcPts val="600"/>
              </a:spcBef>
              <a:spcAft>
                <a:spcPts val="600"/>
              </a:spcAft>
            </a:pPr>
            <a:r>
              <a:rPr lang="en-GB" sz="2200" dirty="0">
                <a:solidFill>
                  <a:schemeClr val="accent1">
                    <a:lumMod val="75000"/>
                  </a:schemeClr>
                </a:solidFill>
              </a:rPr>
              <a:t>Candidates benefit from being ranked second or third by supporters of other candidates, which can encourage more civil and inclusive campaigning.</a:t>
            </a:r>
          </a:p>
          <a:p>
            <a:pPr lvl="1">
              <a:spcBef>
                <a:spcPts val="600"/>
              </a:spcBef>
              <a:spcAft>
                <a:spcPts val="600"/>
              </a:spcAft>
            </a:pPr>
            <a:r>
              <a:rPr lang="en-GB" sz="2200" b="1" dirty="0">
                <a:solidFill>
                  <a:schemeClr val="accent1">
                    <a:lumMod val="75000"/>
                  </a:schemeClr>
                </a:solidFill>
              </a:rPr>
              <a:t>Reduces ‘Safe Seats’</a:t>
            </a:r>
          </a:p>
          <a:p>
            <a:pPr lvl="1">
              <a:spcBef>
                <a:spcPts val="600"/>
              </a:spcBef>
              <a:spcAft>
                <a:spcPts val="600"/>
              </a:spcAft>
            </a:pPr>
            <a:r>
              <a:rPr lang="en-GB" sz="2200" dirty="0">
                <a:solidFill>
                  <a:schemeClr val="accent1">
                    <a:lumMod val="75000"/>
                  </a:schemeClr>
                </a:solidFill>
              </a:rPr>
              <a:t>Multi-member constituencies make it harder for parties to take seats for granted, increasing competition and accountability.</a:t>
            </a:r>
          </a:p>
        </p:txBody>
      </p:sp>
    </p:spTree>
    <p:extLst>
      <p:ext uri="{BB962C8B-B14F-4D97-AF65-F5344CB8AC3E}">
        <p14:creationId xmlns:p14="http://schemas.microsoft.com/office/powerpoint/2010/main" val="1895462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94F9A-DC21-D216-4DCA-B7DB572C0D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139046-45E4-CA8E-BE15-55E23B2551E2}"/>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Single Transferable Vote</a:t>
            </a:r>
          </a:p>
        </p:txBody>
      </p:sp>
      <p:sp>
        <p:nvSpPr>
          <p:cNvPr id="3" name="TextBox 2">
            <a:extLst>
              <a:ext uri="{FF2B5EF4-FFF2-40B4-BE49-F238E27FC236}">
                <a16:creationId xmlns:a16="http://schemas.microsoft.com/office/drawing/2014/main" id="{44EFF1EE-92EE-F074-A8AA-2A04CE57BC12}"/>
              </a:ext>
            </a:extLst>
          </p:cNvPr>
          <p:cNvSpPr txBox="1"/>
          <p:nvPr/>
        </p:nvSpPr>
        <p:spPr>
          <a:xfrm>
            <a:off x="310896" y="1161288"/>
            <a:ext cx="8403336" cy="4401205"/>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Single Transferrable Vote (STV) Systems</a:t>
            </a:r>
          </a:p>
          <a:p>
            <a:pPr lvl="1">
              <a:spcBef>
                <a:spcPts val="600"/>
              </a:spcBef>
              <a:spcAft>
                <a:spcPts val="600"/>
              </a:spcAft>
            </a:pPr>
            <a:r>
              <a:rPr lang="en-GB" sz="2200" b="1" dirty="0">
                <a:solidFill>
                  <a:schemeClr val="accent1">
                    <a:lumMod val="75000"/>
                  </a:schemeClr>
                </a:solidFill>
              </a:rPr>
              <a:t>Complexity</a:t>
            </a:r>
          </a:p>
          <a:p>
            <a:pPr lvl="1">
              <a:spcBef>
                <a:spcPts val="600"/>
              </a:spcBef>
              <a:spcAft>
                <a:spcPts val="600"/>
              </a:spcAft>
            </a:pPr>
            <a:r>
              <a:rPr lang="en-GB" sz="2200" dirty="0">
                <a:solidFill>
                  <a:schemeClr val="accent1">
                    <a:lumMod val="75000"/>
                  </a:schemeClr>
                </a:solidFill>
              </a:rPr>
              <a:t>The voting and counting process is more complicated, which can confuse voters and delay results.</a:t>
            </a:r>
          </a:p>
          <a:p>
            <a:pPr lvl="1">
              <a:spcBef>
                <a:spcPts val="600"/>
              </a:spcBef>
              <a:spcAft>
                <a:spcPts val="600"/>
              </a:spcAft>
            </a:pPr>
            <a:r>
              <a:rPr lang="en-GB" sz="2200" b="1" dirty="0">
                <a:solidFill>
                  <a:schemeClr val="accent1">
                    <a:lumMod val="75000"/>
                  </a:schemeClr>
                </a:solidFill>
              </a:rPr>
              <a:t>Longer Counting Process</a:t>
            </a:r>
          </a:p>
          <a:p>
            <a:pPr lvl="1">
              <a:spcBef>
                <a:spcPts val="600"/>
              </a:spcBef>
              <a:spcAft>
                <a:spcPts val="600"/>
              </a:spcAft>
            </a:pPr>
            <a:r>
              <a:rPr lang="en-GB" sz="2200" dirty="0">
                <a:solidFill>
                  <a:schemeClr val="accent1">
                    <a:lumMod val="75000"/>
                  </a:schemeClr>
                </a:solidFill>
              </a:rPr>
              <a:t>Counting and transferring votes can take a long time, especially in close contests or large constituencies.</a:t>
            </a:r>
          </a:p>
          <a:p>
            <a:pPr lvl="1">
              <a:spcBef>
                <a:spcPts val="600"/>
              </a:spcBef>
              <a:spcAft>
                <a:spcPts val="600"/>
              </a:spcAft>
            </a:pPr>
            <a:r>
              <a:rPr lang="en-GB" sz="2200" b="1" dirty="0">
                <a:solidFill>
                  <a:schemeClr val="accent1">
                    <a:lumMod val="75000"/>
                  </a:schemeClr>
                </a:solidFill>
              </a:rPr>
              <a:t>Weaker Constituency Link</a:t>
            </a:r>
          </a:p>
          <a:p>
            <a:pPr lvl="1">
              <a:spcBef>
                <a:spcPts val="600"/>
              </a:spcBef>
              <a:spcAft>
                <a:spcPts val="600"/>
              </a:spcAft>
            </a:pPr>
            <a:r>
              <a:rPr lang="en-GB" sz="2200" dirty="0">
                <a:solidFill>
                  <a:schemeClr val="accent1">
                    <a:lumMod val="75000"/>
                  </a:schemeClr>
                </a:solidFill>
              </a:rPr>
              <a:t>With multiple representatives per area, the personal link between a voter and their representative may be diluted.</a:t>
            </a:r>
          </a:p>
        </p:txBody>
      </p:sp>
    </p:spTree>
    <p:extLst>
      <p:ext uri="{BB962C8B-B14F-4D97-AF65-F5344CB8AC3E}">
        <p14:creationId xmlns:p14="http://schemas.microsoft.com/office/powerpoint/2010/main" val="280652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FFAC2-8770-60C4-CEE2-8E24AAE693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A317E7-3C12-0A9D-D29C-88B76B876E81}"/>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Single Transferable Vote</a:t>
            </a:r>
          </a:p>
        </p:txBody>
      </p:sp>
      <p:sp>
        <p:nvSpPr>
          <p:cNvPr id="3" name="TextBox 2">
            <a:extLst>
              <a:ext uri="{FF2B5EF4-FFF2-40B4-BE49-F238E27FC236}">
                <a16:creationId xmlns:a16="http://schemas.microsoft.com/office/drawing/2014/main" id="{8B948F0A-CDB7-47C4-60D3-BB52D1A4FAE0}"/>
              </a:ext>
            </a:extLst>
          </p:cNvPr>
          <p:cNvSpPr txBox="1"/>
          <p:nvPr/>
        </p:nvSpPr>
        <p:spPr>
          <a:xfrm>
            <a:off x="310896" y="1161288"/>
            <a:ext cx="8403336" cy="3570208"/>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Single Transferrable Vote (STV) Systems</a:t>
            </a:r>
          </a:p>
          <a:p>
            <a:pPr lvl="1">
              <a:spcBef>
                <a:spcPts val="600"/>
              </a:spcBef>
              <a:spcAft>
                <a:spcPts val="600"/>
              </a:spcAft>
            </a:pPr>
            <a:r>
              <a:rPr lang="en-GB" sz="2200" b="1" dirty="0">
                <a:solidFill>
                  <a:schemeClr val="accent1">
                    <a:lumMod val="75000"/>
                  </a:schemeClr>
                </a:solidFill>
              </a:rPr>
              <a:t>Strategic Voting Still Possible</a:t>
            </a:r>
          </a:p>
          <a:p>
            <a:pPr lvl="1">
              <a:spcBef>
                <a:spcPts val="600"/>
              </a:spcBef>
              <a:spcAft>
                <a:spcPts val="600"/>
              </a:spcAft>
            </a:pPr>
            <a:r>
              <a:rPr lang="en-GB" sz="2200" dirty="0">
                <a:solidFill>
                  <a:schemeClr val="accent1">
                    <a:lumMod val="75000"/>
                  </a:schemeClr>
                </a:solidFill>
              </a:rPr>
              <a:t>While less common than in FPTP, voters might still try to game the system by ranking tactically.</a:t>
            </a:r>
          </a:p>
          <a:p>
            <a:pPr lvl="1">
              <a:spcBef>
                <a:spcPts val="600"/>
              </a:spcBef>
              <a:spcAft>
                <a:spcPts val="600"/>
              </a:spcAft>
            </a:pPr>
            <a:r>
              <a:rPr lang="en-GB" sz="2200" b="1" dirty="0">
                <a:solidFill>
                  <a:schemeClr val="accent1">
                    <a:lumMod val="75000"/>
                  </a:schemeClr>
                </a:solidFill>
              </a:rPr>
              <a:t>Difficult for Smaller Parties in Some Contexts</a:t>
            </a:r>
          </a:p>
          <a:p>
            <a:pPr lvl="1">
              <a:spcBef>
                <a:spcPts val="600"/>
              </a:spcBef>
              <a:spcAft>
                <a:spcPts val="600"/>
              </a:spcAft>
            </a:pPr>
            <a:r>
              <a:rPr lang="en-GB" sz="2200" dirty="0">
                <a:solidFill>
                  <a:schemeClr val="accent1">
                    <a:lumMod val="75000"/>
                  </a:schemeClr>
                </a:solidFill>
              </a:rPr>
              <a:t>If the district magnitude (number of seats per constituency) is low, it can still be hard for smaller parties to gain representation.</a:t>
            </a:r>
          </a:p>
          <a:p>
            <a:pPr>
              <a:spcBef>
                <a:spcPts val="600"/>
              </a:spcBef>
              <a:spcAft>
                <a:spcPts val="600"/>
              </a:spcAft>
            </a:pPr>
            <a:endParaRPr lang="en-GB" sz="2200" b="1" dirty="0">
              <a:solidFill>
                <a:schemeClr val="accent1">
                  <a:lumMod val="75000"/>
                </a:schemeClr>
              </a:solidFill>
            </a:endParaRPr>
          </a:p>
        </p:txBody>
      </p:sp>
    </p:spTree>
    <p:extLst>
      <p:ext uri="{BB962C8B-B14F-4D97-AF65-F5344CB8AC3E}">
        <p14:creationId xmlns:p14="http://schemas.microsoft.com/office/powerpoint/2010/main" val="27558052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1894" y="249780"/>
            <a:ext cx="6172200" cy="529568"/>
          </a:xfrm>
        </p:spPr>
        <p:txBody>
          <a:bodyPr>
            <a:noAutofit/>
          </a:bodyPr>
          <a:lstStyle/>
          <a:p>
            <a:pPr algn="ctr"/>
            <a:r>
              <a:rPr lang="en-GB" b="1" dirty="0">
                <a:solidFill>
                  <a:schemeClr val="accent1">
                    <a:lumMod val="75000"/>
                  </a:schemeClr>
                </a:solidFill>
              </a:rPr>
              <a:t>Additional Member Voting</a:t>
            </a:r>
          </a:p>
        </p:txBody>
      </p:sp>
      <p:sp>
        <p:nvSpPr>
          <p:cNvPr id="6" name="TextBox 5"/>
          <p:cNvSpPr txBox="1"/>
          <p:nvPr/>
        </p:nvSpPr>
        <p:spPr>
          <a:xfrm>
            <a:off x="197514" y="968678"/>
            <a:ext cx="8827614" cy="411907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The </a:t>
            </a:r>
            <a:r>
              <a:rPr lang="en-GB" sz="2200" b="1" dirty="0">
                <a:solidFill>
                  <a:schemeClr val="accent1">
                    <a:lumMod val="75000"/>
                  </a:schemeClr>
                </a:solidFill>
              </a:rPr>
              <a:t>additional member </a:t>
            </a:r>
            <a:r>
              <a:rPr lang="en-GB" sz="2200" dirty="0">
                <a:solidFill>
                  <a:schemeClr val="accent1">
                    <a:lumMod val="75000"/>
                  </a:schemeClr>
                </a:solidFill>
              </a:rPr>
              <a:t>system – is a blending of the first past the post system and the party list system (as if things weren’t complex enough!)</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Voters have two ballot papers, on one they vote for their constituency representative and on the second they vote for a Party.</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Party list votes are used to appoint Regional representatives</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It is a ‘proportional compromise’</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Versions of this system are used in Germany, New Zealand and the London Assembly</a:t>
            </a:r>
          </a:p>
          <a:p>
            <a:pPr marL="257175" indent="-257175">
              <a:spcBef>
                <a:spcPts val="450"/>
              </a:spcBef>
              <a:spcAft>
                <a:spcPts val="450"/>
              </a:spcAft>
              <a:buFont typeface="Arial" panose="020B0604020202020204" pitchFamily="34" charset="0"/>
              <a:buChar char="•"/>
            </a:pPr>
            <a:r>
              <a:rPr lang="en-GB" sz="2200" dirty="0">
                <a:solidFill>
                  <a:schemeClr val="accent1">
                    <a:lumMod val="75000"/>
                  </a:schemeClr>
                </a:solidFill>
              </a:rPr>
              <a:t>It is also the system used in elections to the Senedd up to 2026. (Electoral Reform Society, 2017b) </a:t>
            </a:r>
          </a:p>
        </p:txBody>
      </p:sp>
      <p:pic>
        <p:nvPicPr>
          <p:cNvPr id="3" name="Picture 2" descr="Icon - Link to video - Welcome to Your Vote - Additional Member System - England, Electoral Commission, 2022">
            <a:hlinkClick r:id="rId2"/>
            <a:extLst>
              <a:ext uri="{FF2B5EF4-FFF2-40B4-BE49-F238E27FC236}">
                <a16:creationId xmlns:a16="http://schemas.microsoft.com/office/drawing/2014/main" id="{04453BC2-2125-71B2-9AB4-49EF8F81C064}"/>
              </a:ext>
            </a:extLst>
          </p:cNvPr>
          <p:cNvPicPr>
            <a:picLocks noChangeAspect="1"/>
          </p:cNvPicPr>
          <p:nvPr/>
        </p:nvPicPr>
        <p:blipFill>
          <a:blip r:embed="rId3"/>
          <a:stretch>
            <a:fillRect/>
          </a:stretch>
        </p:blipFill>
        <p:spPr>
          <a:xfrm>
            <a:off x="1385316" y="5004851"/>
            <a:ext cx="896518" cy="945642"/>
          </a:xfrm>
          <a:prstGeom prst="rect">
            <a:avLst/>
          </a:prstGeom>
        </p:spPr>
      </p:pic>
      <p:sp>
        <p:nvSpPr>
          <p:cNvPr id="5" name="TextBox 4">
            <a:extLst>
              <a:ext uri="{FF2B5EF4-FFF2-40B4-BE49-F238E27FC236}">
                <a16:creationId xmlns:a16="http://schemas.microsoft.com/office/drawing/2014/main" id="{6C80FBDB-7A87-DCD0-387A-675A7B554607}"/>
              </a:ext>
            </a:extLst>
          </p:cNvPr>
          <p:cNvSpPr txBox="1"/>
          <p:nvPr/>
        </p:nvSpPr>
        <p:spPr>
          <a:xfrm>
            <a:off x="2478024" y="5239512"/>
            <a:ext cx="6245352" cy="646331"/>
          </a:xfrm>
          <a:prstGeom prst="rect">
            <a:avLst/>
          </a:prstGeom>
          <a:noFill/>
        </p:spPr>
        <p:txBody>
          <a:bodyPr wrap="square" rtlCol="0">
            <a:spAutoFit/>
          </a:bodyPr>
          <a:lstStyle/>
          <a:p>
            <a:r>
              <a:rPr lang="en-GB" i="1" dirty="0">
                <a:solidFill>
                  <a:schemeClr val="accent1">
                    <a:lumMod val="75000"/>
                  </a:schemeClr>
                </a:solidFill>
              </a:rPr>
              <a:t>Welcome to Your Vote - Additional Member System - England </a:t>
            </a:r>
            <a:r>
              <a:rPr lang="en-GB" dirty="0">
                <a:solidFill>
                  <a:schemeClr val="accent1">
                    <a:lumMod val="75000"/>
                  </a:schemeClr>
                </a:solidFill>
              </a:rPr>
              <a:t>(Electoral Commission, 2022b)</a:t>
            </a:r>
            <a:endParaRPr lang="en-GB" i="1" dirty="0">
              <a:solidFill>
                <a:schemeClr val="accent1">
                  <a:lumMod val="75000"/>
                </a:schemeClr>
              </a:solidFill>
            </a:endParaRPr>
          </a:p>
        </p:txBody>
      </p:sp>
    </p:spTree>
    <p:extLst>
      <p:ext uri="{BB962C8B-B14F-4D97-AF65-F5344CB8AC3E}">
        <p14:creationId xmlns:p14="http://schemas.microsoft.com/office/powerpoint/2010/main" val="4894829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2F906-9B11-B6C9-FFB1-D5D642647B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745359-6DF1-C350-C361-AF3000572BA6}"/>
              </a:ext>
            </a:extLst>
          </p:cNvPr>
          <p:cNvSpPr>
            <a:spLocks noGrp="1"/>
          </p:cNvSpPr>
          <p:nvPr>
            <p:ph type="title"/>
          </p:nvPr>
        </p:nvSpPr>
        <p:spPr>
          <a:xfrm>
            <a:off x="1385316" y="167484"/>
            <a:ext cx="6172200" cy="529568"/>
          </a:xfrm>
        </p:spPr>
        <p:txBody>
          <a:bodyPr>
            <a:noAutofit/>
          </a:bodyPr>
          <a:lstStyle/>
          <a:p>
            <a:pPr algn="ctr"/>
            <a:r>
              <a:rPr lang="en-GB" b="1" dirty="0">
                <a:solidFill>
                  <a:schemeClr val="accent1">
                    <a:lumMod val="75000"/>
                  </a:schemeClr>
                </a:solidFill>
              </a:rPr>
              <a:t>Additional Member Voting</a:t>
            </a:r>
          </a:p>
        </p:txBody>
      </p:sp>
      <p:sp>
        <p:nvSpPr>
          <p:cNvPr id="3" name="TextBox 2">
            <a:extLst>
              <a:ext uri="{FF2B5EF4-FFF2-40B4-BE49-F238E27FC236}">
                <a16:creationId xmlns:a16="http://schemas.microsoft.com/office/drawing/2014/main" id="{1E56BD33-798E-C949-3543-8AFE9DC6D551}"/>
              </a:ext>
            </a:extLst>
          </p:cNvPr>
          <p:cNvSpPr txBox="1"/>
          <p:nvPr/>
        </p:nvSpPr>
        <p:spPr>
          <a:xfrm>
            <a:off x="150876" y="889843"/>
            <a:ext cx="8641080" cy="5078313"/>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Additional Member System (AMS) Voting</a:t>
            </a:r>
          </a:p>
          <a:p>
            <a:pPr lvl="1">
              <a:spcBef>
                <a:spcPts val="600"/>
              </a:spcBef>
              <a:spcAft>
                <a:spcPts val="600"/>
              </a:spcAft>
            </a:pPr>
            <a:r>
              <a:rPr lang="en-GB" sz="2200" b="1" dirty="0">
                <a:solidFill>
                  <a:schemeClr val="accent1">
                    <a:lumMod val="75000"/>
                  </a:schemeClr>
                </a:solidFill>
              </a:rPr>
              <a:t>Proportionality</a:t>
            </a:r>
          </a:p>
          <a:p>
            <a:pPr lvl="1">
              <a:spcBef>
                <a:spcPts val="600"/>
              </a:spcBef>
              <a:spcAft>
                <a:spcPts val="600"/>
              </a:spcAft>
            </a:pPr>
            <a:r>
              <a:rPr lang="en-GB" sz="2200" dirty="0">
                <a:solidFill>
                  <a:schemeClr val="accent1">
                    <a:lumMod val="75000"/>
                  </a:schemeClr>
                </a:solidFill>
              </a:rPr>
              <a:t>AMS helps ensure that the overall result reflects the proportion of votes each party receives, reducing the disproportionality seen in FPTP systems.</a:t>
            </a:r>
          </a:p>
          <a:p>
            <a:pPr lvl="1">
              <a:spcBef>
                <a:spcPts val="600"/>
              </a:spcBef>
              <a:spcAft>
                <a:spcPts val="600"/>
              </a:spcAft>
            </a:pPr>
            <a:r>
              <a:rPr lang="en-GB" sz="2200" b="1" dirty="0">
                <a:solidFill>
                  <a:schemeClr val="accent1">
                    <a:lumMod val="75000"/>
                  </a:schemeClr>
                </a:solidFill>
              </a:rPr>
              <a:t>Local Representation</a:t>
            </a:r>
          </a:p>
          <a:p>
            <a:pPr lvl="1">
              <a:spcBef>
                <a:spcPts val="600"/>
              </a:spcBef>
              <a:spcAft>
                <a:spcPts val="600"/>
              </a:spcAft>
            </a:pPr>
            <a:r>
              <a:rPr lang="en-GB" sz="2200" dirty="0">
                <a:solidFill>
                  <a:schemeClr val="accent1">
                    <a:lumMod val="75000"/>
                  </a:schemeClr>
                </a:solidFill>
              </a:rPr>
              <a:t>Voters still have a local representative (via FPTP), maintaining a direct link between constituents and one of their representatives.</a:t>
            </a:r>
          </a:p>
          <a:p>
            <a:pPr lvl="1">
              <a:spcBef>
                <a:spcPts val="600"/>
              </a:spcBef>
              <a:spcAft>
                <a:spcPts val="600"/>
              </a:spcAft>
            </a:pPr>
            <a:r>
              <a:rPr lang="en-GB" sz="2200" b="1" dirty="0">
                <a:solidFill>
                  <a:schemeClr val="accent1">
                    <a:lumMod val="75000"/>
                  </a:schemeClr>
                </a:solidFill>
              </a:rPr>
              <a:t>Voter Choice</a:t>
            </a:r>
          </a:p>
          <a:p>
            <a:pPr lvl="1">
              <a:spcBef>
                <a:spcPts val="600"/>
              </a:spcBef>
              <a:spcAft>
                <a:spcPts val="600"/>
              </a:spcAft>
            </a:pPr>
            <a:r>
              <a:rPr lang="en-GB" sz="2200" dirty="0">
                <a:solidFill>
                  <a:schemeClr val="accent1">
                    <a:lumMod val="75000"/>
                  </a:schemeClr>
                </a:solidFill>
              </a:rPr>
              <a:t>Voters get two votes: one for a local candidate and one for a party. This allows them to support a local representative from one party and a different party overall.</a:t>
            </a:r>
          </a:p>
        </p:txBody>
      </p:sp>
    </p:spTree>
    <p:extLst>
      <p:ext uri="{BB962C8B-B14F-4D97-AF65-F5344CB8AC3E}">
        <p14:creationId xmlns:p14="http://schemas.microsoft.com/office/powerpoint/2010/main" val="7859285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61DD4-DA73-C029-396F-D0591D24E8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6EE7F4-72C4-FAF5-EC81-176917ABE2CC}"/>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Additional Member Voting</a:t>
            </a:r>
          </a:p>
        </p:txBody>
      </p:sp>
      <p:sp>
        <p:nvSpPr>
          <p:cNvPr id="3" name="TextBox 2">
            <a:extLst>
              <a:ext uri="{FF2B5EF4-FFF2-40B4-BE49-F238E27FC236}">
                <a16:creationId xmlns:a16="http://schemas.microsoft.com/office/drawing/2014/main" id="{800402E2-364B-752C-DAE2-3518A605C33D}"/>
              </a:ext>
            </a:extLst>
          </p:cNvPr>
          <p:cNvSpPr txBox="1"/>
          <p:nvPr/>
        </p:nvSpPr>
        <p:spPr>
          <a:xfrm>
            <a:off x="310896" y="1161288"/>
            <a:ext cx="8403336" cy="3416320"/>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Additional Member Voting</a:t>
            </a:r>
          </a:p>
          <a:p>
            <a:pPr lvl="1">
              <a:spcBef>
                <a:spcPts val="600"/>
              </a:spcBef>
              <a:spcAft>
                <a:spcPts val="600"/>
              </a:spcAft>
            </a:pPr>
            <a:r>
              <a:rPr lang="en-GB" sz="2200" b="1" dirty="0">
                <a:solidFill>
                  <a:schemeClr val="accent1">
                    <a:lumMod val="75000"/>
                  </a:schemeClr>
                </a:solidFill>
              </a:rPr>
              <a:t>Reduces ‘Wasted’ Votes</a:t>
            </a:r>
          </a:p>
          <a:p>
            <a:pPr lvl="1">
              <a:spcBef>
                <a:spcPts val="600"/>
              </a:spcBef>
              <a:spcAft>
                <a:spcPts val="600"/>
              </a:spcAft>
            </a:pPr>
            <a:r>
              <a:rPr lang="en-GB" sz="2200" dirty="0">
                <a:solidFill>
                  <a:schemeClr val="accent1">
                    <a:lumMod val="75000"/>
                  </a:schemeClr>
                </a:solidFill>
              </a:rPr>
              <a:t>Even if a voter's preferred candidate doesn’t win locally, their party vote still contributes to the overall seat allocation.</a:t>
            </a:r>
          </a:p>
          <a:p>
            <a:pPr lvl="1">
              <a:spcBef>
                <a:spcPts val="600"/>
              </a:spcBef>
              <a:spcAft>
                <a:spcPts val="600"/>
              </a:spcAft>
            </a:pPr>
            <a:r>
              <a:rPr lang="en-GB" sz="2200" b="1" dirty="0">
                <a:solidFill>
                  <a:schemeClr val="accent1">
                    <a:lumMod val="75000"/>
                  </a:schemeClr>
                </a:solidFill>
              </a:rPr>
              <a:t>Encourages Coalition and Consensus Politics</a:t>
            </a:r>
          </a:p>
          <a:p>
            <a:pPr lvl="1">
              <a:spcBef>
                <a:spcPts val="600"/>
              </a:spcBef>
              <a:spcAft>
                <a:spcPts val="600"/>
              </a:spcAft>
            </a:pPr>
            <a:r>
              <a:rPr lang="en-GB" sz="2200" dirty="0">
                <a:solidFill>
                  <a:schemeClr val="accent1">
                    <a:lumMod val="75000"/>
                  </a:schemeClr>
                </a:solidFill>
              </a:rPr>
              <a:t>Since it’s harder for one party to dominate, AMS often leads to coalition governments, which can encourage more consensus-based policymaking.</a:t>
            </a:r>
          </a:p>
        </p:txBody>
      </p:sp>
    </p:spTree>
    <p:extLst>
      <p:ext uri="{BB962C8B-B14F-4D97-AF65-F5344CB8AC3E}">
        <p14:creationId xmlns:p14="http://schemas.microsoft.com/office/powerpoint/2010/main" val="26924957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4477EF-24CC-2984-9DAB-785BAB2A2F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29BAE0-6ED5-1178-0757-D7CC201EF660}"/>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Additional Member Voting</a:t>
            </a:r>
          </a:p>
        </p:txBody>
      </p:sp>
      <p:sp>
        <p:nvSpPr>
          <p:cNvPr id="3" name="TextBox 2">
            <a:extLst>
              <a:ext uri="{FF2B5EF4-FFF2-40B4-BE49-F238E27FC236}">
                <a16:creationId xmlns:a16="http://schemas.microsoft.com/office/drawing/2014/main" id="{95B4F2A3-09AB-C35E-E32C-05A919B1477A}"/>
              </a:ext>
            </a:extLst>
          </p:cNvPr>
          <p:cNvSpPr txBox="1"/>
          <p:nvPr/>
        </p:nvSpPr>
        <p:spPr>
          <a:xfrm>
            <a:off x="246888" y="1059120"/>
            <a:ext cx="8650224" cy="4739759"/>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Additional Member Voting</a:t>
            </a:r>
          </a:p>
          <a:p>
            <a:pPr lvl="1">
              <a:spcBef>
                <a:spcPts val="600"/>
              </a:spcBef>
              <a:spcAft>
                <a:spcPts val="600"/>
              </a:spcAft>
            </a:pPr>
            <a:r>
              <a:rPr lang="en-GB" sz="2200" b="1" dirty="0">
                <a:solidFill>
                  <a:schemeClr val="accent1">
                    <a:lumMod val="75000"/>
                  </a:schemeClr>
                </a:solidFill>
              </a:rPr>
              <a:t>Complexity</a:t>
            </a:r>
          </a:p>
          <a:p>
            <a:pPr lvl="1">
              <a:spcBef>
                <a:spcPts val="600"/>
              </a:spcBef>
              <a:spcAft>
                <a:spcPts val="600"/>
              </a:spcAft>
            </a:pPr>
            <a:r>
              <a:rPr lang="en-GB" sz="2200" dirty="0">
                <a:solidFill>
                  <a:schemeClr val="accent1">
                    <a:lumMod val="75000"/>
                  </a:schemeClr>
                </a:solidFill>
              </a:rPr>
              <a:t>The system can be confusing for voters, especially when understanding how the two votes interact and how seats are allocated.</a:t>
            </a:r>
          </a:p>
          <a:p>
            <a:pPr lvl="1">
              <a:spcBef>
                <a:spcPts val="600"/>
              </a:spcBef>
              <a:spcAft>
                <a:spcPts val="600"/>
              </a:spcAft>
            </a:pPr>
            <a:r>
              <a:rPr lang="en-GB" sz="2200" b="1" dirty="0">
                <a:solidFill>
                  <a:schemeClr val="accent1">
                    <a:lumMod val="75000"/>
                  </a:schemeClr>
                </a:solidFill>
              </a:rPr>
              <a:t>Two Types of Representatives</a:t>
            </a:r>
          </a:p>
          <a:p>
            <a:pPr lvl="1">
              <a:spcBef>
                <a:spcPts val="600"/>
              </a:spcBef>
              <a:spcAft>
                <a:spcPts val="600"/>
              </a:spcAft>
            </a:pPr>
            <a:r>
              <a:rPr lang="en-GB" sz="2200" dirty="0">
                <a:solidFill>
                  <a:schemeClr val="accent1">
                    <a:lumMod val="75000"/>
                  </a:schemeClr>
                </a:solidFill>
              </a:rPr>
              <a:t>Having both constituency and list members can create tension or confusion about who is accountable for what.</a:t>
            </a:r>
          </a:p>
          <a:p>
            <a:pPr lvl="1">
              <a:spcBef>
                <a:spcPts val="600"/>
              </a:spcBef>
              <a:spcAft>
                <a:spcPts val="600"/>
              </a:spcAft>
            </a:pPr>
            <a:r>
              <a:rPr lang="en-GB" sz="2200" b="1" dirty="0">
                <a:solidFill>
                  <a:schemeClr val="accent1">
                    <a:lumMod val="75000"/>
                  </a:schemeClr>
                </a:solidFill>
              </a:rPr>
              <a:t>Party Control Over Lists</a:t>
            </a:r>
          </a:p>
          <a:p>
            <a:pPr lvl="1">
              <a:spcBef>
                <a:spcPts val="600"/>
              </a:spcBef>
              <a:spcAft>
                <a:spcPts val="600"/>
              </a:spcAft>
            </a:pPr>
            <a:r>
              <a:rPr lang="en-GB" sz="2200" dirty="0">
                <a:solidFill>
                  <a:schemeClr val="accent1">
                    <a:lumMod val="75000"/>
                  </a:schemeClr>
                </a:solidFill>
              </a:rPr>
              <a:t>Political parties often control the order of candidates on the party list, which can reduce voter influence over which individuals are elected.</a:t>
            </a:r>
          </a:p>
        </p:txBody>
      </p:sp>
    </p:spTree>
    <p:extLst>
      <p:ext uri="{BB962C8B-B14F-4D97-AF65-F5344CB8AC3E}">
        <p14:creationId xmlns:p14="http://schemas.microsoft.com/office/powerpoint/2010/main" val="4477814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DAD13-8312-5508-9F4A-AF95F53A18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009493-5B27-A01F-5F78-D91B4FFBE496}"/>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Additional Member Voting</a:t>
            </a:r>
          </a:p>
        </p:txBody>
      </p:sp>
      <p:sp>
        <p:nvSpPr>
          <p:cNvPr id="3" name="TextBox 2">
            <a:extLst>
              <a:ext uri="{FF2B5EF4-FFF2-40B4-BE49-F238E27FC236}">
                <a16:creationId xmlns:a16="http://schemas.microsoft.com/office/drawing/2014/main" id="{16F2D3E9-09D8-F0B1-A13C-DC5E45E2B2AE}"/>
              </a:ext>
            </a:extLst>
          </p:cNvPr>
          <p:cNvSpPr txBox="1"/>
          <p:nvPr/>
        </p:nvSpPr>
        <p:spPr>
          <a:xfrm>
            <a:off x="310896" y="1161288"/>
            <a:ext cx="8403336" cy="3754874"/>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Additional Member Voting</a:t>
            </a:r>
          </a:p>
          <a:p>
            <a:pPr lvl="1">
              <a:spcBef>
                <a:spcPts val="600"/>
              </a:spcBef>
              <a:spcAft>
                <a:spcPts val="600"/>
              </a:spcAft>
            </a:pPr>
            <a:r>
              <a:rPr lang="en-GB" sz="2200" b="1" dirty="0">
                <a:solidFill>
                  <a:schemeClr val="accent1">
                    <a:lumMod val="75000"/>
                  </a:schemeClr>
                </a:solidFill>
              </a:rPr>
              <a:t>Potential for Tactical Voting</a:t>
            </a:r>
          </a:p>
          <a:p>
            <a:pPr lvl="1">
              <a:spcBef>
                <a:spcPts val="600"/>
              </a:spcBef>
              <a:spcAft>
                <a:spcPts val="600"/>
              </a:spcAft>
            </a:pPr>
            <a:r>
              <a:rPr lang="en-GB" sz="2200" dirty="0">
                <a:solidFill>
                  <a:schemeClr val="accent1">
                    <a:lumMod val="75000"/>
                  </a:schemeClr>
                </a:solidFill>
              </a:rPr>
              <a:t>Voters might try to game the system by voting strategically (e.g., voting for a smaller party in the list vote to influence proportional outcomes).</a:t>
            </a:r>
          </a:p>
          <a:p>
            <a:pPr lvl="1">
              <a:spcBef>
                <a:spcPts val="600"/>
              </a:spcBef>
              <a:spcAft>
                <a:spcPts val="600"/>
              </a:spcAft>
            </a:pPr>
            <a:r>
              <a:rPr lang="en-GB" sz="2200" b="1" dirty="0">
                <a:solidFill>
                  <a:schemeClr val="accent1">
                    <a:lumMod val="75000"/>
                  </a:schemeClr>
                </a:solidFill>
              </a:rPr>
              <a:t>‘Overhang’ Seats</a:t>
            </a:r>
          </a:p>
          <a:p>
            <a:pPr lvl="1">
              <a:spcBef>
                <a:spcPts val="600"/>
              </a:spcBef>
              <a:spcAft>
                <a:spcPts val="600"/>
              </a:spcAft>
            </a:pPr>
            <a:r>
              <a:rPr lang="en-GB" sz="2200" dirty="0">
                <a:solidFill>
                  <a:schemeClr val="accent1">
                    <a:lumMod val="75000"/>
                  </a:schemeClr>
                </a:solidFill>
              </a:rPr>
              <a:t>In some cases, a party may win more constituency seats than its proportional share, leading to an increase in the total number of seats (as seen in Germany), which can complicate governance.</a:t>
            </a:r>
          </a:p>
        </p:txBody>
      </p:sp>
    </p:spTree>
    <p:extLst>
      <p:ext uri="{BB962C8B-B14F-4D97-AF65-F5344CB8AC3E}">
        <p14:creationId xmlns:p14="http://schemas.microsoft.com/office/powerpoint/2010/main" val="245331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3700" y="155529"/>
            <a:ext cx="6172200" cy="529568"/>
          </a:xfrm>
        </p:spPr>
        <p:txBody>
          <a:bodyPr>
            <a:noAutofit/>
          </a:bodyPr>
          <a:lstStyle/>
          <a:p>
            <a:pPr algn="ctr"/>
            <a:r>
              <a:rPr lang="en-GB" b="1" dirty="0">
                <a:solidFill>
                  <a:schemeClr val="accent1">
                    <a:lumMod val="75000"/>
                  </a:schemeClr>
                </a:solidFill>
              </a:rPr>
              <a:t>The D’Hondt System</a:t>
            </a:r>
          </a:p>
        </p:txBody>
      </p:sp>
      <p:sp>
        <p:nvSpPr>
          <p:cNvPr id="6" name="TextBox 5"/>
          <p:cNvSpPr txBox="1"/>
          <p:nvPr/>
        </p:nvSpPr>
        <p:spPr>
          <a:xfrm>
            <a:off x="195106" y="912612"/>
            <a:ext cx="8517849" cy="3608680"/>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dirty="0">
                <a:solidFill>
                  <a:schemeClr val="accent1">
                    <a:lumMod val="75000"/>
                  </a:schemeClr>
                </a:solidFill>
              </a:rPr>
              <a:t>One final system that attempts to reflect the wishes of the electorate as a whole is the D’Hondt system</a:t>
            </a:r>
          </a:p>
          <a:p>
            <a:pPr marL="257175" indent="-257175">
              <a:spcBef>
                <a:spcPts val="450"/>
              </a:spcBef>
              <a:buFont typeface="Arial" panose="020B0604020202020204" pitchFamily="34" charset="0"/>
              <a:buChar char="•"/>
            </a:pPr>
            <a:r>
              <a:rPr lang="en-GB" sz="2400" dirty="0">
                <a:solidFill>
                  <a:schemeClr val="accent1">
                    <a:lumMod val="75000"/>
                  </a:schemeClr>
                </a:solidFill>
              </a:rPr>
              <a:t>This is another form of transferrable vote system, known as the highest averages method, used to allocate seats in the European Parliament </a:t>
            </a:r>
          </a:p>
          <a:p>
            <a:pPr marL="257175" indent="-257175">
              <a:spcBef>
                <a:spcPts val="450"/>
              </a:spcBef>
              <a:buFont typeface="Arial" panose="020B0604020202020204" pitchFamily="34" charset="0"/>
              <a:buChar char="•"/>
            </a:pPr>
            <a:r>
              <a:rPr lang="en-GB" sz="2400" dirty="0">
                <a:solidFill>
                  <a:schemeClr val="accent1">
                    <a:lumMod val="75000"/>
                  </a:schemeClr>
                </a:solidFill>
              </a:rPr>
              <a:t>It is also the system to be used in the </a:t>
            </a:r>
            <a:r>
              <a:rPr lang="en-GB" sz="2400" b="1" dirty="0">
                <a:solidFill>
                  <a:schemeClr val="accent1">
                    <a:lumMod val="75000"/>
                  </a:schemeClr>
                </a:solidFill>
              </a:rPr>
              <a:t>Welsh Senedd Elections in 2026 </a:t>
            </a:r>
            <a:r>
              <a:rPr lang="en-GB" sz="2400" dirty="0">
                <a:solidFill>
                  <a:schemeClr val="accent1">
                    <a:lumMod val="75000"/>
                  </a:schemeClr>
                </a:solidFill>
              </a:rPr>
              <a:t>(Senedd Cymru, 2025)</a:t>
            </a:r>
          </a:p>
          <a:p>
            <a:pPr marL="257175" indent="-257175">
              <a:spcBef>
                <a:spcPts val="450"/>
              </a:spcBef>
              <a:buFont typeface="Arial" panose="020B0604020202020204" pitchFamily="34" charset="0"/>
              <a:buChar char="•"/>
            </a:pPr>
            <a:r>
              <a:rPr lang="en-GB" sz="2400" dirty="0">
                <a:solidFill>
                  <a:schemeClr val="accent1">
                    <a:lumMod val="75000"/>
                  </a:schemeClr>
                </a:solidFill>
              </a:rPr>
              <a:t>Here is an explanation of how the system works from another source;</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9248" y="4848460"/>
            <a:ext cx="905632" cy="955256"/>
          </a:xfrm>
          <a:prstGeom prst="rect">
            <a:avLst/>
          </a:prstGeom>
        </p:spPr>
      </p:pic>
      <p:sp>
        <p:nvSpPr>
          <p:cNvPr id="5" name="TextBox 4"/>
          <p:cNvSpPr txBox="1"/>
          <p:nvPr/>
        </p:nvSpPr>
        <p:spPr>
          <a:xfrm>
            <a:off x="3336432" y="5141422"/>
            <a:ext cx="4271762" cy="369332"/>
          </a:xfrm>
          <a:prstGeom prst="rect">
            <a:avLst/>
          </a:prstGeom>
          <a:noFill/>
        </p:spPr>
        <p:txBody>
          <a:bodyPr wrap="square" rtlCol="0">
            <a:spAutoFit/>
          </a:bodyPr>
          <a:lstStyle/>
          <a:p>
            <a:r>
              <a:rPr lang="en-GB" i="1" dirty="0">
                <a:solidFill>
                  <a:schemeClr val="accent1">
                    <a:lumMod val="75000"/>
                  </a:schemeClr>
                </a:solidFill>
              </a:rPr>
              <a:t>D’Hondt Explainer </a:t>
            </a:r>
            <a:r>
              <a:rPr lang="en-GB" dirty="0">
                <a:solidFill>
                  <a:schemeClr val="accent1">
                    <a:lumMod val="75000"/>
                  </a:schemeClr>
                </a:solidFill>
              </a:rPr>
              <a:t>(Vine, 2009)</a:t>
            </a:r>
          </a:p>
        </p:txBody>
      </p:sp>
    </p:spTree>
    <p:extLst>
      <p:ext uri="{BB962C8B-B14F-4D97-AF65-F5344CB8AC3E}">
        <p14:creationId xmlns:p14="http://schemas.microsoft.com/office/powerpoint/2010/main" val="12253408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BD565-997E-3205-6F9D-2A9F9E994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427124-7A87-7695-658E-65A9CC1F41BA}"/>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The D’Hondt System</a:t>
            </a:r>
          </a:p>
        </p:txBody>
      </p:sp>
      <p:sp>
        <p:nvSpPr>
          <p:cNvPr id="3" name="TextBox 2">
            <a:extLst>
              <a:ext uri="{FF2B5EF4-FFF2-40B4-BE49-F238E27FC236}">
                <a16:creationId xmlns:a16="http://schemas.microsoft.com/office/drawing/2014/main" id="{5E0D3755-B155-DD46-8D70-046DB09C68D1}"/>
              </a:ext>
            </a:extLst>
          </p:cNvPr>
          <p:cNvSpPr txBox="1"/>
          <p:nvPr/>
        </p:nvSpPr>
        <p:spPr>
          <a:xfrm>
            <a:off x="201168" y="1059120"/>
            <a:ext cx="8403336" cy="4739759"/>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the D’Hondt System</a:t>
            </a:r>
          </a:p>
          <a:p>
            <a:pPr lvl="1">
              <a:spcBef>
                <a:spcPts val="600"/>
              </a:spcBef>
              <a:spcAft>
                <a:spcPts val="600"/>
              </a:spcAft>
            </a:pPr>
            <a:r>
              <a:rPr lang="en-GB" sz="2200" b="1" dirty="0">
                <a:solidFill>
                  <a:schemeClr val="accent1">
                    <a:lumMod val="75000"/>
                  </a:schemeClr>
                </a:solidFill>
              </a:rPr>
              <a:t>It is more Representative of the electorate as a whole</a:t>
            </a:r>
          </a:p>
          <a:p>
            <a:pPr lvl="1">
              <a:spcBef>
                <a:spcPts val="600"/>
              </a:spcBef>
              <a:spcAft>
                <a:spcPts val="600"/>
              </a:spcAft>
            </a:pPr>
            <a:r>
              <a:rPr lang="en-GB" sz="2200" dirty="0">
                <a:solidFill>
                  <a:schemeClr val="accent1">
                    <a:lumMod val="75000"/>
                  </a:schemeClr>
                </a:solidFill>
              </a:rPr>
              <a:t>It ensures that parties receive a number of seats roughly proportional to their share of the vote, which is more democratic than winner-takes-all systems.</a:t>
            </a:r>
          </a:p>
          <a:p>
            <a:pPr lvl="1">
              <a:spcBef>
                <a:spcPts val="600"/>
              </a:spcBef>
              <a:spcAft>
                <a:spcPts val="600"/>
              </a:spcAft>
            </a:pPr>
            <a:r>
              <a:rPr lang="en-GB" sz="2200" b="1" dirty="0">
                <a:solidFill>
                  <a:schemeClr val="accent1">
                    <a:lumMod val="75000"/>
                  </a:schemeClr>
                </a:solidFill>
              </a:rPr>
              <a:t>Encourages Stable Governments</a:t>
            </a:r>
            <a:endParaRPr lang="en-GB" sz="2200" dirty="0">
              <a:solidFill>
                <a:schemeClr val="accent1">
                  <a:lumMod val="75000"/>
                </a:schemeClr>
              </a:solidFill>
            </a:endParaRPr>
          </a:p>
          <a:p>
            <a:pPr lvl="1">
              <a:spcBef>
                <a:spcPts val="600"/>
              </a:spcBef>
              <a:spcAft>
                <a:spcPts val="600"/>
              </a:spcAft>
            </a:pPr>
            <a:r>
              <a:rPr lang="en-GB" sz="2200" dirty="0">
                <a:solidFill>
                  <a:schemeClr val="accent1">
                    <a:lumMod val="75000"/>
                  </a:schemeClr>
                </a:solidFill>
              </a:rPr>
              <a:t>Compared to other proportional systems, D'Hondt slightly favours larger parties, which can lead to more stable coalition governments.</a:t>
            </a:r>
          </a:p>
          <a:p>
            <a:pPr lvl="1">
              <a:spcBef>
                <a:spcPts val="600"/>
              </a:spcBef>
              <a:spcAft>
                <a:spcPts val="600"/>
              </a:spcAft>
            </a:pPr>
            <a:r>
              <a:rPr lang="en-GB" sz="2200" b="1" dirty="0">
                <a:solidFill>
                  <a:schemeClr val="accent1">
                    <a:lumMod val="75000"/>
                  </a:schemeClr>
                </a:solidFill>
              </a:rPr>
              <a:t>Simple and Transparent</a:t>
            </a:r>
          </a:p>
          <a:p>
            <a:pPr lvl="1">
              <a:spcBef>
                <a:spcPts val="600"/>
              </a:spcBef>
              <a:spcAft>
                <a:spcPts val="600"/>
              </a:spcAft>
            </a:pPr>
            <a:r>
              <a:rPr lang="en-GB" sz="2200" dirty="0">
                <a:solidFill>
                  <a:schemeClr val="accent1">
                    <a:lumMod val="75000"/>
                  </a:schemeClr>
                </a:solidFill>
              </a:rPr>
              <a:t>The method is mathematically straightforward which helps with transparency and public trust.</a:t>
            </a:r>
          </a:p>
        </p:txBody>
      </p:sp>
    </p:spTree>
    <p:extLst>
      <p:ext uri="{BB962C8B-B14F-4D97-AF65-F5344CB8AC3E}">
        <p14:creationId xmlns:p14="http://schemas.microsoft.com/office/powerpoint/2010/main" val="39050178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5A6308-E54C-BD45-20F6-57D3D6F355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D34E67-68AE-EEFD-B13F-1A74B5F29529}"/>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The D’Hondt System</a:t>
            </a:r>
          </a:p>
        </p:txBody>
      </p:sp>
      <p:sp>
        <p:nvSpPr>
          <p:cNvPr id="3" name="TextBox 2">
            <a:extLst>
              <a:ext uri="{FF2B5EF4-FFF2-40B4-BE49-F238E27FC236}">
                <a16:creationId xmlns:a16="http://schemas.microsoft.com/office/drawing/2014/main" id="{F5DCA26C-9C6F-55A7-9FC2-E8B1BAE5AB83}"/>
              </a:ext>
            </a:extLst>
          </p:cNvPr>
          <p:cNvSpPr txBox="1"/>
          <p:nvPr/>
        </p:nvSpPr>
        <p:spPr>
          <a:xfrm>
            <a:off x="310896" y="1161288"/>
            <a:ext cx="8403336" cy="3077766"/>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Positive Aspects of the D’Hondt System</a:t>
            </a:r>
          </a:p>
          <a:p>
            <a:pPr lvl="1">
              <a:spcBef>
                <a:spcPts val="600"/>
              </a:spcBef>
              <a:spcAft>
                <a:spcPts val="600"/>
              </a:spcAft>
            </a:pPr>
            <a:r>
              <a:rPr lang="en-GB" sz="2200" b="1" dirty="0">
                <a:solidFill>
                  <a:schemeClr val="accent1">
                    <a:lumMod val="75000"/>
                  </a:schemeClr>
                </a:solidFill>
              </a:rPr>
              <a:t>Reduces Wasted Votes</a:t>
            </a:r>
          </a:p>
          <a:p>
            <a:pPr lvl="1">
              <a:spcBef>
                <a:spcPts val="600"/>
              </a:spcBef>
              <a:spcAft>
                <a:spcPts val="600"/>
              </a:spcAft>
            </a:pPr>
            <a:r>
              <a:rPr lang="en-GB" sz="2200" dirty="0">
                <a:solidFill>
                  <a:schemeClr val="accent1">
                    <a:lumMod val="75000"/>
                  </a:schemeClr>
                </a:solidFill>
              </a:rPr>
              <a:t>Since seats are distributed proportionally, fewer votes are ‘wasted’ compared to majoritarian systems.</a:t>
            </a:r>
          </a:p>
          <a:p>
            <a:pPr lvl="1">
              <a:spcBef>
                <a:spcPts val="600"/>
              </a:spcBef>
              <a:spcAft>
                <a:spcPts val="600"/>
              </a:spcAft>
            </a:pPr>
            <a:r>
              <a:rPr lang="en-GB" sz="2200" b="1" dirty="0">
                <a:solidFill>
                  <a:schemeClr val="accent1">
                    <a:lumMod val="75000"/>
                  </a:schemeClr>
                </a:solidFill>
              </a:rPr>
              <a:t>Encourages Broad-Based Parties</a:t>
            </a:r>
          </a:p>
          <a:p>
            <a:pPr lvl="1">
              <a:spcBef>
                <a:spcPts val="600"/>
              </a:spcBef>
              <a:spcAft>
                <a:spcPts val="600"/>
              </a:spcAft>
            </a:pPr>
            <a:r>
              <a:rPr lang="en-GB" sz="2200" dirty="0">
                <a:solidFill>
                  <a:schemeClr val="accent1">
                    <a:lumMod val="75000"/>
                  </a:schemeClr>
                </a:solidFill>
              </a:rPr>
              <a:t>Because it slightly favours larger parties, it can encourage the formation of broad coalitions or alliances before elections.</a:t>
            </a:r>
          </a:p>
        </p:txBody>
      </p:sp>
    </p:spTree>
    <p:extLst>
      <p:ext uri="{BB962C8B-B14F-4D97-AF65-F5344CB8AC3E}">
        <p14:creationId xmlns:p14="http://schemas.microsoft.com/office/powerpoint/2010/main" val="1781365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1AFAF-60DE-06AA-4FE0-CBCCC9FD78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A10081-95C2-9439-C001-3CFD83B347DC}"/>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The D’Hondt System</a:t>
            </a:r>
          </a:p>
        </p:txBody>
      </p:sp>
      <p:sp>
        <p:nvSpPr>
          <p:cNvPr id="3" name="TextBox 2">
            <a:extLst>
              <a:ext uri="{FF2B5EF4-FFF2-40B4-BE49-F238E27FC236}">
                <a16:creationId xmlns:a16="http://schemas.microsoft.com/office/drawing/2014/main" id="{8ADF48FA-FD68-B3AB-E321-8F7EDE8649DF}"/>
              </a:ext>
            </a:extLst>
          </p:cNvPr>
          <p:cNvSpPr txBox="1"/>
          <p:nvPr/>
        </p:nvSpPr>
        <p:spPr>
          <a:xfrm>
            <a:off x="310896" y="1161288"/>
            <a:ext cx="8403336" cy="4401205"/>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the D’Hondt System</a:t>
            </a:r>
          </a:p>
          <a:p>
            <a:pPr lvl="1">
              <a:spcBef>
                <a:spcPts val="600"/>
              </a:spcBef>
              <a:spcAft>
                <a:spcPts val="600"/>
              </a:spcAft>
            </a:pPr>
            <a:r>
              <a:rPr lang="en-GB" sz="2200" b="1" dirty="0">
                <a:solidFill>
                  <a:schemeClr val="accent1">
                    <a:lumMod val="75000"/>
                  </a:schemeClr>
                </a:solidFill>
              </a:rPr>
              <a:t>Bias Toward Larger Parties</a:t>
            </a:r>
          </a:p>
          <a:p>
            <a:pPr lvl="1">
              <a:spcBef>
                <a:spcPts val="600"/>
              </a:spcBef>
              <a:spcAft>
                <a:spcPts val="600"/>
              </a:spcAft>
            </a:pPr>
            <a:r>
              <a:rPr lang="en-GB" sz="2200" dirty="0">
                <a:solidFill>
                  <a:schemeClr val="accent1">
                    <a:lumMod val="75000"/>
                  </a:schemeClr>
                </a:solidFill>
              </a:rPr>
              <a:t>The system tends to favour larger parties over smaller ones, which can marginalize minority voices and reduce political diversity.</a:t>
            </a:r>
          </a:p>
          <a:p>
            <a:pPr lvl="1">
              <a:spcBef>
                <a:spcPts val="600"/>
              </a:spcBef>
              <a:spcAft>
                <a:spcPts val="600"/>
              </a:spcAft>
            </a:pPr>
            <a:r>
              <a:rPr lang="en-GB" sz="2200" b="1" dirty="0">
                <a:solidFill>
                  <a:schemeClr val="accent1">
                    <a:lumMod val="75000"/>
                  </a:schemeClr>
                </a:solidFill>
              </a:rPr>
              <a:t>Disadvantages Independents and Small Parties</a:t>
            </a:r>
          </a:p>
          <a:p>
            <a:pPr lvl="1">
              <a:spcBef>
                <a:spcPts val="600"/>
              </a:spcBef>
              <a:spcAft>
                <a:spcPts val="600"/>
              </a:spcAft>
            </a:pPr>
            <a:r>
              <a:rPr lang="en-GB" sz="2200" dirty="0">
                <a:solidFill>
                  <a:schemeClr val="accent1">
                    <a:lumMod val="75000"/>
                  </a:schemeClr>
                </a:solidFill>
              </a:rPr>
              <a:t>Smaller parties or independents may struggle to gain representation unless they have concentrated support.</a:t>
            </a:r>
          </a:p>
          <a:p>
            <a:pPr lvl="1">
              <a:spcBef>
                <a:spcPts val="600"/>
              </a:spcBef>
              <a:spcAft>
                <a:spcPts val="600"/>
              </a:spcAft>
            </a:pPr>
            <a:r>
              <a:rPr lang="en-GB" sz="2200" b="1" dirty="0">
                <a:solidFill>
                  <a:schemeClr val="accent1">
                    <a:lumMod val="75000"/>
                  </a:schemeClr>
                </a:solidFill>
              </a:rPr>
              <a:t>Can Lead to Tactical Voting or Alliances</a:t>
            </a:r>
          </a:p>
          <a:p>
            <a:pPr lvl="1">
              <a:spcBef>
                <a:spcPts val="600"/>
              </a:spcBef>
              <a:spcAft>
                <a:spcPts val="600"/>
              </a:spcAft>
            </a:pPr>
            <a:r>
              <a:rPr lang="en-GB" sz="2200" dirty="0">
                <a:solidFill>
                  <a:schemeClr val="accent1">
                    <a:lumMod val="75000"/>
                  </a:schemeClr>
                </a:solidFill>
              </a:rPr>
              <a:t>Parties may form pre-election coalitions or voters may vote tactically to avoid ‘wasting’ their vote on smaller parties.</a:t>
            </a:r>
          </a:p>
        </p:txBody>
      </p:sp>
    </p:spTree>
    <p:extLst>
      <p:ext uri="{BB962C8B-B14F-4D97-AF65-F5344CB8AC3E}">
        <p14:creationId xmlns:p14="http://schemas.microsoft.com/office/powerpoint/2010/main" val="12822286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E3C04-5950-8CEC-7277-D5BCF3E4D3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7F8677-5D84-FCD5-CBB9-9B53C2B4B346}"/>
              </a:ext>
            </a:extLst>
          </p:cNvPr>
          <p:cNvSpPr>
            <a:spLocks noGrp="1"/>
          </p:cNvSpPr>
          <p:nvPr>
            <p:ph type="title"/>
          </p:nvPr>
        </p:nvSpPr>
        <p:spPr>
          <a:xfrm>
            <a:off x="1385316" y="322932"/>
            <a:ext cx="6172200" cy="529568"/>
          </a:xfrm>
        </p:spPr>
        <p:txBody>
          <a:bodyPr>
            <a:noAutofit/>
          </a:bodyPr>
          <a:lstStyle/>
          <a:p>
            <a:pPr algn="ctr"/>
            <a:r>
              <a:rPr lang="en-GB" b="1" dirty="0">
                <a:solidFill>
                  <a:schemeClr val="accent1">
                    <a:lumMod val="75000"/>
                  </a:schemeClr>
                </a:solidFill>
              </a:rPr>
              <a:t>The D’Hondt System</a:t>
            </a:r>
          </a:p>
        </p:txBody>
      </p:sp>
      <p:sp>
        <p:nvSpPr>
          <p:cNvPr id="3" name="TextBox 2">
            <a:extLst>
              <a:ext uri="{FF2B5EF4-FFF2-40B4-BE49-F238E27FC236}">
                <a16:creationId xmlns:a16="http://schemas.microsoft.com/office/drawing/2014/main" id="{6229C23B-05D5-BCF2-335E-3BB75EA67C68}"/>
              </a:ext>
            </a:extLst>
          </p:cNvPr>
          <p:cNvSpPr txBox="1"/>
          <p:nvPr/>
        </p:nvSpPr>
        <p:spPr>
          <a:xfrm>
            <a:off x="310896" y="1161288"/>
            <a:ext cx="8403336" cy="3754874"/>
          </a:xfrm>
          <a:prstGeom prst="rect">
            <a:avLst/>
          </a:prstGeom>
          <a:noFill/>
        </p:spPr>
        <p:txBody>
          <a:bodyPr wrap="square" rtlCol="0">
            <a:spAutoFit/>
          </a:bodyPr>
          <a:lstStyle/>
          <a:p>
            <a:pPr>
              <a:spcBef>
                <a:spcPts val="600"/>
              </a:spcBef>
              <a:spcAft>
                <a:spcPts val="600"/>
              </a:spcAft>
            </a:pPr>
            <a:r>
              <a:rPr lang="en-GB" sz="2200" b="1" dirty="0">
                <a:solidFill>
                  <a:schemeClr val="accent1">
                    <a:lumMod val="75000"/>
                  </a:schemeClr>
                </a:solidFill>
              </a:rPr>
              <a:t>Negative Aspects of the D’Hondt System</a:t>
            </a:r>
          </a:p>
          <a:p>
            <a:pPr lvl="1">
              <a:spcBef>
                <a:spcPts val="600"/>
              </a:spcBef>
              <a:spcAft>
                <a:spcPts val="600"/>
              </a:spcAft>
            </a:pPr>
            <a:r>
              <a:rPr lang="en-GB" sz="2200" b="1" dirty="0">
                <a:solidFill>
                  <a:schemeClr val="accent1">
                    <a:lumMod val="75000"/>
                  </a:schemeClr>
                </a:solidFill>
              </a:rPr>
              <a:t>Less Proportional Than Other Systems</a:t>
            </a:r>
          </a:p>
          <a:p>
            <a:pPr lvl="1">
              <a:spcBef>
                <a:spcPts val="600"/>
              </a:spcBef>
              <a:spcAft>
                <a:spcPts val="600"/>
              </a:spcAft>
            </a:pPr>
            <a:r>
              <a:rPr lang="en-GB" sz="2200" dirty="0">
                <a:solidFill>
                  <a:schemeClr val="accent1">
                    <a:lumMod val="75000"/>
                  </a:schemeClr>
                </a:solidFill>
              </a:rPr>
              <a:t>Compared to methods like Sainte-</a:t>
            </a:r>
            <a:r>
              <a:rPr lang="en-GB" sz="2200" dirty="0" err="1">
                <a:solidFill>
                  <a:schemeClr val="accent1">
                    <a:lumMod val="75000"/>
                  </a:schemeClr>
                </a:solidFill>
              </a:rPr>
              <a:t>Laguë</a:t>
            </a:r>
            <a:r>
              <a:rPr lang="en-GB" sz="2200" dirty="0">
                <a:solidFill>
                  <a:schemeClr val="accent1">
                    <a:lumMod val="75000"/>
                  </a:schemeClr>
                </a:solidFill>
              </a:rPr>
              <a:t> or Single Transferable Vote (STV), D'Hondt is less proportional, especially in smaller constituencies.</a:t>
            </a:r>
          </a:p>
          <a:p>
            <a:pPr lvl="1">
              <a:spcBef>
                <a:spcPts val="600"/>
              </a:spcBef>
              <a:spcAft>
                <a:spcPts val="600"/>
              </a:spcAft>
            </a:pPr>
            <a:r>
              <a:rPr lang="en-GB" sz="2200" b="1" dirty="0">
                <a:solidFill>
                  <a:schemeClr val="accent1">
                    <a:lumMod val="75000"/>
                  </a:schemeClr>
                </a:solidFill>
              </a:rPr>
              <a:t>Threshold Effects</a:t>
            </a:r>
          </a:p>
          <a:p>
            <a:pPr lvl="1">
              <a:spcBef>
                <a:spcPts val="600"/>
              </a:spcBef>
              <a:spcAft>
                <a:spcPts val="600"/>
              </a:spcAft>
            </a:pPr>
            <a:r>
              <a:rPr lang="en-GB" sz="2200" dirty="0">
                <a:solidFill>
                  <a:schemeClr val="accent1">
                    <a:lumMod val="75000"/>
                  </a:schemeClr>
                </a:solidFill>
              </a:rPr>
              <a:t>In practice, there’s often an effective threshold (minimum percentage of votes needed to win a seat), which can exclude smaller parties even without a formal legal threshold.</a:t>
            </a:r>
          </a:p>
        </p:txBody>
      </p:sp>
    </p:spTree>
    <p:extLst>
      <p:ext uri="{BB962C8B-B14F-4D97-AF65-F5344CB8AC3E}">
        <p14:creationId xmlns:p14="http://schemas.microsoft.com/office/powerpoint/2010/main" val="22333000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8" y="295500"/>
            <a:ext cx="8375904" cy="529568"/>
          </a:xfrm>
        </p:spPr>
        <p:txBody>
          <a:bodyPr>
            <a:noAutofit/>
          </a:bodyPr>
          <a:lstStyle/>
          <a:p>
            <a:pPr algn="ctr"/>
            <a:r>
              <a:rPr lang="en-GB" b="1" dirty="0">
                <a:solidFill>
                  <a:schemeClr val="accent1">
                    <a:lumMod val="75000"/>
                  </a:schemeClr>
                </a:solidFill>
              </a:rPr>
              <a:t>Democracy as a Normative Concept</a:t>
            </a:r>
          </a:p>
        </p:txBody>
      </p:sp>
      <p:sp>
        <p:nvSpPr>
          <p:cNvPr id="6" name="TextBox 5"/>
          <p:cNvSpPr txBox="1"/>
          <p:nvPr/>
        </p:nvSpPr>
        <p:spPr>
          <a:xfrm>
            <a:off x="179004" y="1068157"/>
            <a:ext cx="8964996" cy="4973156"/>
          </a:xfrm>
          <a:prstGeom prst="rect">
            <a:avLst/>
          </a:prstGeom>
          <a:noFill/>
        </p:spPr>
        <p:txBody>
          <a:bodyPr wrap="square" rtlCol="0">
            <a:spAutoFit/>
          </a:bodyPr>
          <a:lstStyle/>
          <a:p>
            <a:pPr marL="257175" indent="-257175">
              <a:spcBef>
                <a:spcPts val="450"/>
              </a:spcBef>
              <a:buFont typeface="Arial" panose="020B0604020202020204" pitchFamily="34" charset="0"/>
              <a:buChar char="•"/>
            </a:pPr>
            <a:r>
              <a:rPr lang="en-GB" sz="2400" dirty="0">
                <a:solidFill>
                  <a:schemeClr val="accent1">
                    <a:lumMod val="75000"/>
                  </a:schemeClr>
                </a:solidFill>
              </a:rPr>
              <a:t>We have seen that the notion of democracy is complex and contested</a:t>
            </a:r>
          </a:p>
          <a:p>
            <a:pPr marL="257175" indent="-257175">
              <a:spcBef>
                <a:spcPts val="450"/>
              </a:spcBef>
              <a:buFont typeface="Arial" panose="020B0604020202020204" pitchFamily="34" charset="0"/>
              <a:buChar char="•"/>
            </a:pPr>
            <a:r>
              <a:rPr lang="en-GB" sz="2400" dirty="0">
                <a:solidFill>
                  <a:schemeClr val="accent1">
                    <a:lumMod val="75000"/>
                  </a:schemeClr>
                </a:solidFill>
              </a:rPr>
              <a:t>Direct democracy / representative democracy</a:t>
            </a:r>
          </a:p>
          <a:p>
            <a:pPr marL="257175" indent="-257175">
              <a:spcBef>
                <a:spcPts val="450"/>
              </a:spcBef>
              <a:buFont typeface="Arial" panose="020B0604020202020204" pitchFamily="34" charset="0"/>
              <a:buChar char="•"/>
            </a:pPr>
            <a:r>
              <a:rPr lang="en-GB" sz="2400" dirty="0">
                <a:solidFill>
                  <a:schemeClr val="accent1">
                    <a:lumMod val="75000"/>
                  </a:schemeClr>
                </a:solidFill>
              </a:rPr>
              <a:t>Types of democratic structures</a:t>
            </a:r>
          </a:p>
          <a:p>
            <a:pPr marL="257175" indent="-257175">
              <a:spcBef>
                <a:spcPts val="450"/>
              </a:spcBef>
              <a:buFont typeface="Arial" panose="020B0604020202020204" pitchFamily="34" charset="0"/>
              <a:buChar char="•"/>
            </a:pPr>
            <a:r>
              <a:rPr lang="en-GB" sz="2400" dirty="0">
                <a:solidFill>
                  <a:schemeClr val="accent1">
                    <a:lumMod val="75000"/>
                  </a:schemeClr>
                </a:solidFill>
              </a:rPr>
              <a:t>Types of electoral systems</a:t>
            </a:r>
          </a:p>
          <a:p>
            <a:pPr marL="257175" indent="-257175">
              <a:spcBef>
                <a:spcPts val="450"/>
              </a:spcBef>
              <a:buFont typeface="Arial" panose="020B0604020202020204" pitchFamily="34" charset="0"/>
              <a:buChar char="•"/>
            </a:pPr>
            <a:r>
              <a:rPr lang="en-GB" sz="2400" dirty="0">
                <a:solidFill>
                  <a:schemeClr val="accent1">
                    <a:lumMod val="75000"/>
                  </a:schemeClr>
                </a:solidFill>
              </a:rPr>
              <a:t>All have their proponents and their critics</a:t>
            </a:r>
          </a:p>
          <a:p>
            <a:pPr marL="257175" indent="-257175">
              <a:spcBef>
                <a:spcPts val="450"/>
              </a:spcBef>
              <a:buFont typeface="Arial" panose="020B0604020202020204" pitchFamily="34" charset="0"/>
              <a:buChar char="•"/>
            </a:pPr>
            <a:r>
              <a:rPr lang="en-GB" sz="2400" dirty="0">
                <a:solidFill>
                  <a:schemeClr val="accent1">
                    <a:lumMod val="75000"/>
                  </a:schemeClr>
                </a:solidFill>
              </a:rPr>
              <a:t>Therefore, it can be argued that there is no such thing as an essential, absolute ‘democracy’</a:t>
            </a:r>
          </a:p>
          <a:p>
            <a:pPr marL="257175" indent="-257175">
              <a:spcBef>
                <a:spcPts val="450"/>
              </a:spcBef>
              <a:buFont typeface="Arial" panose="020B0604020202020204" pitchFamily="34" charset="0"/>
              <a:buChar char="•"/>
            </a:pPr>
            <a:r>
              <a:rPr lang="en-GB" sz="2400" dirty="0">
                <a:solidFill>
                  <a:schemeClr val="accent1">
                    <a:lumMod val="75000"/>
                  </a:schemeClr>
                </a:solidFill>
              </a:rPr>
              <a:t>But instead, a plurality of ‘democracies’, each with its strengths and weaknesses</a:t>
            </a:r>
          </a:p>
          <a:p>
            <a:pPr marL="257175" indent="-257175">
              <a:spcBef>
                <a:spcPts val="450"/>
              </a:spcBef>
              <a:buFont typeface="Arial" panose="020B0604020202020204" pitchFamily="34" charset="0"/>
              <a:buChar char="•"/>
            </a:pPr>
            <a:r>
              <a:rPr lang="en-GB" sz="2400" dirty="0">
                <a:solidFill>
                  <a:schemeClr val="accent1">
                    <a:lumMod val="75000"/>
                  </a:schemeClr>
                </a:solidFill>
              </a:rPr>
              <a:t>This can be seen as another example of what Derrida calls ‘differance’.</a:t>
            </a:r>
          </a:p>
        </p:txBody>
      </p:sp>
    </p:spTree>
    <p:extLst>
      <p:ext uri="{BB962C8B-B14F-4D97-AF65-F5344CB8AC3E}">
        <p14:creationId xmlns:p14="http://schemas.microsoft.com/office/powerpoint/2010/main" val="19075959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6E58D-57D1-3AB5-82B9-62EC117E6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E53186-2FE6-A30B-CA20-D119BBF5CBB2}"/>
              </a:ext>
            </a:extLst>
          </p:cNvPr>
          <p:cNvSpPr>
            <a:spLocks noGrp="1"/>
          </p:cNvSpPr>
          <p:nvPr>
            <p:ph type="title"/>
          </p:nvPr>
        </p:nvSpPr>
        <p:spPr>
          <a:xfrm>
            <a:off x="224517" y="103593"/>
            <a:ext cx="6172200" cy="583574"/>
          </a:xfrm>
        </p:spPr>
        <p:txBody>
          <a:bodyPr>
            <a:normAutofit/>
          </a:bodyPr>
          <a:lstStyle/>
          <a:p>
            <a:r>
              <a:rPr lang="en-GB" sz="2700" b="1" dirty="0"/>
              <a:t>References</a:t>
            </a:r>
          </a:p>
        </p:txBody>
      </p:sp>
      <p:sp>
        <p:nvSpPr>
          <p:cNvPr id="3" name="TextBox 2">
            <a:extLst>
              <a:ext uri="{FF2B5EF4-FFF2-40B4-BE49-F238E27FC236}">
                <a16:creationId xmlns:a16="http://schemas.microsoft.com/office/drawing/2014/main" id="{E0B7E1F9-C4AB-2648-D198-623EB92DD9A3}"/>
              </a:ext>
            </a:extLst>
          </p:cNvPr>
          <p:cNvSpPr txBox="1"/>
          <p:nvPr/>
        </p:nvSpPr>
        <p:spPr>
          <a:xfrm>
            <a:off x="144262" y="707704"/>
            <a:ext cx="8855475" cy="5550237"/>
          </a:xfrm>
          <a:prstGeom prst="rect">
            <a:avLst/>
          </a:prstGeom>
          <a:noFill/>
        </p:spPr>
        <p:txBody>
          <a:bodyPr wrap="square" rtlCol="0">
            <a:spAutoFit/>
          </a:bodyPr>
          <a:lstStyle/>
          <a:p>
            <a:pPr>
              <a:spcBef>
                <a:spcPts val="450"/>
              </a:spcBef>
              <a:spcAft>
                <a:spcPts val="450"/>
              </a:spcAft>
            </a:pPr>
            <a:r>
              <a:rPr lang="en-GB" sz="1600" dirty="0"/>
              <a:t>BBC News (2016) </a:t>
            </a:r>
            <a:r>
              <a:rPr lang="en-GB" sz="1600" i="1" dirty="0"/>
              <a:t>EU referendum campaigns 'misleading voters’ </a:t>
            </a:r>
            <a:r>
              <a:rPr lang="en-GB" sz="1600" dirty="0"/>
              <a:t>[Article] BBC News Available at: </a:t>
            </a:r>
            <a:r>
              <a:rPr lang="en-GB" sz="1600" dirty="0">
                <a:hlinkClick r:id="rId2"/>
              </a:rPr>
              <a:t>EU referendum campaigns 'misleading voters' - BBC News</a:t>
            </a:r>
            <a:r>
              <a:rPr lang="en-GB" sz="1600" dirty="0"/>
              <a:t> [Last Accessed 07/01/2026]</a:t>
            </a:r>
            <a:endParaRPr lang="en-GB" sz="1600" i="1" dirty="0"/>
          </a:p>
          <a:p>
            <a:pPr>
              <a:spcBef>
                <a:spcPts val="450"/>
              </a:spcBef>
              <a:spcAft>
                <a:spcPts val="450"/>
              </a:spcAft>
            </a:pPr>
            <a:r>
              <a:rPr lang="en-GB" sz="1600" dirty="0"/>
              <a:t>Boundary Commission (2023) </a:t>
            </a:r>
            <a:r>
              <a:rPr lang="en-GB" sz="1600" i="1" dirty="0"/>
              <a:t>2023 Review: Final report and recommendations</a:t>
            </a:r>
            <a:r>
              <a:rPr lang="en-GB" sz="1600" dirty="0"/>
              <a:t> Available at: </a:t>
            </a:r>
            <a:r>
              <a:rPr lang="en-GB" sz="1600" dirty="0">
                <a:hlinkClick r:id="rId3"/>
              </a:rPr>
              <a:t>2023 Review | Boundary Commission for England</a:t>
            </a:r>
            <a:r>
              <a:rPr lang="en-GB" sz="1600" dirty="0"/>
              <a:t> [Last Accessed 07/01/2026]</a:t>
            </a:r>
            <a:endParaRPr lang="en-GB" sz="1600" i="1" dirty="0"/>
          </a:p>
          <a:p>
            <a:pPr>
              <a:spcBef>
                <a:spcPts val="450"/>
              </a:spcBef>
              <a:spcAft>
                <a:spcPts val="450"/>
              </a:spcAft>
            </a:pPr>
            <a:r>
              <a:rPr lang="en-GB" sz="1600" dirty="0"/>
              <a:t>Electoral Commission (2022a) </a:t>
            </a:r>
            <a:r>
              <a:rPr lang="en-GB" sz="1600" i="1" dirty="0"/>
              <a:t>Single transferable vote explained </a:t>
            </a:r>
            <a:r>
              <a:rPr lang="en-GB" sz="1600" dirty="0"/>
              <a:t>[Video] Available at: </a:t>
            </a:r>
            <a:r>
              <a:rPr lang="en-GB" sz="1600" dirty="0">
                <a:hlinkClick r:id="rId4"/>
              </a:rPr>
              <a:t>Single transferable vote explained</a:t>
            </a:r>
            <a:r>
              <a:rPr lang="en-GB" sz="1600" dirty="0"/>
              <a:t> [Last Accessed 07/01/2026]</a:t>
            </a:r>
            <a:endParaRPr lang="en-GB" sz="1600" i="1" dirty="0"/>
          </a:p>
          <a:p>
            <a:pPr>
              <a:spcBef>
                <a:spcPts val="450"/>
              </a:spcBef>
              <a:spcAft>
                <a:spcPts val="450"/>
              </a:spcAft>
            </a:pPr>
            <a:r>
              <a:rPr lang="en-GB" sz="1600" dirty="0"/>
              <a:t>Electoral Commission (2022b) </a:t>
            </a:r>
            <a:r>
              <a:rPr lang="en-GB" sz="1600" i="1" dirty="0"/>
              <a:t>Welcome to Your Vote - Additional Member System - England </a:t>
            </a:r>
            <a:r>
              <a:rPr lang="en-GB" sz="1600" dirty="0"/>
              <a:t>[Video] Available at: </a:t>
            </a:r>
            <a:r>
              <a:rPr lang="en-GB" sz="1600" dirty="0">
                <a:hlinkClick r:id="rId5"/>
              </a:rPr>
              <a:t>Welcome to Your Vote - Additional Member System – England</a:t>
            </a:r>
            <a:r>
              <a:rPr lang="en-GB" sz="1600" dirty="0"/>
              <a:t> [Last Accessed 07/01/2026]</a:t>
            </a:r>
            <a:endParaRPr lang="en-GB" sz="1600" i="1" dirty="0"/>
          </a:p>
          <a:p>
            <a:pPr>
              <a:spcBef>
                <a:spcPts val="450"/>
              </a:spcBef>
              <a:spcAft>
                <a:spcPts val="450"/>
              </a:spcAft>
            </a:pPr>
            <a:r>
              <a:rPr lang="en-GB" sz="1600" dirty="0"/>
              <a:t>Electoral Reform Society (2017a) </a:t>
            </a:r>
            <a:r>
              <a:rPr lang="en-GB" sz="1600" i="1" dirty="0"/>
              <a:t>Two-Round System </a:t>
            </a:r>
            <a:r>
              <a:rPr lang="en-GB" sz="1600" dirty="0"/>
              <a:t> Available at: </a:t>
            </a:r>
            <a:r>
              <a:rPr lang="en-GB" sz="1600" dirty="0">
                <a:hlinkClick r:id="rId6"/>
              </a:rPr>
              <a:t>Proportional Representation – Electoral Reform Society – ERS </a:t>
            </a:r>
            <a:r>
              <a:rPr lang="en-GB" sz="1600" dirty="0"/>
              <a:t>  [Last Accessed 07/01/2026]</a:t>
            </a:r>
            <a:endParaRPr lang="en-GB" sz="1600" i="1" dirty="0"/>
          </a:p>
          <a:p>
            <a:pPr>
              <a:spcBef>
                <a:spcPts val="450"/>
              </a:spcBef>
              <a:spcAft>
                <a:spcPts val="450"/>
              </a:spcAft>
            </a:pPr>
            <a:r>
              <a:rPr lang="en-GB" sz="1600" dirty="0"/>
              <a:t>Electoral Reform Society (2017b] Proportional Representation Available at: </a:t>
            </a:r>
            <a:r>
              <a:rPr lang="en-GB" sz="1600" dirty="0">
                <a:hlinkClick r:id="rId7"/>
              </a:rPr>
              <a:t>Two-Round System – Electoral Reform Society – ERS </a:t>
            </a:r>
            <a:r>
              <a:rPr lang="en-GB" sz="1600" dirty="0"/>
              <a:t> [Last Accessed 07/01/2026]</a:t>
            </a:r>
            <a:endParaRPr lang="en-GB" sz="1600" i="1" dirty="0"/>
          </a:p>
          <a:p>
            <a:pPr>
              <a:spcBef>
                <a:spcPts val="450"/>
              </a:spcBef>
              <a:spcAft>
                <a:spcPts val="450"/>
              </a:spcAft>
            </a:pPr>
            <a:r>
              <a:rPr lang="en-GB" sz="1600" dirty="0"/>
              <a:t>Federal Department of Foreign Affairs (2023) </a:t>
            </a:r>
            <a:r>
              <a:rPr lang="en-GB" sz="1600" i="1" dirty="0"/>
              <a:t>Direct Democracy</a:t>
            </a:r>
            <a:r>
              <a:rPr lang="en-GB" sz="1600" dirty="0"/>
              <a:t> Available at: </a:t>
            </a:r>
            <a:r>
              <a:rPr lang="en-GB" sz="1600" dirty="0">
                <a:hlinkClick r:id="rId8"/>
              </a:rPr>
              <a:t>Direct Democracy</a:t>
            </a:r>
            <a:r>
              <a:rPr lang="en-GB" sz="1600" dirty="0"/>
              <a:t> [Last Accessed 07/01/2026]</a:t>
            </a:r>
            <a:endParaRPr lang="en-GB" sz="1600" i="1" dirty="0"/>
          </a:p>
          <a:p>
            <a:pPr>
              <a:spcBef>
                <a:spcPts val="450"/>
              </a:spcBef>
              <a:spcAft>
                <a:spcPts val="450"/>
              </a:spcAft>
            </a:pPr>
            <a:r>
              <a:rPr lang="en-GB" sz="1600" dirty="0"/>
              <a:t>House of Commons Treasury Committee (2016) </a:t>
            </a:r>
            <a:r>
              <a:rPr lang="en-GB" sz="1600" i="1" dirty="0"/>
              <a:t>The Economic And Financial Costs And Benefits Of The Uk’s EU Membership</a:t>
            </a:r>
            <a:r>
              <a:rPr lang="en-GB" sz="1600" dirty="0"/>
              <a:t> [Report] London: House of Commons Available at: </a:t>
            </a:r>
            <a:r>
              <a:rPr lang="en-GB" sz="1600" dirty="0">
                <a:hlinkClick r:id="rId9"/>
              </a:rPr>
              <a:t>The economic and financial costs and benefits of the UK’s EU membership</a:t>
            </a:r>
            <a:r>
              <a:rPr lang="en-GB" sz="1600" dirty="0"/>
              <a:t> [Last Accessed 07/01/2026]</a:t>
            </a:r>
            <a:endParaRPr lang="en-GB" sz="1600" i="1" dirty="0"/>
          </a:p>
          <a:p>
            <a:pPr>
              <a:spcBef>
                <a:spcPts val="450"/>
              </a:spcBef>
              <a:spcAft>
                <a:spcPts val="450"/>
              </a:spcAft>
            </a:pPr>
            <a:endParaRPr lang="en-GB" sz="1600" i="1" dirty="0"/>
          </a:p>
        </p:txBody>
      </p:sp>
    </p:spTree>
    <p:extLst>
      <p:ext uri="{BB962C8B-B14F-4D97-AF65-F5344CB8AC3E}">
        <p14:creationId xmlns:p14="http://schemas.microsoft.com/office/powerpoint/2010/main" val="26780226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517" y="103593"/>
            <a:ext cx="6172200" cy="583574"/>
          </a:xfrm>
        </p:spPr>
        <p:txBody>
          <a:bodyPr>
            <a:normAutofit/>
          </a:bodyPr>
          <a:lstStyle/>
          <a:p>
            <a:r>
              <a:rPr lang="en-GB" sz="2700" b="1" dirty="0" err="1"/>
              <a:t>Xxxxxx</a:t>
            </a:r>
            <a:r>
              <a:rPr lang="en-GB" sz="2700" b="1" dirty="0"/>
              <a:t> / References</a:t>
            </a:r>
          </a:p>
        </p:txBody>
      </p:sp>
      <p:sp>
        <p:nvSpPr>
          <p:cNvPr id="3" name="TextBox 2">
            <a:extLst>
              <a:ext uri="{FF2B5EF4-FFF2-40B4-BE49-F238E27FC236}">
                <a16:creationId xmlns:a16="http://schemas.microsoft.com/office/drawing/2014/main" id="{C240EEF3-ACDB-D726-0742-B4AFFA229B59}"/>
              </a:ext>
            </a:extLst>
          </p:cNvPr>
          <p:cNvSpPr txBox="1"/>
          <p:nvPr/>
        </p:nvSpPr>
        <p:spPr>
          <a:xfrm>
            <a:off x="144262" y="825209"/>
            <a:ext cx="8855475" cy="3313728"/>
          </a:xfrm>
          <a:prstGeom prst="rect">
            <a:avLst/>
          </a:prstGeom>
          <a:noFill/>
        </p:spPr>
        <p:txBody>
          <a:bodyPr wrap="square" rtlCol="0">
            <a:spAutoFit/>
          </a:bodyPr>
          <a:lstStyle/>
          <a:p>
            <a:pPr>
              <a:spcBef>
                <a:spcPts val="450"/>
              </a:spcBef>
              <a:spcAft>
                <a:spcPts val="450"/>
              </a:spcAft>
            </a:pPr>
            <a:r>
              <a:rPr lang="en-GB" sz="1600" dirty="0"/>
              <a:t>Ibbotson, C. (2019) </a:t>
            </a:r>
            <a:r>
              <a:rPr lang="en-GB" sz="1600" i="1" dirty="0"/>
              <a:t>Britons don’t tend to support the death penalty… until you name the worst crimes</a:t>
            </a:r>
            <a:r>
              <a:rPr lang="en-GB" sz="1600" dirty="0"/>
              <a:t> YouGov Available at: </a:t>
            </a:r>
            <a:r>
              <a:rPr lang="en-GB" sz="1600" dirty="0">
                <a:hlinkClick r:id="rId2"/>
              </a:rPr>
              <a:t>Britons don’t tend to support the death penalty… until you name the worst crimes | YouGov</a:t>
            </a:r>
            <a:r>
              <a:rPr lang="en-GB" sz="1600" dirty="0"/>
              <a:t> [Last Accessed 07/01/2026]</a:t>
            </a:r>
            <a:endParaRPr lang="en-GB" sz="1600" i="1" dirty="0"/>
          </a:p>
          <a:p>
            <a:pPr>
              <a:spcBef>
                <a:spcPts val="450"/>
              </a:spcBef>
              <a:spcAft>
                <a:spcPts val="450"/>
              </a:spcAft>
            </a:pPr>
            <a:r>
              <a:rPr lang="en-GB" sz="1600" dirty="0"/>
              <a:t>Schofield, M &amp; Griffith, T (2016) Plato, </a:t>
            </a:r>
            <a:r>
              <a:rPr lang="en-GB" sz="1600" i="1" dirty="0"/>
              <a:t>The Laws, </a:t>
            </a:r>
            <a:r>
              <a:rPr lang="en-GB" sz="1600" dirty="0"/>
              <a:t>Cambridge, UK: Cambridge Texts.</a:t>
            </a:r>
          </a:p>
          <a:p>
            <a:pPr>
              <a:spcBef>
                <a:spcPts val="450"/>
              </a:spcBef>
              <a:spcAft>
                <a:spcPts val="450"/>
              </a:spcAft>
            </a:pPr>
            <a:r>
              <a:rPr lang="en-GB" sz="1600" dirty="0"/>
              <a:t>Senedd Cymru (2025) </a:t>
            </a:r>
            <a:r>
              <a:rPr lang="en-GB" sz="1600" i="1" dirty="0"/>
              <a:t>Senedd election 2026: What is the D’Hondt formula and how does it work?</a:t>
            </a:r>
            <a:r>
              <a:rPr lang="en-GB" sz="1600" dirty="0"/>
              <a:t> Available at: </a:t>
            </a:r>
            <a:r>
              <a:rPr lang="en-GB" sz="1600" dirty="0">
                <a:hlinkClick r:id="rId3"/>
              </a:rPr>
              <a:t>Senedd election 2026: What is the D’Hondt formula and how does it work?</a:t>
            </a:r>
            <a:r>
              <a:rPr lang="en-GB" sz="1600" dirty="0"/>
              <a:t> [Last Accessed 07/01/2026]</a:t>
            </a:r>
            <a:endParaRPr lang="en-GB" sz="1600" i="1" dirty="0"/>
          </a:p>
          <a:p>
            <a:pPr>
              <a:spcBef>
                <a:spcPts val="450"/>
              </a:spcBef>
              <a:spcAft>
                <a:spcPts val="450"/>
              </a:spcAft>
            </a:pPr>
            <a:r>
              <a:rPr lang="en-GB" sz="1600" dirty="0"/>
              <a:t>Vine, J. (2009) </a:t>
            </a:r>
            <a:r>
              <a:rPr lang="en-GB" sz="1600" i="1" dirty="0"/>
              <a:t>D’Hondt Explainer</a:t>
            </a:r>
            <a:r>
              <a:rPr lang="en-GB" sz="1600" dirty="0"/>
              <a:t> BBC News [Video] Available at: </a:t>
            </a:r>
            <a:r>
              <a:rPr lang="en-GB" sz="1600" dirty="0">
                <a:hlinkClick r:id="rId4"/>
              </a:rPr>
              <a:t>https://www.youtube.com/watch?v=6CU3F3ToIIg</a:t>
            </a:r>
            <a:r>
              <a:rPr lang="en-GB" sz="1600" dirty="0"/>
              <a:t> [Last Accessed 07/01/2026]</a:t>
            </a:r>
          </a:p>
          <a:p>
            <a:pPr>
              <a:spcBef>
                <a:spcPts val="450"/>
              </a:spcBef>
              <a:spcAft>
                <a:spcPts val="450"/>
              </a:spcAft>
            </a:pPr>
            <a:r>
              <a:rPr lang="en-GB" sz="1600" dirty="0" err="1"/>
              <a:t>Zalta</a:t>
            </a:r>
            <a:r>
              <a:rPr lang="en-GB" sz="1600" dirty="0"/>
              <a:t>, Edward, N. (2021). </a:t>
            </a:r>
            <a:r>
              <a:rPr lang="en-GB" sz="1600" i="1" dirty="0"/>
              <a:t>Stanford Encyclopedia of Philosophy </a:t>
            </a:r>
            <a:r>
              <a:rPr lang="en-GB" sz="1600" dirty="0"/>
              <a:t>Stanford University Available at: </a:t>
            </a:r>
            <a:r>
              <a:rPr lang="en-GB" sz="1600" dirty="0">
                <a:hlinkClick r:id="rId5"/>
              </a:rPr>
              <a:t>Aristotle’s Political Theory (Stanford </a:t>
            </a:r>
            <a:r>
              <a:rPr lang="en-GB" sz="1600" dirty="0" err="1">
                <a:hlinkClick r:id="rId5"/>
              </a:rPr>
              <a:t>Encyclopedia</a:t>
            </a:r>
            <a:r>
              <a:rPr lang="en-GB" sz="1600" dirty="0">
                <a:hlinkClick r:id="rId5"/>
              </a:rPr>
              <a:t> of Philosophy</a:t>
            </a:r>
            <a:r>
              <a:rPr lang="en-GB" sz="1600">
                <a:hlinkClick r:id="rId5"/>
              </a:rPr>
              <a:t>) </a:t>
            </a:r>
            <a:r>
              <a:rPr lang="en-GB" sz="1600"/>
              <a:t>[Last Accessed 07/01/2026]</a:t>
            </a:r>
            <a:endParaRPr lang="en-GB" sz="1600" i="1"/>
          </a:p>
        </p:txBody>
      </p:sp>
    </p:spTree>
    <p:extLst>
      <p:ext uri="{BB962C8B-B14F-4D97-AF65-F5344CB8AC3E}">
        <p14:creationId xmlns:p14="http://schemas.microsoft.com/office/powerpoint/2010/main" val="62297464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F0B905A-BF08-44ED-9C63-887C37FE2C77}">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4492</Words>
  <Application>Microsoft Office PowerPoint</Application>
  <PresentationFormat>On-screen Show (4:3)</PresentationFormat>
  <Paragraphs>349</Paragraphs>
  <Slides>49</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49</vt:i4>
      </vt:variant>
    </vt:vector>
  </HeadingPairs>
  <TitlesOfParts>
    <vt:vector size="55" baseType="lpstr">
      <vt:lpstr>ReithSerif</vt:lpstr>
      <vt:lpstr>Arial</vt:lpstr>
      <vt:lpstr>Calibri</vt:lpstr>
      <vt:lpstr>Calibri Light</vt:lpstr>
      <vt:lpstr>Holding PAge</vt:lpstr>
      <vt:lpstr>Accessible 2</vt:lpstr>
      <vt:lpstr>PowerPoint Presentation</vt:lpstr>
      <vt:lpstr>PowerPoint Presentation</vt:lpstr>
      <vt:lpstr>Other Normative Political Concepts  Democracy</vt:lpstr>
      <vt:lpstr>Democracy</vt:lpstr>
      <vt:lpstr>Democracy</vt:lpstr>
      <vt:lpstr>Democracy</vt:lpstr>
      <vt:lpstr>Mass Democracy</vt:lpstr>
      <vt:lpstr>Direct Democracy</vt:lpstr>
      <vt:lpstr>Direct Democracy</vt:lpstr>
      <vt:lpstr>Representative Democracy</vt:lpstr>
      <vt:lpstr>Representative Democracy</vt:lpstr>
      <vt:lpstr>Representative Democracy</vt:lpstr>
      <vt:lpstr>Federal Democracy</vt:lpstr>
      <vt:lpstr>Electoral Systems</vt:lpstr>
      <vt:lpstr>First Past the Post</vt:lpstr>
      <vt:lpstr>First Past the Post</vt:lpstr>
      <vt:lpstr>First Past the Post</vt:lpstr>
      <vt:lpstr>First Past the Post</vt:lpstr>
      <vt:lpstr>First Past the Post</vt:lpstr>
      <vt:lpstr>Gerrymandering</vt:lpstr>
      <vt:lpstr>Second Ballot</vt:lpstr>
      <vt:lpstr>Second Ballot</vt:lpstr>
      <vt:lpstr>Second Ballot</vt:lpstr>
      <vt:lpstr>Second Ballot</vt:lpstr>
      <vt:lpstr>Second Ballot</vt:lpstr>
      <vt:lpstr>Proportional Representation</vt:lpstr>
      <vt:lpstr>Party List Systems</vt:lpstr>
      <vt:lpstr>Party List Systems</vt:lpstr>
      <vt:lpstr>Party List Systems</vt:lpstr>
      <vt:lpstr>Party List Systems</vt:lpstr>
      <vt:lpstr>Party List Systems</vt:lpstr>
      <vt:lpstr>Single Transferable Vote</vt:lpstr>
      <vt:lpstr>Single Transferable Vote</vt:lpstr>
      <vt:lpstr>Single Transferable Vote</vt:lpstr>
      <vt:lpstr>Single Transferable Vote</vt:lpstr>
      <vt:lpstr>Single Transferable Vote</vt:lpstr>
      <vt:lpstr>Additional Member Voting</vt:lpstr>
      <vt:lpstr>Additional Member Voting</vt:lpstr>
      <vt:lpstr>Additional Member Voting</vt:lpstr>
      <vt:lpstr>Additional Member Voting</vt:lpstr>
      <vt:lpstr>Additional Member Voting</vt:lpstr>
      <vt:lpstr>The D’Hondt System</vt:lpstr>
      <vt:lpstr>The D’Hondt System</vt:lpstr>
      <vt:lpstr>The D’Hondt System</vt:lpstr>
      <vt:lpstr>The D’Hondt System</vt:lpstr>
      <vt:lpstr>The D’Hondt System</vt:lpstr>
      <vt:lpstr>Democracy as a Normative Concept</vt:lpstr>
      <vt:lpstr>References</vt:lpstr>
      <vt:lpstr>Xxxxxx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97</cp:revision>
  <dcterms:created xsi:type="dcterms:W3CDTF">2024-09-09T09:14:57Z</dcterms:created>
  <dcterms:modified xsi:type="dcterms:W3CDTF">2026-01-07T16:15:21Z</dcterms:modified>
</cp:coreProperties>
</file>