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4" r:id="rId1"/>
  </p:sldMasterIdLst>
  <p:notesMasterIdLst>
    <p:notesMasterId r:id="rId46"/>
  </p:notesMasterIdLst>
  <p:handoutMasterIdLst>
    <p:handoutMasterId r:id="rId47"/>
  </p:handoutMasterIdLst>
  <p:sldIdLst>
    <p:sldId id="280" r:id="rId2"/>
    <p:sldId id="279" r:id="rId3"/>
    <p:sldId id="293" r:id="rId4"/>
    <p:sldId id="294" r:id="rId5"/>
    <p:sldId id="281" r:id="rId6"/>
    <p:sldId id="258" r:id="rId7"/>
    <p:sldId id="295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96" r:id="rId19"/>
    <p:sldId id="297" r:id="rId20"/>
    <p:sldId id="298" r:id="rId21"/>
    <p:sldId id="299" r:id="rId22"/>
    <p:sldId id="300" r:id="rId23"/>
    <p:sldId id="301" r:id="rId24"/>
    <p:sldId id="302" r:id="rId25"/>
    <p:sldId id="275" r:id="rId26"/>
    <p:sldId id="276" r:id="rId27"/>
    <p:sldId id="277" r:id="rId28"/>
    <p:sldId id="259" r:id="rId29"/>
    <p:sldId id="260" r:id="rId30"/>
    <p:sldId id="261" r:id="rId31"/>
    <p:sldId id="262" r:id="rId32"/>
    <p:sldId id="263" r:id="rId33"/>
    <p:sldId id="264" r:id="rId34"/>
    <p:sldId id="265" r:id="rId35"/>
    <p:sldId id="266" r:id="rId36"/>
    <p:sldId id="273" r:id="rId37"/>
    <p:sldId id="272" r:id="rId38"/>
    <p:sldId id="278" r:id="rId39"/>
    <p:sldId id="267" r:id="rId40"/>
    <p:sldId id="268" r:id="rId41"/>
    <p:sldId id="269" r:id="rId42"/>
    <p:sldId id="303" r:id="rId43"/>
    <p:sldId id="282" r:id="rId44"/>
    <p:sldId id="305" r:id="rId45"/>
  </p:sldIdLst>
  <p:sldSz cx="9144000" cy="6858000" type="screen4x3"/>
  <p:notesSz cx="6858000" cy="90773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59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ierach, Katie" initials="BK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66"/>
    <a:srgbClr val="006000"/>
    <a:srgbClr val="000066"/>
    <a:srgbClr val="FFCC99"/>
    <a:srgbClr val="0066FF"/>
    <a:srgbClr val="6600CC"/>
    <a:srgbClr val="FF33CC"/>
    <a:srgbClr val="666699"/>
    <a:srgbClr val="33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2787"/>
    <p:restoredTop sz="57184" autoAdjust="0"/>
  </p:normalViewPr>
  <p:slideViewPr>
    <p:cSldViewPr>
      <p:cViewPr varScale="1">
        <p:scale>
          <a:sx n="49" d="100"/>
          <a:sy n="49" d="100"/>
        </p:scale>
        <p:origin x="1968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90"/>
    </p:cViewPr>
  </p:sorterViewPr>
  <p:notesViewPr>
    <p:cSldViewPr>
      <p:cViewPr varScale="1">
        <p:scale>
          <a:sx n="54" d="100"/>
          <a:sy n="54" d="100"/>
        </p:scale>
        <p:origin x="-1854" y="-96"/>
      </p:cViewPr>
      <p:guideLst>
        <p:guide orient="horz" pos="2859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commentAuthors" Target="commentAuthors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F2166E38-69B9-4101-A680-B22F1DA6B7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3375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531" name="Rectangle 1027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7652" name="Rectangle 1028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60463" y="681038"/>
            <a:ext cx="4538662" cy="3403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3" name="Rectangle 1029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1650"/>
            <a:ext cx="5029200" cy="408463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2534" name="Rectangle 1030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535" name="Rectangle 103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4B21F7C2-F610-434D-82E6-94357E9DEAE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6909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341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0988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58AF803-CB88-4A58-B7A9-CA41C6DBE7F3}" type="slidenum">
              <a:rPr lang="en-US" smtClean="0"/>
              <a:pPr/>
              <a:t>6</a:t>
            </a:fld>
            <a:endParaRPr lang="en-US" smtClean="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Objectives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effectLst/>
              </a:rPr>
              <a:t>Describe the way the definition of “leadership” has evolved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effectLst/>
              </a:rPr>
              <a:t>Discuss varying conceptualizations of leadership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effectLst/>
              </a:rPr>
              <a:t>Explain the relationships between leadership and power, coercion, and management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 smtClean="0">
              <a:effectLst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>
                <a:effectLst/>
              </a:rPr>
              <a:t>Questions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effectLst/>
              </a:rPr>
              <a:t>Are you puzzled by leadership? If</a:t>
            </a:r>
            <a:r>
              <a:rPr lang="en-GB" baseline="0" dirty="0" smtClean="0">
                <a:effectLst/>
              </a:rPr>
              <a:t> not why?</a:t>
            </a:r>
            <a:endParaRPr lang="en-GB" dirty="0" smtClean="0">
              <a:effectLst/>
            </a:endParaRP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 smtClean="0">
                <a:effectLst/>
              </a:rPr>
              <a:t>It is a complex process</a:t>
            </a:r>
            <a:r>
              <a:rPr lang="en-GB" baseline="0" dirty="0" smtClean="0">
                <a:effectLst/>
              </a:rPr>
              <a:t> with many dimensions.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 smtClean="0">
                <a:effectLst/>
              </a:rPr>
              <a:t>So can theory improve the practice of </a:t>
            </a:r>
            <a:r>
              <a:rPr lang="en-GB" baseline="0" dirty="0" smtClean="0">
                <a:effectLst/>
              </a:rPr>
              <a:t>leadership</a:t>
            </a:r>
            <a:r>
              <a:rPr lang="en-GB" baseline="0" dirty="0" smtClean="0">
                <a:effectLst/>
              </a:rPr>
              <a:t>?</a:t>
            </a:r>
            <a:endParaRPr lang="en-GB" dirty="0" smtClean="0">
              <a:effectLst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2515025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B21F7C2-F610-434D-82E6-94357E9DEAE9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0237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8818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6578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8969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4796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Journals</a:t>
            </a:r>
            <a:r>
              <a:rPr lang="en-GB" baseline="0" dirty="0" smtClean="0"/>
              <a:t> are important references when completing assignments? Why?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8326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Why do we have to be wary of on-line</a:t>
            </a:r>
            <a:r>
              <a:rPr lang="en-GB" baseline="0" dirty="0" smtClean="0"/>
              <a:t> sources?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6214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</a:t>
            </a:r>
            <a:r>
              <a:rPr lang="en-GB" baseline="0" dirty="0" smtClean="0"/>
              <a:t> few recommendations: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CCL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ILM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Simon Sinek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Travis Bradbury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9527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Many argue this is what has led to the Brexit vote and the appointment of Trump to the US</a:t>
            </a:r>
            <a:r>
              <a:rPr lang="en-GB" baseline="0" dirty="0" smtClean="0"/>
              <a:t> presidency.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8526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</a:t>
            </a:r>
            <a:r>
              <a:rPr lang="en-GB" baseline="0" dirty="0" smtClean="0"/>
              <a:t> future sessions reflect on what the issues are that might be leading to the lack of effectiveness that is being seen in the development of leaders.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2961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5922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2737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66803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316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52592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4572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54237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Stogdill</a:t>
            </a:r>
            <a:r>
              <a:rPr lang="en-US" dirty="0" smtClean="0"/>
              <a:t> (1974) – review of leadership</a:t>
            </a:r>
          </a:p>
          <a:p>
            <a:r>
              <a:rPr lang="en-US" dirty="0" smtClean="0"/>
              <a:t>No universal</a:t>
            </a:r>
            <a:r>
              <a:rPr lang="en-US" baseline="0" dirty="0" smtClean="0"/>
              <a:t> consensus for a single definition</a:t>
            </a:r>
          </a:p>
          <a:p>
            <a:endParaRPr lang="en-US" baseline="0" dirty="0" smtClean="0"/>
          </a:p>
          <a:p>
            <a:r>
              <a:rPr lang="en-US" baseline="0" dirty="0" smtClean="0"/>
              <a:t>Definitions are influenced by factors – e.g. world affairs and politics</a:t>
            </a:r>
          </a:p>
          <a:p>
            <a:r>
              <a:rPr lang="en-US" baseline="0" dirty="0" err="1" smtClean="0"/>
              <a:t>Rost</a:t>
            </a:r>
            <a:r>
              <a:rPr lang="en-US" baseline="0" dirty="0" smtClean="0"/>
              <a:t> (1991) reviewed work from 1900-1990 – </a:t>
            </a:r>
            <a:r>
              <a:rPr lang="en-US" baseline="0" dirty="0" err="1" smtClean="0"/>
              <a:t>summarised</a:t>
            </a:r>
            <a:r>
              <a:rPr lang="en-US" baseline="0" dirty="0" smtClean="0"/>
              <a:t> &gt; 200 definitions of leadership</a:t>
            </a:r>
          </a:p>
          <a:p>
            <a:endParaRPr lang="en-US" baseline="0" dirty="0" smtClean="0"/>
          </a:p>
          <a:p>
            <a:r>
              <a:rPr lang="en-US" baseline="0" dirty="0" smtClean="0"/>
              <a:t>00-29 dominance – induce respect loyalty….</a:t>
            </a:r>
          </a:p>
          <a:p>
            <a:r>
              <a:rPr lang="en-US" baseline="0" dirty="0" smtClean="0"/>
              <a:t>30’s – emergent view as influence rather than domination. Interaction of personality traits with those of a group. This was a two way recognition – Attitudes of many may be changed by one, and many may influence the leader</a:t>
            </a:r>
          </a:p>
          <a:p>
            <a:r>
              <a:rPr lang="en-US" baseline="0" dirty="0" smtClean="0"/>
              <a:t>40’s – </a:t>
            </a:r>
            <a:r>
              <a:rPr lang="en-US" baseline="0" dirty="0" err="1" smtClean="0"/>
              <a:t>Behaviour</a:t>
            </a:r>
            <a:r>
              <a:rPr lang="en-US" baseline="0" dirty="0" smtClean="0"/>
              <a:t> that influence people toward shared goals.  </a:t>
            </a:r>
            <a:r>
              <a:rPr lang="en-US" baseline="0" dirty="0" err="1" smtClean="0"/>
              <a:t>Behaviour</a:t>
            </a:r>
            <a:r>
              <a:rPr lang="en-US" baseline="0" dirty="0" smtClean="0"/>
              <a:t> of an </a:t>
            </a:r>
            <a:r>
              <a:rPr lang="en-US" baseline="0" dirty="0" err="1" smtClean="0"/>
              <a:t>indiv</a:t>
            </a:r>
            <a:r>
              <a:rPr lang="en-US" baseline="0" dirty="0" smtClean="0"/>
              <a:t>. Involved in directing groups.  Distinguished fro </a:t>
            </a:r>
            <a:r>
              <a:rPr lang="en-US" baseline="0" dirty="0" err="1" smtClean="0"/>
              <a:t>drivership</a:t>
            </a:r>
            <a:r>
              <a:rPr lang="en-US" baseline="0" dirty="0" smtClean="0"/>
              <a:t> and coercion. (Copeland 1942) (dominant!)</a:t>
            </a:r>
          </a:p>
          <a:p>
            <a:r>
              <a:rPr lang="en-US" baseline="0" dirty="0" smtClean="0"/>
              <a:t>50’s – 3 areas – what a leader does in a group v behavior of the leader v influence group effectiveness</a:t>
            </a:r>
          </a:p>
          <a:p>
            <a:r>
              <a:rPr lang="en-US" baseline="0" dirty="0" smtClean="0"/>
              <a:t>60’s – turbulent world affairs – leadership influence other people in a shared direction.</a:t>
            </a:r>
          </a:p>
          <a:p>
            <a:r>
              <a:rPr lang="en-US" baseline="0" dirty="0" smtClean="0"/>
              <a:t>70’s  -- group focus changed to org – to achieve org goals.  Burns (1978) reciprocal process motives and values (context of competition conflict) </a:t>
            </a:r>
            <a:r>
              <a:rPr lang="en-US" baseline="0" dirty="0" err="1" smtClean="0"/>
              <a:t>realise</a:t>
            </a:r>
            <a:r>
              <a:rPr lang="en-US" baseline="0" dirty="0" smtClean="0"/>
              <a:t> goals leaders and groups.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B21F7C2-F610-434D-82E6-94357E9DEAE9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30408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80’s  -- Nature of leadership </a:t>
            </a:r>
          </a:p>
          <a:p>
            <a:r>
              <a:rPr lang="en-GB" dirty="0" smtClean="0"/>
              <a:t>#do as leader wishes</a:t>
            </a:r>
          </a:p>
          <a:p>
            <a:r>
              <a:rPr lang="en-GB" dirty="0" smtClean="0"/>
              <a:t>#leadership as non coercive influence</a:t>
            </a:r>
          </a:p>
          <a:p>
            <a:r>
              <a:rPr lang="en-GB" dirty="0" smtClean="0"/>
              <a:t>#back in the moment – trait</a:t>
            </a:r>
            <a:r>
              <a:rPr lang="en-GB" baseline="0" dirty="0" smtClean="0"/>
              <a:t> orientation</a:t>
            </a:r>
            <a:endParaRPr lang="en-GB" dirty="0" smtClean="0"/>
          </a:p>
          <a:p>
            <a:r>
              <a:rPr lang="en-GB" dirty="0" smtClean="0"/>
              <a:t>#defined the transformational process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B21F7C2-F610-434D-82E6-94357E9DEAE9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50589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Emerging approaches --  </a:t>
            </a:r>
            <a:r>
              <a:rPr lang="en-US" dirty="0" err="1" smtClean="0"/>
              <a:t>Indiv</a:t>
            </a:r>
            <a:r>
              <a:rPr lang="en-US" dirty="0" smtClean="0"/>
              <a:t>.</a:t>
            </a:r>
            <a:r>
              <a:rPr lang="en-US" baseline="0" dirty="0" smtClean="0"/>
              <a:t> Influence – to achieve common goal</a:t>
            </a:r>
          </a:p>
          <a:p>
            <a:r>
              <a:rPr lang="en-US" baseline="0" dirty="0" err="1" smtClean="0"/>
              <a:t>Emphasise</a:t>
            </a:r>
            <a:r>
              <a:rPr lang="en-US" baseline="0" dirty="0" smtClean="0"/>
              <a:t> authenticity</a:t>
            </a:r>
          </a:p>
          <a:p>
            <a:r>
              <a:rPr lang="en-US" baseline="0" dirty="0" smtClean="0"/>
              <a:t>Values and senses and motivate group</a:t>
            </a:r>
          </a:p>
          <a:p>
            <a:r>
              <a:rPr lang="en-US" baseline="0" dirty="0" smtClean="0"/>
              <a:t>Caring to focus on follower needs – help them – more servant like</a:t>
            </a:r>
          </a:p>
          <a:p>
            <a:r>
              <a:rPr lang="en-US" baseline="0" dirty="0" smtClean="0"/>
              <a:t>Encourage followers to reflect, confront and solve problems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B21F7C2-F610-434D-82E6-94357E9DEAE9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49775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11B1540-FAE0-49CA-B41E-9A9C3091CFCD}" type="slidenum">
              <a:rPr lang="en-US" smtClean="0"/>
              <a:pPr/>
              <a:t>28</a:t>
            </a:fld>
            <a:endParaRPr lang="en-US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4311650"/>
            <a:ext cx="5867400" cy="4084638"/>
          </a:xfrm>
          <a:noFill/>
        </p:spPr>
        <p:txBody>
          <a:bodyPr/>
          <a:lstStyle/>
          <a:p>
            <a:pPr marL="228600" indent="-228600">
              <a:buFontTx/>
              <a:buAutoNum type="arabicPeriod"/>
            </a:pPr>
            <a:r>
              <a:rPr lang="en-US" sz="1600" smtClean="0"/>
              <a:t>Leader at center of group change &amp; activity – represents the “will” of the group</a:t>
            </a:r>
          </a:p>
          <a:p>
            <a:pPr marL="228600" indent="-228600">
              <a:buFontTx/>
              <a:buAutoNum type="arabicPeriod"/>
            </a:pPr>
            <a:endParaRPr lang="en-US" sz="1600" smtClean="0"/>
          </a:p>
          <a:p>
            <a:pPr marL="228600" indent="-228600">
              <a:buFontTx/>
              <a:buAutoNum type="arabicPeriod"/>
            </a:pPr>
            <a:r>
              <a:rPr lang="en-US" sz="1600" smtClean="0"/>
              <a:t> combo of special traits/characteristics  - allows them to affect others to accomplish tasks.</a:t>
            </a:r>
          </a:p>
          <a:p>
            <a:pPr marL="228600" indent="-228600"/>
            <a:endParaRPr lang="en-US" sz="1600" smtClean="0"/>
          </a:p>
          <a:p>
            <a:pPr marL="228600" indent="-228600"/>
            <a:r>
              <a:rPr lang="en-US" sz="1600" smtClean="0"/>
              <a:t>3. Things leaders do that bring about change</a:t>
            </a:r>
          </a:p>
          <a:p>
            <a:pPr marL="228600" indent="-228600"/>
            <a:endParaRPr lang="en-US" sz="1600" smtClean="0"/>
          </a:p>
          <a:p>
            <a:pPr marL="228600" indent="-228600"/>
            <a:r>
              <a:rPr lang="en-US" sz="1600" smtClean="0"/>
              <a:t>4. Leaders have power and use it to cause change</a:t>
            </a:r>
          </a:p>
          <a:p>
            <a:pPr marL="228600" indent="-228600"/>
            <a:endParaRPr lang="en-US" sz="1600" smtClean="0"/>
          </a:p>
          <a:p>
            <a:pPr marL="228600" indent="-228600"/>
            <a:r>
              <a:rPr lang="en-US" sz="1600" smtClean="0"/>
              <a:t>5. In helping group members achieve their goals/meet needs</a:t>
            </a:r>
          </a:p>
          <a:p>
            <a:pPr marL="228600" indent="-228600"/>
            <a:endParaRPr lang="en-US" smtClean="0"/>
          </a:p>
          <a:p>
            <a:pPr marL="228600" indent="-228600">
              <a:buFontTx/>
              <a:buAutoNum type="arabicPeriod"/>
            </a:pP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92560008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D00FC3D-4A72-4D21-B7FC-885ABF622848}" type="slidenum">
              <a:rPr lang="en-US" smtClean="0"/>
              <a:pPr/>
              <a:t>29</a:t>
            </a:fld>
            <a:endParaRPr lang="en-US" smtClean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228600" indent="-228600"/>
            <a:r>
              <a:rPr lang="en-US" sz="1800" dirty="0" smtClean="0"/>
              <a:t>A process (therefore not a trait</a:t>
            </a:r>
            <a:r>
              <a:rPr lang="en-US" sz="1800" baseline="0" dirty="0" smtClean="0"/>
              <a:t> or characteristic but a transactional event) Interactive m-to-m</a:t>
            </a:r>
            <a:endParaRPr lang="en-US" sz="1800" dirty="0" smtClean="0"/>
          </a:p>
          <a:p>
            <a:pPr marL="228600" indent="-228600"/>
            <a:r>
              <a:rPr lang="en-US" sz="1800" dirty="0" smtClean="0"/>
              <a:t>Involves influence – affects followers</a:t>
            </a:r>
          </a:p>
          <a:p>
            <a:pPr marL="228600" indent="-228600"/>
            <a:r>
              <a:rPr lang="en-US" sz="1800" dirty="0" smtClean="0"/>
              <a:t>Occurs in groups – groups are the context not </a:t>
            </a:r>
            <a:r>
              <a:rPr lang="en-US" sz="1800" dirty="0" err="1" smtClean="0"/>
              <a:t>indiv</a:t>
            </a:r>
            <a:r>
              <a:rPr lang="en-US" sz="1800" dirty="0" smtClean="0"/>
              <a:t>.</a:t>
            </a:r>
            <a:r>
              <a:rPr lang="en-US" sz="1800" baseline="0" dirty="0" smtClean="0"/>
              <a:t> Lead themselves</a:t>
            </a:r>
            <a:endParaRPr lang="en-US" sz="1800" dirty="0" smtClean="0"/>
          </a:p>
          <a:p>
            <a:pPr marL="228600" indent="-228600"/>
            <a:r>
              <a:rPr lang="en-US" sz="1800" dirty="0" smtClean="0"/>
              <a:t>Involves common goals – a mutual</a:t>
            </a:r>
            <a:r>
              <a:rPr lang="en-US" sz="1800" baseline="0" dirty="0" smtClean="0"/>
              <a:t> purpose</a:t>
            </a:r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179077886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5F1C9DE-68B7-4B92-A1F2-14A99D098876}" type="slidenum">
              <a:rPr lang="en-US" smtClean="0"/>
              <a:pPr/>
              <a:t>30</a:t>
            </a:fld>
            <a:endParaRPr lang="en-US" smtClean="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11650"/>
            <a:ext cx="5486400" cy="4084638"/>
          </a:xfrm>
          <a:noFill/>
        </p:spPr>
        <p:txBody>
          <a:bodyPr/>
          <a:lstStyle/>
          <a:p>
            <a:pPr marL="228600" indent="-228600"/>
            <a:r>
              <a:rPr lang="en-US" dirty="0" smtClean="0"/>
              <a:t>Leaders and followers terms commonly</a:t>
            </a:r>
            <a:r>
              <a:rPr lang="en-US" baseline="0" dirty="0" smtClean="0"/>
              <a:t> used.</a:t>
            </a:r>
          </a:p>
          <a:p>
            <a:pPr marL="228600" indent="-228600"/>
            <a:r>
              <a:rPr lang="en-US" baseline="0" dirty="0" smtClean="0"/>
              <a:t>Leader creates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146874916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CCFB20A-CDCB-4817-BA4B-9BC9711314AE}" type="slidenum">
              <a:rPr lang="en-US" smtClean="0"/>
              <a:pPr/>
              <a:t>31</a:t>
            </a:fld>
            <a:endParaRPr lang="en-US" smtClean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Perspectives –</a:t>
            </a:r>
          </a:p>
          <a:p>
            <a:r>
              <a:rPr lang="en-US" dirty="0" smtClean="0"/>
              <a:t>Trait Innate characteristics , qualities (traits – physical/personal/intellectual/emotional qualities more discussion later#)</a:t>
            </a:r>
          </a:p>
          <a:p>
            <a:r>
              <a:rPr lang="en-US" dirty="0" smtClean="0"/>
              <a:t>Process context of interaction leaders and followers</a:t>
            </a:r>
          </a:p>
          <a:p>
            <a:endParaRPr lang="en-US" dirty="0" smtClean="0"/>
          </a:p>
          <a:p>
            <a:r>
              <a:rPr lang="en-US" dirty="0" smtClean="0"/>
              <a:t>Formal position – accept an individuals behavior recognized</a:t>
            </a:r>
            <a:r>
              <a:rPr lang="en-US" baseline="0" dirty="0" smtClean="0"/>
              <a:t> by group </a:t>
            </a:r>
            <a:r>
              <a:rPr lang="en-US" dirty="0" smtClean="0"/>
              <a:t>as an emerging leader but does not hold title/position</a:t>
            </a:r>
          </a:p>
          <a:p>
            <a:r>
              <a:rPr lang="en-US" dirty="0" smtClean="0"/>
              <a:t>+</a:t>
            </a:r>
            <a:r>
              <a:rPr lang="en-US" dirty="0" err="1" smtClean="0"/>
              <a:t>ve</a:t>
            </a:r>
            <a:r>
              <a:rPr lang="en-US" baseline="0" dirty="0" smtClean="0"/>
              <a:t> communication behavior  - being verbally involved, informed, seek others opinions, initiate new ideas, firm but not rigid.</a:t>
            </a:r>
          </a:p>
          <a:p>
            <a:r>
              <a:rPr lang="en-US" baseline="0" dirty="0" smtClean="0"/>
              <a:t>Personality – self-efficacy identified as leaders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Part of influence process</a:t>
            </a:r>
            <a:r>
              <a:rPr lang="en-US" baseline="0" dirty="0" smtClean="0"/>
              <a:t> – power to influence others beliefs, attitudes,, course of action.</a:t>
            </a:r>
          </a:p>
          <a:p>
            <a:r>
              <a:rPr lang="en-US" baseline="0" dirty="0" smtClean="0"/>
              <a:t>Interestingly as information has a degree of power, leaders wield less power</a:t>
            </a:r>
          </a:p>
          <a:p>
            <a:r>
              <a:rPr lang="en-US" baseline="0" dirty="0" smtClean="0"/>
              <a:t>Position power and personal power</a:t>
            </a:r>
          </a:p>
          <a:p>
            <a:endParaRPr lang="en-US" baseline="0" dirty="0" smtClean="0"/>
          </a:p>
          <a:p>
            <a:r>
              <a:rPr lang="en-US" baseline="0" dirty="0" smtClean="0"/>
              <a:t>Force – to do something against will.</a:t>
            </a:r>
          </a:p>
          <a:p>
            <a:r>
              <a:rPr lang="en-US" baseline="0" dirty="0" smtClean="0"/>
              <a:t>Use of threats, punishment, negative rewards.</a:t>
            </a:r>
          </a:p>
          <a:p>
            <a:r>
              <a:rPr lang="en-US" baseline="0" dirty="0" smtClean="0"/>
              <a:t>Leaders using coercion are not interested in a goals common goal, but their individual goal – Hitler,</a:t>
            </a:r>
          </a:p>
          <a:p>
            <a:endParaRPr lang="en-US" dirty="0" smtClean="0"/>
          </a:p>
          <a:p>
            <a:r>
              <a:rPr lang="en-US" dirty="0" smtClean="0"/>
              <a:t>Leadership – goal accomplishment</a:t>
            </a:r>
          </a:p>
          <a:p>
            <a:r>
              <a:rPr lang="en-US" dirty="0" smtClean="0"/>
              <a:t>Management</a:t>
            </a:r>
            <a:r>
              <a:rPr lang="en-US" baseline="0" dirty="0" smtClean="0"/>
              <a:t> – reduce chaos in org. run effectively and efficiently.</a:t>
            </a:r>
          </a:p>
          <a:p>
            <a:r>
              <a:rPr lang="en-US" baseline="0" dirty="0" err="1" smtClean="0"/>
              <a:t>Kottler</a:t>
            </a:r>
            <a:r>
              <a:rPr lang="en-US" baseline="0" dirty="0" smtClean="0"/>
              <a:t> (1990) argues they are different.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6454558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3E105C9-F594-4A7B-AC10-416932708972}" type="slidenum">
              <a:rPr lang="en-US" smtClean="0"/>
              <a:pPr/>
              <a:t>32</a:t>
            </a:fld>
            <a:endParaRPr lang="en-US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Diff views</a:t>
            </a:r>
          </a:p>
        </p:txBody>
      </p:sp>
    </p:spTree>
    <p:extLst>
      <p:ext uri="{BB962C8B-B14F-4D97-AF65-F5344CB8AC3E}">
        <p14:creationId xmlns:p14="http://schemas.microsoft.com/office/powerpoint/2010/main" val="52325969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38A97F0-2965-4766-AD22-707D819472EE}" type="slidenum">
              <a:rPr lang="en-US" smtClean="0"/>
              <a:pPr/>
              <a:t>33</a:t>
            </a:fld>
            <a:endParaRPr lang="en-US" smtClean="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04107552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D7FEB00-A817-40E3-BE2C-8C2DF817D07B}" type="slidenum">
              <a:rPr lang="en-US" smtClean="0"/>
              <a:pPr/>
              <a:t>34</a:t>
            </a:fld>
            <a:endParaRPr lang="en-US" smtClean="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z="1800" smtClean="0"/>
          </a:p>
        </p:txBody>
      </p:sp>
    </p:spTree>
    <p:extLst>
      <p:ext uri="{BB962C8B-B14F-4D97-AF65-F5344CB8AC3E}">
        <p14:creationId xmlns:p14="http://schemas.microsoft.com/office/powerpoint/2010/main" val="351545225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B26E778-90BA-40E8-BF50-A810F909A326}" type="slidenum">
              <a:rPr lang="en-US" smtClean="0"/>
              <a:pPr/>
              <a:t>35</a:t>
            </a:fld>
            <a:endParaRPr lang="en-US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11650"/>
            <a:ext cx="5334000" cy="4084638"/>
          </a:xfrm>
          <a:noFill/>
        </p:spPr>
        <p:txBody>
          <a:bodyPr/>
          <a:lstStyle/>
          <a:p>
            <a:endParaRPr lang="en-US" sz="180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492263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3A947A8-9E91-43ED-B66C-0164BC67C7A8}" type="slidenum">
              <a:rPr lang="en-US" smtClean="0"/>
              <a:pPr/>
              <a:t>36</a:t>
            </a:fld>
            <a:endParaRPr lang="en-US" smtClean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11650"/>
            <a:ext cx="5334000" cy="40846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180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371652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B8CB888-7C79-4AF0-B5E1-91BF06CD8AC5}" type="slidenum">
              <a:rPr lang="en-US" smtClean="0"/>
              <a:pPr/>
              <a:t>37</a:t>
            </a:fld>
            <a:endParaRPr lang="en-US" smtClean="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11650"/>
            <a:ext cx="5334000" cy="40846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18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962726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12D21CB-D283-4BD9-98B6-9EF1E6C64D17}" type="slidenum">
              <a:rPr lang="en-US" smtClean="0"/>
              <a:pPr/>
              <a:t>39</a:t>
            </a:fld>
            <a:endParaRPr lang="en-US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z="1800" smtClean="0">
                <a:latin typeface="Helvetica" pitchFamily="34" charset="0"/>
                <a:cs typeface="Times New Roman" pitchFamily="18" charset="0"/>
              </a:rPr>
              <a:t> </a:t>
            </a:r>
            <a:endParaRPr lang="en-US" sz="180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324896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18CBF19-66ED-49E8-AD97-CFB1EC9672D0}" type="slidenum">
              <a:rPr lang="en-US" smtClean="0"/>
              <a:pPr/>
              <a:t>40</a:t>
            </a:fld>
            <a:endParaRPr lang="en-US" smtClean="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4311650"/>
            <a:ext cx="4953000" cy="4084638"/>
          </a:xfrm>
          <a:noFill/>
        </p:spPr>
        <p:txBody>
          <a:bodyPr/>
          <a:lstStyle/>
          <a:p>
            <a:r>
              <a:rPr lang="en-US" smtClean="0">
                <a:latin typeface="Helvetica" pitchFamily="34" charset="0"/>
                <a:cs typeface="Times New Roman" pitchFamily="18" charset="0"/>
              </a:rPr>
              <a:t>           </a:t>
            </a:r>
            <a:endParaRPr lang="en-US" sz="1600" smtClean="0"/>
          </a:p>
        </p:txBody>
      </p:sp>
    </p:spTree>
    <p:extLst>
      <p:ext uri="{BB962C8B-B14F-4D97-AF65-F5344CB8AC3E}">
        <p14:creationId xmlns:p14="http://schemas.microsoft.com/office/powerpoint/2010/main" val="360955856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6D6CEF0-B22C-4783-AC5A-1306D4B0C836}" type="slidenum">
              <a:rPr lang="en-US" smtClean="0"/>
              <a:pPr/>
              <a:t>41</a:t>
            </a:fld>
            <a:endParaRPr lang="en-US" smtClean="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>
                <a:latin typeface="Helvetica" pitchFamily="34" charset="0"/>
              </a:rPr>
              <a:t>   </a:t>
            </a:r>
            <a:endParaRPr lang="en-US" sz="1600" dirty="0" smtClean="0">
              <a:latin typeface="Helvetica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348030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39753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B21F7C2-F610-434D-82E6-94357E9DEAE9}" type="slidenum">
              <a:rPr lang="en-US" smtClean="0"/>
              <a:pPr>
                <a:defRPr/>
              </a:pPr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199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724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04800" y="914400"/>
            <a:ext cx="8839200" cy="685800"/>
          </a:xfrm>
          <a:prstGeom prst="rect">
            <a:avLst/>
          </a:prstGeom>
        </p:spPr>
        <p:txBody>
          <a:bodyPr/>
          <a:lstStyle>
            <a:lvl1pPr algn="ctr">
              <a:defRPr sz="3200" b="1" i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accent4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526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526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57200" y="6356350"/>
            <a:ext cx="8229600" cy="365125"/>
          </a:xfrm>
          <a:prstGeom prst="rect">
            <a:avLst/>
          </a:prstGeom>
        </p:spPr>
        <p:txBody>
          <a:bodyPr/>
          <a:lstStyle>
            <a:lvl1pPr>
              <a:defRPr sz="1100"/>
            </a:lvl1pPr>
          </a:lstStyle>
          <a:p>
            <a:pPr>
              <a:defRPr/>
            </a:pPr>
            <a:r>
              <a:rPr lang="en-US" dirty="0" smtClean="0"/>
              <a:t>Northouse - Leadership: Theory and Practice, Seventh Edition © 2016 SAGE Publications, Inc.</a:t>
            </a:r>
            <a:endParaRPr lang="en-US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304800" y="914400"/>
            <a:ext cx="8839200" cy="685800"/>
          </a:xfrm>
          <a:prstGeom prst="rect">
            <a:avLst/>
          </a:prstGeom>
        </p:spPr>
        <p:txBody>
          <a:bodyPr/>
          <a:lstStyle>
            <a:lvl1pPr algn="ctr">
              <a:defRPr sz="3200" b="1" i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1638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311399"/>
            <a:ext cx="4040188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71638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11399"/>
            <a:ext cx="4041775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304800" y="898525"/>
            <a:ext cx="8839200" cy="685800"/>
          </a:xfrm>
          <a:prstGeom prst="rect">
            <a:avLst/>
          </a:prstGeom>
        </p:spPr>
        <p:txBody>
          <a:bodyPr/>
          <a:lstStyle>
            <a:lvl1pPr algn="ctr">
              <a:defRPr sz="3200" b="1" i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57200" y="6400800"/>
            <a:ext cx="8229600" cy="365125"/>
          </a:xfrm>
          <a:prstGeom prst="rect">
            <a:avLst/>
          </a:prstGeom>
        </p:spPr>
        <p:txBody>
          <a:bodyPr/>
          <a:lstStyle>
            <a:lvl1pPr>
              <a:defRPr sz="1100"/>
            </a:lvl1pPr>
          </a:lstStyle>
          <a:p>
            <a:pPr>
              <a:defRPr/>
            </a:pPr>
            <a:r>
              <a:rPr lang="en-US" dirty="0" smtClean="0"/>
              <a:t>Northouse - Leadership: Theory and Practice, Seventh Edition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914400"/>
            <a:ext cx="8839200" cy="685800"/>
          </a:xfrm>
          <a:prstGeom prst="rect">
            <a:avLst/>
          </a:prstGeom>
        </p:spPr>
        <p:txBody>
          <a:bodyPr/>
          <a:lstStyle>
            <a:lvl1pPr algn="ctr">
              <a:defRPr sz="3200" b="1" i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682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9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sp>
        <p:nvSpPr>
          <p:cNvPr id="11" name="TextBox 10"/>
          <p:cNvSpPr txBox="1"/>
          <p:nvPr userDrawn="1"/>
        </p:nvSpPr>
        <p:spPr>
          <a:xfrm>
            <a:off x="457200" y="6451684"/>
            <a:ext cx="8686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1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sz="2800" dirty="0"/>
          </a:p>
        </p:txBody>
      </p:sp>
      <p:sp>
        <p:nvSpPr>
          <p:cNvPr id="12" name="Title 1"/>
          <p:cNvSpPr txBox="1">
            <a:spLocks/>
          </p:cNvSpPr>
          <p:nvPr userDrawn="1"/>
        </p:nvSpPr>
        <p:spPr>
          <a:xfrm>
            <a:off x="304800" y="914400"/>
            <a:ext cx="8839200" cy="6858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 i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89" r:id="rId2"/>
    <p:sldLayoutId id="2147483690" r:id="rId3"/>
    <p:sldLayoutId id="2147483691" r:id="rId4"/>
    <p:sldLayoutId id="2147483692" r:id="rId5"/>
    <p:sldLayoutId id="2147483698" r:id="rId6"/>
    <p:sldLayoutId id="2147483699" r:id="rId7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i="1" kern="1200">
          <a:solidFill>
            <a:schemeClr val="tx1"/>
          </a:solidFill>
          <a:latin typeface="Times New Roman" pitchFamily="18" charset="0"/>
          <a:ea typeface="+mj-ea"/>
          <a:cs typeface="Times New Roman" pitchFamily="18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7000"/>
        </a:buClr>
        <a:buSzPct val="85000"/>
        <a:buFont typeface="Wingdings 2" pitchFamily="18" charset="2"/>
        <a:buChar char="÷"/>
        <a:defRPr sz="3200" kern="1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6000"/>
        </a:buClr>
        <a:buSzPct val="90000"/>
        <a:buFont typeface="Wingdings 2" pitchFamily="18" charset="2"/>
        <a:buChar char="®"/>
        <a:defRPr sz="2800" kern="1200">
          <a:solidFill>
            <a:srgbClr val="004800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007000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100000"/>
        <a:buFont typeface="Wingdings" pitchFamily="2" charset="2"/>
        <a:buChar char="§"/>
        <a:defRPr sz="2000" kern="1200">
          <a:solidFill>
            <a:srgbClr val="00700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rgbClr val="007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ohnsmith.co.uk/textbooks/product/9781506311166" TargetMode="External"/><Relationship Id="rId2" Type="http://schemas.openxmlformats.org/officeDocument/2006/relationships/hyperlink" Target="https://edge.sagepub.com/northouse7e/student-resources/chapter-1/video-and-multimedi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pd.co.uk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i-l-m.com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d.com/talks/simon_sinek_why_good_leaders_make_you_feel_safe?language=en" TargetMode="Externa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603" y="152400"/>
            <a:ext cx="8839200" cy="685800"/>
          </a:xfrm>
          <a:solidFill>
            <a:srgbClr val="003366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Week 1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14400" y="1676400"/>
            <a:ext cx="6545382" cy="2308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>
                <a:latin typeface="+mn-lt"/>
              </a:rPr>
              <a:t>SBUS6114 </a:t>
            </a:r>
            <a:endParaRPr lang="en-GB" sz="3600" b="1" dirty="0" smtClean="0">
              <a:latin typeface="+mn-lt"/>
            </a:endParaRPr>
          </a:p>
          <a:p>
            <a:endParaRPr lang="en-GB" sz="3600" b="1" dirty="0" smtClean="0">
              <a:latin typeface="+mn-lt"/>
            </a:endParaRPr>
          </a:p>
          <a:p>
            <a:r>
              <a:rPr lang="en-GB" sz="3600" b="1" dirty="0" smtClean="0">
                <a:latin typeface="+mn-lt"/>
              </a:rPr>
              <a:t>Leadership and Management</a:t>
            </a:r>
          </a:p>
          <a:p>
            <a:r>
              <a:rPr lang="en-GB" sz="3600" b="1" dirty="0" smtClean="0">
                <a:latin typeface="+mn-lt"/>
              </a:rPr>
              <a:t>Theory and Practice</a:t>
            </a:r>
            <a:endParaRPr lang="en-GB" sz="36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534914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667000" y="1613079"/>
            <a:ext cx="4343400" cy="47244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Handbook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Moodle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Assignments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Reading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Lectures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Seminars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Homework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Staff Availability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0" dirty="0" smtClean="0">
                <a:solidFill>
                  <a:srgbClr val="C00000"/>
                </a:solidFill>
              </a:rPr>
              <a:t>Module Introduction</a:t>
            </a:r>
            <a:endParaRPr lang="en-GB" i="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984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>
                <a:solidFill>
                  <a:schemeClr val="tx2"/>
                </a:solidFill>
              </a:rPr>
              <a:t>Module </a:t>
            </a:r>
            <a:r>
              <a:rPr lang="en-GB" sz="3200" dirty="0" smtClean="0">
                <a:solidFill>
                  <a:schemeClr val="tx2"/>
                </a:solidFill>
              </a:rPr>
              <a:t>Aims and Learning Outcomes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301593"/>
            <a:ext cx="8229600" cy="4099595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A full set of learning outcomes and assessment criteria are provided on the Moodle page for this module</a:t>
            </a:r>
            <a:r>
              <a:rPr lang="en-GB" dirty="0" smtClean="0"/>
              <a:t>.</a:t>
            </a:r>
          </a:p>
          <a:p>
            <a:pPr marL="0" lvl="0" indent="0">
              <a:buNone/>
            </a:pPr>
            <a:endParaRPr lang="en-GB" dirty="0" smtClean="0"/>
          </a:p>
          <a:p>
            <a:pPr lvl="0"/>
            <a:r>
              <a:rPr lang="en-GB" dirty="0" smtClean="0"/>
              <a:t>Achievement of learning outcomes will be assessed formally via an assignment and informally during classroom sessions. 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294967295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743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331237" y="764704"/>
            <a:ext cx="8839200" cy="685800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Assignment </a:t>
            </a:r>
            <a:r>
              <a:rPr lang="en-GB" dirty="0" smtClean="0">
                <a:solidFill>
                  <a:schemeClr val="tx2"/>
                </a:solidFill>
              </a:rPr>
              <a:t>Details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294967295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455645" y="1452935"/>
            <a:ext cx="3931920" cy="639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u="sng" dirty="0" smtClean="0"/>
              <a:t>Assessment Component 1  50%</a:t>
            </a:r>
            <a:endParaRPr lang="en-GB" sz="2000" b="1" u="sng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4294967295"/>
          </p:nvPr>
        </p:nvSpPr>
        <p:spPr>
          <a:xfrm>
            <a:off x="4754880" y="2156909"/>
            <a:ext cx="3931920" cy="3951288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Working </a:t>
            </a:r>
            <a:r>
              <a:rPr lang="en-GB" dirty="0" smtClean="0"/>
              <a:t>individually, </a:t>
            </a:r>
            <a:r>
              <a:rPr lang="en-GB" dirty="0"/>
              <a:t>students are required to undertake the role of </a:t>
            </a:r>
            <a:r>
              <a:rPr lang="en-GB" dirty="0" smtClean="0"/>
              <a:t>consultants</a:t>
            </a:r>
          </a:p>
          <a:p>
            <a:endParaRPr lang="en-GB" dirty="0"/>
          </a:p>
          <a:p>
            <a:r>
              <a:rPr lang="en-GB" dirty="0" smtClean="0"/>
              <a:t>Produce and deliver a </a:t>
            </a:r>
            <a:r>
              <a:rPr lang="en-GB" dirty="0"/>
              <a:t>15 minute group presentation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Develop professional </a:t>
            </a:r>
            <a:r>
              <a:rPr lang="en-GB" dirty="0"/>
              <a:t>supporting material </a:t>
            </a:r>
            <a:r>
              <a:rPr lang="en-GB" dirty="0" smtClean="0"/>
              <a:t>in the form of a booklet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ext Placeholder 4"/>
          <p:cNvSpPr txBox="1">
            <a:spLocks/>
          </p:cNvSpPr>
          <p:nvPr/>
        </p:nvSpPr>
        <p:spPr>
          <a:xfrm>
            <a:off x="4750837" y="1467610"/>
            <a:ext cx="4137600" cy="6397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900" b="1" u="sng" dirty="0" smtClean="0"/>
              <a:t>Assessment Component 2  50%</a:t>
            </a:r>
            <a:endParaRPr lang="en-GB" sz="1900" b="1" u="sng" dirty="0"/>
          </a:p>
        </p:txBody>
      </p:sp>
      <p:sp>
        <p:nvSpPr>
          <p:cNvPr id="9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455645" y="2026568"/>
            <a:ext cx="3931920" cy="395128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The </a:t>
            </a:r>
            <a:r>
              <a:rPr lang="en-GB" sz="2000" dirty="0"/>
              <a:t>student will be required to produce an individual 2,000 word report </a:t>
            </a:r>
            <a:endParaRPr lang="en-GB" sz="2000" dirty="0" smtClean="0"/>
          </a:p>
        </p:txBody>
      </p:sp>
      <p:pic>
        <p:nvPicPr>
          <p:cNvPr id="10" name="Picture 9" descr="repor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9672" y="3356992"/>
            <a:ext cx="2200274" cy="1800225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65862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5300" y="1219200"/>
            <a:ext cx="8458200" cy="524384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 smtClean="0"/>
              <a:t>Peter G. </a:t>
            </a:r>
            <a:r>
              <a:rPr lang="en-GB" sz="2800" dirty="0" err="1" smtClean="0"/>
              <a:t>Northouse</a:t>
            </a:r>
            <a:r>
              <a:rPr lang="en-GB" sz="2800" dirty="0" smtClean="0"/>
              <a:t> – Leadership Theory &amp; Practice 7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Edition. Sage edge </a:t>
            </a:r>
          </a:p>
          <a:p>
            <a:r>
              <a:rPr lang="en-GB" sz="2800" dirty="0">
                <a:hlinkClick r:id="rId2"/>
              </a:rPr>
              <a:t>https://</a:t>
            </a:r>
            <a:r>
              <a:rPr lang="en-GB" sz="2800" dirty="0" smtClean="0">
                <a:hlinkClick r:id="rId2"/>
              </a:rPr>
              <a:t>edge.sagepub.com/northouse7e/student-resources/chapter-1/video-and-multimedia</a:t>
            </a:r>
            <a:r>
              <a:rPr lang="en-GB" sz="2800" dirty="0" smtClean="0"/>
              <a:t> </a:t>
            </a:r>
          </a:p>
          <a:p>
            <a:pPr marL="0" indent="0">
              <a:buNone/>
            </a:pPr>
            <a:r>
              <a:rPr lang="en-GB" sz="2800" dirty="0" smtClean="0"/>
              <a:t>Companion web site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Purchase </a:t>
            </a:r>
            <a:endParaRPr lang="en-GB" sz="2800" dirty="0"/>
          </a:p>
          <a:p>
            <a:r>
              <a:rPr lang="en-GB" sz="2800" dirty="0">
                <a:hlinkClick r:id="rId3"/>
              </a:rPr>
              <a:t>http://www.johnsmith.co.uk/textbooks/product/9781506311166</a:t>
            </a: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This </a:t>
            </a:r>
            <a:r>
              <a:rPr lang="en-GB" sz="2800" dirty="0"/>
              <a:t>offer gives the students an additional 15% off the price which makes the book £</a:t>
            </a:r>
            <a:r>
              <a:rPr lang="en-GB" sz="2800" dirty="0" smtClean="0"/>
              <a:t>39.09 - </a:t>
            </a:r>
            <a:r>
              <a:rPr lang="en-GB" sz="2800" dirty="0"/>
              <a:t>this edition also comes with a free interactive e-book</a:t>
            </a:r>
          </a:p>
          <a:p>
            <a:endParaRPr lang="en-GB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4800" y="685800"/>
            <a:ext cx="8839200" cy="685800"/>
          </a:xfrm>
        </p:spPr>
        <p:txBody>
          <a:bodyPr/>
          <a:lstStyle/>
          <a:p>
            <a:r>
              <a:rPr lang="en-GB" dirty="0" smtClean="0"/>
              <a:t>Recommended Text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6141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l" eaLnBrk="1" hangingPunct="1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Importance of Leadership</a:t>
            </a:r>
          </a:p>
          <a:p>
            <a:pPr algn="l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Leadership Defined</a:t>
            </a:r>
          </a:p>
          <a:p>
            <a:pPr algn="l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	- Ways of conceptualizing leadership</a:t>
            </a:r>
          </a:p>
          <a:p>
            <a:pPr algn="l" eaLnBrk="1" hangingPunct="1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	- Definition and components</a:t>
            </a:r>
          </a:p>
          <a:p>
            <a:pPr algn="l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Leadership Described</a:t>
            </a:r>
          </a:p>
          <a:p>
            <a:pPr algn="l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	- Trait vs. process</a:t>
            </a:r>
          </a:p>
          <a:p>
            <a:pPr algn="l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	- Assigned vs. emergent</a:t>
            </a:r>
          </a:p>
          <a:p>
            <a:pPr algn="l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	- Leadership and power</a:t>
            </a:r>
          </a:p>
          <a:p>
            <a:pPr algn="l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	- Leadership and coercion</a:t>
            </a:r>
          </a:p>
          <a:p>
            <a:pPr algn="l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	- Leadership and management</a:t>
            </a: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US" sz="3200" i="0" dirty="0" smtClean="0">
                <a:solidFill>
                  <a:srgbClr val="C00000"/>
                </a:solidFill>
                <a:latin typeface="+mj-lt"/>
              </a:rPr>
              <a:t>Week 1 Objectives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905506"/>
            <a:ext cx="7924800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GB" sz="2600" dirty="0">
              <a:latin typeface="+mn-lt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600" dirty="0">
                <a:latin typeface="+mn-lt"/>
              </a:rPr>
              <a:t>Are you puzzled by leadership? If not why</a:t>
            </a:r>
            <a:r>
              <a:rPr lang="en-GB" sz="2600" dirty="0" smtClean="0">
                <a:latin typeface="+mn-lt"/>
              </a:rPr>
              <a:t>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2600" dirty="0">
              <a:latin typeface="+mn-lt"/>
            </a:endParaRPr>
          </a:p>
          <a:p>
            <a:pPr lvl="1"/>
            <a:r>
              <a:rPr lang="en-GB" sz="2600" dirty="0">
                <a:latin typeface="+mn-lt"/>
              </a:rPr>
              <a:t>It is a complex process with many dimensions.</a:t>
            </a:r>
          </a:p>
          <a:p>
            <a:pPr lvl="1"/>
            <a:r>
              <a:rPr lang="en-GB" sz="2600" dirty="0">
                <a:latin typeface="+mn-lt"/>
              </a:rPr>
              <a:t>So can theory improve the practice of leadership?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2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154491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7847" y="2586745"/>
            <a:ext cx="2580657" cy="30024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67544" y="1268760"/>
            <a:ext cx="3429000" cy="4223162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6464" y="2057044"/>
            <a:ext cx="7886700" cy="99417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“</a:t>
            </a:r>
            <a:r>
              <a:rPr lang="en-GB" sz="3975" b="1" dirty="0"/>
              <a:t>Leadership</a:t>
            </a:r>
            <a:r>
              <a:rPr lang="en-GB" dirty="0" smtClean="0"/>
              <a:t> is like the </a:t>
            </a:r>
            <a:r>
              <a:rPr lang="en-GB" sz="4500" b="1" dirty="0"/>
              <a:t>abominable snowman </a:t>
            </a:r>
            <a:r>
              <a:rPr lang="en-GB" dirty="0" smtClean="0"/>
              <a:t>whose footprints are everywhere, but is nowhere to be seen.”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3600" dirty="0" smtClean="0"/>
              <a:t>(Warren Bennis, 1985)</a:t>
            </a:r>
            <a:br>
              <a:rPr lang="en-GB" sz="3600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03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Footsteps are everywhere……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many millions of hits would you get on a Google search for ‘leadership’?</a:t>
            </a:r>
          </a:p>
          <a:p>
            <a:pPr marL="0" indent="0">
              <a:buNone/>
            </a:pPr>
            <a:r>
              <a:rPr lang="en-GB" b="1" dirty="0" smtClean="0"/>
              <a:t>802,000,000</a:t>
            </a:r>
          </a:p>
          <a:p>
            <a:r>
              <a:rPr lang="en-GB" dirty="0" smtClean="0"/>
              <a:t>How many thousands of books does Amazon UK stock under the title ‘leadership’?</a:t>
            </a:r>
          </a:p>
          <a:p>
            <a:pPr marL="0" indent="0">
              <a:buNone/>
            </a:pPr>
            <a:r>
              <a:rPr lang="en-GB" b="1" dirty="0" smtClean="0"/>
              <a:t>176,659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799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b="7195"/>
          <a:stretch/>
        </p:blipFill>
        <p:spPr>
          <a:xfrm>
            <a:off x="6705600" y="2745433"/>
            <a:ext cx="2580657" cy="278647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67544" y="1268760"/>
            <a:ext cx="3429000" cy="4223162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" y="2655820"/>
            <a:ext cx="6858000" cy="99417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“</a:t>
            </a:r>
            <a:r>
              <a:rPr lang="en-GB" sz="3975" dirty="0" smtClean="0"/>
              <a:t>At the end of the first decade of the 21</a:t>
            </a:r>
            <a:r>
              <a:rPr lang="en-GB" sz="3975" baseline="30000" dirty="0" smtClean="0"/>
              <a:t>st</a:t>
            </a:r>
            <a:r>
              <a:rPr lang="en-GB" sz="3975" dirty="0" smtClean="0"/>
              <a:t> Century have we cracked the problem of leadership development? Not on the evidence so far</a:t>
            </a:r>
            <a:r>
              <a:rPr lang="en-GB" dirty="0" smtClean="0"/>
              <a:t>.”</a:t>
            </a:r>
            <a:r>
              <a:rPr lang="en-GB" dirty="0"/>
              <a:t/>
            </a:r>
            <a:br>
              <a:rPr lang="en-GB" dirty="0"/>
            </a:br>
            <a:r>
              <a:rPr lang="en-GB" sz="3600" dirty="0" smtClean="0"/>
              <a:t>(Cunningham, 2010,p5)</a:t>
            </a:r>
            <a:br>
              <a:rPr lang="en-GB" sz="3600" dirty="0" smtClean="0"/>
            </a:br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476875" y="66506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/>
              <a:t>b</a:t>
            </a:r>
            <a:r>
              <a:rPr lang="en-GB" dirty="0" smtClean="0"/>
              <a:t>ut nowhere to be seen……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534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3044" y="1981200"/>
            <a:ext cx="8458200" cy="415401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 smtClean="0"/>
              <a:t>How many books on Amazon are listed under Leadership Development?</a:t>
            </a:r>
          </a:p>
          <a:p>
            <a:pPr marL="0" indent="0">
              <a:buNone/>
            </a:pPr>
            <a:r>
              <a:rPr lang="en-GB" sz="2800" dirty="0" smtClean="0"/>
              <a:t>	</a:t>
            </a:r>
            <a:r>
              <a:rPr lang="en-GB" sz="2800" b="1" dirty="0" smtClean="0"/>
              <a:t>23,500</a:t>
            </a:r>
          </a:p>
          <a:p>
            <a:pPr marL="0" indent="0">
              <a:buNone/>
            </a:pPr>
            <a:endParaRPr lang="en-GB" sz="2800" b="1" dirty="0" smtClean="0"/>
          </a:p>
          <a:p>
            <a:pPr marL="0" indent="0">
              <a:buNone/>
            </a:pPr>
            <a:r>
              <a:rPr lang="en-GB" sz="2800" dirty="0" smtClean="0"/>
              <a:t>Recommended for this programme: </a:t>
            </a:r>
            <a:r>
              <a:rPr lang="en-GB" sz="2800" dirty="0" err="1" smtClean="0"/>
              <a:t>Northouse</a:t>
            </a:r>
            <a:endParaRPr lang="en-GB" sz="2800" dirty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You can also search for books written by Gold et al.</a:t>
            </a:r>
          </a:p>
          <a:p>
            <a:pPr marL="0" indent="0">
              <a:buNone/>
            </a:pPr>
            <a:r>
              <a:rPr lang="en-GB" sz="2800" dirty="0"/>
              <a:t>Rees, G and French, R. (</a:t>
            </a:r>
            <a:r>
              <a:rPr lang="en-GB" sz="2800" dirty="0" err="1"/>
              <a:t>eds</a:t>
            </a:r>
            <a:r>
              <a:rPr lang="en-GB" sz="2800" dirty="0"/>
              <a:t>). (2013) </a:t>
            </a:r>
            <a:r>
              <a:rPr lang="en-GB" sz="2800" i="1" dirty="0"/>
              <a:t>Leading, Managing and Developing People</a:t>
            </a:r>
            <a:r>
              <a:rPr lang="en-GB" sz="2800" dirty="0"/>
              <a:t>. London: Chartered Institute of Personnel and Development.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2544" y="781844"/>
            <a:ext cx="8839200" cy="685800"/>
          </a:xfrm>
        </p:spPr>
        <p:txBody>
          <a:bodyPr>
            <a:normAutofit/>
          </a:bodyPr>
          <a:lstStyle/>
          <a:p>
            <a:pPr algn="l"/>
            <a:r>
              <a:rPr lang="en-GB" sz="3200" dirty="0" smtClean="0">
                <a:solidFill>
                  <a:schemeClr val="tx2"/>
                </a:solidFill>
              </a:rPr>
              <a:t> Reading</a:t>
            </a:r>
            <a:endParaRPr lang="en-GB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584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5584" y="44534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3200" dirty="0" smtClean="0">
                <a:solidFill>
                  <a:schemeClr val="tx2"/>
                </a:solidFill>
              </a:rPr>
              <a:t>Reading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British Journal of Leadership in Public Services</a:t>
            </a:r>
          </a:p>
          <a:p>
            <a:pPr marL="114300" indent="0">
              <a:buNone/>
            </a:pPr>
            <a:endParaRPr lang="en-GB" sz="2800" dirty="0"/>
          </a:p>
          <a:p>
            <a:r>
              <a:rPr lang="en-GB" sz="2800" dirty="0"/>
              <a:t>International Journal of Business and Management </a:t>
            </a:r>
          </a:p>
          <a:p>
            <a:pPr marL="114300" indent="0">
              <a:buNone/>
            </a:pPr>
            <a:endParaRPr lang="en-GB" sz="2800" dirty="0"/>
          </a:p>
          <a:p>
            <a:r>
              <a:rPr lang="en-GB" sz="2800" dirty="0"/>
              <a:t>Journal of Behavioural and Applied Management</a:t>
            </a:r>
          </a:p>
          <a:p>
            <a:pPr marL="114300" indent="0">
              <a:buNone/>
            </a:pPr>
            <a:endParaRPr lang="en-GB" sz="2800" dirty="0"/>
          </a:p>
          <a:p>
            <a:r>
              <a:rPr lang="en-GB" sz="2800" dirty="0"/>
              <a:t>Leadership &amp; Organization Development Journal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>
          <a:xfrm>
            <a:off x="435178" y="1016840"/>
            <a:ext cx="8317230" cy="56983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smtClean="0"/>
              <a:t>Journals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19168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hlinkClick r:id="rId3"/>
              </a:rPr>
              <a:t>www.cipd.co.uk</a:t>
            </a:r>
            <a:r>
              <a:rPr lang="en-GB" sz="2800" dirty="0" smtClean="0"/>
              <a:t> </a:t>
            </a:r>
            <a:endParaRPr lang="en-GB" sz="2800" dirty="0"/>
          </a:p>
          <a:p>
            <a:pPr marL="114300" indent="0">
              <a:buNone/>
            </a:pPr>
            <a:r>
              <a:rPr lang="en-GB" sz="2800" dirty="0"/>
              <a:t>Website of the Chartered Institute of Personnel and Development (CIPD)</a:t>
            </a:r>
          </a:p>
          <a:p>
            <a:endParaRPr lang="en-GB" sz="2800" dirty="0"/>
          </a:p>
          <a:p>
            <a:r>
              <a:rPr lang="en-GB" sz="2800" dirty="0">
                <a:hlinkClick r:id="rId4"/>
              </a:rPr>
              <a:t>https://www.i-l-m.com</a:t>
            </a:r>
            <a:r>
              <a:rPr lang="en-GB" sz="2800" dirty="0" smtClean="0">
                <a:hlinkClick r:id="rId4"/>
              </a:rPr>
              <a:t>/</a:t>
            </a:r>
            <a:r>
              <a:rPr lang="en-GB" sz="2800" dirty="0" smtClean="0"/>
              <a:t> </a:t>
            </a:r>
            <a:endParaRPr lang="en-GB" sz="2800" dirty="0"/>
          </a:p>
          <a:p>
            <a:pPr marL="114300" indent="0">
              <a:buNone/>
            </a:pPr>
            <a:r>
              <a:rPr lang="en-GB" sz="2800" dirty="0"/>
              <a:t>Website of Institute of Leadership and Management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>
          <a:xfrm>
            <a:off x="407186" y="959768"/>
            <a:ext cx="8317230" cy="488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smtClean="0"/>
              <a:t>Websites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21704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683568" y="4659213"/>
            <a:ext cx="7772400" cy="1362075"/>
          </a:xfrm>
        </p:spPr>
        <p:txBody>
          <a:bodyPr/>
          <a:lstStyle/>
          <a:p>
            <a:pPr algn="ctr"/>
            <a:r>
              <a:rPr lang="en-GB" dirty="0" smtClean="0"/>
              <a:t>Follow the leaders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DFAEC5DD-68FC-4E9C-9587-DBB16356B9F7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  <p:pic>
        <p:nvPicPr>
          <p:cNvPr id="1026" name="Picture 2" descr="Image result for social media logo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531" y="710754"/>
            <a:ext cx="5324475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3404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05584" y="583303"/>
            <a:ext cx="8229600" cy="1143000"/>
          </a:xfrm>
        </p:spPr>
        <p:txBody>
          <a:bodyPr/>
          <a:lstStyle/>
          <a:p>
            <a:pPr algn="l"/>
            <a:r>
              <a:rPr lang="en-GB" dirty="0" smtClean="0">
                <a:solidFill>
                  <a:schemeClr val="tx2"/>
                </a:solidFill>
              </a:rPr>
              <a:t>Leadership Development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7" name="Vertical Text Placeholder 6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50% of employers site is as one of their top 3 priorities</a:t>
            </a:r>
          </a:p>
          <a:p>
            <a:r>
              <a:rPr lang="en-GB" dirty="0" smtClean="0"/>
              <a:t>$14bn estimated annual spend in the USA</a:t>
            </a:r>
          </a:p>
          <a:p>
            <a:r>
              <a:rPr lang="en-GB" dirty="0" smtClean="0"/>
              <a:t>$50bn estimated annual spend worldwide</a:t>
            </a:r>
          </a:p>
          <a:p>
            <a:r>
              <a:rPr lang="en-GB" dirty="0" smtClean="0"/>
              <a:t>Takes the lions share of the organisational training budget </a:t>
            </a:r>
            <a:endParaRPr lang="en-GB" dirty="0"/>
          </a:p>
        </p:txBody>
      </p:sp>
      <p:sp>
        <p:nvSpPr>
          <p:cNvPr id="8" name="Vertical Text Placeholder 7"/>
          <p:cNvSpPr>
            <a:spLocks noGrp="1"/>
          </p:cNvSpPr>
          <p:nvPr>
            <p:ph type="body" orient="vert" idx="13"/>
          </p:nvPr>
        </p:nvSpPr>
        <p:spPr>
          <a:xfrm>
            <a:off x="406146" y="1066801"/>
            <a:ext cx="8317230" cy="512984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Current Situation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867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49961" y="583303"/>
            <a:ext cx="8229600" cy="1143000"/>
          </a:xfrm>
        </p:spPr>
        <p:txBody>
          <a:bodyPr/>
          <a:lstStyle/>
          <a:p>
            <a:pPr algn="l"/>
            <a:r>
              <a:rPr lang="en-GB" dirty="0" smtClean="0">
                <a:solidFill>
                  <a:schemeClr val="tx2"/>
                </a:solidFill>
              </a:rPr>
              <a:t>Leadership Development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7" name="Vertical Text Placeholder 6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Less than 40% of organisations rate their leadership as excellent</a:t>
            </a:r>
          </a:p>
          <a:p>
            <a:r>
              <a:rPr lang="en-GB" dirty="0" smtClean="0"/>
              <a:t>Number of recent high profile leadership failures</a:t>
            </a:r>
          </a:p>
          <a:p>
            <a:r>
              <a:rPr lang="en-GB" dirty="0" smtClean="0"/>
              <a:t>Economic problems in 2008 in a large part blamed on failed leadership</a:t>
            </a:r>
          </a:p>
          <a:p>
            <a:r>
              <a:rPr lang="en-GB" dirty="0" smtClean="0"/>
              <a:t>Followers trust is diminishing</a:t>
            </a:r>
            <a:endParaRPr lang="en-GB" dirty="0"/>
          </a:p>
        </p:txBody>
      </p:sp>
      <p:sp>
        <p:nvSpPr>
          <p:cNvPr id="8" name="Vertical Text Placeholder 7"/>
          <p:cNvSpPr>
            <a:spLocks noGrp="1"/>
          </p:cNvSpPr>
          <p:nvPr>
            <p:ph type="body" orient="vert" idx="13"/>
          </p:nvPr>
        </p:nvSpPr>
        <p:spPr>
          <a:xfrm>
            <a:off x="406146" y="1066801"/>
            <a:ext cx="8317230" cy="512984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Yet…..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446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05584" y="638542"/>
            <a:ext cx="8229600" cy="1266457"/>
          </a:xfrm>
        </p:spPr>
        <p:txBody>
          <a:bodyPr/>
          <a:lstStyle/>
          <a:p>
            <a:pPr algn="l"/>
            <a:r>
              <a:rPr lang="en-GB" dirty="0" smtClean="0">
                <a:solidFill>
                  <a:schemeClr val="tx2"/>
                </a:solidFill>
              </a:rPr>
              <a:t>Leadership Development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7" name="Vertical Text Placeholder 6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There </a:t>
            </a:r>
            <a:r>
              <a:rPr lang="en-GB" dirty="0" smtClean="0"/>
              <a:t>is a wealth of evidence that leadership is important to organisational success, </a:t>
            </a:r>
            <a:r>
              <a:rPr lang="en-GB" dirty="0" smtClean="0"/>
              <a:t>millions </a:t>
            </a:r>
            <a:r>
              <a:rPr lang="en-GB" dirty="0" smtClean="0"/>
              <a:t>is being spent on developing leaders but we are far from seeing better leaders in practice.</a:t>
            </a:r>
          </a:p>
          <a:p>
            <a:r>
              <a:rPr lang="en-GB" dirty="0" smtClean="0"/>
              <a:t>Why do you think this is?</a:t>
            </a:r>
          </a:p>
        </p:txBody>
      </p:sp>
      <p:sp>
        <p:nvSpPr>
          <p:cNvPr id="8" name="Vertical Text Placeholder 7"/>
          <p:cNvSpPr>
            <a:spLocks noGrp="1"/>
          </p:cNvSpPr>
          <p:nvPr>
            <p:ph type="body" orient="vert" idx="13"/>
          </p:nvPr>
        </p:nvSpPr>
        <p:spPr>
          <a:xfrm>
            <a:off x="406146" y="1066801"/>
            <a:ext cx="8317230" cy="512984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What is going wrong?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169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26098" y="917491"/>
            <a:ext cx="8503704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 smtClean="0">
                <a:solidFill>
                  <a:schemeClr val="tx2"/>
                </a:solidFill>
              </a:rPr>
              <a:t>Why </a:t>
            </a:r>
            <a:r>
              <a:rPr lang="en-GB" sz="3600" dirty="0">
                <a:solidFill>
                  <a:schemeClr val="tx2"/>
                </a:solidFill>
              </a:rPr>
              <a:t>Study Leadership and Management? </a:t>
            </a:r>
            <a:r>
              <a:rPr lang="en-GB" dirty="0">
                <a:solidFill>
                  <a:schemeClr val="tx2"/>
                </a:solidFill>
              </a:rPr>
              <a:t/>
            </a:r>
            <a:br>
              <a:rPr lang="en-GB" dirty="0">
                <a:solidFill>
                  <a:schemeClr val="tx2"/>
                </a:solidFill>
              </a:rPr>
            </a:b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494522" y="2060491"/>
            <a:ext cx="8435280" cy="4320481"/>
          </a:xfrm>
        </p:spPr>
        <p:txBody>
          <a:bodyPr>
            <a:normAutofit fontScale="77500" lnSpcReduction="20000"/>
          </a:bodyPr>
          <a:lstStyle/>
          <a:p>
            <a:pPr marL="0" lvl="0" indent="0">
              <a:buNone/>
            </a:pPr>
            <a:r>
              <a:rPr lang="en-GB" dirty="0" smtClean="0"/>
              <a:t>Why are leadership and management important topics in the field of business?</a:t>
            </a:r>
          </a:p>
          <a:p>
            <a:pPr marL="0" lvl="0" indent="0">
              <a:buNone/>
            </a:pPr>
            <a:endParaRPr lang="en-GB" dirty="0"/>
          </a:p>
          <a:p>
            <a:r>
              <a:rPr lang="en-GB" dirty="0" smtClean="0"/>
              <a:t>Arguably</a:t>
            </a:r>
            <a:r>
              <a:rPr lang="en-GB" dirty="0"/>
              <a:t>, organisational success depends largely on effective </a:t>
            </a:r>
            <a:r>
              <a:rPr lang="en-GB" dirty="0" smtClean="0"/>
              <a:t>leadership and management.</a:t>
            </a:r>
            <a:endParaRPr lang="en-GB" dirty="0"/>
          </a:p>
          <a:p>
            <a:r>
              <a:rPr lang="en-GB" dirty="0"/>
              <a:t>Research has shown that there is a strong relationship between </a:t>
            </a:r>
            <a:r>
              <a:rPr lang="en-GB" b="1" dirty="0"/>
              <a:t>effectiveness</a:t>
            </a:r>
            <a:r>
              <a:rPr lang="en-GB" dirty="0"/>
              <a:t> of leadership and </a:t>
            </a:r>
            <a:r>
              <a:rPr lang="en-GB" b="1" dirty="0"/>
              <a:t>motivation</a:t>
            </a:r>
            <a:r>
              <a:rPr lang="en-GB" dirty="0"/>
              <a:t> of employees.</a:t>
            </a:r>
          </a:p>
          <a:p>
            <a:pPr marL="0" indent="0">
              <a:buNone/>
            </a:pPr>
            <a:endParaRPr lang="en-GB" b="1" dirty="0" smtClean="0"/>
          </a:p>
          <a:p>
            <a:r>
              <a:rPr lang="en-GB" b="1" dirty="0" smtClean="0"/>
              <a:t>Why is this topic important to you?</a:t>
            </a:r>
          </a:p>
          <a:p>
            <a:pPr marL="0" lvl="0" indent="0">
              <a:buNone/>
            </a:pPr>
            <a:r>
              <a:rPr lang="en-GB" i="1" dirty="0" smtClean="0"/>
              <a:t>Write down 4 objectives for yourself that you expect to achieve as a result of studying leadership and management.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294967295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082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4000" dirty="0" smtClean="0">
                <a:solidFill>
                  <a:schemeClr val="tx2"/>
                </a:solidFill>
              </a:rPr>
              <a:t>Definition </a:t>
            </a:r>
            <a:r>
              <a:rPr lang="en-GB" sz="4000" dirty="0" smtClean="0">
                <a:solidFill>
                  <a:schemeClr val="tx2"/>
                </a:solidFill>
              </a:rPr>
              <a:t>of Leadership</a:t>
            </a: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451628"/>
            <a:ext cx="8229600" cy="4099595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b="1" dirty="0" smtClean="0"/>
              <a:t>What is your definition of leadership?</a:t>
            </a:r>
          </a:p>
          <a:p>
            <a:r>
              <a:rPr lang="en-GB" dirty="0" smtClean="0"/>
              <a:t>Write down how you would define leadership. </a:t>
            </a:r>
          </a:p>
          <a:p>
            <a:r>
              <a:rPr lang="en-GB" dirty="0" smtClean="0"/>
              <a:t>Think of a leader that represents your definition and write this down too</a:t>
            </a:r>
            <a:r>
              <a:rPr lang="en-GB" dirty="0" smtClean="0"/>
              <a:t>.</a:t>
            </a:r>
            <a:endParaRPr lang="en-GB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294967295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566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62000" y="1295400"/>
            <a:ext cx="7886700" cy="501330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/>
              <a:t>‘</a:t>
            </a:r>
            <a:r>
              <a:rPr lang="en-GB" sz="3400" dirty="0" smtClean="0"/>
              <a:t>A </a:t>
            </a:r>
            <a:r>
              <a:rPr lang="en-GB" sz="3400" dirty="0"/>
              <a:t>leader is</a:t>
            </a:r>
            <a:r>
              <a:rPr lang="en-GB" sz="3400" dirty="0" smtClean="0"/>
              <a:t> a </a:t>
            </a:r>
            <a:r>
              <a:rPr lang="en-GB" sz="3400" b="1" dirty="0" smtClean="0"/>
              <a:t>dealer in hope</a:t>
            </a:r>
            <a:r>
              <a:rPr lang="en-GB" sz="3400" dirty="0" smtClean="0"/>
              <a:t>’ Napoleon </a:t>
            </a:r>
            <a:r>
              <a:rPr lang="en-GB" sz="3400" dirty="0" err="1" smtClean="0"/>
              <a:t>Bonepart</a:t>
            </a:r>
            <a:endParaRPr lang="en-GB" sz="3400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‘Leadership is </a:t>
            </a:r>
            <a:r>
              <a:rPr lang="en-GB" sz="3600" b="1" dirty="0"/>
              <a:t>influence</a:t>
            </a:r>
            <a:r>
              <a:rPr lang="en-GB" b="1" dirty="0" smtClean="0"/>
              <a:t>’ John Maxwell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‘As we look ahead into the next century, leaders will be those who </a:t>
            </a:r>
            <a:r>
              <a:rPr lang="en-GB" sz="4000" b="1" dirty="0"/>
              <a:t>empower</a:t>
            </a:r>
            <a:r>
              <a:rPr lang="en-GB" sz="4600" dirty="0" smtClean="0"/>
              <a:t> </a:t>
            </a:r>
            <a:r>
              <a:rPr lang="en-GB" sz="4000" b="1" dirty="0"/>
              <a:t>others</a:t>
            </a:r>
            <a:r>
              <a:rPr lang="en-GB" dirty="0" smtClean="0"/>
              <a:t>.’ Bill Gates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</a:t>
            </a:r>
            <a:r>
              <a:rPr lang="en-GB" sz="4600" b="1" dirty="0" smtClean="0"/>
              <a:t>‘</a:t>
            </a:r>
            <a:r>
              <a:rPr lang="en-GB" sz="3400" b="1" dirty="0"/>
              <a:t>Innovation</a:t>
            </a:r>
            <a:r>
              <a:rPr lang="en-GB" sz="4600" b="1" dirty="0" smtClean="0"/>
              <a:t> </a:t>
            </a:r>
            <a:r>
              <a:rPr lang="en-GB" dirty="0" smtClean="0"/>
              <a:t>distinguishes between a leader 				and a follower.’ Steve Jobs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0937" y="260648"/>
            <a:ext cx="1643063" cy="15716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400" y="3830042"/>
            <a:ext cx="1573725" cy="2226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096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43000"/>
            <a:ext cx="8263830" cy="4869284"/>
          </a:xfrm>
        </p:spPr>
        <p:txBody>
          <a:bodyPr>
            <a:normAutofit fontScale="85000" lnSpcReduction="20000"/>
          </a:bodyPr>
          <a:lstStyle/>
          <a:p>
            <a:pPr marL="0" indent="0" algn="r">
              <a:spcBef>
                <a:spcPts val="0"/>
              </a:spcBef>
              <a:buNone/>
            </a:pPr>
            <a:r>
              <a:rPr lang="en-GB" dirty="0" smtClean="0"/>
              <a:t>	</a:t>
            </a:r>
            <a:r>
              <a:rPr lang="en-GB" sz="3800" dirty="0" smtClean="0"/>
              <a:t>‘The		 </a:t>
            </a:r>
          </a:p>
          <a:p>
            <a:pPr marL="0" indent="0" algn="r">
              <a:spcBef>
                <a:spcPts val="0"/>
              </a:spcBef>
              <a:buNone/>
            </a:pPr>
            <a:r>
              <a:rPr lang="en-GB" sz="4200" b="1" dirty="0"/>
              <a:t>pessimist</a:t>
            </a:r>
            <a:r>
              <a:rPr lang="en-GB" sz="3800" dirty="0" smtClean="0"/>
              <a:t> </a:t>
            </a:r>
          </a:p>
          <a:p>
            <a:pPr marL="0" indent="0" algn="r">
              <a:spcBef>
                <a:spcPts val="0"/>
              </a:spcBef>
              <a:buNone/>
            </a:pPr>
            <a:r>
              <a:rPr lang="en-GB" sz="3800" dirty="0" smtClean="0"/>
              <a:t>complains about the wind.</a:t>
            </a:r>
          </a:p>
          <a:p>
            <a:pPr marL="0" indent="0" algn="r">
              <a:buNone/>
            </a:pPr>
            <a:endParaRPr lang="en-GB" sz="3800" dirty="0"/>
          </a:p>
          <a:p>
            <a:pPr marL="0" indent="0" algn="r">
              <a:buNone/>
            </a:pPr>
            <a:r>
              <a:rPr lang="en-GB" sz="3800" dirty="0" smtClean="0"/>
              <a:t>The	 </a:t>
            </a:r>
          </a:p>
          <a:p>
            <a:pPr marL="0" indent="0" algn="r">
              <a:buNone/>
            </a:pPr>
            <a:r>
              <a:rPr lang="en-GB" sz="3800" b="1" dirty="0"/>
              <a:t>optimist</a:t>
            </a:r>
          </a:p>
          <a:p>
            <a:pPr marL="0" indent="0" algn="r">
              <a:buNone/>
            </a:pPr>
            <a:r>
              <a:rPr lang="en-GB" sz="3800" dirty="0"/>
              <a:t>e</a:t>
            </a:r>
            <a:r>
              <a:rPr lang="en-GB" sz="3800" dirty="0" smtClean="0"/>
              <a:t>xpects it to change.</a:t>
            </a:r>
          </a:p>
          <a:p>
            <a:pPr marL="0" indent="0" algn="r">
              <a:buNone/>
            </a:pPr>
            <a:endParaRPr lang="en-GB" sz="3800" dirty="0" smtClean="0"/>
          </a:p>
          <a:p>
            <a:pPr marL="0" indent="0" algn="r">
              <a:buNone/>
            </a:pPr>
            <a:r>
              <a:rPr lang="en-GB" sz="3800" dirty="0" smtClean="0"/>
              <a:t>The				 </a:t>
            </a:r>
          </a:p>
          <a:p>
            <a:pPr marL="0" indent="0" algn="r">
              <a:buNone/>
            </a:pPr>
            <a:r>
              <a:rPr lang="en-GB" sz="4200" b="1" dirty="0"/>
              <a:t>Leader</a:t>
            </a:r>
            <a:r>
              <a:rPr lang="en-GB" sz="3800" dirty="0" smtClean="0"/>
              <a:t> adjusts the sails.’</a:t>
            </a:r>
            <a:endParaRPr lang="en-GB" sz="3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188640"/>
            <a:ext cx="3811933" cy="5163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38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8062" y="2088387"/>
            <a:ext cx="1785938" cy="357187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03677"/>
            <a:ext cx="7416824" cy="494129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“Leadership is the interpersonal influence, exercised in a situation, and directed, through the communications process, toward the attainment of a specified goal or goals.” </a:t>
            </a:r>
          </a:p>
          <a:p>
            <a:pPr marL="0" indent="0">
              <a:buNone/>
            </a:pPr>
            <a:r>
              <a:rPr lang="en-GB" dirty="0" smtClean="0"/>
              <a:t>Tannenbaum, </a:t>
            </a:r>
            <a:r>
              <a:rPr lang="en-GB" dirty="0" err="1" smtClean="0"/>
              <a:t>Weschler</a:t>
            </a:r>
            <a:r>
              <a:rPr lang="en-GB" dirty="0" smtClean="0"/>
              <a:t> &amp; </a:t>
            </a:r>
            <a:r>
              <a:rPr lang="en-GB" dirty="0" err="1" smtClean="0"/>
              <a:t>Masserik</a:t>
            </a:r>
            <a:r>
              <a:rPr lang="en-GB" dirty="0" smtClean="0"/>
              <a:t> (1961, p.24)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“Management is the efficiency in climbing the ladder of success; leadership determines whether the ladder is leaning against the </a:t>
            </a:r>
          </a:p>
          <a:p>
            <a:pPr marL="0" indent="0">
              <a:buNone/>
            </a:pPr>
            <a:r>
              <a:rPr lang="en-GB" dirty="0" smtClean="0"/>
              <a:t>right wall.”</a:t>
            </a:r>
          </a:p>
          <a:p>
            <a:pPr marL="0" indent="0">
              <a:buNone/>
            </a:pPr>
            <a:r>
              <a:rPr lang="en-GB" dirty="0" smtClean="0"/>
              <a:t>Stephen R. Covey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650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295400"/>
            <a:ext cx="8568952" cy="486928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The function of leadership is to produce more </a:t>
            </a:r>
            <a:r>
              <a:rPr lang="en-GB" sz="4300" b="1" dirty="0"/>
              <a:t>leaders</a:t>
            </a:r>
            <a:r>
              <a:rPr lang="en-GB" sz="4300" dirty="0"/>
              <a:t>, </a:t>
            </a:r>
            <a:r>
              <a:rPr lang="en-GB" dirty="0"/>
              <a:t>not more followers</a:t>
            </a:r>
          </a:p>
          <a:p>
            <a:pPr marL="0" indent="0">
              <a:buNone/>
            </a:pPr>
            <a:r>
              <a:rPr lang="en-GB" dirty="0"/>
              <a:t>(Ralph </a:t>
            </a:r>
            <a:r>
              <a:rPr lang="en-GB" dirty="0" err="1"/>
              <a:t>Nadar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only definition of a leader is someone who </a:t>
            </a:r>
            <a:r>
              <a:rPr lang="en-GB" sz="4200" b="1" dirty="0"/>
              <a:t>has followers</a:t>
            </a:r>
          </a:p>
          <a:p>
            <a:pPr marL="0" indent="0">
              <a:buNone/>
            </a:pPr>
            <a:r>
              <a:rPr lang="en-GB" dirty="0"/>
              <a:t>(The Drucker Foundation, 1996)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There are almost as many different definitions as there are people who have tried to define it.</a:t>
            </a:r>
          </a:p>
          <a:p>
            <a:pPr marL="0" indent="0">
              <a:buNone/>
            </a:pPr>
            <a:r>
              <a:rPr lang="en-GB" dirty="0" smtClean="0"/>
              <a:t>(Stogdill,1974)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8474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pic>
        <p:nvPicPr>
          <p:cNvPr id="3074" name="Picture 2" descr="Image result for leadershi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715764"/>
            <a:ext cx="4529361" cy="3017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09419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28800"/>
            <a:ext cx="8229600" cy="4343400"/>
          </a:xfrm>
        </p:spPr>
        <p:txBody>
          <a:bodyPr/>
          <a:lstStyle/>
          <a:p>
            <a:pPr marL="0" indent="0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buNone/>
              <a:defRPr/>
            </a:pPr>
            <a:r>
              <a:rPr lang="en-US" sz="2400" dirty="0" smtClean="0">
                <a:solidFill>
                  <a:srgbClr val="0070C0"/>
                </a:solidFill>
                <a:latin typeface="+mn-lt"/>
              </a:rPr>
              <a:t>1900-1929</a:t>
            </a:r>
            <a:r>
              <a:rPr lang="en-US" sz="2400" dirty="0" smtClean="0">
                <a:solidFill>
                  <a:schemeClr val="accent4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2400" dirty="0" smtClean="0">
                <a:latin typeface="+mn-lt"/>
              </a:rPr>
              <a:t>– Control and centralization of power</a:t>
            </a:r>
          </a:p>
          <a:p>
            <a:pPr marL="0" indent="0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buNone/>
              <a:defRPr/>
            </a:pPr>
            <a:r>
              <a:rPr lang="en-US" sz="2400" dirty="0" smtClean="0">
                <a:solidFill>
                  <a:srgbClr val="0070C0"/>
                </a:solidFill>
                <a:latin typeface="+mn-lt"/>
              </a:rPr>
              <a:t>1930s</a:t>
            </a:r>
            <a:r>
              <a:rPr lang="en-US" sz="2400" dirty="0" smtClean="0">
                <a:solidFill>
                  <a:schemeClr val="accent4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2400" dirty="0" smtClean="0">
                <a:latin typeface="+mn-lt"/>
              </a:rPr>
              <a:t>– Trait approach</a:t>
            </a:r>
          </a:p>
          <a:p>
            <a:pPr marL="0" indent="0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buNone/>
              <a:defRPr/>
            </a:pPr>
            <a:r>
              <a:rPr lang="en-US" sz="2400" dirty="0" smtClean="0">
                <a:solidFill>
                  <a:srgbClr val="0070C0"/>
                </a:solidFill>
                <a:latin typeface="+mn-lt"/>
              </a:rPr>
              <a:t>1940s</a:t>
            </a:r>
            <a:r>
              <a:rPr lang="en-US" sz="2400" dirty="0" smtClean="0">
                <a:latin typeface="+mn-lt"/>
              </a:rPr>
              <a:t> – Group approach</a:t>
            </a:r>
          </a:p>
          <a:p>
            <a:pPr marL="0" indent="0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buNone/>
              <a:defRPr/>
            </a:pPr>
            <a:r>
              <a:rPr lang="en-US" sz="2400" dirty="0" smtClean="0">
                <a:solidFill>
                  <a:srgbClr val="0070C0"/>
                </a:solidFill>
                <a:latin typeface="+mn-lt"/>
              </a:rPr>
              <a:t> 1950s</a:t>
            </a:r>
            <a:r>
              <a:rPr lang="en-US" sz="2400" dirty="0" smtClean="0">
                <a:latin typeface="+mn-lt"/>
              </a:rPr>
              <a:t> – Group theory, shared goals, and effectiveness</a:t>
            </a:r>
          </a:p>
          <a:p>
            <a:pPr marL="0" indent="0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buNone/>
              <a:defRPr/>
            </a:pPr>
            <a:r>
              <a:rPr lang="en-US" sz="2400" dirty="0" smtClean="0">
                <a:solidFill>
                  <a:srgbClr val="0070C0"/>
                </a:solidFill>
                <a:latin typeface="+mn-lt"/>
              </a:rPr>
              <a:t>1960s</a:t>
            </a:r>
            <a:r>
              <a:rPr lang="en-US" sz="2400" dirty="0" smtClean="0">
                <a:latin typeface="+mn-lt"/>
              </a:rPr>
              <a:t> – Leadership as behavior</a:t>
            </a:r>
          </a:p>
          <a:p>
            <a:pPr marL="0" indent="0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buNone/>
              <a:defRPr/>
            </a:pPr>
            <a:r>
              <a:rPr lang="en-US" sz="2400" dirty="0" smtClean="0">
                <a:solidFill>
                  <a:srgbClr val="0070C0"/>
                </a:solidFill>
                <a:latin typeface="+mn-lt"/>
              </a:rPr>
              <a:t>1970s</a:t>
            </a:r>
            <a:r>
              <a:rPr lang="en-US" sz="2400" dirty="0" smtClean="0">
                <a:latin typeface="+mn-lt"/>
              </a:rPr>
              <a:t> – Organizational behavior</a:t>
            </a:r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The Evolution of Leadership Definitions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800" dirty="0" smtClean="0">
                <a:latin typeface="+mn-lt"/>
              </a:rPr>
              <a:t>1980s – Explosion of research</a:t>
            </a:r>
          </a:p>
          <a:p>
            <a:pPr eaLnBrk="1" hangingPunct="1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Font typeface="Wingdings" pitchFamily="2" charset="2"/>
              <a:buNone/>
            </a:pPr>
            <a:r>
              <a:rPr lang="en-US" sz="2800" dirty="0" smtClean="0">
                <a:latin typeface="+mn-lt"/>
              </a:rPr>
              <a:t>	</a:t>
            </a:r>
            <a:r>
              <a:rPr lang="en-US" sz="2400" dirty="0" smtClean="0">
                <a:latin typeface="+mn-lt"/>
              </a:rPr>
              <a:t>- Leader’s will </a:t>
            </a:r>
          </a:p>
          <a:p>
            <a:pPr eaLnBrk="1" hangingPunct="1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Font typeface="Wingdings" pitchFamily="2" charset="2"/>
              <a:buNone/>
            </a:pPr>
            <a:r>
              <a:rPr lang="en-US" sz="2400" dirty="0" smtClean="0">
                <a:latin typeface="+mn-lt"/>
              </a:rPr>
              <a:t>	- Influence</a:t>
            </a:r>
          </a:p>
          <a:p>
            <a:pPr eaLnBrk="1" hangingPunct="1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Font typeface="Wingdings" pitchFamily="2" charset="2"/>
              <a:buNone/>
            </a:pPr>
            <a:r>
              <a:rPr lang="en-US" sz="2400" dirty="0" smtClean="0">
                <a:latin typeface="+mn-lt"/>
              </a:rPr>
              <a:t>	- Traits</a:t>
            </a:r>
          </a:p>
          <a:p>
            <a:pPr eaLnBrk="1" hangingPunct="1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Font typeface="Wingdings" pitchFamily="2" charset="2"/>
              <a:buNone/>
            </a:pPr>
            <a:r>
              <a:rPr lang="en-US" sz="2400" dirty="0" smtClean="0">
                <a:latin typeface="+mn-lt"/>
              </a:rPr>
              <a:t>	- Transformation</a:t>
            </a:r>
          </a:p>
          <a:p>
            <a:pPr marL="0" indent="0" eaLnBrk="1" hangingPunct="1">
              <a:spcBef>
                <a:spcPts val="600"/>
              </a:spcBef>
              <a:spcAft>
                <a:spcPts val="1200"/>
              </a:spcAft>
              <a:buNone/>
            </a:pPr>
            <a:endParaRPr lang="en-US" dirty="0" smtClean="0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b="1" dirty="0" smtClean="0">
                <a:latin typeface="+mj-lt"/>
              </a:rPr>
              <a:t>The Evolution of Leadership Definitions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685800"/>
          </a:xfrm>
        </p:spPr>
        <p:txBody>
          <a:bodyPr/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The Evolution of Leadership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724400"/>
          </a:xfrm>
        </p:spPr>
        <p:txBody>
          <a:bodyPr/>
          <a:lstStyle/>
          <a:p>
            <a:pPr eaLnBrk="1" hangingPunct="1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800" dirty="0">
                <a:latin typeface="+mn-lt"/>
              </a:rPr>
              <a:t>21</a:t>
            </a:r>
            <a:r>
              <a:rPr lang="en-US" sz="2800" baseline="30000" dirty="0">
                <a:latin typeface="+mn-lt"/>
              </a:rPr>
              <a:t>st</a:t>
            </a:r>
            <a:r>
              <a:rPr lang="en-US" sz="2800" dirty="0">
                <a:latin typeface="+mn-lt"/>
              </a:rPr>
              <a:t> century – The process of leadership</a:t>
            </a:r>
          </a:p>
          <a:p>
            <a:pPr marL="0" indent="0" eaLnBrk="1" hangingPunct="1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None/>
            </a:pPr>
            <a:r>
              <a:rPr lang="en-US" sz="2800" dirty="0">
                <a:latin typeface="+mn-lt"/>
              </a:rPr>
              <a:t>	- Authentic leadership</a:t>
            </a:r>
          </a:p>
          <a:p>
            <a:pPr marL="0" indent="0" eaLnBrk="1" hangingPunct="1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None/>
            </a:pPr>
            <a:r>
              <a:rPr lang="en-US" sz="2800" dirty="0">
                <a:latin typeface="+mn-lt"/>
              </a:rPr>
              <a:t>	- Spiritual leadership</a:t>
            </a:r>
          </a:p>
          <a:p>
            <a:pPr marL="0" indent="0" eaLnBrk="1" hangingPunct="1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None/>
            </a:pPr>
            <a:r>
              <a:rPr lang="en-US" sz="2800" dirty="0">
                <a:latin typeface="+mn-lt"/>
              </a:rPr>
              <a:t>	- Servant leadership</a:t>
            </a:r>
          </a:p>
          <a:p>
            <a:pPr marL="0" indent="0" eaLnBrk="1" hangingPunct="1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None/>
            </a:pPr>
            <a:r>
              <a:rPr lang="en-US" sz="2800" dirty="0">
                <a:latin typeface="+mn-lt"/>
              </a:rPr>
              <a:t>	- Adaptive leadership</a:t>
            </a:r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042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151185"/>
            <a:ext cx="8229600" cy="4114800"/>
          </a:xfrm>
        </p:spPr>
        <p:txBody>
          <a:bodyPr/>
          <a:lstStyle/>
          <a:p>
            <a:pPr eaLnBrk="1" hangingPunct="1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The focus of group processes</a:t>
            </a:r>
          </a:p>
          <a:p>
            <a:pPr eaLnBrk="1" hangingPunct="1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A personality perspective</a:t>
            </a:r>
          </a:p>
          <a:p>
            <a:pPr eaLnBrk="1" hangingPunct="1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An act or behavior</a:t>
            </a:r>
          </a:p>
          <a:p>
            <a:pPr eaLnBrk="1" hangingPunct="1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The power relationship between leaders &amp; followers</a:t>
            </a:r>
          </a:p>
          <a:p>
            <a:pPr eaLnBrk="1" hangingPunct="1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A transformational process </a:t>
            </a:r>
          </a:p>
          <a:p>
            <a:pPr eaLnBrk="1" hangingPunct="1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A skills perspective 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b="1" dirty="0" smtClean="0">
                <a:latin typeface="+mj-lt"/>
              </a:rPr>
              <a:t>Conceptualizing Leadership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609600" y="1610380"/>
            <a:ext cx="558947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US" sz="2800" b="1" i="1" dirty="0">
                <a:solidFill>
                  <a:srgbClr val="0070C0"/>
                </a:solidFill>
                <a:latin typeface="Calibri" pitchFamily="34" charset="0"/>
              </a:rPr>
              <a:t>Some definitions view leadership </a:t>
            </a:r>
            <a:r>
              <a:rPr lang="en-US" sz="2800" b="1" i="1" dirty="0" smtClean="0">
                <a:solidFill>
                  <a:srgbClr val="0070C0"/>
                </a:solidFill>
                <a:latin typeface="Calibri" pitchFamily="34" charset="0"/>
              </a:rPr>
              <a:t>as:</a:t>
            </a:r>
            <a:endParaRPr lang="en-US" sz="2800" b="1" i="1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sz="2800" b="1" dirty="0" smtClean="0">
                <a:solidFill>
                  <a:srgbClr val="0070C0"/>
                </a:solidFill>
                <a:latin typeface="+mn-lt"/>
              </a:rPr>
              <a:t>Leadership</a:t>
            </a:r>
          </a:p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  <a:defRPr/>
            </a:pPr>
            <a:r>
              <a:rPr lang="en-US" sz="2800" dirty="0" smtClean="0">
                <a:latin typeface="+mn-lt"/>
              </a:rPr>
              <a:t>a process whereby an individual influences a group of individuals to achieve a common goal.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b="1" dirty="0" smtClean="0">
                <a:latin typeface="+mj-lt"/>
              </a:rPr>
              <a:t>Leadership Defined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762000"/>
            <a:ext cx="9067800" cy="1066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Components Central to the  Phenomenon of Leadership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2743200"/>
            <a:ext cx="3352800" cy="32766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Is a process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Involves influence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Occurs within a group context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Attends to common goals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990600" y="2011362"/>
            <a:ext cx="26670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sz="3200" b="1" i="1" dirty="0">
                <a:solidFill>
                  <a:srgbClr val="0070C0"/>
                </a:solidFill>
                <a:latin typeface="Arial Rounded MT Bold" pitchFamily="34" charset="0"/>
              </a:rPr>
              <a:t>Leadership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5410200" y="2011362"/>
            <a:ext cx="21336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sz="3200" b="1" i="1" dirty="0">
                <a:solidFill>
                  <a:srgbClr val="0070C0"/>
                </a:solidFill>
                <a:latin typeface="Arial Rounded MT Bold" pitchFamily="34" charset="0"/>
              </a:rPr>
              <a:t>Leaders</a:t>
            </a:r>
          </a:p>
        </p:txBody>
      </p:sp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4419600" y="2743200"/>
            <a:ext cx="43434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dirty="0" smtClean="0">
                <a:latin typeface="+mn-lt"/>
              </a:rPr>
              <a:t> And </a:t>
            </a:r>
            <a:r>
              <a:rPr lang="en-US" dirty="0">
                <a:latin typeface="+mn-lt"/>
              </a:rPr>
              <a:t>followers are involved together</a:t>
            </a:r>
          </a:p>
          <a:p>
            <a:pPr marL="342900" indent="-342900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dirty="0">
                <a:latin typeface="+mn-lt"/>
              </a:rPr>
              <a:t> And followers need each other</a:t>
            </a:r>
          </a:p>
          <a:p>
            <a:pPr marL="342900" indent="-342900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dirty="0">
                <a:latin typeface="+mn-lt"/>
              </a:rPr>
              <a:t> Often initiate and maintain the relationship</a:t>
            </a:r>
          </a:p>
          <a:p>
            <a:pPr marL="342900" indent="-342900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dirty="0">
                <a:latin typeface="+mn-lt"/>
              </a:rPr>
              <a:t> Are not above or better than followers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Trait vs. Process Leadership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Assigned vs. Emergent Leadership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Leadership and Power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Leadership and Coercion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Leadership and Management</a:t>
            </a: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US" dirty="0" smtClean="0">
                <a:latin typeface="+mj-lt"/>
              </a:rPr>
              <a:t>Leadership Described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172200" y="1752600"/>
            <a:ext cx="2514600" cy="4724400"/>
          </a:xfrm>
        </p:spPr>
        <p:txBody>
          <a:bodyPr/>
          <a:lstStyle/>
          <a:p>
            <a:pPr eaLnBrk="1" hangingPunct="1">
              <a:buClr>
                <a:srgbClr val="0070C0"/>
              </a:buClr>
              <a:defRPr/>
            </a:pPr>
            <a:r>
              <a:rPr lang="en-US" sz="2000" dirty="0" smtClean="0">
                <a:latin typeface="+mn-lt"/>
              </a:rPr>
              <a:t>Certain individuals have special innate characteristics or qualities that differentiate them from </a:t>
            </a:r>
            <a:r>
              <a:rPr lang="en-US" sz="2000" dirty="0" err="1" smtClean="0">
                <a:latin typeface="+mn-lt"/>
              </a:rPr>
              <a:t>nonleaders</a:t>
            </a:r>
            <a:r>
              <a:rPr lang="en-US" sz="2000" dirty="0" smtClean="0">
                <a:latin typeface="+mn-lt"/>
              </a:rPr>
              <a:t>. </a:t>
            </a:r>
          </a:p>
          <a:p>
            <a:pPr lvl="1" eaLnBrk="1" hangingPunct="1">
              <a:buClr>
                <a:srgbClr val="0070C0"/>
              </a:buClr>
              <a:buSzPct val="75000"/>
              <a:defRPr/>
            </a:pPr>
            <a:r>
              <a:rPr lang="en-US" sz="1800" dirty="0" smtClean="0">
                <a:solidFill>
                  <a:srgbClr val="0070C0"/>
                </a:solidFill>
              </a:rPr>
              <a:t>Resides in </a:t>
            </a:r>
            <a:r>
              <a:rPr lang="en-US" sz="1800" b="1" i="1" dirty="0" smtClean="0">
                <a:solidFill>
                  <a:srgbClr val="0070C0"/>
                </a:solidFill>
              </a:rPr>
              <a:t>select</a:t>
            </a:r>
            <a:r>
              <a:rPr lang="en-US" sz="1800" i="1" dirty="0" smtClean="0">
                <a:solidFill>
                  <a:srgbClr val="0070C0"/>
                </a:solidFill>
              </a:rPr>
              <a:t> </a:t>
            </a:r>
            <a:r>
              <a:rPr lang="en-US" sz="1800" dirty="0" smtClean="0">
                <a:solidFill>
                  <a:srgbClr val="0070C0"/>
                </a:solidFill>
              </a:rPr>
              <a:t>people</a:t>
            </a:r>
          </a:p>
          <a:p>
            <a:pPr lvl="1" eaLnBrk="1" hangingPunct="1">
              <a:buClr>
                <a:srgbClr val="0070C0"/>
              </a:buClr>
              <a:buSzPct val="75000"/>
              <a:defRPr/>
            </a:pPr>
            <a:r>
              <a:rPr lang="en-US" sz="1800" dirty="0" smtClean="0">
                <a:solidFill>
                  <a:srgbClr val="0070C0"/>
                </a:solidFill>
              </a:rPr>
              <a:t>Restricted to those with inborn talent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Trait vs. Process Leadership</a:t>
            </a:r>
          </a:p>
        </p:txBody>
      </p:sp>
      <p:sp>
        <p:nvSpPr>
          <p:cNvPr id="18436" name="Line 16"/>
          <p:cNvSpPr>
            <a:spLocks noChangeShapeType="1"/>
          </p:cNvSpPr>
          <p:nvPr/>
        </p:nvSpPr>
        <p:spPr bwMode="auto">
          <a:xfrm>
            <a:off x="5334000" y="3886200"/>
            <a:ext cx="0" cy="457200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6428" y="1478218"/>
            <a:ext cx="5871972" cy="481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rgbClr val="0070C0"/>
              </a:buClr>
              <a:defRPr/>
            </a:pPr>
            <a:r>
              <a:rPr lang="en-US" b="1" dirty="0" smtClean="0">
                <a:solidFill>
                  <a:srgbClr val="0070C0"/>
                </a:solidFill>
                <a:latin typeface="+mn-lt"/>
              </a:rPr>
              <a:t>Leadership</a:t>
            </a:r>
            <a:r>
              <a:rPr lang="en-US" dirty="0" smtClean="0">
                <a:solidFill>
                  <a:schemeClr val="accent4">
                    <a:lumMod val="75000"/>
                  </a:schemeClr>
                </a:solidFill>
                <a:latin typeface="+mn-lt"/>
              </a:rPr>
              <a:t> </a:t>
            </a:r>
            <a:r>
              <a:rPr lang="en-US" dirty="0" smtClean="0">
                <a:latin typeface="+mn-lt"/>
              </a:rPr>
              <a:t>is a property or set of properties possessed in varying degrees by different people (</a:t>
            </a:r>
            <a:r>
              <a:rPr lang="en-US" dirty="0" err="1" smtClean="0">
                <a:latin typeface="+mn-lt"/>
              </a:rPr>
              <a:t>Jago</a:t>
            </a:r>
            <a:r>
              <a:rPr lang="en-US" dirty="0" smtClean="0">
                <a:latin typeface="+mn-lt"/>
              </a:rPr>
              <a:t>, 1982).</a:t>
            </a:r>
          </a:p>
          <a:p>
            <a:pPr marL="623888" lvl="1" indent="-276225" eaLnBrk="1" hangingPunct="1">
              <a:buClr>
                <a:srgbClr val="0070C0"/>
              </a:buClr>
              <a:buSzPct val="75000"/>
              <a:defRPr/>
            </a:pPr>
            <a:r>
              <a:rPr lang="en-US" dirty="0" smtClean="0">
                <a:solidFill>
                  <a:srgbClr val="0070C0"/>
                </a:solidFill>
              </a:rPr>
              <a:t>Observed in  leadership </a:t>
            </a:r>
            <a:r>
              <a:rPr lang="en-US" i="1" dirty="0" smtClean="0">
                <a:solidFill>
                  <a:srgbClr val="0070C0"/>
                </a:solidFill>
              </a:rPr>
              <a:t>behaviors</a:t>
            </a:r>
          </a:p>
          <a:p>
            <a:pPr marL="623888" lvl="1" indent="-276225" eaLnBrk="1" hangingPunct="1">
              <a:buClr>
                <a:srgbClr val="0070C0"/>
              </a:buClr>
              <a:buSzPct val="75000"/>
              <a:defRPr/>
            </a:pPr>
            <a:r>
              <a:rPr lang="en-US" dirty="0" smtClean="0">
                <a:solidFill>
                  <a:srgbClr val="0070C0"/>
                </a:solidFill>
              </a:rPr>
              <a:t>Can be learned</a:t>
            </a:r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Trait vs. Process Leadership</a:t>
            </a:r>
          </a:p>
        </p:txBody>
      </p:sp>
      <p:sp>
        <p:nvSpPr>
          <p:cNvPr id="19460" name="Line 10"/>
          <p:cNvSpPr>
            <a:spLocks noChangeShapeType="1"/>
          </p:cNvSpPr>
          <p:nvPr/>
        </p:nvSpPr>
        <p:spPr bwMode="auto">
          <a:xfrm>
            <a:off x="5334000" y="4114800"/>
            <a:ext cx="0" cy="457200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057400"/>
            <a:ext cx="3200400" cy="3962400"/>
          </a:xfrm>
        </p:spPr>
        <p:txBody>
          <a:bodyPr/>
          <a:lstStyle/>
          <a:p>
            <a:pPr eaLnBrk="1" hangingPunct="1">
              <a:buClr>
                <a:srgbClr val="0070C0"/>
              </a:buClr>
              <a:buSzPct val="100000"/>
            </a:pPr>
            <a:r>
              <a:rPr lang="en-US" sz="2400" dirty="0" smtClean="0">
                <a:latin typeface="+mn-lt"/>
              </a:rPr>
              <a:t>Leadership based on occupying a position within an organization</a:t>
            </a:r>
          </a:p>
          <a:p>
            <a:pPr lvl="1" eaLnBrk="1" hangingPunct="1">
              <a:buClr>
                <a:srgbClr val="0070C0"/>
              </a:buClr>
              <a:buSzPct val="75000"/>
            </a:pP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sz="2000" dirty="0" smtClean="0">
                <a:solidFill>
                  <a:schemeClr val="tx1"/>
                </a:solidFill>
              </a:rPr>
              <a:t>Team leaders</a:t>
            </a:r>
          </a:p>
          <a:p>
            <a:pPr lvl="1" eaLnBrk="1" hangingPunct="1">
              <a:buClr>
                <a:srgbClr val="0070C0"/>
              </a:buClr>
              <a:buSzPct val="75000"/>
            </a:pPr>
            <a:r>
              <a:rPr lang="en-US" sz="2000" dirty="0" smtClean="0">
                <a:solidFill>
                  <a:schemeClr val="tx1"/>
                </a:solidFill>
              </a:rPr>
              <a:t> Plant managers</a:t>
            </a:r>
          </a:p>
          <a:p>
            <a:pPr lvl="1" eaLnBrk="1" hangingPunct="1">
              <a:buClr>
                <a:srgbClr val="0070C0"/>
              </a:buClr>
              <a:buSzPct val="75000"/>
            </a:pPr>
            <a:r>
              <a:rPr lang="en-US" sz="2000" dirty="0" smtClean="0">
                <a:solidFill>
                  <a:schemeClr val="tx1"/>
                </a:solidFill>
              </a:rPr>
              <a:t> Department    	heads</a:t>
            </a:r>
          </a:p>
          <a:p>
            <a:pPr lvl="1" eaLnBrk="1" hangingPunct="1">
              <a:buClr>
                <a:srgbClr val="0070C0"/>
              </a:buClr>
              <a:buSzPct val="75000"/>
            </a:pPr>
            <a:r>
              <a:rPr lang="en-US" sz="2000" dirty="0" smtClean="0">
                <a:solidFill>
                  <a:schemeClr val="tx1"/>
                </a:solidFill>
              </a:rPr>
              <a:t> Directors</a:t>
            </a:r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Assigned vs. Emergent Leadership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sz="half" idx="4294967295"/>
          </p:nvPr>
        </p:nvSpPr>
        <p:spPr>
          <a:xfrm>
            <a:off x="3962400" y="2057400"/>
            <a:ext cx="4953000" cy="4267200"/>
          </a:xfrm>
        </p:spPr>
        <p:txBody>
          <a:bodyPr/>
          <a:lstStyle/>
          <a:p>
            <a:pPr eaLnBrk="1" hangingPunct="1">
              <a:buClr>
                <a:srgbClr val="0070C0"/>
              </a:buClr>
              <a:buSzPct val="100000"/>
              <a:buFont typeface="Wingdings 2" pitchFamily="18" charset="2"/>
              <a:buChar char=""/>
            </a:pPr>
            <a:r>
              <a:rPr lang="en-US" sz="2400" dirty="0" smtClean="0">
                <a:latin typeface="+mn-lt"/>
              </a:rPr>
              <a:t> An individual perceived by others as the most influential member of a group or organization regardless of the individual’s title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Emerges over time through communication behaviors</a:t>
            </a:r>
          </a:p>
          <a:p>
            <a:pPr lvl="2" eaLnBrk="1" hangingPunct="1">
              <a:buClr>
                <a:srgbClr val="0070C0"/>
              </a:buClr>
            </a:pPr>
            <a:r>
              <a:rPr lang="en-US" dirty="0" smtClean="0">
                <a:solidFill>
                  <a:schemeClr val="tx1"/>
                </a:solidFill>
              </a:rPr>
              <a:t>Verbal involvement</a:t>
            </a:r>
          </a:p>
          <a:p>
            <a:pPr lvl="2" eaLnBrk="1" hangingPunct="1">
              <a:buClr>
                <a:srgbClr val="0070C0"/>
              </a:buClr>
            </a:pPr>
            <a:r>
              <a:rPr lang="en-US" dirty="0" smtClean="0">
                <a:solidFill>
                  <a:schemeClr val="tx1"/>
                </a:solidFill>
              </a:rPr>
              <a:t>Being informed</a:t>
            </a:r>
          </a:p>
          <a:p>
            <a:pPr lvl="2" eaLnBrk="1" hangingPunct="1">
              <a:buClr>
                <a:srgbClr val="0070C0"/>
              </a:buClr>
            </a:pPr>
            <a:r>
              <a:rPr lang="en-US" dirty="0" smtClean="0">
                <a:solidFill>
                  <a:schemeClr val="tx1"/>
                </a:solidFill>
              </a:rPr>
              <a:t>Seeking others’ opinions</a:t>
            </a:r>
          </a:p>
          <a:p>
            <a:pPr lvl="2" eaLnBrk="1" hangingPunct="1">
              <a:buClr>
                <a:srgbClr val="0070C0"/>
              </a:buClr>
            </a:pPr>
            <a:r>
              <a:rPr lang="en-US" dirty="0" smtClean="0">
                <a:solidFill>
                  <a:schemeClr val="tx1"/>
                </a:solidFill>
              </a:rPr>
              <a:t>Being firm but not rigid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Affected by personality and gender </a:t>
            </a:r>
          </a:p>
          <a:p>
            <a:pPr lvl="2" eaLnBrk="1" hangingPunct="1">
              <a:buFont typeface="Wingdings" pitchFamily="2" charset="2"/>
              <a:buNone/>
            </a:pPr>
            <a:endParaRPr lang="en-US" dirty="0" smtClean="0"/>
          </a:p>
        </p:txBody>
      </p:sp>
      <p:sp>
        <p:nvSpPr>
          <p:cNvPr id="9" name="Rectangle 8"/>
          <p:cNvSpPr/>
          <p:nvPr/>
        </p:nvSpPr>
        <p:spPr>
          <a:xfrm>
            <a:off x="1160691" y="1519535"/>
            <a:ext cx="15696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b="1" dirty="0" smtClean="0">
                <a:solidFill>
                  <a:srgbClr val="0070C0"/>
                </a:solidFill>
                <a:latin typeface="Arial Rounded MT Bold" pitchFamily="34" charset="0"/>
              </a:rPr>
              <a:t>Assigned</a:t>
            </a:r>
            <a:endParaRPr 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505372" y="1519535"/>
            <a:ext cx="16344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b="1" dirty="0" smtClean="0">
                <a:solidFill>
                  <a:srgbClr val="0070C0"/>
                </a:solidFill>
                <a:latin typeface="Arial Rounded MT Bold" pitchFamily="34" charset="0"/>
              </a:rPr>
              <a:t>Emergent</a:t>
            </a:r>
            <a:endParaRPr 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838200"/>
            <a:ext cx="8534400" cy="5334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Leadership &amp; Power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2667000"/>
            <a:ext cx="4191000" cy="1752600"/>
          </a:xfrm>
        </p:spPr>
        <p:txBody>
          <a:bodyPr/>
          <a:lstStyle/>
          <a:p>
            <a:pPr eaLnBrk="1" hangingPunct="1"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The capacity or potential to influence.</a:t>
            </a:r>
          </a:p>
          <a:p>
            <a:pPr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latin typeface="+mn-lt"/>
              </a:rPr>
              <a:t>Ability to affect others’ beliefs, attitudes, &amp; actions</a:t>
            </a:r>
          </a:p>
        </p:txBody>
      </p:sp>
      <p:sp>
        <p:nvSpPr>
          <p:cNvPr id="1331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5486400" y="2590800"/>
            <a:ext cx="2286000" cy="3276600"/>
          </a:xfrm>
        </p:spPr>
        <p:txBody>
          <a:bodyPr/>
          <a:lstStyle/>
          <a:p>
            <a:pPr eaLnBrk="1" hangingPunct="1">
              <a:spcBef>
                <a:spcPct val="40000"/>
              </a:spcBef>
              <a:buClr>
                <a:srgbClr val="0070C0"/>
              </a:buClr>
              <a:defRPr/>
            </a:pPr>
            <a:r>
              <a:rPr lang="en-US" sz="2000" dirty="0" smtClean="0">
                <a:latin typeface="+mn-lt"/>
              </a:rPr>
              <a:t> Referent</a:t>
            </a:r>
          </a:p>
          <a:p>
            <a:pPr eaLnBrk="1" hangingPunct="1">
              <a:spcBef>
                <a:spcPct val="40000"/>
              </a:spcBef>
              <a:buClr>
                <a:srgbClr val="0070C0"/>
              </a:buClr>
              <a:defRPr/>
            </a:pPr>
            <a:r>
              <a:rPr lang="en-US" sz="2000" dirty="0" smtClean="0">
                <a:latin typeface="+mn-lt"/>
              </a:rPr>
              <a:t> Expert</a:t>
            </a:r>
          </a:p>
          <a:p>
            <a:pPr eaLnBrk="1" hangingPunct="1">
              <a:spcBef>
                <a:spcPct val="40000"/>
              </a:spcBef>
              <a:buClr>
                <a:srgbClr val="0070C0"/>
              </a:buClr>
              <a:defRPr/>
            </a:pPr>
            <a:r>
              <a:rPr lang="en-US" sz="2000" dirty="0" smtClean="0">
                <a:latin typeface="+mn-lt"/>
              </a:rPr>
              <a:t>Legitimate</a:t>
            </a:r>
          </a:p>
          <a:p>
            <a:pPr eaLnBrk="1" hangingPunct="1">
              <a:spcBef>
                <a:spcPct val="40000"/>
              </a:spcBef>
              <a:buClr>
                <a:srgbClr val="0070C0"/>
              </a:buClr>
              <a:defRPr/>
            </a:pPr>
            <a:r>
              <a:rPr lang="en-US" sz="2000" dirty="0" smtClean="0">
                <a:latin typeface="+mn-lt"/>
              </a:rPr>
              <a:t> Reward</a:t>
            </a:r>
          </a:p>
          <a:p>
            <a:pPr eaLnBrk="1" hangingPunct="1">
              <a:spcBef>
                <a:spcPct val="40000"/>
              </a:spcBef>
              <a:buClr>
                <a:srgbClr val="0070C0"/>
              </a:buClr>
              <a:defRPr/>
            </a:pPr>
            <a:r>
              <a:rPr lang="en-US" sz="2000" dirty="0" smtClean="0">
                <a:latin typeface="+mn-lt"/>
              </a:rPr>
              <a:t> Coercive</a:t>
            </a:r>
          </a:p>
          <a:p>
            <a:pPr eaLnBrk="1" hangingPunct="1">
              <a:spcBef>
                <a:spcPct val="40000"/>
              </a:spcBef>
              <a:buClr>
                <a:srgbClr val="0070C0"/>
              </a:buClr>
              <a:defRPr/>
            </a:pPr>
            <a:r>
              <a:rPr lang="en-US" sz="2000" dirty="0" smtClean="0">
                <a:latin typeface="+mn-lt"/>
              </a:rPr>
              <a:t>Information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1768111" y="2057400"/>
            <a:ext cx="11274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b="1" dirty="0" smtClean="0">
                <a:solidFill>
                  <a:srgbClr val="0070C0"/>
                </a:solidFill>
                <a:latin typeface="Arial Rounded MT Bold" pitchFamily="34" charset="0"/>
              </a:rPr>
              <a:t>Power</a:t>
            </a:r>
            <a:endParaRPr 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267200" y="2057400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eaLnBrk="0" hangingPunct="0">
              <a:defRPr/>
            </a:pPr>
            <a:r>
              <a:rPr lang="en-US" b="1" dirty="0" smtClean="0">
                <a:solidFill>
                  <a:srgbClr val="0070C0"/>
                </a:solidFill>
                <a:latin typeface="Arial Rounded MT Bold" pitchFamily="34" charset="0"/>
              </a:rPr>
              <a:t>Bases of Social Power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57200" y="4731603"/>
            <a:ext cx="4572000" cy="830997"/>
          </a:xfrm>
          <a:prstGeom prst="rect">
            <a:avLst/>
          </a:prstGeom>
          <a:ln>
            <a:solidFill>
              <a:srgbClr val="0070C0"/>
            </a:solidFill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b="1" i="1" dirty="0" smtClean="0"/>
              <a:t>Power is a relational concern for both leaders and followers.</a:t>
            </a:r>
            <a:endParaRPr lang="en-US" b="1" i="1" dirty="0"/>
          </a:p>
        </p:txBody>
      </p:sp>
      <p:sp>
        <p:nvSpPr>
          <p:cNvPr id="2" name="Rectangle 1"/>
          <p:cNvSpPr/>
          <p:nvPr/>
        </p:nvSpPr>
        <p:spPr>
          <a:xfrm>
            <a:off x="4267200" y="5601790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eaLnBrk="0" hangingPunct="0">
              <a:defRPr/>
            </a:pPr>
            <a:endParaRPr 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638800" y="5497941"/>
            <a:ext cx="33528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French &amp; Raven (1959), Raven (1965)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1600" y="782663"/>
            <a:ext cx="7010400" cy="6020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04800" y="914400"/>
            <a:ext cx="8763000" cy="457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Leadership &amp; Power</a:t>
            </a:r>
          </a:p>
        </p:txBody>
      </p:sp>
      <p:sp>
        <p:nvSpPr>
          <p:cNvPr id="16390" name="Rectangle 1030"/>
          <p:cNvSpPr>
            <a:spLocks noGrp="1" noChangeArrowheads="1"/>
          </p:cNvSpPr>
          <p:nvPr>
            <p:ph sz="half" idx="1"/>
          </p:nvPr>
        </p:nvSpPr>
        <p:spPr>
          <a:xfrm>
            <a:off x="731838" y="1524000"/>
            <a:ext cx="3306762" cy="1600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  <a:buClr>
                <a:srgbClr val="0070C0"/>
              </a:buClr>
              <a:defRPr/>
            </a:pPr>
            <a:r>
              <a:rPr lang="en-US" sz="2400" b="1" dirty="0" smtClean="0">
                <a:solidFill>
                  <a:srgbClr val="0070C0"/>
                </a:solidFill>
                <a:latin typeface="+mn-lt"/>
              </a:rPr>
              <a:t>Position Power </a:t>
            </a:r>
            <a:r>
              <a:rPr lang="en-US" sz="2400" dirty="0" smtClean="0">
                <a:latin typeface="+mn-lt"/>
              </a:rPr>
              <a:t>derived from office or rank in an organization </a:t>
            </a:r>
          </a:p>
        </p:txBody>
      </p:sp>
      <p:sp>
        <p:nvSpPr>
          <p:cNvPr id="16387" name="Rectangle 1027"/>
          <p:cNvSpPr>
            <a:spLocks noGrp="1" noChangeArrowheads="1"/>
          </p:cNvSpPr>
          <p:nvPr>
            <p:ph sz="half" idx="2"/>
          </p:nvPr>
        </p:nvSpPr>
        <p:spPr>
          <a:xfrm>
            <a:off x="5105400" y="1524000"/>
            <a:ext cx="4114800" cy="1600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40000"/>
              </a:spcBef>
              <a:buClr>
                <a:srgbClr val="0070C0"/>
              </a:buClr>
              <a:defRPr/>
            </a:pPr>
            <a:r>
              <a:rPr lang="en-US" sz="2400" b="1" dirty="0" smtClean="0">
                <a:solidFill>
                  <a:srgbClr val="0070C0"/>
                </a:solidFill>
                <a:latin typeface="+mn-lt"/>
              </a:rPr>
              <a:t>Personal Power </a:t>
            </a:r>
            <a:r>
              <a:rPr lang="en-US" sz="2400" dirty="0" smtClean="0">
                <a:latin typeface="+mn-lt"/>
              </a:rPr>
              <a:t>is</a:t>
            </a:r>
            <a:r>
              <a:rPr lang="en-US" sz="2400" dirty="0" smtClean="0">
                <a:solidFill>
                  <a:schemeClr val="accent4">
                    <a:lumMod val="75000"/>
                  </a:schemeClr>
                </a:solidFill>
                <a:latin typeface="+mn-lt"/>
              </a:rPr>
              <a:t> </a:t>
            </a:r>
            <a:r>
              <a:rPr lang="en-US" sz="2400" dirty="0" smtClean="0">
                <a:latin typeface="+mn-lt"/>
              </a:rPr>
              <a:t>influence derived from being seen as likable &amp; knowledgeable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0" y="3169226"/>
            <a:ext cx="8686800" cy="3158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85800" y="914400"/>
            <a:ext cx="8229600" cy="685800"/>
          </a:xfrm>
        </p:spPr>
        <p:txBody>
          <a:bodyPr/>
          <a:lstStyle/>
          <a:p>
            <a:r>
              <a:rPr lang="en-US" sz="3200" b="1" dirty="0" smtClean="0">
                <a:latin typeface="+mn-lt"/>
              </a:rPr>
              <a:t>Shift in Leadership Power, </a:t>
            </a:r>
            <a:r>
              <a:rPr lang="en-US" sz="2800" b="1" dirty="0" smtClean="0">
                <a:latin typeface="+mn-lt"/>
              </a:rPr>
              <a:t>Kellerman (2012)</a:t>
            </a:r>
            <a:endParaRPr lang="en-US" sz="2800" b="1" dirty="0">
              <a:latin typeface="+mn-lt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533400" y="1981200"/>
            <a:ext cx="8229600" cy="3581400"/>
          </a:xfrm>
        </p:spPr>
        <p:txBody>
          <a:bodyPr/>
          <a:lstStyle/>
          <a:p>
            <a:pPr>
              <a:buClr>
                <a:srgbClr val="0070C0"/>
              </a:buClr>
            </a:pPr>
            <a:r>
              <a:rPr lang="en-US" sz="2800" dirty="0" smtClean="0">
                <a:latin typeface="+mn-lt"/>
              </a:rPr>
              <a:t>Power no longer the domain of leaders</a:t>
            </a:r>
          </a:p>
          <a:p>
            <a:pPr>
              <a:buClr>
                <a:srgbClr val="0070C0"/>
              </a:buClr>
            </a:pPr>
            <a:r>
              <a:rPr lang="en-US" sz="2800" dirty="0" smtClean="0">
                <a:latin typeface="+mn-lt"/>
              </a:rPr>
              <a:t>Followers demand more from leaders</a:t>
            </a:r>
          </a:p>
          <a:p>
            <a:pPr>
              <a:buClr>
                <a:srgbClr val="0070C0"/>
              </a:buClr>
            </a:pPr>
            <a:r>
              <a:rPr lang="en-US" sz="2800" dirty="0" smtClean="0">
                <a:latin typeface="+mn-lt"/>
              </a:rPr>
              <a:t>Access to technology has empowered followers</a:t>
            </a:r>
          </a:p>
          <a:p>
            <a:pPr>
              <a:buClr>
                <a:srgbClr val="0070C0"/>
              </a:buClr>
            </a:pPr>
            <a:r>
              <a:rPr lang="en-US" sz="2800" dirty="0" smtClean="0">
                <a:latin typeface="+mn-lt"/>
              </a:rPr>
              <a:t>Leaders more transparent</a:t>
            </a:r>
          </a:p>
          <a:p>
            <a:pPr>
              <a:buClr>
                <a:srgbClr val="0070C0"/>
              </a:buClr>
            </a:pPr>
            <a:r>
              <a:rPr lang="en-US" sz="2800" dirty="0" smtClean="0">
                <a:latin typeface="+mn-lt"/>
              </a:rPr>
              <a:t>Decline in respect for leaders</a:t>
            </a:r>
          </a:p>
          <a:p>
            <a:pPr>
              <a:buClr>
                <a:srgbClr val="0070C0"/>
              </a:buClr>
            </a:pPr>
            <a:r>
              <a:rPr lang="en-US" sz="2800" dirty="0" smtClean="0">
                <a:latin typeface="+mn-lt"/>
              </a:rPr>
              <a:t>Leadership as social contract between leaders and followers</a:t>
            </a:r>
          </a:p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2844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914400"/>
            <a:ext cx="7772400" cy="457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Leadership &amp; Coercion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81000" y="2209800"/>
            <a:ext cx="4114800" cy="4038600"/>
          </a:xfrm>
        </p:spPr>
        <p:txBody>
          <a:bodyPr/>
          <a:lstStyle/>
          <a:p>
            <a:pPr eaLnBrk="1" hangingPunct="1">
              <a:spcAft>
                <a:spcPct val="150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Use of force to effect change</a:t>
            </a:r>
          </a:p>
          <a:p>
            <a:pPr eaLnBrk="1" hangingPunct="1">
              <a:spcAft>
                <a:spcPct val="150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Influencing others to do something by  manipulating rewards and penalties in the work environment</a:t>
            </a:r>
          </a:p>
          <a:p>
            <a:pPr eaLnBrk="1" hangingPunct="1">
              <a:spcAft>
                <a:spcPct val="150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Use of threats, punishments, &amp; negative rewards</a:t>
            </a:r>
          </a:p>
        </p:txBody>
      </p:sp>
      <p:sp>
        <p:nvSpPr>
          <p:cNvPr id="24580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5175250" y="2209800"/>
            <a:ext cx="2984500" cy="1752600"/>
          </a:xfrm>
        </p:spPr>
        <p:txBody>
          <a:bodyPr/>
          <a:lstStyle/>
          <a:p>
            <a:pPr eaLnBrk="1" hangingPunct="1">
              <a:spcBef>
                <a:spcPct val="40000"/>
              </a:spcBef>
              <a:buClr>
                <a:srgbClr val="0070C0"/>
              </a:buClr>
            </a:pPr>
            <a:r>
              <a:rPr lang="en-US" sz="2400" dirty="0" smtClean="0">
                <a:solidFill>
                  <a:schemeClr val="tx2"/>
                </a:solidFill>
                <a:latin typeface="+mn-lt"/>
              </a:rPr>
              <a:t>Adolf Hitler</a:t>
            </a:r>
          </a:p>
          <a:p>
            <a:pPr eaLnBrk="1" hangingPunct="1">
              <a:spcBef>
                <a:spcPct val="40000"/>
              </a:spcBef>
              <a:buClr>
                <a:srgbClr val="0070C0"/>
              </a:buClr>
            </a:pPr>
            <a:r>
              <a:rPr lang="en-US" sz="2400" dirty="0" smtClean="0">
                <a:solidFill>
                  <a:schemeClr val="tx2"/>
                </a:solidFill>
                <a:latin typeface="+mn-lt"/>
              </a:rPr>
              <a:t>Jim Jones</a:t>
            </a:r>
          </a:p>
          <a:p>
            <a:pPr eaLnBrk="1" hangingPunct="1">
              <a:spcBef>
                <a:spcPct val="40000"/>
              </a:spcBef>
              <a:buClr>
                <a:srgbClr val="0070C0"/>
              </a:buClr>
            </a:pPr>
            <a:r>
              <a:rPr lang="en-US" sz="2400" dirty="0" smtClean="0">
                <a:solidFill>
                  <a:schemeClr val="tx2"/>
                </a:solidFill>
                <a:latin typeface="+mn-lt"/>
              </a:rPr>
              <a:t>Taliban leaders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14400" y="1519535"/>
            <a:ext cx="25467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b="1" dirty="0" smtClean="0"/>
              <a:t>Coercion Involves</a:t>
            </a:r>
            <a:endParaRPr lang="en-US" b="1" dirty="0"/>
          </a:p>
        </p:txBody>
      </p:sp>
      <p:sp>
        <p:nvSpPr>
          <p:cNvPr id="11" name="Rectangle 10"/>
          <p:cNvSpPr/>
          <p:nvPr/>
        </p:nvSpPr>
        <p:spPr>
          <a:xfrm>
            <a:off x="4724400" y="1519535"/>
            <a:ext cx="41689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b="1" dirty="0" smtClean="0"/>
              <a:t>Examples of Coercive Leaders</a:t>
            </a:r>
            <a:endParaRPr lang="en-US" b="1" dirty="0"/>
          </a:p>
        </p:txBody>
      </p:sp>
      <p:sp>
        <p:nvSpPr>
          <p:cNvPr id="12" name="Rectangle 11"/>
          <p:cNvSpPr/>
          <p:nvPr/>
        </p:nvSpPr>
        <p:spPr>
          <a:xfrm>
            <a:off x="4724400" y="4069140"/>
            <a:ext cx="39624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0" hangingPunct="0">
              <a:defRPr/>
            </a:pPr>
            <a:r>
              <a:rPr lang="en-US" b="1" i="1" dirty="0" smtClean="0">
                <a:latin typeface="+mn-lt"/>
                <a:cs typeface="Times New Roman" pitchFamily="18" charset="0"/>
              </a:rPr>
              <a:t>Power &amp; restraint used to force followers to</a:t>
            </a:r>
          </a:p>
          <a:p>
            <a:pPr algn="ctr" eaLnBrk="0" hangingPunct="0">
              <a:defRPr/>
            </a:pPr>
            <a:r>
              <a:rPr lang="en-US" b="1" i="1" dirty="0" smtClean="0">
                <a:latin typeface="+mn-lt"/>
                <a:cs typeface="Times New Roman" pitchFamily="18" charset="0"/>
              </a:rPr>
              <a:t>engage in extreme</a:t>
            </a:r>
          </a:p>
          <a:p>
            <a:pPr algn="ctr" eaLnBrk="0" hangingPunct="0">
              <a:defRPr/>
            </a:pPr>
            <a:r>
              <a:rPr lang="en-US" b="1" i="1" dirty="0" smtClean="0">
                <a:latin typeface="+mn-lt"/>
                <a:cs typeface="Times New Roman" pitchFamily="18" charset="0"/>
              </a:rPr>
              <a:t> behavior</a:t>
            </a:r>
            <a:endParaRPr lang="en-US" b="1" i="1" dirty="0">
              <a:effectLst>
                <a:outerShdw blurRad="38100" dist="38100" dir="2700000" algn="tl">
                  <a:srgbClr val="C0C0C0"/>
                </a:outerShdw>
              </a:effectLst>
              <a:latin typeface="+mn-lt"/>
              <a:cs typeface="Times New Roman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914400"/>
            <a:ext cx="8686800" cy="7620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Leadership &amp; Management,  </a:t>
            </a:r>
            <a:r>
              <a:rPr lang="en-US" sz="2800" b="1" dirty="0" smtClean="0">
                <a:latin typeface="+mj-lt"/>
              </a:rPr>
              <a:t>Kotter (1990)</a:t>
            </a:r>
            <a:endParaRPr lang="en-US" sz="3200" b="1" dirty="0" smtClean="0">
              <a:latin typeface="+mj-lt"/>
            </a:endParaRPr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1290804" y="1607403"/>
            <a:ext cx="2066591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b="1" dirty="0">
                <a:solidFill>
                  <a:srgbClr val="0070C0"/>
                </a:solidFill>
                <a:latin typeface="Arial" charset="0"/>
              </a:rPr>
              <a:t>Management</a:t>
            </a:r>
          </a:p>
          <a:p>
            <a:pPr algn="ctr" eaLnBrk="0" hangingPunct="0">
              <a:defRPr/>
            </a:pPr>
            <a:r>
              <a:rPr lang="en-US" b="1" dirty="0">
                <a:solidFill>
                  <a:srgbClr val="0070C0"/>
                </a:solidFill>
                <a:latin typeface="Arial" charset="0"/>
              </a:rPr>
              <a:t>Activities</a:t>
            </a:r>
          </a:p>
        </p:txBody>
      </p:sp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5791134" y="1683603"/>
            <a:ext cx="1826141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b="1" dirty="0">
                <a:solidFill>
                  <a:srgbClr val="0070C0"/>
                </a:solidFill>
                <a:latin typeface="Arial" charset="0"/>
              </a:rPr>
              <a:t>Leadership</a:t>
            </a:r>
          </a:p>
          <a:p>
            <a:pPr algn="ctr" eaLnBrk="0" hangingPunct="0">
              <a:defRPr/>
            </a:pPr>
            <a:r>
              <a:rPr lang="en-US" b="1" dirty="0" smtClean="0">
                <a:solidFill>
                  <a:srgbClr val="0070C0"/>
                </a:solidFill>
                <a:latin typeface="Arial" charset="0"/>
              </a:rPr>
              <a:t>Activities</a:t>
            </a:r>
            <a:endParaRPr lang="en-US" b="1" dirty="0">
              <a:solidFill>
                <a:srgbClr val="0070C0"/>
              </a:solidFill>
              <a:latin typeface="Arial" charset="0"/>
            </a:endParaRPr>
          </a:p>
        </p:txBody>
      </p:sp>
      <p:sp>
        <p:nvSpPr>
          <p:cNvPr id="25608" name="Text Box 7"/>
          <p:cNvSpPr txBox="1">
            <a:spLocks noChangeArrowheads="1"/>
          </p:cNvSpPr>
          <p:nvPr/>
        </p:nvSpPr>
        <p:spPr bwMode="auto">
          <a:xfrm>
            <a:off x="1092032" y="2492514"/>
            <a:ext cx="246413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lang="en-US" sz="2000" b="1" dirty="0">
                <a:latin typeface="Arial" charset="0"/>
              </a:rPr>
              <a:t>“Produces order</a:t>
            </a:r>
          </a:p>
          <a:p>
            <a:pPr algn="ctr" eaLnBrk="0" hangingPunct="0"/>
            <a:r>
              <a:rPr lang="en-US" sz="2000" b="1" dirty="0">
                <a:latin typeface="Arial" charset="0"/>
              </a:rPr>
              <a:t>  and consistency”</a:t>
            </a:r>
          </a:p>
        </p:txBody>
      </p:sp>
      <p:sp>
        <p:nvSpPr>
          <p:cNvPr id="25609" name="Text Box 8"/>
          <p:cNvSpPr txBox="1">
            <a:spLocks noChangeArrowheads="1"/>
          </p:cNvSpPr>
          <p:nvPr/>
        </p:nvSpPr>
        <p:spPr bwMode="auto">
          <a:xfrm>
            <a:off x="609600" y="3227963"/>
            <a:ext cx="3429000" cy="187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ts val="600"/>
              </a:spcBef>
              <a:spcAft>
                <a:spcPts val="600"/>
              </a:spcAft>
              <a:buFontTx/>
              <a:buChar char="•"/>
            </a:pPr>
            <a:r>
              <a:rPr lang="en-US" dirty="0">
                <a:latin typeface="Arial" charset="0"/>
              </a:rPr>
              <a:t> Planning &amp; Budgeting</a:t>
            </a:r>
          </a:p>
          <a:p>
            <a:pPr eaLnBrk="0" hangingPunct="0">
              <a:spcBef>
                <a:spcPts val="600"/>
              </a:spcBef>
              <a:spcAft>
                <a:spcPts val="600"/>
              </a:spcAft>
              <a:buFontTx/>
              <a:buChar char="•"/>
            </a:pPr>
            <a:r>
              <a:rPr lang="en-US" dirty="0">
                <a:latin typeface="Arial" charset="0"/>
              </a:rPr>
              <a:t> Organizing &amp; Staffing</a:t>
            </a:r>
          </a:p>
          <a:p>
            <a:pPr marL="173038" indent="-173038" eaLnBrk="0" hangingPunct="0">
              <a:spcBef>
                <a:spcPts val="600"/>
              </a:spcBef>
              <a:spcAft>
                <a:spcPts val="600"/>
              </a:spcAft>
              <a:buFontTx/>
              <a:buChar char="•"/>
            </a:pPr>
            <a:r>
              <a:rPr lang="en-US" dirty="0" smtClean="0">
                <a:latin typeface="Arial" charset="0"/>
              </a:rPr>
              <a:t>Controlling </a:t>
            </a:r>
            <a:r>
              <a:rPr lang="en-US" dirty="0">
                <a:latin typeface="Arial" charset="0"/>
              </a:rPr>
              <a:t>&amp; Problem </a:t>
            </a:r>
            <a:r>
              <a:rPr lang="en-US" dirty="0" smtClean="0">
                <a:latin typeface="Arial" charset="0"/>
              </a:rPr>
              <a:t>Solving</a:t>
            </a:r>
            <a:endParaRPr lang="en-US" dirty="0">
              <a:latin typeface="Arial" charset="0"/>
            </a:endParaRPr>
          </a:p>
        </p:txBody>
      </p:sp>
      <p:sp>
        <p:nvSpPr>
          <p:cNvPr id="25613" name="Text Box 11"/>
          <p:cNvSpPr txBox="1">
            <a:spLocks noChangeArrowheads="1"/>
          </p:cNvSpPr>
          <p:nvPr/>
        </p:nvSpPr>
        <p:spPr bwMode="auto">
          <a:xfrm>
            <a:off x="5442481" y="2568714"/>
            <a:ext cx="252344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lang="en-US" sz="2000" b="1" dirty="0">
                <a:solidFill>
                  <a:schemeClr val="hlink"/>
                </a:solidFill>
                <a:latin typeface="Arial" charset="0"/>
              </a:rPr>
              <a:t> </a:t>
            </a:r>
            <a:r>
              <a:rPr lang="en-US" sz="2000" b="1" dirty="0">
                <a:latin typeface="Arial" charset="0"/>
              </a:rPr>
              <a:t>“Produces change</a:t>
            </a:r>
          </a:p>
          <a:p>
            <a:pPr algn="ctr" eaLnBrk="0" hangingPunct="0"/>
            <a:r>
              <a:rPr lang="en-US" sz="2000" b="1" dirty="0">
                <a:latin typeface="Arial" charset="0"/>
              </a:rPr>
              <a:t>and movement”</a:t>
            </a:r>
          </a:p>
        </p:txBody>
      </p:sp>
      <p:sp>
        <p:nvSpPr>
          <p:cNvPr id="25614" name="Text Box 12"/>
          <p:cNvSpPr txBox="1">
            <a:spLocks noChangeArrowheads="1"/>
          </p:cNvSpPr>
          <p:nvPr/>
        </p:nvSpPr>
        <p:spPr bwMode="auto">
          <a:xfrm>
            <a:off x="5059363" y="3198674"/>
            <a:ext cx="3289683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>
              <a:lnSpc>
                <a:spcPct val="150000"/>
              </a:lnSpc>
              <a:buFontTx/>
              <a:buChar char="•"/>
            </a:pPr>
            <a:r>
              <a:rPr lang="en-US" dirty="0">
                <a:latin typeface="Arial" charset="0"/>
              </a:rPr>
              <a:t> Establishing direction</a:t>
            </a:r>
          </a:p>
          <a:p>
            <a:pPr eaLnBrk="0" hangingPunct="0">
              <a:lnSpc>
                <a:spcPct val="150000"/>
              </a:lnSpc>
              <a:buFontTx/>
              <a:buChar char="•"/>
            </a:pPr>
            <a:r>
              <a:rPr lang="en-US" dirty="0">
                <a:latin typeface="Arial" charset="0"/>
              </a:rPr>
              <a:t> Aligning people </a:t>
            </a:r>
          </a:p>
          <a:p>
            <a:pPr eaLnBrk="0" hangingPunct="0">
              <a:lnSpc>
                <a:spcPct val="150000"/>
              </a:lnSpc>
              <a:buFontTx/>
              <a:buChar char="•"/>
            </a:pPr>
            <a:r>
              <a:rPr lang="en-US" dirty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Motivating/Inspiring</a:t>
            </a:r>
            <a:endParaRPr lang="en-US" dirty="0">
              <a:latin typeface="Arial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533400" y="5181600"/>
            <a:ext cx="8001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0" hangingPunct="0">
              <a:defRPr/>
            </a:pPr>
            <a:r>
              <a:rPr lang="en-US" sz="2000" i="1" dirty="0" smtClean="0">
                <a:latin typeface="+mn-lt"/>
              </a:rPr>
              <a:t>Major activities of management &amp; leadership</a:t>
            </a:r>
          </a:p>
          <a:p>
            <a:pPr algn="ctr" eaLnBrk="0" hangingPunct="0">
              <a:defRPr/>
            </a:pPr>
            <a:r>
              <a:rPr lang="en-US" sz="2000" i="1" dirty="0" smtClean="0">
                <a:latin typeface="+mn-lt"/>
              </a:rPr>
              <a:t>are played out differently; BUT, both are essential</a:t>
            </a:r>
          </a:p>
          <a:p>
            <a:pPr algn="ctr" eaLnBrk="0" hangingPunct="0">
              <a:defRPr/>
            </a:pPr>
            <a:r>
              <a:rPr lang="en-US" sz="2000" i="1" dirty="0" smtClean="0">
                <a:latin typeface="+mn-lt"/>
              </a:rPr>
              <a:t>for an organization to prosper</a:t>
            </a:r>
            <a:r>
              <a:rPr lang="en-US" sz="2000" dirty="0" smtClean="0">
                <a:latin typeface="+mn-lt"/>
              </a:rPr>
              <a:t>.</a:t>
            </a:r>
            <a:endParaRPr lang="en-US" sz="2000" dirty="0">
              <a:latin typeface="+mn-lt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914400"/>
            <a:ext cx="8305800" cy="7620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Leadership &amp; Management </a:t>
            </a:r>
            <a:r>
              <a:rPr lang="en-US" sz="2000" b="1" dirty="0" err="1" smtClean="0">
                <a:latin typeface="+mj-lt"/>
              </a:rPr>
              <a:t>Zaleznik</a:t>
            </a:r>
            <a:r>
              <a:rPr lang="en-US" sz="2000" b="1" dirty="0" smtClean="0">
                <a:latin typeface="+mj-lt"/>
              </a:rPr>
              <a:t> (1977)</a:t>
            </a:r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381000" y="1676400"/>
            <a:ext cx="3652838" cy="88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sz="2800" b="1" dirty="0">
                <a:solidFill>
                  <a:srgbClr val="0070C0"/>
                </a:solidFill>
                <a:latin typeface="Arial" charset="0"/>
              </a:rPr>
              <a:t>Managers</a:t>
            </a:r>
          </a:p>
          <a:p>
            <a:pPr algn="ctr" eaLnBrk="0" hangingPunct="0">
              <a:defRPr/>
            </a:pPr>
            <a:r>
              <a:rPr lang="en-US" b="1" i="1" dirty="0">
                <a:latin typeface="Arial" charset="0"/>
              </a:rPr>
              <a:t>Unidirectional Authority</a:t>
            </a:r>
            <a:endParaRPr lang="en-US" sz="2800" b="1" dirty="0">
              <a:latin typeface="Arial" charset="0"/>
            </a:endParaRP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4511675" y="1676400"/>
            <a:ext cx="3854450" cy="88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sz="2800" b="1" dirty="0">
                <a:solidFill>
                  <a:srgbClr val="0070C0"/>
                </a:solidFill>
                <a:latin typeface="Arial" charset="0"/>
              </a:rPr>
              <a:t>Leaders</a:t>
            </a:r>
          </a:p>
          <a:p>
            <a:pPr algn="ctr" eaLnBrk="0" hangingPunct="0">
              <a:defRPr/>
            </a:pPr>
            <a:r>
              <a:rPr lang="en-US" b="1" i="1" dirty="0">
                <a:latin typeface="Arial" charset="0"/>
              </a:rPr>
              <a:t>Multidirectional Influence</a:t>
            </a:r>
            <a:endParaRPr lang="en-US" b="1" dirty="0">
              <a:latin typeface="Arial" charset="0"/>
            </a:endParaRPr>
          </a:p>
        </p:txBody>
      </p:sp>
      <p:sp>
        <p:nvSpPr>
          <p:cNvPr id="26632" name="Text Box 11"/>
          <p:cNvSpPr txBox="1">
            <a:spLocks noChangeArrowheads="1"/>
          </p:cNvSpPr>
          <p:nvPr/>
        </p:nvSpPr>
        <p:spPr bwMode="auto">
          <a:xfrm>
            <a:off x="607219" y="2743200"/>
            <a:ext cx="320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SzPct val="80000"/>
              <a:buFont typeface="Wingdings 2" pitchFamily="18" charset="2"/>
              <a:buChar char=""/>
            </a:pPr>
            <a:r>
              <a:rPr lang="en-US" dirty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Are reactive</a:t>
            </a:r>
          </a:p>
          <a:p>
            <a:pPr marL="173038" indent="-173038" eaLnBrk="0" hangingPunct="0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SzPct val="80000"/>
              <a:buFont typeface="Wingdings 2" pitchFamily="18" charset="2"/>
              <a:buChar char=""/>
            </a:pPr>
            <a:r>
              <a:rPr lang="en-US" dirty="0" smtClean="0">
                <a:latin typeface="Arial" charset="0"/>
              </a:rPr>
              <a:t>Prefer to work with people solving </a:t>
            </a:r>
          </a:p>
          <a:p>
            <a:pPr marL="173038" indent="-173038" eaLnBrk="0" hangingPunct="0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SzPct val="80000"/>
              <a:buFont typeface="Wingdings 2" pitchFamily="18" charset="2"/>
              <a:buChar char=""/>
            </a:pPr>
            <a:r>
              <a:rPr lang="en-US" dirty="0" smtClean="0">
                <a:latin typeface="Arial" charset="0"/>
              </a:rPr>
              <a:t>Have low emotional involvement</a:t>
            </a:r>
            <a:endParaRPr lang="en-US" dirty="0">
              <a:latin typeface="Arial" charset="0"/>
            </a:endParaRPr>
          </a:p>
        </p:txBody>
      </p:sp>
      <p:sp>
        <p:nvSpPr>
          <p:cNvPr id="26638" name="Text Box 15"/>
          <p:cNvSpPr txBox="1">
            <a:spLocks noChangeArrowheads="1"/>
          </p:cNvSpPr>
          <p:nvPr/>
        </p:nvSpPr>
        <p:spPr bwMode="auto">
          <a:xfrm>
            <a:off x="4267200" y="2661315"/>
            <a:ext cx="4724400" cy="33701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SzPct val="80000"/>
              <a:buFont typeface="Wingdings 2" pitchFamily="18" charset="2"/>
              <a:buChar char=""/>
            </a:pPr>
            <a:r>
              <a:rPr lang="en-US" dirty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Are emotionally active </a:t>
            </a:r>
            <a:r>
              <a:rPr lang="en-US" dirty="0">
                <a:latin typeface="Arial" charset="0"/>
              </a:rPr>
              <a:t>&amp; </a:t>
            </a:r>
            <a:r>
              <a:rPr lang="en-US" dirty="0" smtClean="0">
                <a:latin typeface="Arial" charset="0"/>
              </a:rPr>
              <a:t>involved</a:t>
            </a:r>
          </a:p>
          <a:p>
            <a:pPr eaLnBrk="0" hangingPunct="0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SzPct val="80000"/>
              <a:buFont typeface="Wingdings 2" pitchFamily="18" charset="2"/>
              <a:buChar char=""/>
            </a:pPr>
            <a:r>
              <a:rPr lang="en-US" dirty="0" smtClean="0">
                <a:latin typeface="Arial" charset="0"/>
              </a:rPr>
              <a:t>Shape ideas over responding to them</a:t>
            </a:r>
          </a:p>
          <a:p>
            <a:pPr eaLnBrk="0" hangingPunct="0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SzPct val="80000"/>
              <a:buFont typeface="Wingdings 2" pitchFamily="18" charset="2"/>
              <a:buChar char=""/>
            </a:pPr>
            <a:r>
              <a:rPr lang="en-US" dirty="0" smtClean="0">
                <a:latin typeface="Arial" charset="0"/>
              </a:rPr>
              <a:t>Act to expand available options</a:t>
            </a:r>
          </a:p>
          <a:p>
            <a:pPr eaLnBrk="0" hangingPunct="0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SzPct val="80000"/>
              <a:buFont typeface="Wingdings 2" pitchFamily="18" charset="2"/>
              <a:buChar char=""/>
            </a:pPr>
            <a:r>
              <a:rPr lang="en-US" dirty="0" smtClean="0">
                <a:latin typeface="Arial" charset="0"/>
              </a:rPr>
              <a:t>Change the way people think about what is possible</a:t>
            </a:r>
            <a:endParaRPr lang="en-US" dirty="0">
              <a:latin typeface="Arial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Image result for leadership quotes doing the right th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3022" y="0"/>
            <a:ext cx="9217022" cy="580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7298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7200" y="1752600"/>
            <a:ext cx="8229600" cy="4724400"/>
          </a:xfrm>
        </p:spPr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www.ted.com/talks/simon_sinek_why_good_leaders_make_you_feel_safe?language=en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Everyday </a:t>
            </a:r>
            <a:r>
              <a:rPr lang="en-GB" dirty="0" smtClean="0"/>
              <a:t>leadership</a:t>
            </a:r>
          </a:p>
          <a:p>
            <a:pPr lvl="1"/>
            <a:r>
              <a:rPr lang="en-GB" dirty="0" smtClean="0"/>
              <a:t>Discussion</a:t>
            </a:r>
          </a:p>
          <a:p>
            <a:pPr lvl="1"/>
            <a:endParaRPr lang="en-GB" dirty="0"/>
          </a:p>
          <a:p>
            <a:r>
              <a:rPr lang="en-GB" dirty="0" smtClean="0"/>
              <a:t>Template</a:t>
            </a:r>
          </a:p>
          <a:p>
            <a:pPr lvl="1"/>
            <a:r>
              <a:rPr lang="en-GB" dirty="0" smtClean="0"/>
              <a:t>Leadership definitions – explore context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Northouse - Leadership: Theory and Practice, Seventh Edition © 2016 SAGE Publications, Inc.</a:t>
            </a:r>
            <a:endParaRPr 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0" dirty="0"/>
              <a:t>Seminar Time</a:t>
            </a:r>
            <a:br>
              <a:rPr lang="en-GB" i="0" dirty="0"/>
            </a:br>
            <a:endParaRPr lang="en-GB" i="0" dirty="0"/>
          </a:p>
        </p:txBody>
      </p:sp>
    </p:spTree>
    <p:extLst>
      <p:ext uri="{BB962C8B-B14F-4D97-AF65-F5344CB8AC3E}">
        <p14:creationId xmlns:p14="http://schemas.microsoft.com/office/powerpoint/2010/main" val="352700353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Northouse - Leadership: Theory and Practice, Seventh Edition © 2016 SAGE Publications, Inc.</a:t>
            </a:r>
            <a:endParaRPr 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Preparation</a:t>
            </a:r>
            <a:endParaRPr lang="en-GB" dirty="0"/>
          </a:p>
        </p:txBody>
      </p:sp>
      <p:sp>
        <p:nvSpPr>
          <p:cNvPr id="6" name="Vertical Text Placeholder 5"/>
          <p:cNvSpPr txBox="1">
            <a:spLocks/>
          </p:cNvSpPr>
          <p:nvPr/>
        </p:nvSpPr>
        <p:spPr bwMode="auto">
          <a:xfrm>
            <a:off x="405584" y="2441901"/>
            <a:ext cx="8318832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7000"/>
              </a:buClr>
              <a:buSzPct val="85000"/>
              <a:buFont typeface="Wingdings 2" pitchFamily="18" charset="2"/>
              <a:buChar char="÷"/>
              <a:defRPr sz="2800" kern="1200">
                <a:solidFill>
                  <a:schemeClr val="tx1"/>
                </a:solidFill>
                <a:latin typeface="Calibri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6000"/>
              </a:buClr>
              <a:buSzPct val="90000"/>
              <a:buFont typeface="Wingdings 2" pitchFamily="18" charset="2"/>
              <a:buChar char="®"/>
              <a:defRPr sz="2400" kern="1200">
                <a:solidFill>
                  <a:srgbClr val="00480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000" kern="1200">
                <a:solidFill>
                  <a:srgbClr val="00700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Font typeface="Wingdings" pitchFamily="2" charset="2"/>
              <a:buChar char="§"/>
              <a:defRPr sz="1800" kern="1200">
                <a:solidFill>
                  <a:srgbClr val="00700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800" kern="1200">
                <a:solidFill>
                  <a:srgbClr val="007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mtClean="0"/>
              <a:t>Pick a leader you will use as your case study for assignment 1.</a:t>
            </a:r>
          </a:p>
          <a:p>
            <a:r>
              <a:rPr lang="en-GB" smtClean="0"/>
              <a:t>Research options for your study organisation for assignment 2.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36586161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1539</TotalTime>
  <Words>2559</Words>
  <Application>Microsoft Office PowerPoint</Application>
  <PresentationFormat>On-screen Show (4:3)</PresentationFormat>
  <Paragraphs>459</Paragraphs>
  <Slides>44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2" baseType="lpstr">
      <vt:lpstr>Arial</vt:lpstr>
      <vt:lpstr>Arial Rounded MT Bold</vt:lpstr>
      <vt:lpstr>Calibri</vt:lpstr>
      <vt:lpstr>Helvetica</vt:lpstr>
      <vt:lpstr>Times New Roman</vt:lpstr>
      <vt:lpstr>Wingdings</vt:lpstr>
      <vt:lpstr>Wingdings 2</vt:lpstr>
      <vt:lpstr>1_Custom Design</vt:lpstr>
      <vt:lpstr>Week 1</vt:lpstr>
      <vt:lpstr>Module Introduction</vt:lpstr>
      <vt:lpstr>Module Aims and Learning Outcomes</vt:lpstr>
      <vt:lpstr>Assignment Details</vt:lpstr>
      <vt:lpstr>Recommended Text</vt:lpstr>
      <vt:lpstr>Week 1 Objectives</vt:lpstr>
      <vt:lpstr>Question</vt:lpstr>
      <vt:lpstr>“Leadership is like the abominable snowman whose footprints are everywhere, but is nowhere to be seen.”  (Warren Bennis, 1985) </vt:lpstr>
      <vt:lpstr>Footsteps are everywhere……</vt:lpstr>
      <vt:lpstr>“At the end of the first decade of the 21st Century have we cracked the problem of leadership development? Not on the evidence so far.” (Cunningham, 2010,p5) </vt:lpstr>
      <vt:lpstr> Reading</vt:lpstr>
      <vt:lpstr>Reading</vt:lpstr>
      <vt:lpstr>PowerPoint Presentation</vt:lpstr>
      <vt:lpstr>Follow the leaders</vt:lpstr>
      <vt:lpstr>Leadership Development</vt:lpstr>
      <vt:lpstr>Leadership Development</vt:lpstr>
      <vt:lpstr>Leadership Development</vt:lpstr>
      <vt:lpstr>Why Study Leadership and Management?  </vt:lpstr>
      <vt:lpstr>Definition of Leadership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Evolution of Leadership Definitions</vt:lpstr>
      <vt:lpstr>The Evolution of Leadership Definitions</vt:lpstr>
      <vt:lpstr>The Evolution of Leadership</vt:lpstr>
      <vt:lpstr>Conceptualizing Leadership</vt:lpstr>
      <vt:lpstr>Leadership Defined</vt:lpstr>
      <vt:lpstr>Components Central to the  Phenomenon of Leadership</vt:lpstr>
      <vt:lpstr>Leadership Described</vt:lpstr>
      <vt:lpstr>Trait vs. Process Leadership</vt:lpstr>
      <vt:lpstr>Trait vs. Process Leadership</vt:lpstr>
      <vt:lpstr>Assigned vs. Emergent Leadership</vt:lpstr>
      <vt:lpstr>Leadership &amp; Power</vt:lpstr>
      <vt:lpstr>PowerPoint Presentation</vt:lpstr>
      <vt:lpstr>Leadership &amp; Power</vt:lpstr>
      <vt:lpstr>Shift in Leadership Power, Kellerman (2012)</vt:lpstr>
      <vt:lpstr>Leadership &amp; Coercion</vt:lpstr>
      <vt:lpstr>Leadership &amp; Management,  Kotter (1990)</vt:lpstr>
      <vt:lpstr>Leadership &amp; Management Zaleznik (1977)</vt:lpstr>
      <vt:lpstr>PowerPoint Presentation</vt:lpstr>
      <vt:lpstr>Seminar Time </vt:lpstr>
      <vt:lpstr>Assignment Preparation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Virginia Gregory</dc:creator>
  <cp:lastModifiedBy>L0237_User</cp:lastModifiedBy>
  <cp:revision>186</cp:revision>
  <dcterms:created xsi:type="dcterms:W3CDTF">2000-11-13T21:29:08Z</dcterms:created>
  <dcterms:modified xsi:type="dcterms:W3CDTF">2018-01-28T15:52:02Z</dcterms:modified>
</cp:coreProperties>
</file>