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4702" r:id="rId5"/>
  </p:sldMasterIdLst>
  <p:sldIdLst>
    <p:sldId id="256" r:id="rId6"/>
    <p:sldId id="273" r:id="rId7"/>
    <p:sldId id="274" r:id="rId8"/>
    <p:sldId id="257" r:id="rId9"/>
    <p:sldId id="258" r:id="rId10"/>
    <p:sldId id="259" r:id="rId11"/>
    <p:sldId id="260" r:id="rId12"/>
    <p:sldId id="261" r:id="rId13"/>
    <p:sldId id="262" r:id="rId14"/>
    <p:sldId id="266" r:id="rId15"/>
    <p:sldId id="265" r:id="rId16"/>
    <p:sldId id="267" r:id="rId17"/>
    <p:sldId id="268" r:id="rId18"/>
    <p:sldId id="269" r:id="rId19"/>
    <p:sldId id="271" r:id="rId20"/>
    <p:sldId id="270" r:id="rId21"/>
    <p:sldId id="272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A91678-CEA5-4701-920A-FA3912D9D55D}" v="6" dt="2022-05-11T07:48:21.1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18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2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BBA91678-CEA5-4701-920A-FA3912D9D55D}"/>
    <pc:docChg chg="undo custSel addSld modSld">
      <pc:chgData name="Martin Locock" userId="e15b0232-237d-4436-a587-677fdd88485c" providerId="ADAL" clId="{BBA91678-CEA5-4701-920A-FA3912D9D55D}" dt="2022-05-11T07:59:00.617" v="240" actId="20577"/>
      <pc:docMkLst>
        <pc:docMk/>
      </pc:docMkLst>
      <pc:sldChg chg="addSp delSp modSp mod">
        <pc:chgData name="Martin Locock" userId="e15b0232-237d-4436-a587-677fdd88485c" providerId="ADAL" clId="{BBA91678-CEA5-4701-920A-FA3912D9D55D}" dt="2022-05-11T07:59:00.617" v="240" actId="20577"/>
        <pc:sldMkLst>
          <pc:docMk/>
          <pc:sldMk cId="3474176346" sldId="261"/>
        </pc:sldMkLst>
        <pc:spChg chg="mod">
          <ac:chgData name="Martin Locock" userId="e15b0232-237d-4436-a587-677fdd88485c" providerId="ADAL" clId="{BBA91678-CEA5-4701-920A-FA3912D9D55D}" dt="2022-05-11T07:59:00.617" v="240" actId="20577"/>
          <ac:spMkLst>
            <pc:docMk/>
            <pc:sldMk cId="3474176346" sldId="261"/>
            <ac:spMk id="3" creationId="{5313F529-AE71-4154-84C1-9E669CD34004}"/>
          </ac:spMkLst>
        </pc:spChg>
        <pc:inkChg chg="add del">
          <ac:chgData name="Martin Locock" userId="e15b0232-237d-4436-a587-677fdd88485c" providerId="ADAL" clId="{BBA91678-CEA5-4701-920A-FA3912D9D55D}" dt="2022-05-11T07:58:21.310" v="181" actId="9405"/>
          <ac:inkMkLst>
            <pc:docMk/>
            <pc:sldMk cId="3474176346" sldId="261"/>
            <ac:inkMk id="4" creationId="{050D54E7-1B8D-4ED1-8D17-23124E2486FF}"/>
          </ac:inkMkLst>
        </pc:inkChg>
      </pc:sldChg>
      <pc:sldChg chg="modSp new mod">
        <pc:chgData name="Martin Locock" userId="e15b0232-237d-4436-a587-677fdd88485c" providerId="ADAL" clId="{BBA91678-CEA5-4701-920A-FA3912D9D55D}" dt="2022-05-11T07:42:33.454" v="159" actId="6549"/>
        <pc:sldMkLst>
          <pc:docMk/>
          <pc:sldMk cId="3072390014" sldId="272"/>
        </pc:sldMkLst>
        <pc:spChg chg="mod">
          <ac:chgData name="Martin Locock" userId="e15b0232-237d-4436-a587-677fdd88485c" providerId="ADAL" clId="{BBA91678-CEA5-4701-920A-FA3912D9D55D}" dt="2022-05-11T07:40:13.431" v="15" actId="20577"/>
          <ac:spMkLst>
            <pc:docMk/>
            <pc:sldMk cId="3072390014" sldId="272"/>
            <ac:spMk id="2" creationId="{0FDA9ED7-C5C2-4CB2-ABF7-07D3541DBE9F}"/>
          </ac:spMkLst>
        </pc:spChg>
        <pc:spChg chg="mod">
          <ac:chgData name="Martin Locock" userId="e15b0232-237d-4436-a587-677fdd88485c" providerId="ADAL" clId="{BBA91678-CEA5-4701-920A-FA3912D9D55D}" dt="2022-05-11T07:42:33.454" v="159" actId="6549"/>
          <ac:spMkLst>
            <pc:docMk/>
            <pc:sldMk cId="3072390014" sldId="272"/>
            <ac:spMk id="3" creationId="{452EF735-00A4-4380-894E-1930E714DB83}"/>
          </ac:spMkLst>
        </pc:spChg>
      </pc:sldChg>
      <pc:sldChg chg="addSp delSp modSp new mod">
        <pc:chgData name="Martin Locock" userId="e15b0232-237d-4436-a587-677fdd88485c" providerId="ADAL" clId="{BBA91678-CEA5-4701-920A-FA3912D9D55D}" dt="2022-05-11T07:48:21.071" v="167" actId="14100"/>
        <pc:sldMkLst>
          <pc:docMk/>
          <pc:sldMk cId="1671672501" sldId="273"/>
        </pc:sldMkLst>
        <pc:spChg chg="add del mod">
          <ac:chgData name="Martin Locock" userId="e15b0232-237d-4436-a587-677fdd88485c" providerId="ADAL" clId="{BBA91678-CEA5-4701-920A-FA3912D9D55D}" dt="2022-05-11T07:48:14.931" v="165" actId="478"/>
          <ac:spMkLst>
            <pc:docMk/>
            <pc:sldMk cId="1671672501" sldId="273"/>
            <ac:spMk id="3" creationId="{AD523FC3-F413-452C-8A3E-6BB520EE9093}"/>
          </ac:spMkLst>
        </pc:spChg>
        <pc:picChg chg="add del mod">
          <ac:chgData name="Martin Locock" userId="e15b0232-237d-4436-a587-677fdd88485c" providerId="ADAL" clId="{BBA91678-CEA5-4701-920A-FA3912D9D55D}" dt="2022-05-11T07:48:21.071" v="167" actId="14100"/>
          <ac:picMkLst>
            <pc:docMk/>
            <pc:sldMk cId="1671672501" sldId="273"/>
            <ac:picMk id="1026" creationId="{8E42A947-857F-4010-AE04-86D5FEF5BEEE}"/>
          </ac:picMkLst>
        </pc:picChg>
      </pc:sldChg>
      <pc:sldChg chg="addSp modSp new mod">
        <pc:chgData name="Martin Locock" userId="e15b0232-237d-4436-a587-677fdd88485c" providerId="ADAL" clId="{BBA91678-CEA5-4701-920A-FA3912D9D55D}" dt="2022-05-11T07:56:43.722" v="179" actId="9405"/>
        <pc:sldMkLst>
          <pc:docMk/>
          <pc:sldMk cId="545436471" sldId="274"/>
        </pc:sldMkLst>
        <pc:spChg chg="add mod">
          <ac:chgData name="Martin Locock" userId="e15b0232-237d-4436-a587-677fdd88485c" providerId="ADAL" clId="{BBA91678-CEA5-4701-920A-FA3912D9D55D}" dt="2022-05-11T07:52:28.705" v="175" actId="1076"/>
          <ac:spMkLst>
            <pc:docMk/>
            <pc:sldMk cId="545436471" sldId="274"/>
            <ac:spMk id="7" creationId="{23E4E2EE-F659-4DEB-B371-620D32719EC8}"/>
          </ac:spMkLst>
        </pc:spChg>
        <pc:picChg chg="add mod">
          <ac:chgData name="Martin Locock" userId="e15b0232-237d-4436-a587-677fdd88485c" providerId="ADAL" clId="{BBA91678-CEA5-4701-920A-FA3912D9D55D}" dt="2022-05-11T07:52:33.018" v="176" actId="1076"/>
          <ac:picMkLst>
            <pc:docMk/>
            <pc:sldMk cId="545436471" sldId="274"/>
            <ac:picMk id="5" creationId="{7B97BE68-BBD3-4D41-8A42-601CF795DABD}"/>
          </ac:picMkLst>
        </pc:picChg>
        <pc:inkChg chg="add">
          <ac:chgData name="Martin Locock" userId="e15b0232-237d-4436-a587-677fdd88485c" providerId="ADAL" clId="{BBA91678-CEA5-4701-920A-FA3912D9D55D}" dt="2022-05-11T07:56:13.497" v="177" actId="9405"/>
          <ac:inkMkLst>
            <pc:docMk/>
            <pc:sldMk cId="545436471" sldId="274"/>
            <ac:inkMk id="8" creationId="{24DF25E4-4B6E-46F0-8014-BC2CBFC144ED}"/>
          </ac:inkMkLst>
        </pc:inkChg>
        <pc:inkChg chg="add">
          <ac:chgData name="Martin Locock" userId="e15b0232-237d-4436-a587-677fdd88485c" providerId="ADAL" clId="{BBA91678-CEA5-4701-920A-FA3912D9D55D}" dt="2022-05-11T07:56:16.075" v="178" actId="9405"/>
          <ac:inkMkLst>
            <pc:docMk/>
            <pc:sldMk cId="545436471" sldId="274"/>
            <ac:inkMk id="9" creationId="{8CC296A2-D0F5-416E-87A2-029772298183}"/>
          </ac:inkMkLst>
        </pc:inkChg>
        <pc:inkChg chg="add">
          <ac:chgData name="Martin Locock" userId="e15b0232-237d-4436-a587-677fdd88485c" providerId="ADAL" clId="{BBA91678-CEA5-4701-920A-FA3912D9D55D}" dt="2022-05-11T07:56:43.722" v="179" actId="9405"/>
          <ac:inkMkLst>
            <pc:docMk/>
            <pc:sldMk cId="545436471" sldId="274"/>
            <ac:inkMk id="10" creationId="{6C8B60F0-25AA-4B01-886B-6BFA0F4317C4}"/>
          </ac:inkMkLst>
        </pc:ink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5-11T07:56:13.492"/>
    </inkml:context>
    <inkml:brush xml:id="br0">
      <inkml:brushProperty name="width" value="0.5" units="cm"/>
      <inkml:brushProperty name="height" value="1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0 239,'20'0,"23"1,1-1,-1-3,0-2,59-13,-46 7,0 3,0 2,1 2,99 8,-43-2,73 0,272-4,-329-9,46-2,252 16,533-5,-419-50,-393 33,51-16,-13 2,-155 29,54-8,113 0,478 13,-649-1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5-11T07:56:16.074"/>
    </inkml:context>
    <inkml:brush xml:id="br0">
      <inkml:brushProperty name="width" value="0.5" units="cm"/>
      <inkml:brushProperty name="height" value="1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0,'205'18,"777"-10,-24-1,-295 5,-283-8,464 78,-723-66,88 2,316-13,-253-9,-165 4,187 25,-145-8,1-7,172-12,-115 0,-137 3,100-4,-149 1,0-1,-1 0,0-2,0 0,0-2,20-9,-19 6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05-11T07:56:43.721"/>
    </inkml:context>
    <inkml:brush xml:id="br0">
      <inkml:brushProperty name="width" value="0.5" units="cm"/>
      <inkml:brushProperty name="height" value="1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43,'2388'0,"-2345"-2,56-10,-16 1,-13-3,-50 10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CABC6-128C-4C37-8061-BADC733769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A36F67-2CDD-4FFE-9FB9-05A11F3211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C9B01C-363C-49DD-A505-53075C7BFD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11/05/2022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6F19F7-B6B3-452C-B4F4-4236D1F672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D2AF0C-1A61-48A7-9A6E-5B1F7236FC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2685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06052-14FD-4D55-B2C7-299C7F746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2331C-3268-4A1E-9A0A-78A858E3C3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DE9F47-3B00-446E-9374-2BF122491A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11/05/2022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F62808-7519-491E-9ED7-097752A72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C80854-FB7C-411D-AB83-3CAD16F98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7625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04E23-E8E4-44FF-8D87-96702EABE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3A92FD-51DC-4182-9F60-0A0C7B60B0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7527D-5FF3-4425-8A3A-BFAFB0C635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11/05/2022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FFD1D4-4C45-449A-98EF-2B519E85EC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CCA265-8993-4376-8CE0-B59CE21BF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011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086BE-493F-4E78-9C2F-59904943B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32A62-38CC-446A-9022-E75CC5EF8C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5C2A2D-7ED5-49AC-BF98-0AFB39B367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26D919-2F76-4744-8263-85194C0AC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11/05/2022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DBC662-27EC-4953-87A8-2507E2AB44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7AF390-952D-4C3D-BED1-C5CCB09B0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612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56174-8398-4DC3-B6F8-424A39428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B178F2-FE2B-4FCF-BA0A-2B9E970D73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EEEA44-EECA-48D3-88B5-9E5344671D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023192-E5CF-4FF1-83D0-6ECE975AB7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6E8720-96F2-4DA7-86B0-0840687D47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75AC38-ED81-4E43-9FB3-DBF80AC6B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11/05/2022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25609C-1437-49FC-8930-01F21C6D81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842F758-4D8A-41E5-96D4-31EE4D504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666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129E8-6D37-4E58-8DC2-90FDC84DA6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F017CC-8AA8-4706-BCBD-09F28F107B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11/05/2022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DADA85-FBA3-4471-8622-236FDB7985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2CA8AA-E4B1-49BA-AE7E-9A428DCB28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7848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493496F-2CCF-4ECB-8C1C-D9899D42EB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11/05/2022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A3E37A-7DFA-4369-80A5-B6F450046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986418-BF1A-48A6-B418-05B82384AE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741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F0A0E-C8A2-467F-9F8C-E8080CF2E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20A39-5EFF-42ED-890B-A0D459A692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100D7E-5A79-4BBF-AE99-158950C71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43210F-1B88-422B-A097-67633523D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11/05/2022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3C7797-29FB-4E7B-9903-B6EF60C5B9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70F3EA-4BFF-41BA-84C0-75E02EC450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528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70A7C-80C9-407E-89A5-6347630CC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C194111-7EF1-4769-BB8C-6AB2904CFE5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D8D40E-0AE6-48FD-8976-A98C9C3DCF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EC2C69-0948-4626-9E74-91F32C8FCC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11/05/2022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F0233F-0E51-4444-9627-55E0C6AA8A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3709E7-EE75-4466-839E-204D6F1E84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6012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E8DB3-0054-45BD-8A02-ADBB3B2CE8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0FA7F6-AECF-49FC-B039-B650F4B3A5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3B9DBE-89C3-4429-ABA0-5F2EC85A68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11/05/2022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BBEAC8-B552-4CCE-91BB-2FFBD7C03A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51A214-808D-4A23-8CE4-B042F40AF0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721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C73F8C5-7957-43E1-9D45-2DD245D5779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485D61-CA90-43B3-9626-36A55E50CD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FDFD50-4891-47CD-AB60-9BF4CA45C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6AA9CE-C963-4FC9-BFC9-76EFB6355B6C}" type="datetimeFigureOut">
              <a:rPr lang="en-GB" smtClean="0"/>
              <a:t>11/05/2022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6934C5-8EB3-4A2E-8C0A-51D49DA58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D0BDA0-17C3-4B5F-A606-010D8869C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8348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rgbClr val="898989"/>
                </a:solidFill>
                <a:latin typeface="Arial" charset="0"/>
                <a:ea typeface="MS PGothic" charset="0"/>
                <a:cs typeface="MS PGothic" charset="0"/>
              </a:defRPr>
            </a:lvl1pPr>
          </a:lstStyle>
          <a:p>
            <a:pPr>
              <a:defRPr/>
            </a:pPr>
            <a:fld id="{14DC0D71-D308-AE47-B644-375C518D8DD1}" type="datetime1">
              <a:rPr lang="en-GB" smtClean="0"/>
              <a:t>11/05/2022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E1F813-727A-E541-A356-B83EFC3EE9E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2894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188C46F-040A-4057-8974-611EE0F90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C4F29C-D5E2-4070-A159-1CC4EAEB01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4B67D0-519C-4B51-A00E-8717C17559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6AA9CE-C963-4FC9-BFC9-76EFB6355B6C}" type="datetimeFigureOut">
              <a:rPr lang="en-GB" smtClean="0"/>
              <a:t>11/05/2022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49234-D4B8-48AB-AA97-BA4AD6E9D6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922E1-AE69-477B-A7E1-E569561FF8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B861E-36EE-41BB-8EB0-B4A5BCD414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994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85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MS PGothic" panose="020B0600070205080204" pitchFamily="34" charset="-128"/>
                <a:cs typeface="+mn-cs"/>
              </a:defRPr>
            </a:lvl1pPr>
          </a:lstStyle>
          <a:p>
            <a:pPr>
              <a:defRPr/>
            </a:pPr>
            <a:fld id="{373E650C-A27A-BE4F-9B17-D2BCD362EAC5}" type="datetime1">
              <a:rPr lang="en-GB" smtClean="0"/>
              <a:t>11/05/2022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B605EDDA-E6AC-0345-9882-0C1076432E4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230" r:id="rId1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 charset="0"/>
          <a:ea typeface="ＭＳ Ｐゴシック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customXml" Target="../ink/ink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7D0E8-5004-400D-8E13-C0783D1A288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HPAR7003 Project Planning and Delivery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472AF1-905E-4DF7-9CA9-9062CBFE3A2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Assessment prep </a:t>
            </a:r>
          </a:p>
          <a:p>
            <a:r>
              <a:rPr lang="en-GB" sz="4000" b="1"/>
              <a:t> 11/5/22</a:t>
            </a:r>
          </a:p>
        </p:txBody>
      </p:sp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ADF82461-44FB-414A-8389-0F1B940590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36" y="277678"/>
            <a:ext cx="3474727" cy="1152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240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32D14-3321-43B4-98D7-109079817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8">
            <a:extLst>
              <a:ext uri="{FF2B5EF4-FFF2-40B4-BE49-F238E27FC236}">
                <a16:creationId xmlns:a16="http://schemas.microsoft.com/office/drawing/2014/main" id="{8E42A947-857F-4010-AE04-86D5FEF5BE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83" y="867746"/>
            <a:ext cx="13388366" cy="38628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716725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43D1D-3AD9-468A-ACC2-A73EA7482D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A96EC9-C010-42E0-8DA1-9C0615EC26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B97BE68-BBD3-4D41-8A42-601CF795DA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9974" y="484766"/>
            <a:ext cx="8848725" cy="49244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3E4E2EE-F659-4DEB-B371-620D32719EC8}"/>
              </a:ext>
            </a:extLst>
          </p:cNvPr>
          <p:cNvSpPr txBox="1"/>
          <p:nvPr/>
        </p:nvSpPr>
        <p:spPr>
          <a:xfrm>
            <a:off x="4067084" y="6169709"/>
            <a:ext cx="609755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https://www.gov.uk/government/publications/queens-speech-2022-background-briefing-notes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24DF25E4-4B6E-46F0-8014-BC2CBFC144ED}"/>
                  </a:ext>
                </a:extLst>
              </p14:cNvPr>
              <p14:cNvContentPartPr/>
              <p14:nvPr/>
            </p14:nvContentPartPr>
            <p14:xfrm>
              <a:off x="4477579" y="2520145"/>
              <a:ext cx="1877760" cy="8640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24DF25E4-4B6E-46F0-8014-BC2CBFC144ED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387579" y="2340505"/>
                <a:ext cx="2057400" cy="446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8CC296A2-D0F5-416E-87A2-029772298183}"/>
                  </a:ext>
                </a:extLst>
              </p14:cNvPr>
              <p14:cNvContentPartPr/>
              <p14:nvPr/>
            </p14:nvContentPartPr>
            <p14:xfrm>
              <a:off x="2076019" y="2785825"/>
              <a:ext cx="2452320" cy="7848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8CC296A2-D0F5-416E-87A2-029772298183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986379" y="2605825"/>
                <a:ext cx="2631960" cy="438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6C8B60F0-25AA-4B01-886B-6BFA0F4317C4}"/>
                  </a:ext>
                </a:extLst>
              </p14:cNvPr>
              <p14:cNvContentPartPr/>
              <p14:nvPr/>
            </p14:nvContentPartPr>
            <p14:xfrm>
              <a:off x="6067339" y="4778425"/>
              <a:ext cx="973440" cy="15840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6C8B60F0-25AA-4B01-886B-6BFA0F4317C4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977339" y="4598425"/>
                <a:ext cx="1153080" cy="375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5454364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6D8FA-5F4B-4314-84BC-C02F957E0A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Session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3BEDC-4791-47AB-B6E8-74905128A1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Assessment 1 (completed project)</a:t>
            </a:r>
          </a:p>
          <a:p>
            <a:r>
              <a:rPr lang="en-GB"/>
              <a:t>Assessment 2 (scenarios and team working)</a:t>
            </a:r>
          </a:p>
          <a:p>
            <a:r>
              <a:rPr lang="en-GB"/>
              <a:t>Assessment 3 (MORPHE project design)</a:t>
            </a:r>
          </a:p>
          <a:p>
            <a:r>
              <a:rPr lang="en-GB"/>
              <a:t>General tips</a:t>
            </a:r>
          </a:p>
          <a:p>
            <a:endParaRPr lang="en-GB"/>
          </a:p>
          <a:p>
            <a:r>
              <a:rPr lang="en-GB"/>
              <a:t>Stress and Burnout</a:t>
            </a:r>
          </a:p>
        </p:txBody>
      </p:sp>
    </p:spTree>
    <p:extLst>
      <p:ext uri="{BB962C8B-B14F-4D97-AF65-F5344CB8AC3E}">
        <p14:creationId xmlns:p14="http://schemas.microsoft.com/office/powerpoint/2010/main" val="27423473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BAA0A-1C6F-4BDF-92B6-F87940130B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Assessment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44B335-BE94-4C29-A32F-C6592A6829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>
                <a:solidFill>
                  <a:srgbClr val="373A3C"/>
                </a:solidFill>
                <a:effectLst/>
                <a:latin typeface="-apple-system"/>
              </a:rPr>
              <a:t>1. Using a project design, preferably from a completed project with which you have had direct involvement, critically assess the how successfully the design delivered a contextualised research design, appropriate methodology, effective project management and communication within and beyond the project team, and a suitable outcome in terms of publication and archive. This task may well require you to talk with colleagues and access associated documentation such as monitoring / progress reports. (25%, 2000 words or equivalent)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630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879B1-8B63-463B-8486-2C52196BFB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Assessment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2F4C8-9CA5-4B4D-A0FD-00EF033F2C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>
                <a:solidFill>
                  <a:srgbClr val="373A3C"/>
                </a:solidFill>
                <a:effectLst/>
                <a:latin typeface="-apple-system"/>
              </a:rPr>
              <a:t>2. Critically reflect on your experience of the role play scenarios to identify the key challenges in successful project delivery when working as a team (25%, 2000 words or equivalent) 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8221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7CB6E-D45A-4933-9CA0-5ED33462E3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Assessment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7BAF11-F1A2-4F1C-90C2-7F5AC848C8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>
                <a:solidFill>
                  <a:srgbClr val="373A3C"/>
                </a:solidFill>
                <a:effectLst/>
                <a:latin typeface="-apple-system"/>
              </a:rPr>
              <a:t>Produce a MORPHE compliant project design for an agreed archaeological project addressing all the key components defined in the standard demonstrating your awareness of current archaeological project management best practice (50%, 4000 words or equivalent)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4297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35415-419D-4155-9CA8-15818B0F78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General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3F529-AE71-4154-84C1-9E669CD340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/>
              <a:t>Supporting information </a:t>
            </a:r>
            <a:r>
              <a:rPr lang="en-GB"/>
              <a:t>submission link for related documents – state authorship</a:t>
            </a:r>
          </a:p>
          <a:p>
            <a:r>
              <a:rPr lang="en-GB"/>
              <a:t>Refer to relevant academic sources, professional guidance etc</a:t>
            </a:r>
          </a:p>
          <a:p>
            <a:r>
              <a:rPr lang="en-GB"/>
              <a:t>Present two views and judge between them</a:t>
            </a:r>
          </a:p>
          <a:p>
            <a:r>
              <a:rPr lang="en-GB"/>
              <a:t>Link practice to theoretical literature</a:t>
            </a:r>
          </a:p>
          <a:p>
            <a:r>
              <a:rPr lang="en-GB"/>
              <a:t>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1763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60C3A-34A4-48D3-9EC7-91944EEDCE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Stress and burnout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06F049-25A8-477E-A3A9-C29D8B402C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60F254C-B7AF-4523-87A6-D4C0C22F83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313" y="2314575"/>
            <a:ext cx="5743273" cy="45434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29E43E3-A6AA-48A1-9E83-DB50568F9551}"/>
              </a:ext>
            </a:extLst>
          </p:cNvPr>
          <p:cNvSpPr txBox="1"/>
          <p:nvPr/>
        </p:nvSpPr>
        <p:spPr>
          <a:xfrm>
            <a:off x="6854687" y="145629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https://www.hse.gov.uk/statistics/causdis/stress.pdf</a:t>
            </a:r>
          </a:p>
        </p:txBody>
      </p:sp>
    </p:spTree>
    <p:extLst>
      <p:ext uri="{BB962C8B-B14F-4D97-AF65-F5344CB8AC3E}">
        <p14:creationId xmlns:p14="http://schemas.microsoft.com/office/powerpoint/2010/main" val="41624412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Spotting stress at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do you know you are becoming stressed?</a:t>
            </a:r>
          </a:p>
          <a:p>
            <a:endParaRPr lang="en-GB" dirty="0"/>
          </a:p>
          <a:p>
            <a:r>
              <a:rPr lang="en-GB" dirty="0"/>
              <a:t>How can you tell that others are becoming stressed?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11/05/2022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4538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Symptoms of excess stress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y-GB" altLang="en-US" dirty="0"/>
              <a:t>Insomnia</a:t>
            </a:r>
          </a:p>
          <a:p>
            <a:pPr>
              <a:lnSpc>
                <a:spcPct val="90000"/>
              </a:lnSpc>
            </a:pPr>
            <a:r>
              <a:rPr lang="cy-GB" altLang="en-US" dirty="0"/>
              <a:t>Fatigue</a:t>
            </a:r>
          </a:p>
          <a:p>
            <a:pPr>
              <a:lnSpc>
                <a:spcPct val="90000"/>
              </a:lnSpc>
            </a:pPr>
            <a:r>
              <a:rPr lang="cy-GB" altLang="en-US" dirty="0"/>
              <a:t>Restlessness</a:t>
            </a:r>
          </a:p>
          <a:p>
            <a:pPr>
              <a:lnSpc>
                <a:spcPct val="90000"/>
              </a:lnSpc>
            </a:pPr>
            <a:r>
              <a:rPr lang="cy-GB" altLang="en-US" dirty="0"/>
              <a:t>Poor concentration</a:t>
            </a:r>
          </a:p>
          <a:p>
            <a:pPr>
              <a:lnSpc>
                <a:spcPct val="90000"/>
              </a:lnSpc>
            </a:pPr>
            <a:r>
              <a:rPr lang="cy-GB" altLang="en-US" dirty="0"/>
              <a:t>Substance abuse</a:t>
            </a:r>
          </a:p>
          <a:p>
            <a:pPr>
              <a:lnSpc>
                <a:spcPct val="90000"/>
              </a:lnSpc>
            </a:pPr>
            <a:r>
              <a:rPr lang="cy-GB" altLang="en-US" dirty="0"/>
              <a:t>Irritability</a:t>
            </a:r>
          </a:p>
          <a:p>
            <a:pPr>
              <a:lnSpc>
                <a:spcPct val="90000"/>
              </a:lnSpc>
            </a:pPr>
            <a:r>
              <a:rPr lang="cy-GB" altLang="en-US" dirty="0"/>
              <a:t>Indigestion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11/05/2022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5888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Causes of workplace stress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Poor communication</a:t>
            </a:r>
          </a:p>
          <a:p>
            <a:r>
              <a:rPr lang="en-GB" dirty="0"/>
              <a:t>Overwork</a:t>
            </a:r>
          </a:p>
          <a:p>
            <a:r>
              <a:rPr lang="en-GB" dirty="0"/>
              <a:t>Underwork</a:t>
            </a:r>
          </a:p>
          <a:p>
            <a:r>
              <a:rPr lang="en-GB" dirty="0"/>
              <a:t>Interpersonal conflict</a:t>
            </a:r>
          </a:p>
          <a:p>
            <a:r>
              <a:rPr lang="en-GB" dirty="0"/>
              <a:t>Lack of agency</a:t>
            </a:r>
          </a:p>
          <a:p>
            <a:r>
              <a:rPr lang="en-GB" dirty="0"/>
              <a:t>Management style</a:t>
            </a:r>
          </a:p>
          <a:p>
            <a:r>
              <a:rPr lang="en-GB" dirty="0"/>
              <a:t>Bullying and harassment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11/05/2022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6503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single biggest cause of workplace stress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63552" y="2464718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“65% of workers say that their main cause of stress is their immediate supervisor”</a:t>
            </a:r>
          </a:p>
          <a:p>
            <a:pPr marL="0" indent="0" algn="r">
              <a:buNone/>
            </a:pPr>
            <a:r>
              <a:rPr lang="en-GB" dirty="0"/>
              <a:t>Robert Hogan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11/05/2022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0025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line managers cause stress?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2"/>
          <a:lstStyle/>
          <a:p>
            <a:r>
              <a:rPr lang="en-GB" dirty="0"/>
              <a:t>Micro-managing</a:t>
            </a:r>
          </a:p>
          <a:p>
            <a:r>
              <a:rPr lang="en-GB" dirty="0"/>
              <a:t>Unpredictability</a:t>
            </a:r>
          </a:p>
          <a:p>
            <a:r>
              <a:rPr lang="en-GB" dirty="0"/>
              <a:t>Unavailability</a:t>
            </a:r>
          </a:p>
          <a:p>
            <a:r>
              <a:rPr lang="en-GB" dirty="0"/>
              <a:t>Failure to delegate</a:t>
            </a:r>
          </a:p>
          <a:p>
            <a:r>
              <a:rPr lang="en-GB" dirty="0"/>
              <a:t>Failure to inform</a:t>
            </a:r>
          </a:p>
          <a:p>
            <a:r>
              <a:rPr lang="en-GB" dirty="0"/>
              <a:t>Failure to consult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Delays in decision-making</a:t>
            </a:r>
          </a:p>
          <a:p>
            <a:r>
              <a:rPr lang="en-GB" dirty="0"/>
              <a:t>Unfulfilled commitments</a:t>
            </a:r>
          </a:p>
          <a:p>
            <a:r>
              <a:rPr lang="en-GB" dirty="0"/>
              <a:t>Lack of clarity</a:t>
            </a:r>
          </a:p>
          <a:p>
            <a:r>
              <a:rPr lang="en-GB" dirty="0"/>
              <a:t>Unrealistic expectations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11/05/2022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658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4E6D1-039B-4AB4-9205-398735EE6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Dealing with stress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8CF411-2F33-49C8-9619-A751DE7CBE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Go outside</a:t>
            </a:r>
          </a:p>
          <a:p>
            <a:r>
              <a:rPr lang="en-GB"/>
              <a:t>Exercise / activity</a:t>
            </a:r>
          </a:p>
          <a:p>
            <a:r>
              <a:rPr lang="en-GB"/>
              <a:t>Time off</a:t>
            </a:r>
          </a:p>
          <a:p>
            <a:r>
              <a:rPr lang="en-GB"/>
              <a:t>Declutter</a:t>
            </a:r>
          </a:p>
          <a:p>
            <a:r>
              <a:rPr lang="en-GB"/>
              <a:t>Organise tasks</a:t>
            </a:r>
          </a:p>
          <a:p>
            <a:r>
              <a:rPr lang="en-GB"/>
              <a:t>Reduce workload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3F4701-0EF6-47E8-8AEE-0409F1A0BC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11/05/2022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DCBD4B-6530-4D6B-90B0-B3DBCAFB21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86AF20-F546-433B-9C42-4FC68D4731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8292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dirty="0"/>
              <a:t>Cooper, C. (2013) </a:t>
            </a:r>
            <a:r>
              <a:rPr lang="en-GB" sz="1800" i="1" dirty="0"/>
              <a:t>The theory and research on occupational stress and wellbeing.</a:t>
            </a:r>
            <a:r>
              <a:rPr lang="en-GB" sz="1800" dirty="0"/>
              <a:t>  Basingstoke: Palgrave Macmillan.</a:t>
            </a:r>
          </a:p>
          <a:p>
            <a:pPr marL="0" indent="0">
              <a:buNone/>
            </a:pPr>
            <a:r>
              <a:rPr lang="en-GB" sz="1800" dirty="0"/>
              <a:t>Cooper, C. and Kahn, H. (2013) </a:t>
            </a:r>
            <a:r>
              <a:rPr lang="en-GB" sz="1800" i="1" dirty="0"/>
              <a:t>50 Things You Can Do Today to Manage Stress at Work</a:t>
            </a:r>
            <a:r>
              <a:rPr lang="en-GB" sz="1800" dirty="0"/>
              <a:t>.  Chichester: </a:t>
            </a:r>
            <a:r>
              <a:rPr lang="en-GB" sz="1800" dirty="0" err="1"/>
              <a:t>Summersdale</a:t>
            </a:r>
            <a:r>
              <a:rPr lang="en-GB" sz="1800" dirty="0"/>
              <a:t> Publishers.</a:t>
            </a:r>
          </a:p>
          <a:p>
            <a:pPr marL="0" indent="0">
              <a:buNone/>
            </a:pPr>
            <a:r>
              <a:rPr lang="en-GB" sz="1800" dirty="0"/>
              <a:t>Singh, D. (2006) </a:t>
            </a:r>
            <a:r>
              <a:rPr lang="en-GB" sz="1800" i="1" dirty="0"/>
              <a:t>Emotional Intelligence at Work: A Professional Guide</a:t>
            </a:r>
            <a:r>
              <a:rPr lang="en-GB" sz="1800" dirty="0"/>
              <a:t>.  3rd ed. New Delhi : SAGE India</a:t>
            </a:r>
          </a:p>
          <a:p>
            <a:pPr marL="0" indent="0">
              <a:buNone/>
            </a:pPr>
            <a:r>
              <a:rPr lang="en-GB" sz="1800" dirty="0" err="1"/>
              <a:t>Stranks</a:t>
            </a:r>
            <a:r>
              <a:rPr lang="en-GB" sz="1800" dirty="0"/>
              <a:t>, J. W. (2005) </a:t>
            </a:r>
            <a:r>
              <a:rPr lang="en-GB" sz="1800" i="1" dirty="0"/>
              <a:t>Stress at Work: Management and Prevention</a:t>
            </a:r>
            <a:r>
              <a:rPr lang="en-GB" sz="1800" dirty="0"/>
              <a:t>. Oxford: Elsevier/Butterworth-Heinemann. </a:t>
            </a:r>
          </a:p>
          <a:p>
            <a:pPr marL="0" indent="0">
              <a:buNone/>
            </a:pPr>
            <a:endParaRPr lang="cy-GB" altLang="en-US" sz="1800" dirty="0"/>
          </a:p>
          <a:p>
            <a:pPr marL="0" indent="0">
              <a:buNone/>
            </a:pPr>
            <a:r>
              <a:rPr lang="cy-GB" altLang="en-US" sz="1800" dirty="0"/>
              <a:t>danielgoleman.info</a:t>
            </a:r>
          </a:p>
          <a:p>
            <a:pPr marL="0" indent="0">
              <a:buNone/>
            </a:pPr>
            <a:r>
              <a:rPr lang="cy-GB" altLang="en-US" sz="1800" dirty="0"/>
              <a:t>www.robertsoncooper.com/gooddayatwork</a:t>
            </a:r>
          </a:p>
          <a:p>
            <a:pPr marL="0" indent="0">
              <a:buNone/>
            </a:pPr>
            <a:r>
              <a:rPr lang="en-GB" altLang="en-US" sz="1800" dirty="0"/>
              <a:t>CIPD (2013) ‘Preventing stress’, http://preventingstress.cipd.co.uk/.</a:t>
            </a:r>
          </a:p>
          <a:p>
            <a:pPr marL="0" indent="0">
              <a:buNone/>
            </a:pPr>
            <a:r>
              <a:rPr lang="en-GB" altLang="en-US" sz="1800" dirty="0"/>
              <a:t>Health and Safety Executive (2013) ‘Stress’, http://www.hse.gov.uk/stress/.</a:t>
            </a:r>
          </a:p>
          <a:p>
            <a:pPr marL="0" indent="0">
              <a:buNone/>
            </a:pPr>
            <a:endParaRPr lang="cy-GB" altLang="en-US" sz="1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11/05/2022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947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DA9ED7-C5C2-4CB2-ABF7-07D3541DB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Upcoming events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EF735-00A4-4380-894E-1930E714DB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15/5/22	-       Deadline for submissions </a:t>
            </a:r>
          </a:p>
          <a:p>
            <a:r>
              <a:rPr lang="en-GB"/>
              <a:t>29/6/22      -     Feedback session, summer briefing and psychological profiles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D0AA75-1832-428F-B4A0-4E89B90CDB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4DC0D71-D308-AE47-B644-375C518D8DD1}" type="datetime1">
              <a:rPr lang="en-GB" smtClean="0"/>
              <a:t>11/05/2022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2AA185-83FA-4D0F-A61E-68D102152C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22ED91-7D81-45CF-BA1C-FD8A4FB0A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E1F813-727A-E541-A356-B83EFC3EE9EA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3900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0D1ACAAF-D24C-4680-B8CC-11ED3888D29C}" vid="{3C49ADF3-94F9-4D40-97E1-94FEF14D3CA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2" ma:contentTypeDescription="Create a new document." ma:contentTypeScope="" ma:versionID="77ce33fcaaf5875b244005d6b21a3b84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2651935714011ce2695c0c66fefa8880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  <TaxCatchAll xmlns="8ee9550b-f5f4-4dde-bce5-39f4ba45c2f1" xsi:nil="true"/>
    <lcf76f155ced4ddcb4097134ff3c332f xmlns="92c24619-d6d5-42cf-b618-23d930ad9f20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F4F6451-8DC6-4016-8CE6-9A7AD28635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98785CD-32F6-4752-909D-A493FE292884}">
  <ds:schemaRefs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purl.org/dc/elements/1.1/"/>
    <ds:schemaRef ds:uri="92c24619-d6d5-42cf-b618-23d930ad9f20"/>
    <ds:schemaRef ds:uri="http://purl.org/dc/terms/"/>
    <ds:schemaRef ds:uri="http://www.w3.org/XML/1998/namespace"/>
    <ds:schemaRef ds:uri="8ee9550b-f5f4-4dde-bce5-39f4ba45c2f1"/>
  </ds:schemaRefs>
</ds:datastoreItem>
</file>

<file path=customXml/itemProps3.xml><?xml version="1.0" encoding="utf-8"?>
<ds:datastoreItem xmlns:ds="http://schemas.openxmlformats.org/officeDocument/2006/customXml" ds:itemID="{57929510-81C5-487C-8335-2F470080ED4C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419</TotalTime>
  <Words>577</Words>
  <Application>Microsoft Office PowerPoint</Application>
  <PresentationFormat>Widescreen</PresentationFormat>
  <Paragraphs>97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-apple-system</vt:lpstr>
      <vt:lpstr>Arial</vt:lpstr>
      <vt:lpstr>Calibri</vt:lpstr>
      <vt:lpstr>Calibri Light</vt:lpstr>
      <vt:lpstr>Myriad Pro</vt:lpstr>
      <vt:lpstr>Office Theme</vt:lpstr>
      <vt:lpstr>1_20140311PresentationUWTSDTemplate</vt:lpstr>
      <vt:lpstr>HPAR7003 Project Planning and Delivery</vt:lpstr>
      <vt:lpstr>PowerPoint Presentation</vt:lpstr>
      <vt:lpstr>PowerPoint Presentation</vt:lpstr>
      <vt:lpstr>Session outline</vt:lpstr>
      <vt:lpstr>Assessment 1</vt:lpstr>
      <vt:lpstr>Assessment 2</vt:lpstr>
      <vt:lpstr>Assessment 3</vt:lpstr>
      <vt:lpstr>General tips</vt:lpstr>
      <vt:lpstr>Stress and burnout</vt:lpstr>
      <vt:lpstr>Spotting stress at work</vt:lpstr>
      <vt:lpstr>Symptoms of excess stress</vt:lpstr>
      <vt:lpstr>Causes of workplace stress</vt:lpstr>
      <vt:lpstr>The single biggest cause of workplace stress</vt:lpstr>
      <vt:lpstr>How do line managers cause stress?</vt:lpstr>
      <vt:lpstr>Dealing with stress</vt:lpstr>
      <vt:lpstr>Resources</vt:lpstr>
      <vt:lpstr>Upcoming events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HPAR7003 Project Planning and Delivery</dc:title>
  <dc:creator>Martin Locock</dc:creator>
  <cp:lastModifiedBy>Martin Locock</cp:lastModifiedBy>
  <cp:revision>5</cp:revision>
  <dcterms:created xsi:type="dcterms:W3CDTF">2022-02-08T15:43:13Z</dcterms:created>
  <dcterms:modified xsi:type="dcterms:W3CDTF">2022-05-11T07:59:05Z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