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tags/tag10.xml" ContentType="application/vnd.openxmlformats-officedocument.presentationml.tags+xml"/>
  <Override PartName="/ppt/notesSlides/notesSlide11.xml" ContentType="application/vnd.openxmlformats-officedocument.presentationml.notesSlide+xml"/>
  <Override PartName="/ppt/tags/tag11.xml" ContentType="application/vnd.openxmlformats-officedocument.presentationml.tags+xml"/>
  <Override PartName="/ppt/notesSlides/notesSlide12.xml" ContentType="application/vnd.openxmlformats-officedocument.presentationml.notesSlide+xml"/>
  <Override PartName="/ppt/tags/tag12.xml" ContentType="application/vnd.openxmlformats-officedocument.presentationml.tags+xml"/>
  <Override PartName="/ppt/notesSlides/notesSlide13.xml" ContentType="application/vnd.openxmlformats-officedocument.presentationml.notesSlide+xml"/>
  <Override PartName="/ppt/tags/tag13.xml" ContentType="application/vnd.openxmlformats-officedocument.presentationml.tags+xml"/>
  <Override PartName="/ppt/notesSlides/notesSlide14.xml" ContentType="application/vnd.openxmlformats-officedocument.presentationml.notesSlide+xml"/>
  <Override PartName="/ppt/tags/tag14.xml" ContentType="application/vnd.openxmlformats-officedocument.presentationml.tags+xml"/>
  <Override PartName="/ppt/notesSlides/notesSlide15.xml" ContentType="application/vnd.openxmlformats-officedocument.presentationml.notesSlide+xml"/>
  <Override PartName="/ppt/tags/tag15.xml" ContentType="application/vnd.openxmlformats-officedocument.presentationml.tags+xml"/>
  <Override PartName="/ppt/notesSlides/notesSlide16.xml" ContentType="application/vnd.openxmlformats-officedocument.presentationml.notesSlide+xml"/>
  <Override PartName="/ppt/tags/tag16.xml" ContentType="application/vnd.openxmlformats-officedocument.presentationml.tags+xml"/>
  <Override PartName="/ppt/notesSlides/notesSlide17.xml" ContentType="application/vnd.openxmlformats-officedocument.presentationml.notesSlide+xml"/>
  <Override PartName="/ppt/tags/tag17.xml" ContentType="application/vnd.openxmlformats-officedocument.presentationml.tags+xml"/>
  <Override PartName="/ppt/notesSlides/notesSlide18.xml" ContentType="application/vnd.openxmlformats-officedocument.presentationml.notesSlide+xml"/>
  <Override PartName="/ppt/tags/tag18.xml" ContentType="application/vnd.openxmlformats-officedocument.presentationml.tags+xml"/>
  <Override PartName="/ppt/notesSlides/notesSlide19.xml" ContentType="application/vnd.openxmlformats-officedocument.presentationml.notesSlide+xml"/>
  <Override PartName="/ppt/tags/tag19.xml" ContentType="application/vnd.openxmlformats-officedocument.presentationml.tags+xml"/>
  <Override PartName="/ppt/notesSlides/notesSlide20.xml" ContentType="application/vnd.openxmlformats-officedocument.presentationml.notesSlide+xml"/>
  <Override PartName="/ppt/tags/tag20.xml" ContentType="application/vnd.openxmlformats-officedocument.presentationml.tags+xml"/>
  <Override PartName="/ppt/notesSlides/notesSlide21.xml" ContentType="application/vnd.openxmlformats-officedocument.presentationml.notesSlide+xml"/>
  <Override PartName="/ppt/tags/tag21.xml" ContentType="application/vnd.openxmlformats-officedocument.presentationml.tags+xml"/>
  <Override PartName="/ppt/notesSlides/notesSlide22.xml" ContentType="application/vnd.openxmlformats-officedocument.presentationml.notesSlide+xml"/>
  <Override PartName="/ppt/tags/tag22.xml" ContentType="application/vnd.openxmlformats-officedocument.presentationml.tags+xml"/>
  <Override PartName="/ppt/notesSlides/notesSlide23.xml" ContentType="application/vnd.openxmlformats-officedocument.presentationml.notesSlide+xml"/>
  <Override PartName="/ppt/tags/tag23.xml" ContentType="application/vnd.openxmlformats-officedocument.presentationml.tags+xml"/>
  <Override PartName="/ppt/notesSlides/notesSlide24.xml" ContentType="application/vnd.openxmlformats-officedocument.presentationml.notesSlide+xml"/>
  <Override PartName="/ppt/tags/tag24.xml" ContentType="application/vnd.openxmlformats-officedocument.presentationml.tags+xml"/>
  <Override PartName="/ppt/notesSlides/notesSlide25.xml" ContentType="application/vnd.openxmlformats-officedocument.presentationml.notesSlide+xml"/>
  <Override PartName="/ppt/tags/tag25.xml" ContentType="application/vnd.openxmlformats-officedocument.presentationml.tags+xml"/>
  <Override PartName="/ppt/notesSlides/notesSlide26.xml" ContentType="application/vnd.openxmlformats-officedocument.presentationml.notesSlide+xml"/>
  <Override PartName="/ppt/tags/tag26.xml" ContentType="application/vnd.openxmlformats-officedocument.presentationml.tags+xml"/>
  <Override PartName="/ppt/notesSlides/notesSlide27.xml" ContentType="application/vnd.openxmlformats-officedocument.presentationml.notesSlide+xml"/>
  <Override PartName="/ppt/tags/tag27.xml" ContentType="application/vnd.openxmlformats-officedocument.presentationml.tags+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tags/tag28.xml" ContentType="application/vnd.openxmlformats-officedocument.presentationml.tags+xml"/>
  <Override PartName="/ppt/notesSlides/notesSlide30.xml" ContentType="application/vnd.openxmlformats-officedocument.presentationml.notesSlide+xml"/>
  <Override PartName="/ppt/tags/tag29.xml" ContentType="application/vnd.openxmlformats-officedocument.presentationml.tags+xml"/>
  <Override PartName="/ppt/notesSlides/notesSlide31.xml" ContentType="application/vnd.openxmlformats-officedocument.presentationml.notesSlide+xml"/>
  <Override PartName="/ppt/tags/tag30.xml" ContentType="application/vnd.openxmlformats-officedocument.presentationml.tags+xml"/>
  <Override PartName="/ppt/notesSlides/notesSlide32.xml" ContentType="application/vnd.openxmlformats-officedocument.presentationml.notesSlide+xml"/>
  <Override PartName="/ppt/tags/tag31.xml" ContentType="application/vnd.openxmlformats-officedocument.presentationml.tags+xml"/>
  <Override PartName="/ppt/notesSlides/notesSlide33.xml" ContentType="application/vnd.openxmlformats-officedocument.presentationml.notesSlide+xml"/>
  <Override PartName="/ppt/tags/tag32.xml" ContentType="application/vnd.openxmlformats-officedocument.presentationml.tags+xml"/>
  <Override PartName="/ppt/notesSlides/notesSlide34.xml" ContentType="application/vnd.openxmlformats-officedocument.presentationml.notesSlide+xml"/>
  <Override PartName="/ppt/tags/tag33.xml" ContentType="application/vnd.openxmlformats-officedocument.presentationml.tags+xml"/>
  <Override PartName="/ppt/notesSlides/notesSlide35.xml" ContentType="application/vnd.openxmlformats-officedocument.presentationml.notesSlide+xml"/>
  <Override PartName="/ppt/tags/tag34.xml" ContentType="application/vnd.openxmlformats-officedocument.presentationml.tags+xml"/>
  <Override PartName="/ppt/notesSlides/notesSlide36.xml" ContentType="application/vnd.openxmlformats-officedocument.presentationml.notesSlide+xml"/>
  <Override PartName="/ppt/tags/tag35.xml" ContentType="application/vnd.openxmlformats-officedocument.presentationml.tags+xml"/>
  <Override PartName="/ppt/notesSlides/notesSlide37.xml" ContentType="application/vnd.openxmlformats-officedocument.presentationml.notesSlide+xml"/>
  <Override PartName="/ppt/tags/tag36.xml" ContentType="application/vnd.openxmlformats-officedocument.presentationml.tags+xml"/>
  <Override PartName="/ppt/notesSlides/notesSlide38.xml" ContentType="application/vnd.openxmlformats-officedocument.presentationml.notesSlide+xml"/>
  <Override PartName="/ppt/tags/tag37.xml" ContentType="application/vnd.openxmlformats-officedocument.presentationml.tags+xml"/>
  <Override PartName="/ppt/notesSlides/notesSlide39.xml" ContentType="application/vnd.openxmlformats-officedocument.presentationml.notesSlide+xml"/>
  <Override PartName="/ppt/tags/tag38.xml" ContentType="application/vnd.openxmlformats-officedocument.presentationml.tags+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50"/>
  </p:notesMasterIdLst>
  <p:sldIdLst>
    <p:sldId id="719" r:id="rId7"/>
    <p:sldId id="301" r:id="rId8"/>
    <p:sldId id="302" r:id="rId9"/>
    <p:sldId id="633" r:id="rId10"/>
    <p:sldId id="963" r:id="rId11"/>
    <p:sldId id="1051" r:id="rId12"/>
    <p:sldId id="964" r:id="rId13"/>
    <p:sldId id="966" r:id="rId14"/>
    <p:sldId id="1053" r:id="rId15"/>
    <p:sldId id="1058" r:id="rId16"/>
    <p:sldId id="968" r:id="rId17"/>
    <p:sldId id="1060" r:id="rId18"/>
    <p:sldId id="981" r:id="rId19"/>
    <p:sldId id="1094" r:id="rId20"/>
    <p:sldId id="1095" r:id="rId21"/>
    <p:sldId id="1062" r:id="rId22"/>
    <p:sldId id="1063" r:id="rId23"/>
    <p:sldId id="1064" r:id="rId24"/>
    <p:sldId id="1065" r:id="rId25"/>
    <p:sldId id="1069" r:id="rId26"/>
    <p:sldId id="1070" r:id="rId27"/>
    <p:sldId id="1071" r:id="rId28"/>
    <p:sldId id="1072" r:id="rId29"/>
    <p:sldId id="1073" r:id="rId30"/>
    <p:sldId id="1075" r:id="rId31"/>
    <p:sldId id="1076" r:id="rId32"/>
    <p:sldId id="1077" r:id="rId33"/>
    <p:sldId id="1078" r:id="rId34"/>
    <p:sldId id="1096" r:id="rId35"/>
    <p:sldId id="1080" r:id="rId36"/>
    <p:sldId id="779" r:id="rId37"/>
    <p:sldId id="1079" r:id="rId38"/>
    <p:sldId id="1081" r:id="rId39"/>
    <p:sldId id="1082" r:id="rId40"/>
    <p:sldId id="1083" r:id="rId41"/>
    <p:sldId id="1067" r:id="rId42"/>
    <p:sldId id="1085" r:id="rId43"/>
    <p:sldId id="1087" r:id="rId44"/>
    <p:sldId id="1088" r:id="rId45"/>
    <p:sldId id="1089" r:id="rId46"/>
    <p:sldId id="970" r:id="rId47"/>
    <p:sldId id="1093" r:id="rId48"/>
    <p:sldId id="721"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E7D90C-6F26-414A-B885-A2C03F725530}" v="2" dt="2025-02-03T07:41:14.4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932" autoAdjust="0"/>
    <p:restoredTop sz="87120" autoAdjust="0"/>
  </p:normalViewPr>
  <p:slideViewPr>
    <p:cSldViewPr snapToGrid="0">
      <p:cViewPr>
        <p:scale>
          <a:sx n="80" d="100"/>
          <a:sy n="80" d="100"/>
        </p:scale>
        <p:origin x="735" y="1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microsoft.com/office/2015/10/relationships/revisionInfo" Target="revisionInfo.xml"/><Relationship Id="rId8" Type="http://schemas.openxmlformats.org/officeDocument/2006/relationships/slide" Target="slides/slide2.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C5E7D90C-6F26-414A-B885-A2C03F725530}"/>
    <pc:docChg chg="addSld modSld">
      <pc:chgData name="Stalin Jacob Wilson Packia Dhas" userId="050d7d71-3621-4503-95e8-1c9a9d962492" providerId="ADAL" clId="{C5E7D90C-6F26-414A-B885-A2C03F725530}" dt="2025-02-03T07:41:07.416" v="17" actId="6549"/>
      <pc:docMkLst>
        <pc:docMk/>
      </pc:docMkLst>
      <pc:sldChg chg="modNotesTx">
        <pc:chgData name="Stalin Jacob Wilson Packia Dhas" userId="050d7d71-3621-4503-95e8-1c9a9d962492" providerId="ADAL" clId="{C5E7D90C-6F26-414A-B885-A2C03F725530}" dt="2025-02-03T07:13:49.753" v="0" actId="6549"/>
        <pc:sldMkLst>
          <pc:docMk/>
          <pc:sldMk cId="400837481" sldId="633"/>
        </pc:sldMkLst>
      </pc:sldChg>
      <pc:sldChg chg="modSp add mod">
        <pc:chgData name="Stalin Jacob Wilson Packia Dhas" userId="050d7d71-3621-4503-95e8-1c9a9d962492" providerId="ADAL" clId="{C5E7D90C-6F26-414A-B885-A2C03F725530}" dt="2025-02-03T07:41:07.416" v="17" actId="6549"/>
        <pc:sldMkLst>
          <pc:docMk/>
          <pc:sldMk cId="2184585250" sldId="779"/>
        </pc:sldMkLst>
        <pc:spChg chg="mod">
          <ac:chgData name="Stalin Jacob Wilson Packia Dhas" userId="050d7d71-3621-4503-95e8-1c9a9d962492" providerId="ADAL" clId="{C5E7D90C-6F26-414A-B885-A2C03F725530}" dt="2025-02-03T07:41:07.416" v="17" actId="6549"/>
          <ac:spMkLst>
            <pc:docMk/>
            <pc:sldMk cId="2184585250" sldId="779"/>
            <ac:spMk id="35844" creationId="{00000000-0000-0000-0000-000000000000}"/>
          </ac:spMkLst>
        </pc:spChg>
      </pc:sldChg>
      <pc:sldChg chg="modNotesTx">
        <pc:chgData name="Stalin Jacob Wilson Packia Dhas" userId="050d7d71-3621-4503-95e8-1c9a9d962492" providerId="ADAL" clId="{C5E7D90C-6F26-414A-B885-A2C03F725530}" dt="2025-02-03T07:13:58.348" v="1" actId="6549"/>
        <pc:sldMkLst>
          <pc:docMk/>
          <pc:sldMk cId="4097001366" sldId="963"/>
        </pc:sldMkLst>
      </pc:sldChg>
      <pc:sldChg chg="modNotesTx">
        <pc:chgData name="Stalin Jacob Wilson Packia Dhas" userId="050d7d71-3621-4503-95e8-1c9a9d962492" providerId="ADAL" clId="{C5E7D90C-6F26-414A-B885-A2C03F725530}" dt="2025-02-03T07:14:07.265" v="3" actId="6549"/>
        <pc:sldMkLst>
          <pc:docMk/>
          <pc:sldMk cId="1294028406" sldId="964"/>
        </pc:sldMkLst>
      </pc:sldChg>
      <pc:sldChg chg="modNotesTx">
        <pc:chgData name="Stalin Jacob Wilson Packia Dhas" userId="050d7d71-3621-4503-95e8-1c9a9d962492" providerId="ADAL" clId="{C5E7D90C-6F26-414A-B885-A2C03F725530}" dt="2025-02-03T07:14:11.393" v="4" actId="6549"/>
        <pc:sldMkLst>
          <pc:docMk/>
          <pc:sldMk cId="1997531702" sldId="966"/>
        </pc:sldMkLst>
      </pc:sldChg>
      <pc:sldChg chg="modNotesTx">
        <pc:chgData name="Stalin Jacob Wilson Packia Dhas" userId="050d7d71-3621-4503-95e8-1c9a9d962492" providerId="ADAL" clId="{C5E7D90C-6F26-414A-B885-A2C03F725530}" dt="2025-02-03T07:14:20.108" v="5" actId="6549"/>
        <pc:sldMkLst>
          <pc:docMk/>
          <pc:sldMk cId="13914073" sldId="968"/>
        </pc:sldMkLst>
      </pc:sldChg>
      <pc:sldChg chg="modNotesTx">
        <pc:chgData name="Stalin Jacob Wilson Packia Dhas" userId="050d7d71-3621-4503-95e8-1c9a9d962492" providerId="ADAL" clId="{C5E7D90C-6F26-414A-B885-A2C03F725530}" dt="2025-02-03T07:14:28.042" v="6" actId="6549"/>
        <pc:sldMkLst>
          <pc:docMk/>
          <pc:sldMk cId="2941734986" sldId="981"/>
        </pc:sldMkLst>
      </pc:sldChg>
      <pc:sldChg chg="modNotesTx">
        <pc:chgData name="Stalin Jacob Wilson Packia Dhas" userId="050d7d71-3621-4503-95e8-1c9a9d962492" providerId="ADAL" clId="{C5E7D90C-6F26-414A-B885-A2C03F725530}" dt="2025-02-03T07:14:02.685" v="2" actId="6549"/>
        <pc:sldMkLst>
          <pc:docMk/>
          <pc:sldMk cId="3378334309" sldId="1051"/>
        </pc:sldMkLst>
      </pc:sldChg>
      <pc:sldChg chg="modNotesTx">
        <pc:chgData name="Stalin Jacob Wilson Packia Dhas" userId="050d7d71-3621-4503-95e8-1c9a9d962492" providerId="ADAL" clId="{C5E7D90C-6F26-414A-B885-A2C03F725530}" dt="2025-02-03T07:14:41.608" v="9" actId="6549"/>
        <pc:sldMkLst>
          <pc:docMk/>
          <pc:sldMk cId="3867996267" sldId="1062"/>
        </pc:sldMkLst>
      </pc:sldChg>
      <pc:sldChg chg="modNotesTx">
        <pc:chgData name="Stalin Jacob Wilson Packia Dhas" userId="050d7d71-3621-4503-95e8-1c9a9d962492" providerId="ADAL" clId="{C5E7D90C-6F26-414A-B885-A2C03F725530}" dt="2025-02-03T07:14:45.796" v="10" actId="6549"/>
        <pc:sldMkLst>
          <pc:docMk/>
          <pc:sldMk cId="4199261783" sldId="1063"/>
        </pc:sldMkLst>
      </pc:sldChg>
      <pc:sldChg chg="modNotesTx">
        <pc:chgData name="Stalin Jacob Wilson Packia Dhas" userId="050d7d71-3621-4503-95e8-1c9a9d962492" providerId="ADAL" clId="{C5E7D90C-6F26-414A-B885-A2C03F725530}" dt="2025-02-03T07:14:49.243" v="11" actId="6549"/>
        <pc:sldMkLst>
          <pc:docMk/>
          <pc:sldMk cId="1187907386" sldId="1064"/>
        </pc:sldMkLst>
      </pc:sldChg>
      <pc:sldChg chg="modNotesTx">
        <pc:chgData name="Stalin Jacob Wilson Packia Dhas" userId="050d7d71-3621-4503-95e8-1c9a9d962492" providerId="ADAL" clId="{C5E7D90C-6F26-414A-B885-A2C03F725530}" dt="2025-02-03T07:14:52.962" v="12" actId="6549"/>
        <pc:sldMkLst>
          <pc:docMk/>
          <pc:sldMk cId="1981844819" sldId="1065"/>
        </pc:sldMkLst>
      </pc:sldChg>
      <pc:sldChg chg="modNotesTx">
        <pc:chgData name="Stalin Jacob Wilson Packia Dhas" userId="050d7d71-3621-4503-95e8-1c9a9d962492" providerId="ADAL" clId="{C5E7D90C-6F26-414A-B885-A2C03F725530}" dt="2025-02-03T07:14:56.109" v="13" actId="6549"/>
        <pc:sldMkLst>
          <pc:docMk/>
          <pc:sldMk cId="1495252091" sldId="1069"/>
        </pc:sldMkLst>
      </pc:sldChg>
      <pc:sldChg chg="modNotesTx">
        <pc:chgData name="Stalin Jacob Wilson Packia Dhas" userId="050d7d71-3621-4503-95e8-1c9a9d962492" providerId="ADAL" clId="{C5E7D90C-6F26-414A-B885-A2C03F725530}" dt="2025-02-03T07:15:13.037" v="14" actId="6549"/>
        <pc:sldMkLst>
          <pc:docMk/>
          <pc:sldMk cId="1346101809" sldId="1081"/>
        </pc:sldMkLst>
      </pc:sldChg>
      <pc:sldChg chg="modNotesTx">
        <pc:chgData name="Stalin Jacob Wilson Packia Dhas" userId="050d7d71-3621-4503-95e8-1c9a9d962492" providerId="ADAL" clId="{C5E7D90C-6F26-414A-B885-A2C03F725530}" dt="2025-02-03T07:15:16.935" v="15" actId="6549"/>
        <pc:sldMkLst>
          <pc:docMk/>
          <pc:sldMk cId="3727141702" sldId="1082"/>
        </pc:sldMkLst>
      </pc:sldChg>
      <pc:sldChg chg="modNotesTx">
        <pc:chgData name="Stalin Jacob Wilson Packia Dhas" userId="050d7d71-3621-4503-95e8-1c9a9d962492" providerId="ADAL" clId="{C5E7D90C-6F26-414A-B885-A2C03F725530}" dt="2025-02-03T07:14:32.907" v="7" actId="6549"/>
        <pc:sldMkLst>
          <pc:docMk/>
          <pc:sldMk cId="3058410196" sldId="1094"/>
        </pc:sldMkLst>
      </pc:sldChg>
      <pc:sldChg chg="modNotesTx">
        <pc:chgData name="Stalin Jacob Wilson Packia Dhas" userId="050d7d71-3621-4503-95e8-1c9a9d962492" providerId="ADAL" clId="{C5E7D90C-6F26-414A-B885-A2C03F725530}" dt="2025-02-03T07:14:37.696" v="8" actId="6549"/>
        <pc:sldMkLst>
          <pc:docMk/>
          <pc:sldMk cId="652017503" sldId="109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02/02/2025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dirty="0"/>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baseline="0"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19415871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baseline="0"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0559475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baseline="0"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1115388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baseline="0"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5023423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baseline="0"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4864154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baseline="0"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82012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6658156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9924571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9396657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b="1" i="1"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8473937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A4D7B6-38C0-DCD8-3118-6EBB912169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A3B589-3EF7-3A0D-C764-F4A97D547B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83BB21-7272-F1CF-5824-FCDB1880BBF9}"/>
              </a:ext>
            </a:extLst>
          </p:cNvPr>
          <p:cNvSpPr>
            <a:spLocks noGrp="1"/>
          </p:cNvSpPr>
          <p:nvPr>
            <p:ph type="body" idx="1"/>
          </p:nvPr>
        </p:nvSpPr>
        <p:spPr/>
        <p:txBody>
          <a:bodyPr/>
          <a:lstStyle/>
          <a:p>
            <a:endParaRPr lang="en-US" b="1" i="1" dirty="0">
              <a:latin typeface="Arial" charset="0"/>
            </a:endParaRPr>
          </a:p>
        </p:txBody>
      </p:sp>
      <p:sp>
        <p:nvSpPr>
          <p:cNvPr id="4" name="Slide Number Placeholder 3">
            <a:extLst>
              <a:ext uri="{FF2B5EF4-FFF2-40B4-BE49-F238E27FC236}">
                <a16:creationId xmlns:a16="http://schemas.microsoft.com/office/drawing/2014/main" id="{13A64D17-CE85-EE38-DBF4-831E35068261}"/>
              </a:ext>
            </a:extLst>
          </p:cNvPr>
          <p:cNvSpPr>
            <a:spLocks noGrp="1"/>
          </p:cNvSpPr>
          <p:nvPr>
            <p:ph type="sldNum" sz="quarter" idx="10"/>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7589822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151FF6-EC2F-7C1C-0537-FF745A2CA1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554C8F-1F2C-8BD8-3BF3-D7D65CFED6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AA8084-93D2-6979-5F5B-D1D0DE160015}"/>
              </a:ext>
            </a:extLst>
          </p:cNvPr>
          <p:cNvSpPr>
            <a:spLocks noGrp="1"/>
          </p:cNvSpPr>
          <p:nvPr>
            <p:ph type="body" idx="1"/>
          </p:nvPr>
        </p:nvSpPr>
        <p:spPr/>
        <p:txBody>
          <a:bodyPr/>
          <a:lstStyle/>
          <a:p>
            <a:endParaRPr lang="en-US" b="1" i="1" dirty="0">
              <a:latin typeface="Arial" charset="0"/>
            </a:endParaRPr>
          </a:p>
        </p:txBody>
      </p:sp>
      <p:sp>
        <p:nvSpPr>
          <p:cNvPr id="4" name="Slide Number Placeholder 3">
            <a:extLst>
              <a:ext uri="{FF2B5EF4-FFF2-40B4-BE49-F238E27FC236}">
                <a16:creationId xmlns:a16="http://schemas.microsoft.com/office/drawing/2014/main" id="{D4CD30A8-1DA4-421C-C5E3-A7931F3C8A10}"/>
              </a:ext>
            </a:extLst>
          </p:cNvPr>
          <p:cNvSpPr>
            <a:spLocks noGrp="1"/>
          </p:cNvSpPr>
          <p:nvPr>
            <p:ph type="sldNum" sz="quarter" idx="10"/>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42500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6528463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GB" dirty="0"/>
          </a:p>
        </p:txBody>
      </p:sp>
      <p:sp>
        <p:nvSpPr>
          <p:cNvPr id="4" name="Slide Number Placeholder 3"/>
          <p:cNvSpPr>
            <a:spLocks noGrp="1"/>
          </p:cNvSpPr>
          <p:nvPr>
            <p:ph type="sldNum" sz="quarter" idx="10"/>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6922501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41139924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2552644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2896843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281268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5226940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3829778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24554873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6730861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15459380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26385305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33472730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90C1C9-2CB1-8F63-05AD-A6F2994ADA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EC90FF-721B-C717-80AD-E57D6572E0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86A6CF-4ADA-4DE9-1926-CC1FEA7443C7}"/>
              </a:ext>
            </a:extLst>
          </p:cNvPr>
          <p:cNvSpPr>
            <a:spLocks noGrp="1"/>
          </p:cNvSpPr>
          <p:nvPr>
            <p:ph type="body" idx="1"/>
          </p:nvPr>
        </p:nvSpPr>
        <p:spPr/>
        <p:txBody>
          <a:bodyPr/>
          <a:lstStyle/>
          <a:p>
            <a:pPr>
              <a:buFontTx/>
              <a:buNone/>
            </a:pPr>
            <a:endParaRPr lang="en-US" dirty="0">
              <a:latin typeface="Arial" charset="0"/>
            </a:endParaRPr>
          </a:p>
        </p:txBody>
      </p:sp>
      <p:sp>
        <p:nvSpPr>
          <p:cNvPr id="4" name="Slide Number Placeholder 3">
            <a:extLst>
              <a:ext uri="{FF2B5EF4-FFF2-40B4-BE49-F238E27FC236}">
                <a16:creationId xmlns:a16="http://schemas.microsoft.com/office/drawing/2014/main" id="{CCD6BB97-B4CA-1BAC-D4F0-191B5FFE8949}"/>
              </a:ext>
            </a:extLst>
          </p:cNvPr>
          <p:cNvSpPr>
            <a:spLocks noGrp="1"/>
          </p:cNvSpPr>
          <p:nvPr>
            <p:ph type="sldNum" sz="quarter" idx="10"/>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13756808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42066839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30A35F4-6B3F-4F69-AC02-49C05A790324}" type="slidenum">
              <a:rPr lang="en-US"/>
              <a:pPr/>
              <a:t>31</a:t>
            </a:fld>
            <a:endParaRPr lang="en-US"/>
          </a:p>
        </p:txBody>
      </p:sp>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11888792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9022606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24414987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8627761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26150789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6362947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198909597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266631492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335058946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112491714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Arial" charset="0"/>
                <a:ea typeface="ＭＳ Ｐゴシック"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41</a:t>
            </a:fld>
            <a:endParaRPr kumimoji="0" lang="en-US" sz="12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endParaRPr>
          </a:p>
        </p:txBody>
      </p:sp>
    </p:spTree>
    <p:extLst>
      <p:ext uri="{BB962C8B-B14F-4D97-AF65-F5344CB8AC3E}">
        <p14:creationId xmlns:p14="http://schemas.microsoft.com/office/powerpoint/2010/main" val="265331021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Arial" charset="0"/>
                <a:ea typeface="ＭＳ Ｐゴシック"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42</a:t>
            </a:fld>
            <a:endParaRPr kumimoji="0" lang="en-US" sz="12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endParaRPr>
          </a:p>
        </p:txBody>
      </p:sp>
    </p:spTree>
    <p:extLst>
      <p:ext uri="{BB962C8B-B14F-4D97-AF65-F5344CB8AC3E}">
        <p14:creationId xmlns:p14="http://schemas.microsoft.com/office/powerpoint/2010/main" val="321459255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43</a:t>
            </a:fld>
            <a:endParaRPr lang="en-GB" dirty="0"/>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BE9F51-9D10-48B6-AA33-DF308146B646}" type="datetime1">
              <a:rPr lang="en-GB" smtClean="0"/>
              <a:t>03/02/2025</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3/ 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5.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5.xml"/><Relationship Id="rId1" Type="http://schemas.openxmlformats.org/officeDocument/2006/relationships/tags" Target="../tags/tag2.xml"/><Relationship Id="rId5" Type="http://schemas.openxmlformats.org/officeDocument/2006/relationships/image" Target="../media/image5.jpe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5.xml"/><Relationship Id="rId1" Type="http://schemas.openxmlformats.org/officeDocument/2006/relationships/tags" Target="../tags/tag3.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5.xml"/><Relationship Id="rId1" Type="http://schemas.openxmlformats.org/officeDocument/2006/relationships/tags" Target="../tags/tag4.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5.xml"/><Relationship Id="rId1" Type="http://schemas.openxmlformats.org/officeDocument/2006/relationships/tags" Target="../tags/tag5.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5.xml"/><Relationship Id="rId1" Type="http://schemas.openxmlformats.org/officeDocument/2006/relationships/tags" Target="../tags/tag6.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5.xml"/><Relationship Id="rId1" Type="http://schemas.openxmlformats.org/officeDocument/2006/relationships/tags" Target="../tags/tag7.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5.xml"/><Relationship Id="rId1" Type="http://schemas.openxmlformats.org/officeDocument/2006/relationships/tags" Target="../tags/tag8.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5.xml"/><Relationship Id="rId1" Type="http://schemas.openxmlformats.org/officeDocument/2006/relationships/tags" Target="../tags/tag9.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5.xml"/><Relationship Id="rId1" Type="http://schemas.openxmlformats.org/officeDocument/2006/relationships/tags" Target="../tags/tag10.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5.xml"/><Relationship Id="rId1" Type="http://schemas.openxmlformats.org/officeDocument/2006/relationships/tags" Target="../tags/tag11.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5.xml"/><Relationship Id="rId1" Type="http://schemas.openxmlformats.org/officeDocument/2006/relationships/tags" Target="../tags/tag1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5.xml"/><Relationship Id="rId1" Type="http://schemas.openxmlformats.org/officeDocument/2006/relationships/tags" Target="../tags/tag1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5.xml"/><Relationship Id="rId1" Type="http://schemas.openxmlformats.org/officeDocument/2006/relationships/tags" Target="../tags/tag14.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5.xml"/><Relationship Id="rId1" Type="http://schemas.openxmlformats.org/officeDocument/2006/relationships/tags" Target="../tags/tag15.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5.xml"/><Relationship Id="rId1" Type="http://schemas.openxmlformats.org/officeDocument/2006/relationships/tags" Target="../tags/tag16.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5.xml"/><Relationship Id="rId1" Type="http://schemas.openxmlformats.org/officeDocument/2006/relationships/tags" Target="../tags/tag17.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5.xml"/><Relationship Id="rId1" Type="http://schemas.openxmlformats.org/officeDocument/2006/relationships/tags" Target="../tags/tag18.xml"/><Relationship Id="rId5" Type="http://schemas.openxmlformats.org/officeDocument/2006/relationships/image" Target="../media/image15.png"/><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7" Type="http://schemas.openxmlformats.org/officeDocument/2006/relationships/image" Target="../media/image19.png"/><Relationship Id="rId2" Type="http://schemas.openxmlformats.org/officeDocument/2006/relationships/slideLayout" Target="../slideLayouts/slideLayout5.xml"/><Relationship Id="rId1" Type="http://schemas.openxmlformats.org/officeDocument/2006/relationships/tags" Target="../tags/tag19.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1.xml"/><Relationship Id="rId7" Type="http://schemas.openxmlformats.org/officeDocument/2006/relationships/image" Target="../media/image23.png"/><Relationship Id="rId2" Type="http://schemas.openxmlformats.org/officeDocument/2006/relationships/slideLayout" Target="../slideLayouts/slideLayout5.xml"/><Relationship Id="rId1" Type="http://schemas.openxmlformats.org/officeDocument/2006/relationships/tags" Target="../tags/tag20.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5.xml"/><Relationship Id="rId1" Type="http://schemas.openxmlformats.org/officeDocument/2006/relationships/tags" Target="../tags/tag21.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5.xml"/><Relationship Id="rId1" Type="http://schemas.openxmlformats.org/officeDocument/2006/relationships/tags" Target="../tags/tag2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5.xml"/><Relationship Id="rId1" Type="http://schemas.openxmlformats.org/officeDocument/2006/relationships/tags" Target="../tags/tag23.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5.xml"/><Relationship Id="rId1" Type="http://schemas.openxmlformats.org/officeDocument/2006/relationships/tags" Target="../tags/tag24.xml"/><Relationship Id="rId6" Type="http://schemas.openxmlformats.org/officeDocument/2006/relationships/image" Target="../media/image35.jpeg"/><Relationship Id="rId5" Type="http://schemas.openxmlformats.org/officeDocument/2006/relationships/image" Target="../media/image34.png"/><Relationship Id="rId4" Type="http://schemas.openxmlformats.org/officeDocument/2006/relationships/image" Target="../media/image33.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5.xml"/><Relationship Id="rId1" Type="http://schemas.openxmlformats.org/officeDocument/2006/relationships/tags" Target="../tags/tag25.xml"/><Relationship Id="rId6" Type="http://schemas.openxmlformats.org/officeDocument/2006/relationships/image" Target="../media/image38.jpeg"/><Relationship Id="rId5" Type="http://schemas.openxmlformats.org/officeDocument/2006/relationships/image" Target="../media/image37.png"/><Relationship Id="rId4" Type="http://schemas.openxmlformats.org/officeDocument/2006/relationships/image" Target="../media/image36.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5.xml"/><Relationship Id="rId1" Type="http://schemas.openxmlformats.org/officeDocument/2006/relationships/tags" Target="../tags/tag26.xml"/><Relationship Id="rId6" Type="http://schemas.openxmlformats.org/officeDocument/2006/relationships/image" Target="../media/image41.jpeg"/><Relationship Id="rId5" Type="http://schemas.openxmlformats.org/officeDocument/2006/relationships/image" Target="../media/image40.png"/><Relationship Id="rId4" Type="http://schemas.openxmlformats.org/officeDocument/2006/relationships/image" Target="../media/image39.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5.xml"/><Relationship Id="rId1" Type="http://schemas.openxmlformats.org/officeDocument/2006/relationships/tags" Target="../tags/tag27.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31.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9.xml"/><Relationship Id="rId1" Type="http://schemas.openxmlformats.org/officeDocument/2006/relationships/slideLayout" Target="../slideLayouts/slideLayout5.xml"/><Relationship Id="rId4" Type="http://schemas.openxmlformats.org/officeDocument/2006/relationships/image" Target="../media/image46.jpe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5.xml"/><Relationship Id="rId1" Type="http://schemas.openxmlformats.org/officeDocument/2006/relationships/tags" Target="../tags/tag28.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5.xml"/><Relationship Id="rId1" Type="http://schemas.openxmlformats.org/officeDocument/2006/relationships/tags" Target="../tags/tag29.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5.xml"/><Relationship Id="rId1" Type="http://schemas.openxmlformats.org/officeDocument/2006/relationships/tags" Target="../tags/tag30.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5.xml"/><Relationship Id="rId1" Type="http://schemas.openxmlformats.org/officeDocument/2006/relationships/tags" Target="../tags/tag31.xml"/><Relationship Id="rId4" Type="http://schemas.openxmlformats.org/officeDocument/2006/relationships/image" Target="../media/image47.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5.xml"/><Relationship Id="rId1" Type="http://schemas.openxmlformats.org/officeDocument/2006/relationships/tags" Target="../tags/tag32.xml"/><Relationship Id="rId4" Type="http://schemas.openxmlformats.org/officeDocument/2006/relationships/image" Target="../media/image48.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5.xml"/><Relationship Id="rId1" Type="http://schemas.openxmlformats.org/officeDocument/2006/relationships/tags" Target="../tags/tag33.xml"/><Relationship Id="rId4" Type="http://schemas.openxmlformats.org/officeDocument/2006/relationships/image" Target="../media/image49.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5.xml"/><Relationship Id="rId1" Type="http://schemas.openxmlformats.org/officeDocument/2006/relationships/tags" Target="../tags/tag34.xml"/><Relationship Id="rId4" Type="http://schemas.openxmlformats.org/officeDocument/2006/relationships/image" Target="../media/image50.pn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5.xml"/><Relationship Id="rId1" Type="http://schemas.openxmlformats.org/officeDocument/2006/relationships/tags" Target="../tags/tag35.xml"/><Relationship Id="rId4" Type="http://schemas.openxmlformats.org/officeDocument/2006/relationships/image" Target="../media/image51.pn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5.xml"/><Relationship Id="rId1" Type="http://schemas.openxmlformats.org/officeDocument/2006/relationships/tags" Target="../tags/tag36.xml"/><Relationship Id="rId4" Type="http://schemas.openxmlformats.org/officeDocument/2006/relationships/image" Target="../media/image52.pn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5.xml"/><Relationship Id="rId1" Type="http://schemas.openxmlformats.org/officeDocument/2006/relationships/tags" Target="../tags/tag37.xml"/><Relationship Id="rId4" Type="http://schemas.openxmlformats.org/officeDocument/2006/relationships/image" Target="../media/image53.pn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5.xml"/><Relationship Id="rId1" Type="http://schemas.openxmlformats.org/officeDocument/2006/relationships/tags" Target="../tags/tag38.xml"/></Relationships>
</file>

<file path=ppt/slides/_rels/slide4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1.xml"/><Relationship Id="rId1" Type="http://schemas.openxmlformats.org/officeDocument/2006/relationships/slideLayout" Target="../slideLayouts/slideLayout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- 3</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2542" y="-129124"/>
            <a:ext cx="7346234" cy="1325563"/>
          </a:xfrm>
        </p:spPr>
        <p:txBody>
          <a:bodyPr>
            <a:normAutofit/>
          </a:bodyPr>
          <a:lstStyle/>
          <a:p>
            <a:pPr algn="ctr"/>
            <a:r>
              <a:rPr lang="en-IN" b="1" dirty="0">
                <a:solidFill>
                  <a:schemeClr val="bg1"/>
                </a:solidFill>
                <a:latin typeface="+mn-lt"/>
              </a:rPr>
              <a:t>Content</a:t>
            </a:r>
          </a:p>
        </p:txBody>
      </p:sp>
      <p:sp>
        <p:nvSpPr>
          <p:cNvPr id="3" name="Content Placeholder 2"/>
          <p:cNvSpPr>
            <a:spLocks noGrp="1"/>
          </p:cNvSpPr>
          <p:nvPr>
            <p:ph idx="1"/>
          </p:nvPr>
        </p:nvSpPr>
        <p:spPr>
          <a:xfrm>
            <a:off x="398767" y="1322304"/>
            <a:ext cx="11584280" cy="5562157"/>
          </a:xfrm>
        </p:spPr>
        <p:txBody>
          <a:bodyPr>
            <a:normAutofit fontScale="40000" lnSpcReduction="20000"/>
          </a:bodyPr>
          <a:lstStyle/>
          <a:p>
            <a:pPr marL="431800" indent="-342900"/>
            <a:r>
              <a:rPr lang="en-US" altLang="en-US" sz="5100" dirty="0"/>
              <a:t>POST, BIOS, UEFI and CMOS</a:t>
            </a:r>
          </a:p>
          <a:p>
            <a:pPr marL="431800" indent="-342900"/>
            <a:r>
              <a:rPr lang="en-US" altLang="en-US" sz="5100" dirty="0"/>
              <a:t>Update the Firmware</a:t>
            </a:r>
          </a:p>
          <a:p>
            <a:pPr marL="431800" indent="-342900"/>
            <a:r>
              <a:rPr lang="en-US" sz="5100" dirty="0"/>
              <a:t>Power supply voltage settings</a:t>
            </a:r>
          </a:p>
          <a:p>
            <a:pPr marL="431800" indent="-342900"/>
            <a:r>
              <a:rPr lang="en-US" sz="5100" dirty="0"/>
              <a:t>Power fluctuation types</a:t>
            </a:r>
            <a:endParaRPr lang="en-US" altLang="en-US" sz="5100" dirty="0"/>
          </a:p>
          <a:p>
            <a:pPr marL="431800" indent="-342900"/>
            <a:r>
              <a:rPr lang="en-US" sz="5100" dirty="0"/>
              <a:t>Power protection devices</a:t>
            </a:r>
          </a:p>
          <a:p>
            <a:pPr marL="431800" indent="-342900"/>
            <a:r>
              <a:rPr lang="en-US" sz="5100" dirty="0"/>
              <a:t>CPU Architectures</a:t>
            </a:r>
          </a:p>
          <a:p>
            <a:pPr marL="431800" indent="-342900"/>
            <a:r>
              <a:rPr lang="en-US" sz="5100" dirty="0"/>
              <a:t>Enhancing CPU operation</a:t>
            </a:r>
          </a:p>
          <a:p>
            <a:pPr marL="431800" indent="-342900"/>
            <a:r>
              <a:rPr lang="en-US" sz="5100" dirty="0"/>
              <a:t>Multicore processors</a:t>
            </a:r>
          </a:p>
          <a:p>
            <a:pPr marL="431800" indent="-342900"/>
            <a:r>
              <a:rPr lang="en-US" sz="5100" dirty="0"/>
              <a:t>CPU Cooling mechanisms</a:t>
            </a:r>
          </a:p>
          <a:p>
            <a:pPr marL="431800" indent="-342900"/>
            <a:r>
              <a:rPr lang="en-US" sz="5100" dirty="0"/>
              <a:t>RAID Concepts</a:t>
            </a:r>
          </a:p>
          <a:p>
            <a:pPr marL="431800" indent="-342900"/>
            <a:r>
              <a:rPr lang="en-US" sz="5100" dirty="0"/>
              <a:t>Video and Graphic Ports</a:t>
            </a:r>
          </a:p>
          <a:p>
            <a:pPr marL="431800" indent="-342900"/>
            <a:r>
              <a:rPr lang="en-US" sz="5100" dirty="0"/>
              <a:t>Cables and connectors</a:t>
            </a:r>
          </a:p>
          <a:p>
            <a:pPr marL="431800" indent="-342900"/>
            <a:r>
              <a:rPr lang="en-US" sz="5100" dirty="0"/>
              <a:t>Monitor characteristics</a:t>
            </a:r>
          </a:p>
          <a:p>
            <a:pPr marL="431800" indent="-342900"/>
            <a:r>
              <a:rPr lang="en-US" sz="5100" dirty="0"/>
              <a:t>Upgrading computers</a:t>
            </a:r>
          </a:p>
          <a:p>
            <a:pPr marL="431800" indent="-342900"/>
            <a:r>
              <a:rPr lang="en-US" sz="5100" dirty="0"/>
              <a:t>Safe disposal methods</a:t>
            </a:r>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6464939" y="6492875"/>
            <a:ext cx="4432185" cy="365125"/>
          </a:xfrm>
        </p:spPr>
        <p:txBody>
          <a:bodyPr/>
          <a:lstStyle/>
          <a:p>
            <a:r>
              <a:rPr lang="en-GB" i="1" dirty="0"/>
              <a:t>Lecture 3/ Computer Systems Fundamentals </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GB" dirty="0"/>
              <a:t>Explain the fundamental concepts and functions of key computer hardware components, including POST, BIOS, UEFI, CMOS, firmware updates, and CPU architectures, in the context of system initialization and operation.</a:t>
            </a:r>
          </a:p>
          <a:p>
            <a:r>
              <a:rPr lang="en-GB" dirty="0"/>
              <a:t>Analyse the principles of computer hardware maintenance and system enhancement, including power supply configurations, RAID concepts, video and graphic ports, connectors, monitor characteristics, and safe disposal methods.</a:t>
            </a:r>
            <a:endParaRPr lang="en-IN" sz="40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dirty="0"/>
              <a:t>Lecture 3/ Computer Systems Fundamentals </a:t>
            </a:r>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83313" y="-86257"/>
            <a:ext cx="11594969" cy="1325563"/>
          </a:xfrm>
        </p:spPr>
        <p:txBody>
          <a:bodyPr/>
          <a:lstStyle/>
          <a:p>
            <a:pPr algn="ctr"/>
            <a:r>
              <a:rPr lang="en-US" altLang="en-US" dirty="0">
                <a:solidFill>
                  <a:schemeClr val="bg1"/>
                </a:solidFill>
              </a:rPr>
              <a:t>POST</a:t>
            </a:r>
            <a:endParaRPr lang="en-CA" altLang="en-US" dirty="0">
              <a:solidFill>
                <a:schemeClr val="bg1"/>
              </a:solidFill>
            </a:endParaRPr>
          </a:p>
        </p:txBody>
      </p:sp>
      <p:sp>
        <p:nvSpPr>
          <p:cNvPr id="13315" name="Content Placeholder 2"/>
          <p:cNvSpPr>
            <a:spLocks noGrp="1"/>
          </p:cNvSpPr>
          <p:nvPr>
            <p:ph idx="1"/>
          </p:nvPr>
        </p:nvSpPr>
        <p:spPr>
          <a:xfrm>
            <a:off x="183313" y="1451621"/>
            <a:ext cx="11093331" cy="4591753"/>
          </a:xfrm>
        </p:spPr>
        <p:txBody>
          <a:bodyPr>
            <a:normAutofit/>
          </a:bodyPr>
          <a:lstStyle/>
          <a:p>
            <a:r>
              <a:rPr lang="en-US" dirty="0"/>
              <a:t>When a computer is booted, the </a:t>
            </a:r>
            <a:r>
              <a:rPr lang="en-US" b="1" dirty="0"/>
              <a:t>basic input/output system </a:t>
            </a:r>
            <a:r>
              <a:rPr lang="en-US" dirty="0"/>
              <a:t>(BIOS)or </a:t>
            </a:r>
            <a:r>
              <a:rPr lang="en-US" b="1" dirty="0"/>
              <a:t>UEFI (Unified Extensible Firmware Interface)</a:t>
            </a:r>
            <a:r>
              <a:rPr lang="en-US" dirty="0"/>
              <a:t> performs a hardware check on the </a:t>
            </a:r>
            <a:r>
              <a:rPr lang="en-US" b="1" dirty="0"/>
              <a:t>main components (CPU, RAM </a:t>
            </a:r>
            <a:r>
              <a:rPr lang="en-US" b="1" dirty="0" err="1"/>
              <a:t>etc</a:t>
            </a:r>
            <a:r>
              <a:rPr lang="en-US" b="1" dirty="0"/>
              <a:t>) </a:t>
            </a:r>
            <a:r>
              <a:rPr lang="en-US" dirty="0"/>
              <a:t>of the computer, if they are functional.</a:t>
            </a:r>
          </a:p>
          <a:p>
            <a:pPr lvl="1"/>
            <a:r>
              <a:rPr lang="en-US" dirty="0"/>
              <a:t>This check is called a </a:t>
            </a:r>
            <a:r>
              <a:rPr lang="en-US" b="1" dirty="0"/>
              <a:t>power-on self-test </a:t>
            </a:r>
            <a:r>
              <a:rPr lang="en-US" dirty="0"/>
              <a:t>(POST).</a:t>
            </a:r>
          </a:p>
          <a:p>
            <a:r>
              <a:rPr lang="en-US" dirty="0"/>
              <a:t>If a device is malfunctioning, </a:t>
            </a:r>
            <a:r>
              <a:rPr lang="en-US" b="1" dirty="0"/>
              <a:t>an error or a beep code </a:t>
            </a:r>
            <a:r>
              <a:rPr lang="en-US" dirty="0"/>
              <a:t>alerts. </a:t>
            </a:r>
          </a:p>
          <a:p>
            <a:r>
              <a:rPr lang="en-US" dirty="0"/>
              <a:t>BIOS manufacturers use different codes to indicate different hardware problems. </a:t>
            </a:r>
          </a:p>
          <a:p>
            <a:pPr lvl="1"/>
            <a:r>
              <a:rPr lang="en-US" dirty="0"/>
              <a:t>Motherboard manufacturers may use different beep codes. </a:t>
            </a:r>
          </a:p>
          <a:p>
            <a:pPr lvl="1"/>
            <a:r>
              <a:rPr lang="en-US" dirty="0"/>
              <a:t>Always consult the motherboard documentation to get the beep codes for your computer.	</a:t>
            </a:r>
          </a:p>
        </p:txBody>
      </p:sp>
      <p:sp>
        <p:nvSpPr>
          <p:cNvPr id="2" name="Footer Placeholder 1">
            <a:extLst>
              <a:ext uri="{FF2B5EF4-FFF2-40B4-BE49-F238E27FC236}">
                <a16:creationId xmlns:a16="http://schemas.microsoft.com/office/drawing/2014/main" id="{780F0767-47BA-BAAB-0DC5-B79B3636BDE6}"/>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F5D1B6AC-0590-AFA0-3D5F-929ACE61828C}"/>
              </a:ext>
            </a:extLst>
          </p:cNvPr>
          <p:cNvSpPr>
            <a:spLocks noGrp="1"/>
          </p:cNvSpPr>
          <p:nvPr>
            <p:ph type="sldNum" sz="quarter" idx="12"/>
          </p:nvPr>
        </p:nvSpPr>
        <p:spPr/>
        <p:txBody>
          <a:bodyPr/>
          <a:lstStyle/>
          <a:p>
            <a:fld id="{AC82685A-BD3A-4230-8D85-804689F67293}" type="slidenum">
              <a:rPr lang="en-GB" smtClean="0"/>
              <a:t>4</a:t>
            </a:fld>
            <a:endParaRPr lang="en-GB" dirty="0"/>
          </a:p>
        </p:txBody>
      </p:sp>
    </p:spTree>
    <p:custDataLst>
      <p:tags r:id="rId1"/>
    </p:custDataLst>
    <p:extLst>
      <p:ext uri="{BB962C8B-B14F-4D97-AF65-F5344CB8AC3E}">
        <p14:creationId xmlns:p14="http://schemas.microsoft.com/office/powerpoint/2010/main" val="400837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82029" y="-67339"/>
            <a:ext cx="11594969" cy="1325563"/>
          </a:xfrm>
        </p:spPr>
        <p:txBody>
          <a:bodyPr/>
          <a:lstStyle/>
          <a:p>
            <a:pPr algn="ctr"/>
            <a:r>
              <a:rPr lang="en-US" altLang="en-US" dirty="0">
                <a:solidFill>
                  <a:schemeClr val="bg1"/>
                </a:solidFill>
              </a:rPr>
              <a:t>BIOS</a:t>
            </a:r>
            <a:endParaRPr lang="en-CA" altLang="en-US" dirty="0">
              <a:solidFill>
                <a:schemeClr val="bg1"/>
              </a:solidFill>
            </a:endParaRPr>
          </a:p>
        </p:txBody>
      </p:sp>
      <p:sp>
        <p:nvSpPr>
          <p:cNvPr id="13315" name="Content Placeholder 2"/>
          <p:cNvSpPr>
            <a:spLocks noGrp="1"/>
          </p:cNvSpPr>
          <p:nvPr>
            <p:ph idx="1"/>
          </p:nvPr>
        </p:nvSpPr>
        <p:spPr>
          <a:xfrm>
            <a:off x="218400" y="1205598"/>
            <a:ext cx="6566987" cy="4934257"/>
          </a:xfrm>
        </p:spPr>
        <p:txBody>
          <a:bodyPr>
            <a:normAutofit fontScale="92500" lnSpcReduction="10000"/>
          </a:bodyPr>
          <a:lstStyle/>
          <a:p>
            <a:r>
              <a:rPr lang="en-US" dirty="0"/>
              <a:t>All motherboards need a </a:t>
            </a:r>
            <a:r>
              <a:rPr lang="en-US" b="1" dirty="0"/>
              <a:t>BIOS to operate</a:t>
            </a:r>
            <a:r>
              <a:rPr lang="en-US" dirty="0"/>
              <a:t>. </a:t>
            </a:r>
          </a:p>
          <a:p>
            <a:r>
              <a:rPr lang="en-US" dirty="0"/>
              <a:t>BIOS is a ROM chip on the motherboard that contains a small program that </a:t>
            </a:r>
            <a:r>
              <a:rPr lang="en-US" b="1" dirty="0"/>
              <a:t>controls</a:t>
            </a:r>
            <a:r>
              <a:rPr lang="en-US" dirty="0"/>
              <a:t> the </a:t>
            </a:r>
            <a:r>
              <a:rPr lang="en-US" b="1" dirty="0"/>
              <a:t>communication between the operating system and the hardware.</a:t>
            </a:r>
          </a:p>
          <a:p>
            <a:r>
              <a:rPr lang="en-US" dirty="0"/>
              <a:t>Along with the POST, BIOS also identifies:</a:t>
            </a:r>
          </a:p>
          <a:p>
            <a:pPr lvl="1"/>
            <a:r>
              <a:rPr lang="en-US" dirty="0"/>
              <a:t>Which drives are available</a:t>
            </a:r>
          </a:p>
          <a:p>
            <a:pPr lvl="1"/>
            <a:r>
              <a:rPr lang="en-US" dirty="0"/>
              <a:t>Which drives are bootable</a:t>
            </a:r>
          </a:p>
          <a:p>
            <a:pPr lvl="1"/>
            <a:r>
              <a:rPr lang="en-US" dirty="0"/>
              <a:t>How the memory is configured and when it can be used</a:t>
            </a:r>
          </a:p>
          <a:p>
            <a:pPr lvl="1"/>
            <a:r>
              <a:rPr lang="en-US" dirty="0"/>
              <a:t>How PCIe and PCI expansion slots are configured</a:t>
            </a:r>
          </a:p>
          <a:p>
            <a:pPr lvl="1"/>
            <a:r>
              <a:rPr lang="en-US" dirty="0"/>
              <a:t>How SATA and USB ports are configured</a:t>
            </a:r>
          </a:p>
          <a:p>
            <a:pPr lvl="1"/>
            <a:r>
              <a:rPr lang="en-US" dirty="0"/>
              <a:t>Motherboard power management features</a:t>
            </a:r>
          </a:p>
        </p:txBody>
      </p:sp>
      <p:pic>
        <p:nvPicPr>
          <p:cNvPr id="2" name="Picture 1" descr="This image displays a Complementary Metal Oxide Semiconductor (CMOS) memory chip on a motherboard" title="CMOS">
            <a:extLst>
              <a:ext uri="{FF2B5EF4-FFF2-40B4-BE49-F238E27FC236}">
                <a16:creationId xmlns:a16="http://schemas.microsoft.com/office/drawing/2014/main" id="{E5543639-4460-4B73-9CD5-D7C76EBEABCA}"/>
              </a:ext>
            </a:extLst>
          </p:cNvPr>
          <p:cNvPicPr>
            <a:picLocks noChangeAspect="1"/>
          </p:cNvPicPr>
          <p:nvPr/>
        </p:nvPicPr>
        <p:blipFill>
          <a:blip r:embed="rId4"/>
          <a:srcRect/>
          <a:stretch/>
        </p:blipFill>
        <p:spPr>
          <a:xfrm>
            <a:off x="7020232" y="3275574"/>
            <a:ext cx="4870356" cy="3246904"/>
          </a:xfrm>
          <a:prstGeom prst="rect">
            <a:avLst/>
          </a:prstGeom>
        </p:spPr>
      </p:pic>
      <p:pic>
        <p:nvPicPr>
          <p:cNvPr id="1028" name="Picture 4" descr="Configuring BIOS Settings">
            <a:extLst>
              <a:ext uri="{FF2B5EF4-FFF2-40B4-BE49-F238E27FC236}">
                <a16:creationId xmlns:a16="http://schemas.microsoft.com/office/drawing/2014/main" id="{F3736C18-8A38-2446-24D4-34FEC09D398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12562" y="948747"/>
            <a:ext cx="2948727" cy="2229822"/>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CEE18B08-A713-7D23-9588-A550CC9B5E32}"/>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3BDBB462-1554-15EC-F262-1F72169639A7}"/>
              </a:ext>
            </a:extLst>
          </p:cNvPr>
          <p:cNvSpPr>
            <a:spLocks noGrp="1"/>
          </p:cNvSpPr>
          <p:nvPr>
            <p:ph type="sldNum" sz="quarter" idx="12"/>
          </p:nvPr>
        </p:nvSpPr>
        <p:spPr/>
        <p:txBody>
          <a:bodyPr/>
          <a:lstStyle/>
          <a:p>
            <a:fld id="{AC82685A-BD3A-4230-8D85-804689F67293}" type="slidenum">
              <a:rPr lang="en-GB" smtClean="0"/>
              <a:t>5</a:t>
            </a:fld>
            <a:endParaRPr lang="en-GB" dirty="0"/>
          </a:p>
        </p:txBody>
      </p:sp>
    </p:spTree>
    <p:custDataLst>
      <p:tags r:id="rId1"/>
    </p:custDataLst>
    <p:extLst>
      <p:ext uri="{BB962C8B-B14F-4D97-AF65-F5344CB8AC3E}">
        <p14:creationId xmlns:p14="http://schemas.microsoft.com/office/powerpoint/2010/main" val="4097001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358413" y="0"/>
            <a:ext cx="11594969" cy="1325563"/>
          </a:xfrm>
        </p:spPr>
        <p:txBody>
          <a:bodyPr/>
          <a:lstStyle/>
          <a:p>
            <a:pPr algn="ctr"/>
            <a:r>
              <a:rPr lang="en-US" altLang="en-US" dirty="0">
                <a:solidFill>
                  <a:schemeClr val="bg1"/>
                </a:solidFill>
              </a:rPr>
              <a:t>CMOS</a:t>
            </a:r>
            <a:endParaRPr lang="en-CA" altLang="en-US" dirty="0">
              <a:solidFill>
                <a:schemeClr val="bg1"/>
              </a:solidFill>
            </a:endParaRPr>
          </a:p>
        </p:txBody>
      </p:sp>
      <p:sp>
        <p:nvSpPr>
          <p:cNvPr id="13315" name="Content Placeholder 2"/>
          <p:cNvSpPr>
            <a:spLocks noGrp="1"/>
          </p:cNvSpPr>
          <p:nvPr>
            <p:ph idx="1"/>
          </p:nvPr>
        </p:nvSpPr>
        <p:spPr>
          <a:xfrm>
            <a:off x="238618" y="1325563"/>
            <a:ext cx="6566987" cy="5540425"/>
          </a:xfrm>
        </p:spPr>
        <p:txBody>
          <a:bodyPr>
            <a:normAutofit/>
          </a:bodyPr>
          <a:lstStyle/>
          <a:p>
            <a:r>
              <a:rPr lang="en-US" dirty="0"/>
              <a:t>The motherboard manufacturer saves the </a:t>
            </a:r>
            <a:r>
              <a:rPr lang="en-US" b="1" dirty="0"/>
              <a:t>motherboard BIOS settings </a:t>
            </a:r>
            <a:r>
              <a:rPr lang="en-US" dirty="0"/>
              <a:t>in a </a:t>
            </a:r>
            <a:r>
              <a:rPr lang="en-US" b="1" dirty="0"/>
              <a:t>Complementary Metal Oxide Semiconductor (CMOS) memory chip.</a:t>
            </a:r>
          </a:p>
          <a:p>
            <a:r>
              <a:rPr lang="en-US" dirty="0"/>
              <a:t>When a computer boots, the BIOS software reads the configured settings stored in CMOS to determine </a:t>
            </a:r>
            <a:r>
              <a:rPr lang="en-US" b="1" i="1" dirty="0"/>
              <a:t>how to configure the hardware.</a:t>
            </a:r>
          </a:p>
          <a:p>
            <a:r>
              <a:rPr lang="en-US" dirty="0"/>
              <a:t>The BIOS settings are retained by CMOS using a battery.</a:t>
            </a:r>
          </a:p>
          <a:p>
            <a:pPr lvl="1"/>
            <a:r>
              <a:rPr lang="en-US" dirty="0"/>
              <a:t>If the battery fails, important settings can be lost.</a:t>
            </a:r>
          </a:p>
        </p:txBody>
      </p:sp>
      <p:pic>
        <p:nvPicPr>
          <p:cNvPr id="2" name="Picture 1" descr="This image displays a CMOS battery on a motherboard. The battery is flat and round about an inch in diameter." title="CMOS battery">
            <a:extLst>
              <a:ext uri="{FF2B5EF4-FFF2-40B4-BE49-F238E27FC236}">
                <a16:creationId xmlns:a16="http://schemas.microsoft.com/office/drawing/2014/main" id="{E5543639-4460-4B73-9CD5-D7C76EBEABCA}"/>
              </a:ext>
            </a:extLst>
          </p:cNvPr>
          <p:cNvPicPr>
            <a:picLocks noChangeAspect="1"/>
          </p:cNvPicPr>
          <p:nvPr/>
        </p:nvPicPr>
        <p:blipFill>
          <a:blip r:embed="rId4"/>
          <a:srcRect/>
          <a:stretch/>
        </p:blipFill>
        <p:spPr>
          <a:xfrm>
            <a:off x="7201251" y="1511402"/>
            <a:ext cx="4162060" cy="3835197"/>
          </a:xfrm>
          <a:prstGeom prst="rect">
            <a:avLst/>
          </a:prstGeom>
        </p:spPr>
      </p:pic>
      <p:sp>
        <p:nvSpPr>
          <p:cNvPr id="3" name="Footer Placeholder 2">
            <a:extLst>
              <a:ext uri="{FF2B5EF4-FFF2-40B4-BE49-F238E27FC236}">
                <a16:creationId xmlns:a16="http://schemas.microsoft.com/office/drawing/2014/main" id="{7F82EEB7-0849-C00E-5170-346B7C0C14C9}"/>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772DA41E-8D19-99FE-F984-43DF3769FC89}"/>
              </a:ext>
            </a:extLst>
          </p:cNvPr>
          <p:cNvSpPr>
            <a:spLocks noGrp="1"/>
          </p:cNvSpPr>
          <p:nvPr>
            <p:ph type="sldNum" sz="quarter" idx="12"/>
          </p:nvPr>
        </p:nvSpPr>
        <p:spPr/>
        <p:txBody>
          <a:bodyPr/>
          <a:lstStyle/>
          <a:p>
            <a:fld id="{AC82685A-BD3A-4230-8D85-804689F67293}" type="slidenum">
              <a:rPr lang="en-GB" smtClean="0"/>
              <a:t>6</a:t>
            </a:fld>
            <a:endParaRPr lang="en-GB" dirty="0"/>
          </a:p>
        </p:txBody>
      </p:sp>
    </p:spTree>
    <p:custDataLst>
      <p:tags r:id="rId1"/>
    </p:custDataLst>
    <p:extLst>
      <p:ext uri="{BB962C8B-B14F-4D97-AF65-F5344CB8AC3E}">
        <p14:creationId xmlns:p14="http://schemas.microsoft.com/office/powerpoint/2010/main" val="3378334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39799" y="0"/>
            <a:ext cx="11594969" cy="1325563"/>
          </a:xfrm>
        </p:spPr>
        <p:txBody>
          <a:bodyPr/>
          <a:lstStyle/>
          <a:p>
            <a:pPr algn="ctr"/>
            <a:r>
              <a:rPr lang="en-US" altLang="en-US" dirty="0">
                <a:solidFill>
                  <a:schemeClr val="bg1"/>
                </a:solidFill>
              </a:rPr>
              <a:t>UEFI</a:t>
            </a:r>
            <a:endParaRPr lang="en-CA" altLang="en-US" dirty="0">
              <a:solidFill>
                <a:schemeClr val="bg1"/>
              </a:solidFill>
            </a:endParaRPr>
          </a:p>
        </p:txBody>
      </p:sp>
      <p:sp>
        <p:nvSpPr>
          <p:cNvPr id="13315" name="Content Placeholder 2"/>
          <p:cNvSpPr>
            <a:spLocks noGrp="1"/>
          </p:cNvSpPr>
          <p:nvPr>
            <p:ph idx="1"/>
          </p:nvPr>
        </p:nvSpPr>
        <p:spPr>
          <a:xfrm>
            <a:off x="239799" y="1491843"/>
            <a:ext cx="8495278" cy="4613124"/>
          </a:xfrm>
        </p:spPr>
        <p:txBody>
          <a:bodyPr>
            <a:normAutofit/>
          </a:bodyPr>
          <a:lstStyle/>
          <a:p>
            <a:r>
              <a:rPr lang="en-US" dirty="0"/>
              <a:t>Most computers today run </a:t>
            </a:r>
            <a:r>
              <a:rPr lang="en-US" b="1" dirty="0"/>
              <a:t>Unified Extensible Firmware Interface </a:t>
            </a:r>
            <a:r>
              <a:rPr lang="en-US" dirty="0"/>
              <a:t>(UEFI). </a:t>
            </a:r>
          </a:p>
          <a:p>
            <a:r>
              <a:rPr lang="en-US" dirty="0"/>
              <a:t>All new computers come with UEFI, which provides additional features and addresses security issues with legacy BIOS.</a:t>
            </a:r>
          </a:p>
          <a:p>
            <a:r>
              <a:rPr lang="en-US" dirty="0"/>
              <a:t>UEFI can run on 32-bit and 64-bit systems, supports larger boot drives, and includes additional features such as secure boot. </a:t>
            </a:r>
          </a:p>
          <a:p>
            <a:pPr lvl="1"/>
            <a:r>
              <a:rPr lang="en-US" dirty="0"/>
              <a:t>Secure boot ensures your computer boots to your specified operating system. </a:t>
            </a:r>
          </a:p>
          <a:p>
            <a:pPr lvl="1"/>
            <a:r>
              <a:rPr lang="en-US" dirty="0"/>
              <a:t>This helps prevent rootkits from taking over the system. </a:t>
            </a:r>
          </a:p>
        </p:txBody>
      </p:sp>
      <p:pic>
        <p:nvPicPr>
          <p:cNvPr id="1026" name="Picture 2" descr="What is UEFI (Unified Extensible ...">
            <a:extLst>
              <a:ext uri="{FF2B5EF4-FFF2-40B4-BE49-F238E27FC236}">
                <a16:creationId xmlns:a16="http://schemas.microsoft.com/office/drawing/2014/main" id="{C45C1AFB-0906-B470-5AD7-081D81EF2F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2242" y="2533472"/>
            <a:ext cx="3153738" cy="2362259"/>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052BE83F-B9D0-AFE0-80C9-E088B63DF116}"/>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39E7943C-FD7C-7DEE-05F0-2D198481CA38}"/>
              </a:ext>
            </a:extLst>
          </p:cNvPr>
          <p:cNvSpPr>
            <a:spLocks noGrp="1"/>
          </p:cNvSpPr>
          <p:nvPr>
            <p:ph type="sldNum" sz="quarter" idx="12"/>
          </p:nvPr>
        </p:nvSpPr>
        <p:spPr/>
        <p:txBody>
          <a:bodyPr/>
          <a:lstStyle/>
          <a:p>
            <a:fld id="{AC82685A-BD3A-4230-8D85-804689F67293}" type="slidenum">
              <a:rPr lang="en-GB" smtClean="0"/>
              <a:t>7</a:t>
            </a:fld>
            <a:endParaRPr lang="en-GB" dirty="0"/>
          </a:p>
        </p:txBody>
      </p:sp>
    </p:spTree>
    <p:custDataLst>
      <p:tags r:id="rId1"/>
    </p:custDataLst>
    <p:extLst>
      <p:ext uri="{BB962C8B-B14F-4D97-AF65-F5344CB8AC3E}">
        <p14:creationId xmlns:p14="http://schemas.microsoft.com/office/powerpoint/2010/main" val="1294028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55192"/>
            <a:ext cx="12192000" cy="857016"/>
          </a:xfrm>
        </p:spPr>
        <p:txBody>
          <a:bodyPr>
            <a:normAutofit/>
          </a:bodyPr>
          <a:lstStyle/>
          <a:p>
            <a:pPr algn="ctr"/>
            <a:r>
              <a:rPr lang="en-US" altLang="en-US" dirty="0">
                <a:solidFill>
                  <a:schemeClr val="bg1"/>
                </a:solidFill>
              </a:rPr>
              <a:t>BIOS and UEFI Security</a:t>
            </a:r>
            <a:endParaRPr lang="en-CA" altLang="en-US" dirty="0">
              <a:solidFill>
                <a:schemeClr val="bg1"/>
              </a:solidFill>
            </a:endParaRPr>
          </a:p>
        </p:txBody>
      </p:sp>
      <p:sp>
        <p:nvSpPr>
          <p:cNvPr id="13315" name="Content Placeholder 2"/>
          <p:cNvSpPr>
            <a:spLocks noGrp="1"/>
          </p:cNvSpPr>
          <p:nvPr>
            <p:ph idx="1"/>
          </p:nvPr>
        </p:nvSpPr>
        <p:spPr>
          <a:xfrm>
            <a:off x="131625" y="1102661"/>
            <a:ext cx="11781084" cy="3732600"/>
          </a:xfrm>
        </p:spPr>
        <p:txBody>
          <a:bodyPr>
            <a:normAutofit fontScale="92500"/>
          </a:bodyPr>
          <a:lstStyle/>
          <a:p>
            <a:r>
              <a:rPr lang="en-US" dirty="0"/>
              <a:t>The legacy BIOS supports some security features to </a:t>
            </a:r>
            <a:r>
              <a:rPr lang="en-US" b="1" dirty="0"/>
              <a:t>protect the BIOS setting</a:t>
            </a:r>
            <a:r>
              <a:rPr lang="en-US" dirty="0"/>
              <a:t>, however UEFI adds additional security features. </a:t>
            </a:r>
          </a:p>
          <a:p>
            <a:r>
              <a:rPr lang="en-US" dirty="0"/>
              <a:t>Some common security features found in the BIOS/UEFI systems includes:</a:t>
            </a:r>
          </a:p>
          <a:p>
            <a:pPr lvl="1"/>
            <a:r>
              <a:rPr lang="en-US" b="1" dirty="0"/>
              <a:t>Passwords</a:t>
            </a:r>
            <a:r>
              <a:rPr lang="en-US" dirty="0"/>
              <a:t> - Passwords allow for different levels of access to the BIOS settings. </a:t>
            </a:r>
          </a:p>
          <a:p>
            <a:pPr lvl="1"/>
            <a:r>
              <a:rPr lang="en-US" b="1" dirty="0"/>
              <a:t>Drive encryption</a:t>
            </a:r>
            <a:r>
              <a:rPr lang="en-US" dirty="0"/>
              <a:t> - A hard drive can be encrypted to prevent data theft. </a:t>
            </a:r>
          </a:p>
          <a:p>
            <a:pPr lvl="1"/>
            <a:r>
              <a:rPr lang="en-US" b="1" dirty="0" err="1"/>
              <a:t>LoJack</a:t>
            </a:r>
            <a:r>
              <a:rPr lang="en-US" dirty="0"/>
              <a:t> – This is a security feature that allows the owner to locate, lock, and delete the device.</a:t>
            </a:r>
          </a:p>
          <a:p>
            <a:pPr lvl="1"/>
            <a:r>
              <a:rPr lang="en-US" b="1" dirty="0"/>
              <a:t>Trusted Platform Module (TPM)</a:t>
            </a:r>
            <a:r>
              <a:rPr lang="en-US" dirty="0"/>
              <a:t> – This is a chip designed to secure hardware by storing encryption keys, digital certificates, passwords, and data. </a:t>
            </a:r>
          </a:p>
          <a:p>
            <a:pPr lvl="1"/>
            <a:r>
              <a:rPr lang="en-US" b="1" dirty="0"/>
              <a:t>Secure</a:t>
            </a:r>
            <a:r>
              <a:rPr lang="en-US" dirty="0"/>
              <a:t> </a:t>
            </a:r>
            <a:r>
              <a:rPr lang="en-US" b="1" dirty="0"/>
              <a:t>boot</a:t>
            </a:r>
            <a:r>
              <a:rPr lang="en-US" dirty="0"/>
              <a:t> - Secure Boot is a UEFI security standard that ensures that a computer only boots an OS that is trusted by the motherboard manufacturer. </a:t>
            </a:r>
          </a:p>
        </p:txBody>
      </p:sp>
      <p:pic>
        <p:nvPicPr>
          <p:cNvPr id="3" name="Picture 2" descr="This is a chart of BIOS security access levels and level destriptions. The full access level means all screens and display settings are available, except the supervisor password. The Limited access level means changes can be made to certain settings only, for example, the time and date. The view only access level means all screens are available, but no settings can be changed. The no access level means no access is provided to the BIOS setup utility. " title="Access levels">
            <a:extLst>
              <a:ext uri="{FF2B5EF4-FFF2-40B4-BE49-F238E27FC236}">
                <a16:creationId xmlns:a16="http://schemas.microsoft.com/office/drawing/2014/main" id="{E6E5DBD3-BEAB-4B98-0E5F-4C5734050CEC}"/>
              </a:ext>
            </a:extLst>
          </p:cNvPr>
          <p:cNvPicPr>
            <a:picLocks noChangeAspect="1"/>
          </p:cNvPicPr>
          <p:nvPr/>
        </p:nvPicPr>
        <p:blipFill>
          <a:blip r:embed="rId4"/>
          <a:stretch>
            <a:fillRect/>
          </a:stretch>
        </p:blipFill>
        <p:spPr>
          <a:xfrm>
            <a:off x="1472568" y="4708230"/>
            <a:ext cx="9246864" cy="1907839"/>
          </a:xfrm>
          <a:prstGeom prst="rect">
            <a:avLst/>
          </a:prstGeom>
        </p:spPr>
      </p:pic>
      <p:sp>
        <p:nvSpPr>
          <p:cNvPr id="4" name="Footer Placeholder 3">
            <a:extLst>
              <a:ext uri="{FF2B5EF4-FFF2-40B4-BE49-F238E27FC236}">
                <a16:creationId xmlns:a16="http://schemas.microsoft.com/office/drawing/2014/main" id="{D325FB24-4AC7-1E92-F190-6CBA9A7AE4EA}"/>
              </a:ext>
            </a:extLst>
          </p:cNvPr>
          <p:cNvSpPr>
            <a:spLocks noGrp="1"/>
          </p:cNvSpPr>
          <p:nvPr>
            <p:ph type="ftr" sz="quarter" idx="11"/>
          </p:nvPr>
        </p:nvSpPr>
        <p:spPr/>
        <p:txBody>
          <a:bodyPr/>
          <a:lstStyle/>
          <a:p>
            <a:r>
              <a:rPr lang="en-GB"/>
              <a:t>Lecture 3/ Computer Systems Fundamentals </a:t>
            </a:r>
            <a:endParaRPr lang="en-GB" dirty="0"/>
          </a:p>
        </p:txBody>
      </p:sp>
      <p:sp>
        <p:nvSpPr>
          <p:cNvPr id="5" name="Slide Number Placeholder 4">
            <a:extLst>
              <a:ext uri="{FF2B5EF4-FFF2-40B4-BE49-F238E27FC236}">
                <a16:creationId xmlns:a16="http://schemas.microsoft.com/office/drawing/2014/main" id="{D17C9214-D868-E444-7518-2D219F70ACCD}"/>
              </a:ext>
            </a:extLst>
          </p:cNvPr>
          <p:cNvSpPr>
            <a:spLocks noGrp="1"/>
          </p:cNvSpPr>
          <p:nvPr>
            <p:ph type="sldNum" sz="quarter" idx="12"/>
          </p:nvPr>
        </p:nvSpPr>
        <p:spPr/>
        <p:txBody>
          <a:bodyPr/>
          <a:lstStyle/>
          <a:p>
            <a:fld id="{AC82685A-BD3A-4230-8D85-804689F67293}" type="slidenum">
              <a:rPr lang="en-GB" smtClean="0"/>
              <a:t>8</a:t>
            </a:fld>
            <a:endParaRPr lang="en-GB" dirty="0"/>
          </a:p>
        </p:txBody>
      </p:sp>
    </p:spTree>
    <p:custDataLst>
      <p:tags r:id="rId1"/>
    </p:custDataLst>
    <p:extLst>
      <p:ext uri="{BB962C8B-B14F-4D97-AF65-F5344CB8AC3E}">
        <p14:creationId xmlns:p14="http://schemas.microsoft.com/office/powerpoint/2010/main" val="1997531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44002" y="0"/>
            <a:ext cx="11594969" cy="1325563"/>
          </a:xfrm>
        </p:spPr>
        <p:txBody>
          <a:bodyPr/>
          <a:lstStyle/>
          <a:p>
            <a:pPr algn="ctr"/>
            <a:r>
              <a:rPr lang="en-US" altLang="en-US" dirty="0">
                <a:solidFill>
                  <a:schemeClr val="bg1"/>
                </a:solidFill>
              </a:rPr>
              <a:t>Update the Firmware</a:t>
            </a:r>
            <a:endParaRPr lang="en-CA" altLang="en-US" dirty="0">
              <a:solidFill>
                <a:schemeClr val="bg1"/>
              </a:solidFill>
            </a:endParaRPr>
          </a:p>
        </p:txBody>
      </p:sp>
      <p:sp>
        <p:nvSpPr>
          <p:cNvPr id="13315" name="Content Placeholder 2"/>
          <p:cNvSpPr>
            <a:spLocks noGrp="1"/>
          </p:cNvSpPr>
          <p:nvPr>
            <p:ph idx="1"/>
          </p:nvPr>
        </p:nvSpPr>
        <p:spPr>
          <a:xfrm>
            <a:off x="314293" y="1675475"/>
            <a:ext cx="11781084" cy="3837855"/>
          </a:xfrm>
        </p:spPr>
        <p:txBody>
          <a:bodyPr>
            <a:normAutofit/>
          </a:bodyPr>
          <a:lstStyle/>
          <a:p>
            <a:r>
              <a:rPr lang="en-US" dirty="0"/>
              <a:t>Motherboard manufacturers may publish </a:t>
            </a:r>
            <a:r>
              <a:rPr lang="en-US" b="1" dirty="0"/>
              <a:t>updated BIOS versions </a:t>
            </a:r>
            <a:r>
              <a:rPr lang="en-US" dirty="0"/>
              <a:t>to provide enhancements to system stability, compatibility, and performance. </a:t>
            </a:r>
          </a:p>
          <a:p>
            <a:r>
              <a:rPr lang="en-US" dirty="0"/>
              <a:t>Early computer BIOS information was contained in </a:t>
            </a:r>
            <a:r>
              <a:rPr lang="en-US" b="1" dirty="0"/>
              <a:t>ROM chips </a:t>
            </a:r>
            <a:r>
              <a:rPr lang="en-US" dirty="0"/>
              <a:t>and to upgrade the BIOS information, the </a:t>
            </a:r>
            <a:r>
              <a:rPr lang="en-US" b="1" dirty="0"/>
              <a:t>ROM chip had to be physically replaced.</a:t>
            </a:r>
          </a:p>
          <a:p>
            <a:r>
              <a:rPr lang="en-US" dirty="0"/>
              <a:t>Modern BIOS chips are </a:t>
            </a:r>
            <a:r>
              <a:rPr lang="en-US" b="1" dirty="0"/>
              <a:t>Electronically Erasable Programmable Read Only Memory (EEPROM) which can be upgraded by the user without opening the computer case. </a:t>
            </a:r>
          </a:p>
          <a:p>
            <a:pPr lvl="1"/>
            <a:r>
              <a:rPr lang="en-US" dirty="0"/>
              <a:t>This is called “</a:t>
            </a:r>
            <a:r>
              <a:rPr lang="en-US" b="1" dirty="0"/>
              <a:t>flashing the BIOS</a:t>
            </a:r>
            <a:r>
              <a:rPr lang="en-US" dirty="0"/>
              <a:t>”.</a:t>
            </a:r>
          </a:p>
        </p:txBody>
      </p:sp>
      <p:sp>
        <p:nvSpPr>
          <p:cNvPr id="2" name="Footer Placeholder 1">
            <a:extLst>
              <a:ext uri="{FF2B5EF4-FFF2-40B4-BE49-F238E27FC236}">
                <a16:creationId xmlns:a16="http://schemas.microsoft.com/office/drawing/2014/main" id="{4FE82310-952D-0339-959B-6EF9CE6F6A98}"/>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12B4E628-1079-F067-9C52-7AAA28600646}"/>
              </a:ext>
            </a:extLst>
          </p:cNvPr>
          <p:cNvSpPr>
            <a:spLocks noGrp="1"/>
          </p:cNvSpPr>
          <p:nvPr>
            <p:ph type="sldNum" sz="quarter" idx="12"/>
          </p:nvPr>
        </p:nvSpPr>
        <p:spPr/>
        <p:txBody>
          <a:bodyPr/>
          <a:lstStyle/>
          <a:p>
            <a:fld id="{AC82685A-BD3A-4230-8D85-804689F67293}" type="slidenum">
              <a:rPr lang="en-GB" smtClean="0"/>
              <a:t>9</a:t>
            </a:fld>
            <a:endParaRPr lang="en-GB" dirty="0"/>
          </a:p>
        </p:txBody>
      </p:sp>
    </p:spTree>
    <p:custDataLst>
      <p:tags r:id="rId1"/>
    </p:custDataLst>
    <p:extLst>
      <p:ext uri="{BB962C8B-B14F-4D97-AF65-F5344CB8AC3E}">
        <p14:creationId xmlns:p14="http://schemas.microsoft.com/office/powerpoint/2010/main" val="1127626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95601" y="0"/>
            <a:ext cx="11594969" cy="1325563"/>
          </a:xfrm>
        </p:spPr>
        <p:txBody>
          <a:bodyPr>
            <a:normAutofit/>
          </a:bodyPr>
          <a:lstStyle/>
          <a:p>
            <a:pPr algn="ctr"/>
            <a:r>
              <a:rPr lang="en-US" sz="3200" dirty="0">
                <a:solidFill>
                  <a:schemeClr val="bg1"/>
                </a:solidFill>
                <a:latin typeface="Arial" charset="0"/>
              </a:rPr>
              <a:t>Power Supply Voltage Settings</a:t>
            </a:r>
            <a:endParaRPr lang="en-CA" altLang="en-US" sz="3200" dirty="0">
              <a:solidFill>
                <a:schemeClr val="bg1"/>
              </a:solidFill>
            </a:endParaRPr>
          </a:p>
        </p:txBody>
      </p:sp>
      <p:sp>
        <p:nvSpPr>
          <p:cNvPr id="13315" name="Content Placeholder 2"/>
          <p:cNvSpPr>
            <a:spLocks noGrp="1"/>
          </p:cNvSpPr>
          <p:nvPr>
            <p:ph idx="1"/>
          </p:nvPr>
        </p:nvSpPr>
        <p:spPr>
          <a:xfrm>
            <a:off x="95601" y="1243812"/>
            <a:ext cx="7138745" cy="4042718"/>
          </a:xfrm>
        </p:spPr>
        <p:txBody>
          <a:bodyPr>
            <a:normAutofit/>
          </a:bodyPr>
          <a:lstStyle/>
          <a:p>
            <a:r>
              <a:rPr lang="en-US" dirty="0"/>
              <a:t>On the back of some power supplies is a small switch called the voltage selector switch.</a:t>
            </a:r>
          </a:p>
          <a:p>
            <a:pPr lvl="1"/>
            <a:r>
              <a:rPr lang="en-US" dirty="0"/>
              <a:t>This switch sets the input voltage to the power supply to either </a:t>
            </a:r>
            <a:r>
              <a:rPr lang="en-US" b="1" dirty="0"/>
              <a:t>110V / 115V or 220V / 230V</a:t>
            </a:r>
            <a:r>
              <a:rPr lang="en-US" dirty="0"/>
              <a:t>.</a:t>
            </a:r>
          </a:p>
          <a:p>
            <a:pPr lvl="1"/>
            <a:r>
              <a:rPr lang="en-US" dirty="0"/>
              <a:t>A power supply with this </a:t>
            </a:r>
            <a:r>
              <a:rPr lang="en-US" b="1" dirty="0"/>
              <a:t>switch is called a dual voltage power supply. </a:t>
            </a:r>
          </a:p>
          <a:p>
            <a:pPr lvl="1"/>
            <a:r>
              <a:rPr lang="en-US" dirty="0"/>
              <a:t>If a power supply does not have this switch, it automatically detects and sets the correct voltage.</a:t>
            </a:r>
          </a:p>
          <a:p>
            <a:r>
              <a:rPr lang="en-US" dirty="0"/>
              <a:t>The correct voltage setting is determined by the country where the power supply is used. </a:t>
            </a:r>
          </a:p>
        </p:txBody>
      </p:sp>
      <p:pic>
        <p:nvPicPr>
          <p:cNvPr id="2" name="Picture 1" descr="Image of a dual voltage power supply which shows the back of the power supply. The back of the power supply has a voltage selection switch, a power on/off switch, and the power cord recepticle." title="Dual voltage power supply">
            <a:extLst>
              <a:ext uri="{FF2B5EF4-FFF2-40B4-BE49-F238E27FC236}">
                <a16:creationId xmlns:a16="http://schemas.microsoft.com/office/drawing/2014/main" id="{531E3806-8418-41FF-BC04-2973867D0FB0}"/>
              </a:ext>
            </a:extLst>
          </p:cNvPr>
          <p:cNvPicPr>
            <a:picLocks noChangeAspect="1"/>
          </p:cNvPicPr>
          <p:nvPr/>
        </p:nvPicPr>
        <p:blipFill>
          <a:blip r:embed="rId4"/>
          <a:stretch>
            <a:fillRect/>
          </a:stretch>
        </p:blipFill>
        <p:spPr>
          <a:xfrm>
            <a:off x="7623127" y="2321092"/>
            <a:ext cx="3507679" cy="1993000"/>
          </a:xfrm>
          <a:prstGeom prst="rect">
            <a:avLst/>
          </a:prstGeom>
          <a:ln w="25400">
            <a:solidFill>
              <a:schemeClr val="tx1"/>
            </a:solidFill>
          </a:ln>
        </p:spPr>
      </p:pic>
      <p:sp>
        <p:nvSpPr>
          <p:cNvPr id="3" name="Footer Placeholder 2">
            <a:extLst>
              <a:ext uri="{FF2B5EF4-FFF2-40B4-BE49-F238E27FC236}">
                <a16:creationId xmlns:a16="http://schemas.microsoft.com/office/drawing/2014/main" id="{850493CD-8D2F-C82F-B858-93DCD273B3C3}"/>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5FA9F787-18F3-3D7A-B5F1-2CC5372543CB}"/>
              </a:ext>
            </a:extLst>
          </p:cNvPr>
          <p:cNvSpPr>
            <a:spLocks noGrp="1"/>
          </p:cNvSpPr>
          <p:nvPr>
            <p:ph type="sldNum" sz="quarter" idx="12"/>
          </p:nvPr>
        </p:nvSpPr>
        <p:spPr/>
        <p:txBody>
          <a:bodyPr/>
          <a:lstStyle/>
          <a:p>
            <a:fld id="{AC82685A-BD3A-4230-8D85-804689F67293}" type="slidenum">
              <a:rPr lang="en-GB" smtClean="0"/>
              <a:t>10</a:t>
            </a:fld>
            <a:endParaRPr lang="en-GB" dirty="0"/>
          </a:p>
        </p:txBody>
      </p:sp>
    </p:spTree>
    <p:custDataLst>
      <p:tags r:id="rId1"/>
    </p:custDataLst>
    <p:extLst>
      <p:ext uri="{BB962C8B-B14F-4D97-AF65-F5344CB8AC3E}">
        <p14:creationId xmlns:p14="http://schemas.microsoft.com/office/powerpoint/2010/main" val="25137410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98515" y="0"/>
            <a:ext cx="11594969" cy="1325563"/>
          </a:xfrm>
        </p:spPr>
        <p:txBody>
          <a:bodyPr/>
          <a:lstStyle/>
          <a:p>
            <a:pPr algn="ctr"/>
            <a:r>
              <a:rPr lang="en-US" dirty="0">
                <a:solidFill>
                  <a:schemeClr val="bg1"/>
                </a:solidFill>
                <a:latin typeface="Arial" charset="0"/>
              </a:rPr>
              <a:t>Power Fluctuation Types</a:t>
            </a:r>
            <a:endParaRPr lang="en-CA" altLang="en-US" dirty="0">
              <a:solidFill>
                <a:schemeClr val="bg1"/>
              </a:solidFill>
            </a:endParaRPr>
          </a:p>
        </p:txBody>
      </p:sp>
      <p:sp>
        <p:nvSpPr>
          <p:cNvPr id="13315" name="Content Placeholder 2"/>
          <p:cNvSpPr>
            <a:spLocks noGrp="1"/>
          </p:cNvSpPr>
          <p:nvPr>
            <p:ph idx="1"/>
          </p:nvPr>
        </p:nvSpPr>
        <p:spPr>
          <a:xfrm>
            <a:off x="192086" y="1280462"/>
            <a:ext cx="8181893" cy="4534860"/>
          </a:xfrm>
        </p:spPr>
        <p:txBody>
          <a:bodyPr>
            <a:normAutofit fontScale="92500"/>
          </a:bodyPr>
          <a:lstStyle/>
          <a:p>
            <a:r>
              <a:rPr lang="en-US" dirty="0"/>
              <a:t>When the voltage in a computer is not accurate or steady, computer components might not operate correctly. </a:t>
            </a:r>
          </a:p>
          <a:p>
            <a:r>
              <a:rPr lang="en-US" dirty="0"/>
              <a:t>The following types of AC power fluctuations can cause data loss or hardware failure:</a:t>
            </a:r>
          </a:p>
          <a:p>
            <a:pPr lvl="1"/>
            <a:r>
              <a:rPr lang="en-US" b="1" dirty="0"/>
              <a:t>Blackout</a:t>
            </a:r>
            <a:r>
              <a:rPr lang="en-US" dirty="0"/>
              <a:t> - Complete loss of AC power. </a:t>
            </a:r>
          </a:p>
          <a:p>
            <a:pPr lvl="1"/>
            <a:r>
              <a:rPr lang="en-US" b="1" dirty="0"/>
              <a:t>Brownout</a:t>
            </a:r>
            <a:r>
              <a:rPr lang="en-US" dirty="0"/>
              <a:t> - Reduced voltage level of AC power that lasts for a period of time. </a:t>
            </a:r>
          </a:p>
          <a:p>
            <a:pPr lvl="1"/>
            <a:r>
              <a:rPr lang="en-US" b="1" dirty="0"/>
              <a:t>Noise</a:t>
            </a:r>
            <a:r>
              <a:rPr lang="en-US" dirty="0"/>
              <a:t> - Interference from generators and lightning. </a:t>
            </a:r>
          </a:p>
          <a:p>
            <a:pPr lvl="1"/>
            <a:r>
              <a:rPr lang="en-US" b="1" dirty="0"/>
              <a:t>Spike</a:t>
            </a:r>
            <a:r>
              <a:rPr lang="en-US" dirty="0"/>
              <a:t> - Sudden increase in voltage that lasts for a short period (&lt;Millisecond)</a:t>
            </a:r>
          </a:p>
          <a:p>
            <a:pPr lvl="1"/>
            <a:r>
              <a:rPr lang="en-US" b="1" dirty="0"/>
              <a:t>Power surge</a:t>
            </a:r>
            <a:r>
              <a:rPr lang="en-US" dirty="0"/>
              <a:t> - Dramatic increase in voltage above the normal flow of electrical current.</a:t>
            </a:r>
          </a:p>
        </p:txBody>
      </p:sp>
      <p:pic>
        <p:nvPicPr>
          <p:cNvPr id="2" name="Picture 1" descr="This image displays the front of an uninterrupable power supply (UPS) and shows the Power button, the On Line indicator which is lit, the On Battery indicator, the Overload indicator, and the Replace Battery indicator." title="UPS">
            <a:extLst>
              <a:ext uri="{FF2B5EF4-FFF2-40B4-BE49-F238E27FC236}">
                <a16:creationId xmlns:a16="http://schemas.microsoft.com/office/drawing/2014/main" id="{C2C5D62D-4AC5-4F12-8CC8-32B346DD48CD}"/>
              </a:ext>
            </a:extLst>
          </p:cNvPr>
          <p:cNvPicPr>
            <a:picLocks noChangeAspect="1"/>
          </p:cNvPicPr>
          <p:nvPr/>
        </p:nvPicPr>
        <p:blipFill>
          <a:blip r:embed="rId4"/>
          <a:stretch>
            <a:fillRect/>
          </a:stretch>
        </p:blipFill>
        <p:spPr>
          <a:xfrm>
            <a:off x="8785447" y="1406637"/>
            <a:ext cx="2905029" cy="3575420"/>
          </a:xfrm>
          <a:prstGeom prst="rect">
            <a:avLst/>
          </a:prstGeom>
        </p:spPr>
      </p:pic>
      <p:sp>
        <p:nvSpPr>
          <p:cNvPr id="3" name="TextBox 2">
            <a:extLst>
              <a:ext uri="{FF2B5EF4-FFF2-40B4-BE49-F238E27FC236}">
                <a16:creationId xmlns:a16="http://schemas.microsoft.com/office/drawing/2014/main" id="{6B6FC913-54A5-3291-2334-9D2404BB66F4}"/>
              </a:ext>
            </a:extLst>
          </p:cNvPr>
          <p:cNvSpPr txBox="1"/>
          <p:nvPr/>
        </p:nvSpPr>
        <p:spPr>
          <a:xfrm>
            <a:off x="8585463" y="4982057"/>
            <a:ext cx="3105013" cy="584775"/>
          </a:xfrm>
          <a:prstGeom prst="rect">
            <a:avLst/>
          </a:prstGeom>
          <a:noFill/>
        </p:spPr>
        <p:txBody>
          <a:bodyPr wrap="square" rtlCol="0">
            <a:spAutoFit/>
          </a:bodyPr>
          <a:lstStyle/>
          <a:p>
            <a:pPr algn="ctr"/>
            <a:r>
              <a:rPr lang="en-US" sz="1600" b="1" dirty="0"/>
              <a:t>Uninterruptible power supply (UPS) device</a:t>
            </a:r>
          </a:p>
        </p:txBody>
      </p:sp>
      <p:sp>
        <p:nvSpPr>
          <p:cNvPr id="4" name="Footer Placeholder 3">
            <a:extLst>
              <a:ext uri="{FF2B5EF4-FFF2-40B4-BE49-F238E27FC236}">
                <a16:creationId xmlns:a16="http://schemas.microsoft.com/office/drawing/2014/main" id="{15F1C476-9E79-686F-4015-669A59AC0380}"/>
              </a:ext>
            </a:extLst>
          </p:cNvPr>
          <p:cNvSpPr>
            <a:spLocks noGrp="1"/>
          </p:cNvSpPr>
          <p:nvPr>
            <p:ph type="ftr" sz="quarter" idx="11"/>
          </p:nvPr>
        </p:nvSpPr>
        <p:spPr/>
        <p:txBody>
          <a:bodyPr/>
          <a:lstStyle/>
          <a:p>
            <a:r>
              <a:rPr lang="en-GB"/>
              <a:t>Lecture 3/ Computer Systems Fundamentals </a:t>
            </a:r>
            <a:endParaRPr lang="en-GB" dirty="0"/>
          </a:p>
        </p:txBody>
      </p:sp>
      <p:sp>
        <p:nvSpPr>
          <p:cNvPr id="5" name="Slide Number Placeholder 4">
            <a:extLst>
              <a:ext uri="{FF2B5EF4-FFF2-40B4-BE49-F238E27FC236}">
                <a16:creationId xmlns:a16="http://schemas.microsoft.com/office/drawing/2014/main" id="{09689678-BD15-8CA1-E1E5-0B840A89B8B6}"/>
              </a:ext>
            </a:extLst>
          </p:cNvPr>
          <p:cNvSpPr>
            <a:spLocks noGrp="1"/>
          </p:cNvSpPr>
          <p:nvPr>
            <p:ph type="sldNum" sz="quarter" idx="12"/>
          </p:nvPr>
        </p:nvSpPr>
        <p:spPr/>
        <p:txBody>
          <a:bodyPr/>
          <a:lstStyle/>
          <a:p>
            <a:fld id="{AC82685A-BD3A-4230-8D85-804689F67293}" type="slidenum">
              <a:rPr lang="en-GB" smtClean="0"/>
              <a:t>11</a:t>
            </a:fld>
            <a:endParaRPr lang="en-GB" dirty="0"/>
          </a:p>
        </p:txBody>
      </p:sp>
    </p:spTree>
    <p:custDataLst>
      <p:tags r:id="rId1"/>
    </p:custDataLst>
    <p:extLst>
      <p:ext uri="{BB962C8B-B14F-4D97-AF65-F5344CB8AC3E}">
        <p14:creationId xmlns:p14="http://schemas.microsoft.com/office/powerpoint/2010/main" val="139140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92086" y="-31531"/>
            <a:ext cx="11594969" cy="1325563"/>
          </a:xfrm>
        </p:spPr>
        <p:txBody>
          <a:bodyPr/>
          <a:lstStyle/>
          <a:p>
            <a:pPr algn="ctr"/>
            <a:r>
              <a:rPr lang="en-US" dirty="0">
                <a:solidFill>
                  <a:schemeClr val="bg1"/>
                </a:solidFill>
                <a:latin typeface="Arial" charset="0"/>
              </a:rPr>
              <a:t>Power Protection Devices</a:t>
            </a:r>
            <a:endParaRPr lang="en-CA" altLang="en-US" dirty="0">
              <a:solidFill>
                <a:schemeClr val="bg1"/>
              </a:solidFill>
            </a:endParaRPr>
          </a:p>
        </p:txBody>
      </p:sp>
      <p:sp>
        <p:nvSpPr>
          <p:cNvPr id="13315" name="Content Placeholder 2"/>
          <p:cNvSpPr>
            <a:spLocks noGrp="1"/>
          </p:cNvSpPr>
          <p:nvPr>
            <p:ph idx="1"/>
          </p:nvPr>
        </p:nvSpPr>
        <p:spPr>
          <a:xfrm>
            <a:off x="192086" y="1161512"/>
            <a:ext cx="7967999" cy="5540425"/>
          </a:xfrm>
        </p:spPr>
        <p:txBody>
          <a:bodyPr>
            <a:normAutofit lnSpcReduction="10000"/>
          </a:bodyPr>
          <a:lstStyle/>
          <a:p>
            <a:r>
              <a:rPr lang="en-US" dirty="0"/>
              <a:t>To help shield against power fluctuation problems, use devices to protect the data and computer equipment:</a:t>
            </a:r>
          </a:p>
          <a:p>
            <a:pPr lvl="1"/>
            <a:r>
              <a:rPr lang="en-US" b="1" dirty="0"/>
              <a:t>Surge protector</a:t>
            </a:r>
            <a:r>
              <a:rPr lang="en-US" dirty="0"/>
              <a:t> - Helps protect against damage from surges and spikes. </a:t>
            </a:r>
          </a:p>
          <a:p>
            <a:pPr lvl="2"/>
            <a:r>
              <a:rPr lang="en-US" dirty="0"/>
              <a:t>A surge suppressor diverts extra electrical voltage that is on the line to the ground. </a:t>
            </a:r>
          </a:p>
          <a:p>
            <a:pPr lvl="1"/>
            <a:r>
              <a:rPr lang="en-US" b="1" dirty="0"/>
              <a:t>Uninterruptible power supply (UPS)</a:t>
            </a:r>
            <a:r>
              <a:rPr lang="en-US" dirty="0"/>
              <a:t> - Helps protect against potential electrical power problems and provides a </a:t>
            </a:r>
            <a:r>
              <a:rPr lang="en-US" b="1" dirty="0"/>
              <a:t>consistent quality of power when brownouts and blackouts occur. </a:t>
            </a:r>
          </a:p>
          <a:p>
            <a:pPr lvl="1"/>
            <a:r>
              <a:rPr lang="en-US" b="1" dirty="0"/>
              <a:t>Standby power supply (SPS)</a:t>
            </a:r>
            <a:r>
              <a:rPr lang="en-US" dirty="0"/>
              <a:t> - Helps protect against potential electrical power problems by providing a backup battery that is on standby during normal operation. </a:t>
            </a:r>
          </a:p>
          <a:p>
            <a:pPr lvl="2"/>
            <a:r>
              <a:rPr lang="en-US" dirty="0"/>
              <a:t>This device is not as reliable as a UPS because of the time it takes to switch over to the battery.</a:t>
            </a:r>
          </a:p>
        </p:txBody>
      </p:sp>
      <p:pic>
        <p:nvPicPr>
          <p:cNvPr id="3" name="Picture 2" descr="This image displays a picture of four different sized power protection devices." title="Power protection devices">
            <a:extLst>
              <a:ext uri="{FF2B5EF4-FFF2-40B4-BE49-F238E27FC236}">
                <a16:creationId xmlns:a16="http://schemas.microsoft.com/office/drawing/2014/main" id="{7835BDCB-629F-4973-AFCE-2BB348EDA2AE}"/>
              </a:ext>
            </a:extLst>
          </p:cNvPr>
          <p:cNvPicPr>
            <a:picLocks noChangeAspect="1"/>
          </p:cNvPicPr>
          <p:nvPr/>
        </p:nvPicPr>
        <p:blipFill>
          <a:blip r:embed="rId4"/>
          <a:stretch>
            <a:fillRect/>
          </a:stretch>
        </p:blipFill>
        <p:spPr>
          <a:xfrm>
            <a:off x="8398266" y="1489423"/>
            <a:ext cx="3494295" cy="3879155"/>
          </a:xfrm>
          <a:prstGeom prst="rect">
            <a:avLst/>
          </a:prstGeom>
        </p:spPr>
      </p:pic>
      <p:sp>
        <p:nvSpPr>
          <p:cNvPr id="2" name="Footer Placeholder 1">
            <a:extLst>
              <a:ext uri="{FF2B5EF4-FFF2-40B4-BE49-F238E27FC236}">
                <a16:creationId xmlns:a16="http://schemas.microsoft.com/office/drawing/2014/main" id="{FA982147-5E84-3B65-E132-9F0C91F6E47B}"/>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D9AE0ACC-77CA-23DC-D1FC-E9E960F4F85A}"/>
              </a:ext>
            </a:extLst>
          </p:cNvPr>
          <p:cNvSpPr>
            <a:spLocks noGrp="1"/>
          </p:cNvSpPr>
          <p:nvPr>
            <p:ph type="sldNum" sz="quarter" idx="12"/>
          </p:nvPr>
        </p:nvSpPr>
        <p:spPr/>
        <p:txBody>
          <a:bodyPr/>
          <a:lstStyle/>
          <a:p>
            <a:fld id="{AC82685A-BD3A-4230-8D85-804689F67293}" type="slidenum">
              <a:rPr lang="en-GB" smtClean="0"/>
              <a:t>12</a:t>
            </a:fld>
            <a:endParaRPr lang="en-GB" dirty="0"/>
          </a:p>
        </p:txBody>
      </p:sp>
    </p:spTree>
    <p:custDataLst>
      <p:tags r:id="rId1"/>
    </p:custDataLst>
    <p:extLst>
      <p:ext uri="{BB962C8B-B14F-4D97-AF65-F5344CB8AC3E}">
        <p14:creationId xmlns:p14="http://schemas.microsoft.com/office/powerpoint/2010/main" val="38272503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37696" y="0"/>
            <a:ext cx="11594969" cy="1325563"/>
          </a:xfrm>
        </p:spPr>
        <p:txBody>
          <a:bodyPr/>
          <a:lstStyle/>
          <a:p>
            <a:pPr algn="ctr"/>
            <a:r>
              <a:rPr lang="en-US" dirty="0">
                <a:solidFill>
                  <a:schemeClr val="bg1"/>
                </a:solidFill>
                <a:latin typeface="Arial" charset="0"/>
              </a:rPr>
              <a:t>CPU Architectures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223616" y="1426710"/>
            <a:ext cx="11594969" cy="3577707"/>
          </a:xfrm>
        </p:spPr>
        <p:txBody>
          <a:bodyPr/>
          <a:lstStyle/>
          <a:p>
            <a:r>
              <a:rPr lang="en-US" sz="2133" dirty="0"/>
              <a:t>A </a:t>
            </a:r>
            <a:r>
              <a:rPr lang="en-US" sz="2133" b="1" dirty="0"/>
              <a:t>program is a sequence of stored instructions</a:t>
            </a:r>
            <a:r>
              <a:rPr lang="en-US" sz="2133" dirty="0"/>
              <a:t> and a CPU executes these instructions by following a specific instruction set. </a:t>
            </a:r>
          </a:p>
          <a:p>
            <a:r>
              <a:rPr lang="en-US" sz="2133" dirty="0"/>
              <a:t>There are two distinct types of instruction sets that CPUs may use:</a:t>
            </a:r>
          </a:p>
          <a:p>
            <a:pPr lvl="1"/>
            <a:r>
              <a:rPr lang="en-US" sz="2000" b="1" dirty="0"/>
              <a:t>Reduced Instruction Set Computer (RISC)</a:t>
            </a:r>
            <a:endParaRPr lang="en-US" sz="2000" dirty="0"/>
          </a:p>
          <a:p>
            <a:pPr lvl="1"/>
            <a:r>
              <a:rPr lang="en-US" sz="2000" b="1" dirty="0"/>
              <a:t>Complex Instruction Set Computer (CISC)</a:t>
            </a:r>
          </a:p>
          <a:p>
            <a:pPr marL="457200" lvl="1" indent="0">
              <a:buNone/>
            </a:pPr>
            <a:endParaRPr lang="en-US" sz="2000" b="1" dirty="0"/>
          </a:p>
          <a:p>
            <a:pPr marL="457200" lvl="1" indent="0">
              <a:buNone/>
            </a:pPr>
            <a:r>
              <a:rPr lang="en-US" sz="2000" dirty="0"/>
              <a:t>While the CPU is executing one step of the program, the </a:t>
            </a:r>
            <a:r>
              <a:rPr lang="en-US" sz="2000" b="1" dirty="0"/>
              <a:t>remaining instructions and the data are stored nearby in a special, high-speed memory, called cache.</a:t>
            </a:r>
          </a:p>
          <a:p>
            <a:pPr lvl="1"/>
            <a:endParaRPr lang="en-US" sz="2000" b="1" dirty="0"/>
          </a:p>
        </p:txBody>
      </p:sp>
      <p:pic>
        <p:nvPicPr>
          <p:cNvPr id="4" name="Picture 3" descr="This image shows the top and the bottom of a CPU. The top is smooth and the bottom has 100s of individual pins that connect into the motherboard." title="CPU">
            <a:extLst>
              <a:ext uri="{FF2B5EF4-FFF2-40B4-BE49-F238E27FC236}">
                <a16:creationId xmlns:a16="http://schemas.microsoft.com/office/drawing/2014/main" id="{EE91FCD7-83AC-4AE5-8270-6F6CE1353F0D}"/>
              </a:ext>
            </a:extLst>
          </p:cNvPr>
          <p:cNvPicPr>
            <a:picLocks noChangeAspect="1"/>
          </p:cNvPicPr>
          <p:nvPr/>
        </p:nvPicPr>
        <p:blipFill>
          <a:blip r:embed="rId4"/>
          <a:srcRect/>
          <a:stretch/>
        </p:blipFill>
        <p:spPr>
          <a:xfrm>
            <a:off x="3615877" y="4546374"/>
            <a:ext cx="4148633" cy="1631280"/>
          </a:xfrm>
          <a:prstGeom prst="rect">
            <a:avLst/>
          </a:prstGeom>
        </p:spPr>
      </p:pic>
      <p:sp>
        <p:nvSpPr>
          <p:cNvPr id="3" name="Footer Placeholder 2">
            <a:extLst>
              <a:ext uri="{FF2B5EF4-FFF2-40B4-BE49-F238E27FC236}">
                <a16:creationId xmlns:a16="http://schemas.microsoft.com/office/drawing/2014/main" id="{59156860-7C60-E061-E740-E41588BB131C}"/>
              </a:ext>
            </a:extLst>
          </p:cNvPr>
          <p:cNvSpPr>
            <a:spLocks noGrp="1"/>
          </p:cNvSpPr>
          <p:nvPr>
            <p:ph type="ftr" sz="quarter" idx="11"/>
          </p:nvPr>
        </p:nvSpPr>
        <p:spPr/>
        <p:txBody>
          <a:bodyPr/>
          <a:lstStyle/>
          <a:p>
            <a:r>
              <a:rPr lang="en-GB"/>
              <a:t>Lecture 3/ Computer Systems Fundamentals </a:t>
            </a:r>
            <a:endParaRPr lang="en-GB" dirty="0"/>
          </a:p>
        </p:txBody>
      </p:sp>
      <p:sp>
        <p:nvSpPr>
          <p:cNvPr id="5" name="Slide Number Placeholder 4">
            <a:extLst>
              <a:ext uri="{FF2B5EF4-FFF2-40B4-BE49-F238E27FC236}">
                <a16:creationId xmlns:a16="http://schemas.microsoft.com/office/drawing/2014/main" id="{49DD8D43-A3C9-26D7-227F-7F60D5ECFB58}"/>
              </a:ext>
            </a:extLst>
          </p:cNvPr>
          <p:cNvSpPr>
            <a:spLocks noGrp="1"/>
          </p:cNvSpPr>
          <p:nvPr>
            <p:ph type="sldNum" sz="quarter" idx="12"/>
          </p:nvPr>
        </p:nvSpPr>
        <p:spPr/>
        <p:txBody>
          <a:bodyPr/>
          <a:lstStyle/>
          <a:p>
            <a:fld id="{AC82685A-BD3A-4230-8D85-804689F67293}" type="slidenum">
              <a:rPr lang="en-GB" smtClean="0"/>
              <a:t>13</a:t>
            </a:fld>
            <a:endParaRPr lang="en-GB" dirty="0"/>
          </a:p>
        </p:txBody>
      </p:sp>
    </p:spTree>
    <p:custDataLst>
      <p:tags r:id="rId1"/>
    </p:custDataLst>
    <p:extLst>
      <p:ext uri="{BB962C8B-B14F-4D97-AF65-F5344CB8AC3E}">
        <p14:creationId xmlns:p14="http://schemas.microsoft.com/office/powerpoint/2010/main" val="29417349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88BA75-6849-60D7-69BC-697C958034E4}"/>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14FEF1D0-5E12-9453-6FFE-5BD76368CBAF}"/>
              </a:ext>
            </a:extLst>
          </p:cNvPr>
          <p:cNvSpPr>
            <a:spLocks noGrp="1"/>
          </p:cNvSpPr>
          <p:nvPr>
            <p:ph type="title"/>
          </p:nvPr>
        </p:nvSpPr>
        <p:spPr>
          <a:xfrm>
            <a:off x="137696" y="0"/>
            <a:ext cx="11594969" cy="1325563"/>
          </a:xfrm>
        </p:spPr>
        <p:txBody>
          <a:bodyPr/>
          <a:lstStyle/>
          <a:p>
            <a:pPr algn="ctr"/>
            <a:r>
              <a:rPr lang="en-US" dirty="0">
                <a:solidFill>
                  <a:schemeClr val="bg1"/>
                </a:solidFill>
                <a:latin typeface="Arial" charset="0"/>
              </a:rPr>
              <a:t>CPU Architectures</a:t>
            </a:r>
            <a:endParaRPr lang="en-CA" altLang="en-US" dirty="0">
              <a:solidFill>
                <a:schemeClr val="bg1"/>
              </a:solidFill>
            </a:endParaRPr>
          </a:p>
        </p:txBody>
      </p:sp>
      <p:sp>
        <p:nvSpPr>
          <p:cNvPr id="7" name="Rectangle 6">
            <a:extLst>
              <a:ext uri="{FF2B5EF4-FFF2-40B4-BE49-F238E27FC236}">
                <a16:creationId xmlns:a16="http://schemas.microsoft.com/office/drawing/2014/main" id="{673C7B3F-D626-E3F3-9CB8-3F191CD6A7AA}"/>
              </a:ext>
            </a:extLst>
          </p:cNvPr>
          <p:cNvSpPr>
            <a:spLocks noGrp="1" noChangeArrowheads="1"/>
          </p:cNvSpPr>
          <p:nvPr>
            <p:ph idx="1"/>
          </p:nvPr>
        </p:nvSpPr>
        <p:spPr>
          <a:xfrm>
            <a:off x="223616" y="1426710"/>
            <a:ext cx="11594969" cy="4775307"/>
          </a:xfrm>
        </p:spPr>
        <p:txBody>
          <a:bodyPr>
            <a:normAutofit/>
          </a:bodyPr>
          <a:lstStyle/>
          <a:p>
            <a:pPr marL="38100" lvl="1" indent="0">
              <a:buNone/>
            </a:pPr>
            <a:r>
              <a:rPr lang="en-US" b="1" dirty="0"/>
              <a:t>Reduced Instruction Set Computer (RISC)</a:t>
            </a:r>
            <a:r>
              <a:rPr lang="en-US" dirty="0"/>
              <a:t> </a:t>
            </a:r>
          </a:p>
          <a:p>
            <a:pPr marL="266700" lvl="1"/>
            <a:r>
              <a:rPr lang="en-US" dirty="0"/>
              <a:t>This architecture uses a relatively small set of instructions. RISC chips are designed to execute these instructions very rapidly. </a:t>
            </a:r>
          </a:p>
          <a:p>
            <a:pPr marL="266700" lvl="1"/>
            <a:r>
              <a:rPr lang="en-GB" dirty="0"/>
              <a:t>Each instruction performs a simple operation (e.g., load, store, add).</a:t>
            </a:r>
          </a:p>
          <a:p>
            <a:pPr marL="266700" lvl="1"/>
            <a:r>
              <a:rPr lang="en-GB" dirty="0"/>
              <a:t>Most instructions execute in one clock cycle.</a:t>
            </a:r>
          </a:p>
          <a:p>
            <a:pPr marL="266700" lvl="1"/>
            <a:r>
              <a:rPr lang="en-GB" dirty="0"/>
              <a:t>Simpler hardware design with fewer transistors.</a:t>
            </a:r>
          </a:p>
          <a:p>
            <a:pPr marL="266700" lvl="1"/>
            <a:r>
              <a:rPr lang="en-GB" dirty="0"/>
              <a:t>ARM processors in smartphones</a:t>
            </a:r>
            <a:endParaRPr lang="en-US" dirty="0"/>
          </a:p>
        </p:txBody>
      </p:sp>
      <p:sp>
        <p:nvSpPr>
          <p:cNvPr id="5" name="Footer Placeholder 4">
            <a:extLst>
              <a:ext uri="{FF2B5EF4-FFF2-40B4-BE49-F238E27FC236}">
                <a16:creationId xmlns:a16="http://schemas.microsoft.com/office/drawing/2014/main" id="{394F0414-B8F8-215E-8074-603A1E4B5B52}"/>
              </a:ext>
            </a:extLst>
          </p:cNvPr>
          <p:cNvSpPr>
            <a:spLocks noGrp="1"/>
          </p:cNvSpPr>
          <p:nvPr>
            <p:ph type="ftr" sz="quarter" idx="11"/>
          </p:nvPr>
        </p:nvSpPr>
        <p:spPr/>
        <p:txBody>
          <a:bodyPr/>
          <a:lstStyle/>
          <a:p>
            <a:r>
              <a:rPr lang="en-GB"/>
              <a:t>Lecture 3/ Computer Systems Fundamentals </a:t>
            </a:r>
            <a:endParaRPr lang="en-GB" dirty="0"/>
          </a:p>
        </p:txBody>
      </p:sp>
      <p:sp>
        <p:nvSpPr>
          <p:cNvPr id="6" name="Slide Number Placeholder 5">
            <a:extLst>
              <a:ext uri="{FF2B5EF4-FFF2-40B4-BE49-F238E27FC236}">
                <a16:creationId xmlns:a16="http://schemas.microsoft.com/office/drawing/2014/main" id="{3F0CE579-F0ED-DB69-56DE-7D8A23BDF5B8}"/>
              </a:ext>
            </a:extLst>
          </p:cNvPr>
          <p:cNvSpPr>
            <a:spLocks noGrp="1"/>
          </p:cNvSpPr>
          <p:nvPr>
            <p:ph type="sldNum" sz="quarter" idx="12"/>
          </p:nvPr>
        </p:nvSpPr>
        <p:spPr/>
        <p:txBody>
          <a:bodyPr/>
          <a:lstStyle/>
          <a:p>
            <a:fld id="{AC82685A-BD3A-4230-8D85-804689F67293}" type="slidenum">
              <a:rPr lang="en-GB" smtClean="0"/>
              <a:t>14</a:t>
            </a:fld>
            <a:endParaRPr lang="en-GB" dirty="0"/>
          </a:p>
        </p:txBody>
      </p:sp>
    </p:spTree>
    <p:custDataLst>
      <p:tags r:id="rId1"/>
    </p:custDataLst>
    <p:extLst>
      <p:ext uri="{BB962C8B-B14F-4D97-AF65-F5344CB8AC3E}">
        <p14:creationId xmlns:p14="http://schemas.microsoft.com/office/powerpoint/2010/main" val="30584101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7C9F95-ACE7-91D4-07AE-457B4C715A8A}"/>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CD97F690-E1DC-A4CD-1D6E-670C6B092FC0}"/>
              </a:ext>
            </a:extLst>
          </p:cNvPr>
          <p:cNvSpPr>
            <a:spLocks noGrp="1"/>
          </p:cNvSpPr>
          <p:nvPr>
            <p:ph type="title"/>
          </p:nvPr>
        </p:nvSpPr>
        <p:spPr>
          <a:xfrm>
            <a:off x="137696" y="0"/>
            <a:ext cx="11594969" cy="1325563"/>
          </a:xfrm>
        </p:spPr>
        <p:txBody>
          <a:bodyPr/>
          <a:lstStyle/>
          <a:p>
            <a:pPr algn="ctr"/>
            <a:r>
              <a:rPr lang="en-US" dirty="0">
                <a:solidFill>
                  <a:schemeClr val="bg1"/>
                </a:solidFill>
                <a:latin typeface="Arial" charset="0"/>
              </a:rPr>
              <a:t>CPU Architectures</a:t>
            </a:r>
            <a:endParaRPr lang="en-CA" altLang="en-US" dirty="0">
              <a:solidFill>
                <a:schemeClr val="bg1"/>
              </a:solidFill>
            </a:endParaRPr>
          </a:p>
        </p:txBody>
      </p:sp>
      <p:sp>
        <p:nvSpPr>
          <p:cNvPr id="7" name="Rectangle 6">
            <a:extLst>
              <a:ext uri="{FF2B5EF4-FFF2-40B4-BE49-F238E27FC236}">
                <a16:creationId xmlns:a16="http://schemas.microsoft.com/office/drawing/2014/main" id="{5B5367B2-0862-83AC-71B3-7533589396DF}"/>
              </a:ext>
            </a:extLst>
          </p:cNvPr>
          <p:cNvSpPr>
            <a:spLocks noGrp="1" noChangeArrowheads="1"/>
          </p:cNvSpPr>
          <p:nvPr>
            <p:ph idx="1"/>
          </p:nvPr>
        </p:nvSpPr>
        <p:spPr>
          <a:xfrm>
            <a:off x="223616" y="1426710"/>
            <a:ext cx="11594969" cy="4775307"/>
          </a:xfrm>
        </p:spPr>
        <p:txBody>
          <a:bodyPr>
            <a:normAutofit/>
          </a:bodyPr>
          <a:lstStyle/>
          <a:p>
            <a:pPr marL="38100" lvl="1" indent="0">
              <a:buNone/>
            </a:pPr>
            <a:r>
              <a:rPr lang="en-US" b="1" dirty="0"/>
              <a:t>Complex Instruction Set Computer (CISC</a:t>
            </a:r>
            <a:r>
              <a:rPr lang="en-US" dirty="0"/>
              <a:t>)  </a:t>
            </a:r>
          </a:p>
          <a:p>
            <a:pPr marL="266700" lvl="1"/>
            <a:r>
              <a:rPr lang="en-US" dirty="0"/>
              <a:t>This architecture uses a broad set of instructions, resulting in fewer steps per operation.</a:t>
            </a:r>
          </a:p>
          <a:p>
            <a:pPr marL="266700" lvl="1"/>
            <a:r>
              <a:rPr lang="en-GB" dirty="0"/>
              <a:t>Instructions can perform multiple operations (e.g., fetch, decode, execute).</a:t>
            </a:r>
            <a:endParaRPr lang="en-US" dirty="0"/>
          </a:p>
          <a:p>
            <a:pPr marL="266700" lvl="1"/>
            <a:r>
              <a:rPr lang="en-GB" dirty="0"/>
              <a:t>Some instructions require multiple clock cycles to execute.</a:t>
            </a:r>
          </a:p>
          <a:p>
            <a:pPr marL="266700" lvl="1"/>
            <a:r>
              <a:rPr lang="en-GB" dirty="0"/>
              <a:t>More transistors are used to support the complex instruction set.</a:t>
            </a:r>
            <a:endParaRPr lang="en-US" dirty="0"/>
          </a:p>
          <a:p>
            <a:pPr marL="266700" lvl="1"/>
            <a:r>
              <a:rPr lang="en-GB" dirty="0"/>
              <a:t>Intel and AMD processors</a:t>
            </a:r>
            <a:endParaRPr lang="en-US" dirty="0"/>
          </a:p>
        </p:txBody>
      </p:sp>
      <p:sp>
        <p:nvSpPr>
          <p:cNvPr id="2" name="Footer Placeholder 1">
            <a:extLst>
              <a:ext uri="{FF2B5EF4-FFF2-40B4-BE49-F238E27FC236}">
                <a16:creationId xmlns:a16="http://schemas.microsoft.com/office/drawing/2014/main" id="{F0CABB3E-1FF9-D0C3-F641-16681A3BE59C}"/>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9D91FB88-A104-58DE-D406-857467478969}"/>
              </a:ext>
            </a:extLst>
          </p:cNvPr>
          <p:cNvSpPr>
            <a:spLocks noGrp="1"/>
          </p:cNvSpPr>
          <p:nvPr>
            <p:ph type="sldNum" sz="quarter" idx="12"/>
          </p:nvPr>
        </p:nvSpPr>
        <p:spPr/>
        <p:txBody>
          <a:bodyPr/>
          <a:lstStyle/>
          <a:p>
            <a:fld id="{AC82685A-BD3A-4230-8D85-804689F67293}" type="slidenum">
              <a:rPr lang="en-GB" smtClean="0"/>
              <a:t>15</a:t>
            </a:fld>
            <a:endParaRPr lang="en-GB" dirty="0"/>
          </a:p>
        </p:txBody>
      </p:sp>
    </p:spTree>
    <p:custDataLst>
      <p:tags r:id="rId1"/>
    </p:custDataLst>
    <p:extLst>
      <p:ext uri="{BB962C8B-B14F-4D97-AF65-F5344CB8AC3E}">
        <p14:creationId xmlns:p14="http://schemas.microsoft.com/office/powerpoint/2010/main" val="6520175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98515" y="0"/>
            <a:ext cx="11594969" cy="1325563"/>
          </a:xfrm>
        </p:spPr>
        <p:txBody>
          <a:bodyPr>
            <a:normAutofit/>
          </a:bodyPr>
          <a:lstStyle/>
          <a:p>
            <a:pPr algn="ctr"/>
            <a:r>
              <a:rPr lang="en-US" sz="4000" dirty="0">
                <a:solidFill>
                  <a:schemeClr val="bg1"/>
                </a:solidFill>
                <a:latin typeface="Arial" charset="0"/>
              </a:rPr>
              <a:t>Enhancing CPU Operation</a:t>
            </a:r>
            <a:endParaRPr lang="en-CA" altLang="en-US" sz="4000"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298515" y="1451934"/>
            <a:ext cx="11228455" cy="4584752"/>
          </a:xfrm>
        </p:spPr>
        <p:txBody>
          <a:bodyPr>
            <a:normAutofit fontScale="92500"/>
          </a:bodyPr>
          <a:lstStyle/>
          <a:p>
            <a:r>
              <a:rPr lang="en-US" dirty="0"/>
              <a:t>Intel processors use Hyper-Threading to enhance the performance of some of their CPUs. </a:t>
            </a:r>
          </a:p>
          <a:p>
            <a:pPr lvl="1"/>
            <a:r>
              <a:rPr lang="en-US" sz="2800" dirty="0"/>
              <a:t>With Hyper-Threading, </a:t>
            </a:r>
            <a:r>
              <a:rPr lang="en-GB" sz="2600" i="1" dirty="0"/>
              <a:t>allows a single physical CPU core to function as though it has two logical cores, enabling simultaneous execution of multiple threads.</a:t>
            </a:r>
            <a:endParaRPr lang="en-US" sz="2200" i="1" dirty="0"/>
          </a:p>
          <a:p>
            <a:r>
              <a:rPr lang="en-US" dirty="0"/>
              <a:t>AMD processors use </a:t>
            </a:r>
            <a:r>
              <a:rPr lang="en-US" dirty="0" err="1"/>
              <a:t>HyperTransport</a:t>
            </a:r>
            <a:r>
              <a:rPr lang="en-US" dirty="0"/>
              <a:t> to enhance CPU performance. </a:t>
            </a:r>
          </a:p>
          <a:p>
            <a:pPr lvl="1"/>
            <a:r>
              <a:rPr lang="en-US" i="1" dirty="0" err="1"/>
              <a:t>HyperTransport</a:t>
            </a:r>
            <a:r>
              <a:rPr lang="en-US" i="1" dirty="0"/>
              <a:t> is a high-speed connection between the CPU and the Northbridge chip. </a:t>
            </a:r>
          </a:p>
          <a:p>
            <a:r>
              <a:rPr lang="en-US" dirty="0"/>
              <a:t>The power of a CPU is measured by the speed and the amount of data that it can process. </a:t>
            </a:r>
          </a:p>
          <a:p>
            <a:pPr lvl="1"/>
            <a:r>
              <a:rPr lang="en-US" dirty="0"/>
              <a:t>The </a:t>
            </a:r>
            <a:r>
              <a:rPr lang="en-US" b="1" dirty="0"/>
              <a:t>speed</a:t>
            </a:r>
            <a:r>
              <a:rPr lang="en-US" dirty="0"/>
              <a:t> of a CPU is rated </a:t>
            </a:r>
            <a:r>
              <a:rPr lang="en-US" b="1" dirty="0"/>
              <a:t>in cycles per second</a:t>
            </a:r>
            <a:r>
              <a:rPr lang="en-US" dirty="0"/>
              <a:t>, such as </a:t>
            </a:r>
            <a:r>
              <a:rPr lang="en-US" b="1" dirty="0"/>
              <a:t>millions of cycles per second, called megahertz (MHz), </a:t>
            </a:r>
            <a:r>
              <a:rPr lang="en-US" dirty="0"/>
              <a:t>or </a:t>
            </a:r>
            <a:r>
              <a:rPr lang="en-US" b="1" dirty="0"/>
              <a:t>billions of cycles per second, called gigahertz (GHz). </a:t>
            </a:r>
          </a:p>
          <a:p>
            <a:pPr lvl="1"/>
            <a:r>
              <a:rPr lang="en-US" dirty="0"/>
              <a:t>The amount of data that a </a:t>
            </a:r>
            <a:r>
              <a:rPr lang="en-US" b="1" dirty="0"/>
              <a:t>CPU can process at one time depends on the size of the front side bus (FSB), also called the CPU bus or the processor data bus. </a:t>
            </a:r>
          </a:p>
        </p:txBody>
      </p:sp>
      <p:sp>
        <p:nvSpPr>
          <p:cNvPr id="2" name="Footer Placeholder 1">
            <a:extLst>
              <a:ext uri="{FF2B5EF4-FFF2-40B4-BE49-F238E27FC236}">
                <a16:creationId xmlns:a16="http://schemas.microsoft.com/office/drawing/2014/main" id="{5F680CEC-60B5-A1ED-7951-681245987C19}"/>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79E69338-7968-0FB8-AD16-ED102A49BBBA}"/>
              </a:ext>
            </a:extLst>
          </p:cNvPr>
          <p:cNvSpPr>
            <a:spLocks noGrp="1"/>
          </p:cNvSpPr>
          <p:nvPr>
            <p:ph type="sldNum" sz="quarter" idx="12"/>
          </p:nvPr>
        </p:nvSpPr>
        <p:spPr/>
        <p:txBody>
          <a:bodyPr/>
          <a:lstStyle/>
          <a:p>
            <a:fld id="{AC82685A-BD3A-4230-8D85-804689F67293}" type="slidenum">
              <a:rPr lang="en-GB" smtClean="0"/>
              <a:t>16</a:t>
            </a:fld>
            <a:endParaRPr lang="en-GB" dirty="0"/>
          </a:p>
        </p:txBody>
      </p:sp>
    </p:spTree>
    <p:custDataLst>
      <p:tags r:id="rId1"/>
    </p:custDataLst>
    <p:extLst>
      <p:ext uri="{BB962C8B-B14F-4D97-AF65-F5344CB8AC3E}">
        <p14:creationId xmlns:p14="http://schemas.microsoft.com/office/powerpoint/2010/main" val="38679962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98515" y="0"/>
            <a:ext cx="11594969" cy="1325563"/>
          </a:xfrm>
        </p:spPr>
        <p:txBody>
          <a:bodyPr>
            <a:normAutofit/>
          </a:bodyPr>
          <a:lstStyle/>
          <a:p>
            <a:pPr algn="ctr"/>
            <a:r>
              <a:rPr lang="en-US" sz="4000" dirty="0">
                <a:solidFill>
                  <a:schemeClr val="bg1"/>
                </a:solidFill>
                <a:latin typeface="Arial" charset="0"/>
              </a:rPr>
              <a:t>Enhancing CPU Operation (Cont.)</a:t>
            </a:r>
            <a:endParaRPr lang="en-CA" altLang="en-US" sz="4000"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211004" y="1433016"/>
            <a:ext cx="11524847" cy="4950605"/>
          </a:xfrm>
        </p:spPr>
        <p:txBody>
          <a:bodyPr>
            <a:normAutofit/>
          </a:bodyPr>
          <a:lstStyle/>
          <a:p>
            <a:r>
              <a:rPr lang="en-US" sz="2400" b="1" dirty="0"/>
              <a:t>Overclocking</a:t>
            </a:r>
            <a:r>
              <a:rPr lang="en-US" sz="2400" dirty="0"/>
              <a:t> is a technique used to make a processor </a:t>
            </a:r>
            <a:r>
              <a:rPr lang="en-US" sz="2400" b="1" dirty="0"/>
              <a:t>work at a faster speed </a:t>
            </a:r>
            <a:r>
              <a:rPr lang="en-US" sz="2400" dirty="0"/>
              <a:t>than its original specification (</a:t>
            </a:r>
            <a:r>
              <a:rPr lang="en-GB" sz="2400" i="1" dirty="0"/>
              <a:t>manually increasing the clock speed through BIOS/UEFI or software tools</a:t>
            </a:r>
            <a:r>
              <a:rPr lang="en-GB" sz="2400" dirty="0"/>
              <a:t>).</a:t>
            </a:r>
            <a:r>
              <a:rPr lang="en-US" sz="2400" dirty="0"/>
              <a:t> </a:t>
            </a:r>
          </a:p>
          <a:p>
            <a:pPr lvl="1"/>
            <a:r>
              <a:rPr lang="en-US" dirty="0"/>
              <a:t>Overclocking is not a recommended way to </a:t>
            </a:r>
            <a:r>
              <a:rPr lang="en-US" i="1" dirty="0"/>
              <a:t>improve computer performance and can result in damage to the CPU. </a:t>
            </a:r>
          </a:p>
          <a:p>
            <a:r>
              <a:rPr lang="en-US" sz="2400" dirty="0"/>
              <a:t>The opposite of overclocking is </a:t>
            </a:r>
            <a:r>
              <a:rPr lang="en-US" sz="2400" b="1" dirty="0"/>
              <a:t>CPU throttling</a:t>
            </a:r>
            <a:r>
              <a:rPr lang="en-US" sz="2400" dirty="0"/>
              <a:t>. </a:t>
            </a:r>
          </a:p>
          <a:p>
            <a:pPr lvl="1"/>
            <a:r>
              <a:rPr lang="en-US" dirty="0"/>
              <a:t>CPU throttling is a technique used when the </a:t>
            </a:r>
            <a:r>
              <a:rPr lang="en-US" i="1" dirty="0"/>
              <a:t>processor runs at less than the rated speed to conserve power or produce less heat. </a:t>
            </a:r>
          </a:p>
          <a:p>
            <a:r>
              <a:rPr lang="en-US" sz="2400" b="1" dirty="0"/>
              <a:t>CPU virtualization </a:t>
            </a:r>
            <a:r>
              <a:rPr lang="en-US" sz="2400" dirty="0"/>
              <a:t>is a hardware feature supported by AMD and Intel CPUs that enables a single processor to act as multiple processors. </a:t>
            </a:r>
          </a:p>
          <a:p>
            <a:pPr lvl="1"/>
            <a:r>
              <a:rPr lang="en-US" dirty="0"/>
              <a:t>With CPU virtualization multiple operating systems can run in parallel on their own virtual machines as if they were running on completely independent computers.</a:t>
            </a:r>
          </a:p>
        </p:txBody>
      </p:sp>
      <p:sp>
        <p:nvSpPr>
          <p:cNvPr id="2" name="Footer Placeholder 1">
            <a:extLst>
              <a:ext uri="{FF2B5EF4-FFF2-40B4-BE49-F238E27FC236}">
                <a16:creationId xmlns:a16="http://schemas.microsoft.com/office/drawing/2014/main" id="{FD935C09-269A-F895-3FE5-E2EB4CD798BF}"/>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89761291-8004-2DDA-4174-611946FDCF72}"/>
              </a:ext>
            </a:extLst>
          </p:cNvPr>
          <p:cNvSpPr>
            <a:spLocks noGrp="1"/>
          </p:cNvSpPr>
          <p:nvPr>
            <p:ph type="sldNum" sz="quarter" idx="12"/>
          </p:nvPr>
        </p:nvSpPr>
        <p:spPr/>
        <p:txBody>
          <a:bodyPr/>
          <a:lstStyle/>
          <a:p>
            <a:fld id="{AC82685A-BD3A-4230-8D85-804689F67293}" type="slidenum">
              <a:rPr lang="en-GB" smtClean="0"/>
              <a:t>17</a:t>
            </a:fld>
            <a:endParaRPr lang="en-GB" dirty="0"/>
          </a:p>
        </p:txBody>
      </p:sp>
    </p:spTree>
    <p:custDataLst>
      <p:tags r:id="rId1"/>
    </p:custDataLst>
    <p:extLst>
      <p:ext uri="{BB962C8B-B14F-4D97-AF65-F5344CB8AC3E}">
        <p14:creationId xmlns:p14="http://schemas.microsoft.com/office/powerpoint/2010/main" val="41992617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98514" y="60778"/>
            <a:ext cx="11594969" cy="1325563"/>
          </a:xfrm>
        </p:spPr>
        <p:txBody>
          <a:bodyPr/>
          <a:lstStyle/>
          <a:p>
            <a:pPr algn="ctr"/>
            <a:r>
              <a:rPr lang="en-US" dirty="0">
                <a:solidFill>
                  <a:schemeClr val="bg1"/>
                </a:solidFill>
                <a:latin typeface="Arial" charset="0"/>
              </a:rPr>
              <a:t>Multicore Processors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28030" y="1197732"/>
            <a:ext cx="11765453" cy="2732003"/>
          </a:xfrm>
        </p:spPr>
        <p:txBody>
          <a:bodyPr>
            <a:normAutofit fontScale="92500" lnSpcReduction="10000"/>
          </a:bodyPr>
          <a:lstStyle/>
          <a:p>
            <a:r>
              <a:rPr lang="en-US" b="1" dirty="0"/>
              <a:t>Multicore processors </a:t>
            </a:r>
            <a:r>
              <a:rPr lang="en-US" dirty="0"/>
              <a:t>have </a:t>
            </a:r>
            <a:r>
              <a:rPr lang="en-US" b="1" dirty="0"/>
              <a:t>two or more processors </a:t>
            </a:r>
            <a:r>
              <a:rPr lang="en-US" dirty="0"/>
              <a:t>on the same integrated circuit. </a:t>
            </a:r>
          </a:p>
          <a:p>
            <a:r>
              <a:rPr lang="en-US" dirty="0"/>
              <a:t>Integrating the processors on the same chip creates a very fast connection between them. </a:t>
            </a:r>
          </a:p>
          <a:p>
            <a:pPr lvl="1"/>
            <a:r>
              <a:rPr lang="en-US" dirty="0"/>
              <a:t>Multicore processors </a:t>
            </a:r>
            <a:r>
              <a:rPr lang="en-US" b="1" i="1" dirty="0"/>
              <a:t>execute instructions more quickly than single-core processors. Instructions can be distributed to all the processors at the same time</a:t>
            </a:r>
            <a:r>
              <a:rPr lang="en-US" dirty="0"/>
              <a:t>. </a:t>
            </a:r>
          </a:p>
          <a:p>
            <a:pPr lvl="1"/>
            <a:r>
              <a:rPr lang="en-US" b="1" i="1" dirty="0"/>
              <a:t>RAM is shared between the processors </a:t>
            </a:r>
            <a:r>
              <a:rPr lang="en-US" dirty="0"/>
              <a:t>because the cores reside on the same chip. </a:t>
            </a:r>
          </a:p>
          <a:p>
            <a:pPr lvl="1"/>
            <a:r>
              <a:rPr lang="en-US" b="1" i="1" dirty="0"/>
              <a:t>Multicore processors conserve power and produce less heat than multiple single-core processors</a:t>
            </a:r>
            <a:r>
              <a:rPr lang="en-US" dirty="0"/>
              <a:t>, thus increasing performance and efficiency.</a:t>
            </a:r>
          </a:p>
        </p:txBody>
      </p:sp>
      <p:pic>
        <p:nvPicPr>
          <p:cNvPr id="2" name="Picture 1" descr="Table of multicore processors (column 1) with a description of each as follows (column 2): Single core CPU, one core inside a single CPU that handles all the processing. A motherboard may have sockets for more than one single processor, providing the ability to build a powerful, multiprocessor computer. Dual Core CPU,Two cores inside a single CPU in which both cores can process information at the same time. Triple Core CPU,Three cores inside a single CPU. This is a quad-core processor with one of the cores disabled. Quad Core CPU,Four cores inside a single CPU. Hexa-Core CPU,Six cores inside a single CPU. Octa-Core CPU,Eight cores inside a single CPU." title="Multicore Processors">
            <a:extLst>
              <a:ext uri="{FF2B5EF4-FFF2-40B4-BE49-F238E27FC236}">
                <a16:creationId xmlns:a16="http://schemas.microsoft.com/office/drawing/2014/main" id="{9DD4F021-4592-4490-96B0-69CCCA799418}"/>
              </a:ext>
            </a:extLst>
          </p:cNvPr>
          <p:cNvPicPr>
            <a:picLocks noChangeAspect="1"/>
          </p:cNvPicPr>
          <p:nvPr/>
        </p:nvPicPr>
        <p:blipFill>
          <a:blip r:embed="rId4"/>
          <a:stretch>
            <a:fillRect/>
          </a:stretch>
        </p:blipFill>
        <p:spPr>
          <a:xfrm>
            <a:off x="1894474" y="3929735"/>
            <a:ext cx="8403048" cy="2611347"/>
          </a:xfrm>
          <a:prstGeom prst="rect">
            <a:avLst/>
          </a:prstGeom>
          <a:ln>
            <a:solidFill>
              <a:schemeClr val="accent1"/>
            </a:solidFill>
          </a:ln>
        </p:spPr>
      </p:pic>
      <p:sp>
        <p:nvSpPr>
          <p:cNvPr id="3" name="Footer Placeholder 2">
            <a:extLst>
              <a:ext uri="{FF2B5EF4-FFF2-40B4-BE49-F238E27FC236}">
                <a16:creationId xmlns:a16="http://schemas.microsoft.com/office/drawing/2014/main" id="{7C9DFB01-3ABB-829E-032D-2C6A45C8072A}"/>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E3DF7142-31B9-6EBF-B731-8E3BDCF5C3CE}"/>
              </a:ext>
            </a:extLst>
          </p:cNvPr>
          <p:cNvSpPr>
            <a:spLocks noGrp="1"/>
          </p:cNvSpPr>
          <p:nvPr>
            <p:ph type="sldNum" sz="quarter" idx="12"/>
          </p:nvPr>
        </p:nvSpPr>
        <p:spPr/>
        <p:txBody>
          <a:bodyPr/>
          <a:lstStyle/>
          <a:p>
            <a:fld id="{AC82685A-BD3A-4230-8D85-804689F67293}" type="slidenum">
              <a:rPr lang="en-GB" smtClean="0"/>
              <a:t>18</a:t>
            </a:fld>
            <a:endParaRPr lang="en-GB" dirty="0"/>
          </a:p>
        </p:txBody>
      </p:sp>
    </p:spTree>
    <p:custDataLst>
      <p:tags r:id="rId1"/>
    </p:custDataLst>
    <p:extLst>
      <p:ext uri="{BB962C8B-B14F-4D97-AF65-F5344CB8AC3E}">
        <p14:creationId xmlns:p14="http://schemas.microsoft.com/office/powerpoint/2010/main" val="11879073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98515" y="0"/>
            <a:ext cx="11594969" cy="1325563"/>
          </a:xfrm>
        </p:spPr>
        <p:txBody>
          <a:bodyPr>
            <a:normAutofit/>
          </a:bodyPr>
          <a:lstStyle/>
          <a:p>
            <a:pPr algn="ctr"/>
            <a:r>
              <a:rPr lang="en-US" sz="4000" dirty="0">
                <a:solidFill>
                  <a:schemeClr val="bg1"/>
                </a:solidFill>
                <a:latin typeface="Arial" charset="0"/>
              </a:rPr>
              <a:t>Multicore Processors (Cont.)</a:t>
            </a:r>
            <a:endParaRPr lang="en-CA" altLang="en-US" sz="4000"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211004" y="1451934"/>
            <a:ext cx="11452837" cy="5108487"/>
          </a:xfrm>
        </p:spPr>
        <p:txBody>
          <a:bodyPr/>
          <a:lstStyle/>
          <a:p>
            <a:r>
              <a:rPr lang="en-US" sz="2133" dirty="0"/>
              <a:t>Another feature found in some CPUs is an </a:t>
            </a:r>
            <a:r>
              <a:rPr lang="en-US" sz="2133" b="1" dirty="0"/>
              <a:t>integrated graphics processing unit or GPU. </a:t>
            </a:r>
          </a:p>
          <a:p>
            <a:r>
              <a:rPr lang="en-US" sz="2133" dirty="0"/>
              <a:t>The GPU is a chip that performs the </a:t>
            </a:r>
            <a:r>
              <a:rPr lang="en-US" sz="2133" b="1" dirty="0"/>
              <a:t>rapid mathematical calculations required to render graphics</a:t>
            </a:r>
            <a:r>
              <a:rPr lang="en-US" sz="2133" dirty="0"/>
              <a:t>.</a:t>
            </a:r>
          </a:p>
          <a:p>
            <a:r>
              <a:rPr lang="en-US" sz="2133" dirty="0"/>
              <a:t> A GPU can be integrated or dedicated. </a:t>
            </a:r>
          </a:p>
          <a:p>
            <a:pPr lvl="1"/>
            <a:r>
              <a:rPr lang="en-US" sz="2000" b="1" dirty="0"/>
              <a:t>Integrated GPUs </a:t>
            </a:r>
            <a:r>
              <a:rPr lang="en-US" sz="2000" dirty="0"/>
              <a:t>are often directly </a:t>
            </a:r>
            <a:r>
              <a:rPr lang="en-US" sz="2000" b="1" dirty="0"/>
              <a:t>embedded on the CPU </a:t>
            </a:r>
            <a:r>
              <a:rPr lang="en-US" sz="2000" dirty="0"/>
              <a:t>and is dependent on system RAM.</a:t>
            </a:r>
          </a:p>
          <a:p>
            <a:pPr lvl="1"/>
            <a:r>
              <a:rPr lang="en-US" sz="2000" b="1" dirty="0"/>
              <a:t>Dedicated GPU </a:t>
            </a:r>
            <a:r>
              <a:rPr lang="en-US" sz="2000" dirty="0"/>
              <a:t>is a </a:t>
            </a:r>
            <a:r>
              <a:rPr lang="en-US" sz="2000" b="1" dirty="0"/>
              <a:t>separate chip </a:t>
            </a:r>
            <a:r>
              <a:rPr lang="en-US" sz="2000" dirty="0"/>
              <a:t>with its own video memory dedicated exclusively for graphical processing. </a:t>
            </a:r>
          </a:p>
          <a:p>
            <a:pPr lvl="1"/>
            <a:r>
              <a:rPr lang="en-US" sz="2000" dirty="0"/>
              <a:t>The benefit of integrated GPUs is cost and less heat dissipation. </a:t>
            </a:r>
          </a:p>
          <a:p>
            <a:pPr lvl="1"/>
            <a:r>
              <a:rPr lang="en-US" sz="2000" dirty="0"/>
              <a:t>Integrated GPUs are good at </a:t>
            </a:r>
            <a:r>
              <a:rPr lang="en-US" sz="2000" b="1" dirty="0"/>
              <a:t>less complex tasks like watching videos </a:t>
            </a:r>
            <a:r>
              <a:rPr lang="en-US" sz="2000" dirty="0"/>
              <a:t>and processing graphical documents but are </a:t>
            </a:r>
            <a:r>
              <a:rPr lang="en-US" sz="2000" b="1" dirty="0"/>
              <a:t>not best suited for intense gaming applications</a:t>
            </a:r>
            <a:r>
              <a:rPr lang="en-US" sz="2000" dirty="0"/>
              <a:t>.</a:t>
            </a:r>
          </a:p>
          <a:p>
            <a:r>
              <a:rPr lang="en-US" sz="2133" dirty="0"/>
              <a:t>CPUs have also been enhanced using the NX bit, also called the </a:t>
            </a:r>
            <a:r>
              <a:rPr lang="en-US" sz="2133" b="1" dirty="0"/>
              <a:t>execute disable bit</a:t>
            </a:r>
            <a:r>
              <a:rPr lang="en-US" sz="2133" dirty="0"/>
              <a:t>. This feature can protect areas of memory that contain operating system files from malicious attacks by malware.</a:t>
            </a:r>
          </a:p>
        </p:txBody>
      </p:sp>
      <p:sp>
        <p:nvSpPr>
          <p:cNvPr id="2" name="Footer Placeholder 1">
            <a:extLst>
              <a:ext uri="{FF2B5EF4-FFF2-40B4-BE49-F238E27FC236}">
                <a16:creationId xmlns:a16="http://schemas.microsoft.com/office/drawing/2014/main" id="{BABAE300-A936-4FB7-0EA1-D15429002276}"/>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1A8B8F55-5423-3077-9112-19869DF16289}"/>
              </a:ext>
            </a:extLst>
          </p:cNvPr>
          <p:cNvSpPr>
            <a:spLocks noGrp="1"/>
          </p:cNvSpPr>
          <p:nvPr>
            <p:ph type="sldNum" sz="quarter" idx="12"/>
          </p:nvPr>
        </p:nvSpPr>
        <p:spPr/>
        <p:txBody>
          <a:bodyPr/>
          <a:lstStyle/>
          <a:p>
            <a:fld id="{AC82685A-BD3A-4230-8D85-804689F67293}" type="slidenum">
              <a:rPr lang="en-GB" smtClean="0"/>
              <a:t>19</a:t>
            </a:fld>
            <a:endParaRPr lang="en-GB" dirty="0"/>
          </a:p>
        </p:txBody>
      </p:sp>
    </p:spTree>
    <p:custDataLst>
      <p:tags r:id="rId1"/>
    </p:custDataLst>
    <p:extLst>
      <p:ext uri="{BB962C8B-B14F-4D97-AF65-F5344CB8AC3E}">
        <p14:creationId xmlns:p14="http://schemas.microsoft.com/office/powerpoint/2010/main" val="19818448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92087" y="14860"/>
            <a:ext cx="11594969" cy="1325563"/>
          </a:xfrm>
        </p:spPr>
        <p:txBody>
          <a:bodyPr/>
          <a:lstStyle/>
          <a:p>
            <a:pPr algn="ctr"/>
            <a:r>
              <a:rPr lang="en-US" dirty="0">
                <a:solidFill>
                  <a:schemeClr val="bg1"/>
                </a:solidFill>
                <a:latin typeface="Arial" charset="0"/>
              </a:rPr>
              <a:t>RAID Concepts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92086" y="1408532"/>
            <a:ext cx="11594970" cy="4584752"/>
          </a:xfrm>
        </p:spPr>
        <p:txBody>
          <a:bodyPr/>
          <a:lstStyle/>
          <a:p>
            <a:r>
              <a:rPr lang="en-US" sz="2133" dirty="0"/>
              <a:t>Computers can implement </a:t>
            </a:r>
            <a:r>
              <a:rPr lang="en-US" sz="2133" b="1" dirty="0"/>
              <a:t>redundant array of independent disks </a:t>
            </a:r>
            <a:r>
              <a:rPr lang="en-US" sz="2133" dirty="0"/>
              <a:t>(RAID) technology. </a:t>
            </a:r>
          </a:p>
          <a:p>
            <a:pPr lvl="1"/>
            <a:r>
              <a:rPr lang="en-US" sz="2000" dirty="0"/>
              <a:t>RAID provides a way to </a:t>
            </a:r>
            <a:r>
              <a:rPr lang="en-US" sz="2000" b="1" dirty="0"/>
              <a:t>store data across multiple storage devices for availability, reliability, capacity, and redundancy and/or performance improvement</a:t>
            </a:r>
          </a:p>
          <a:p>
            <a:r>
              <a:rPr lang="en-US" sz="2133" dirty="0"/>
              <a:t>The following terms describe how RAID stores data on the various disks:</a:t>
            </a:r>
          </a:p>
          <a:p>
            <a:pPr lvl="1"/>
            <a:r>
              <a:rPr lang="en-US" sz="2000" b="1" dirty="0"/>
              <a:t>Striping</a:t>
            </a:r>
            <a:r>
              <a:rPr lang="en-US" sz="2000" dirty="0"/>
              <a:t> – enables data to be distributed across multiple drives with a significant performance increase, however the failure of a single drive means that all data is lost.</a:t>
            </a:r>
          </a:p>
          <a:p>
            <a:pPr lvl="1"/>
            <a:r>
              <a:rPr lang="en-US" sz="2000" b="1" dirty="0"/>
              <a:t>Mirroring</a:t>
            </a:r>
            <a:r>
              <a:rPr lang="en-US" sz="2000" dirty="0"/>
              <a:t> – stores duplicate data on one or more other drives and provides redundancy so that the failure of a drive does not cause the loss of data. </a:t>
            </a:r>
          </a:p>
          <a:p>
            <a:pPr lvl="1"/>
            <a:r>
              <a:rPr lang="en-US" sz="2000" b="1" dirty="0"/>
              <a:t>Parity</a:t>
            </a:r>
            <a:r>
              <a:rPr lang="en-US" sz="2000" dirty="0"/>
              <a:t> – </a:t>
            </a:r>
            <a:r>
              <a:rPr lang="en-GB" sz="2000" dirty="0"/>
              <a:t>provide data redundancy and fault tolerance by using a mathematical algorithm to calculate and store parity information. This parity data helps rebuild lost or damaged data in the event of a disk failure.</a:t>
            </a:r>
          </a:p>
          <a:p>
            <a:pPr lvl="1"/>
            <a:r>
              <a:rPr lang="en-US" sz="2000" b="1" dirty="0"/>
              <a:t>Double</a:t>
            </a:r>
            <a:r>
              <a:rPr lang="en-US" sz="2000" dirty="0"/>
              <a:t> </a:t>
            </a:r>
            <a:r>
              <a:rPr lang="en-US" sz="2000" b="1" dirty="0"/>
              <a:t>Parity- </a:t>
            </a:r>
            <a:r>
              <a:rPr lang="en-GB" sz="2000" dirty="0"/>
              <a:t>provide additional fault tolerance. It stores two separate sets of parity information on different drives, allowing the system to recover data even if </a:t>
            </a:r>
            <a:r>
              <a:rPr lang="en-GB" sz="2000" b="1" dirty="0"/>
              <a:t>two drives fail simultaneously</a:t>
            </a:r>
            <a:r>
              <a:rPr lang="en-GB" sz="2000" dirty="0"/>
              <a:t>.</a:t>
            </a:r>
            <a:endParaRPr lang="en-US" sz="2000" dirty="0"/>
          </a:p>
        </p:txBody>
      </p:sp>
      <p:sp>
        <p:nvSpPr>
          <p:cNvPr id="2" name="Footer Placeholder 1">
            <a:extLst>
              <a:ext uri="{FF2B5EF4-FFF2-40B4-BE49-F238E27FC236}">
                <a16:creationId xmlns:a16="http://schemas.microsoft.com/office/drawing/2014/main" id="{F5CD2E57-4D1F-B4F2-2283-4094B9107332}"/>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19219166-245B-5D91-B7B0-0C2C7FED9B00}"/>
              </a:ext>
            </a:extLst>
          </p:cNvPr>
          <p:cNvSpPr>
            <a:spLocks noGrp="1"/>
          </p:cNvSpPr>
          <p:nvPr>
            <p:ph type="sldNum" sz="quarter" idx="12"/>
          </p:nvPr>
        </p:nvSpPr>
        <p:spPr/>
        <p:txBody>
          <a:bodyPr/>
          <a:lstStyle/>
          <a:p>
            <a:fld id="{AC82685A-BD3A-4230-8D85-804689F67293}" type="slidenum">
              <a:rPr lang="en-GB" smtClean="0"/>
              <a:t>20</a:t>
            </a:fld>
            <a:endParaRPr lang="en-GB" dirty="0"/>
          </a:p>
        </p:txBody>
      </p:sp>
    </p:spTree>
    <p:custDataLst>
      <p:tags r:id="rId1"/>
    </p:custDataLst>
    <p:extLst>
      <p:ext uri="{BB962C8B-B14F-4D97-AF65-F5344CB8AC3E}">
        <p14:creationId xmlns:p14="http://schemas.microsoft.com/office/powerpoint/2010/main" val="14952520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99858" y="0"/>
            <a:ext cx="11594969" cy="1325563"/>
          </a:xfrm>
        </p:spPr>
        <p:txBody>
          <a:bodyPr/>
          <a:lstStyle/>
          <a:p>
            <a:pPr algn="ctr"/>
            <a:r>
              <a:rPr lang="en-US" dirty="0">
                <a:solidFill>
                  <a:schemeClr val="bg1"/>
                </a:solidFill>
                <a:latin typeface="Arial" charset="0"/>
              </a:rPr>
              <a:t>RAID Levels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217311" y="1179964"/>
            <a:ext cx="11543766" cy="2145837"/>
          </a:xfrm>
        </p:spPr>
        <p:txBody>
          <a:bodyPr/>
          <a:lstStyle/>
          <a:p>
            <a:r>
              <a:rPr lang="en-US" sz="2133" dirty="0"/>
              <a:t>There are several levels of RAID available. </a:t>
            </a:r>
          </a:p>
          <a:p>
            <a:pPr lvl="1"/>
            <a:r>
              <a:rPr lang="en-US" sz="2000" dirty="0"/>
              <a:t>These levels use mirroring, striping, and parity in different ways.</a:t>
            </a:r>
          </a:p>
          <a:p>
            <a:pPr lvl="1"/>
            <a:r>
              <a:rPr lang="en-US" sz="2133" dirty="0"/>
              <a:t>Higher levels of RAID, such as RAID 5 or 6, use striping and parity in combination to provide speed and to create large volumes. </a:t>
            </a:r>
          </a:p>
          <a:p>
            <a:pPr lvl="1"/>
            <a:r>
              <a:rPr lang="en-US" sz="2000" dirty="0"/>
              <a:t>RAID levels higher than 10 combine lower RAID levels. </a:t>
            </a:r>
          </a:p>
        </p:txBody>
      </p:sp>
      <p:pic>
        <p:nvPicPr>
          <p:cNvPr id="2" name="Picture 1" descr="A table of RAID levels. It shows the RAID level, the minimum number of drives, features, advantages, and disadvantages of each. First row is RAID level 0, Minimum of drives = 2, Features = striping, Advantages = performance and capacity, Disadvantages = All data is lost if one drive fails. Second row is RAID level 1, Minimum number of drives = 2, Features = Mirroring, Advantages = performance and reliability, Disadvantages = Capacity is half of total drive size. Third row is RAID level 5, Minimum number of drives = 3, Features = striping with parity, Advantages = Performance, reliability, and capacity, Disadvantages = It takes time to rebuild array if a drive fails. Fourth row is RAID level 6, Minimum number of drives = 3, Features = striping with double parity, Advantages = same as RAID 5 but can tolerate the loss of two drives, Disadvantages = It takes time to rebuild array if one or more drives fail. Fifth row is RAID 10 (0+1), Minimum number of drives = 4, Features = Mirrorinig and striping, Advantages = performance, capacity, and high reliability, Disadvantages = capacity is half of total drive size." title="RAID levels">
            <a:extLst>
              <a:ext uri="{FF2B5EF4-FFF2-40B4-BE49-F238E27FC236}">
                <a16:creationId xmlns:a16="http://schemas.microsoft.com/office/drawing/2014/main" id="{EC285D53-945D-4BCA-A77C-1EC96CA89ACB}"/>
              </a:ext>
            </a:extLst>
          </p:cNvPr>
          <p:cNvPicPr>
            <a:picLocks noChangeAspect="1"/>
          </p:cNvPicPr>
          <p:nvPr/>
        </p:nvPicPr>
        <p:blipFill>
          <a:blip r:embed="rId4"/>
          <a:stretch>
            <a:fillRect/>
          </a:stretch>
        </p:blipFill>
        <p:spPr>
          <a:xfrm>
            <a:off x="2532645" y="3358662"/>
            <a:ext cx="7126711" cy="3001623"/>
          </a:xfrm>
          <a:prstGeom prst="rect">
            <a:avLst/>
          </a:prstGeom>
        </p:spPr>
      </p:pic>
      <p:pic>
        <p:nvPicPr>
          <p:cNvPr id="4" name="Picture 3">
            <a:extLst>
              <a:ext uri="{FF2B5EF4-FFF2-40B4-BE49-F238E27FC236}">
                <a16:creationId xmlns:a16="http://schemas.microsoft.com/office/drawing/2014/main" id="{1D513F01-271C-4C9D-270C-9B09138CF3EC}"/>
              </a:ext>
            </a:extLst>
          </p:cNvPr>
          <p:cNvPicPr>
            <a:picLocks noChangeAspect="1"/>
          </p:cNvPicPr>
          <p:nvPr/>
        </p:nvPicPr>
        <p:blipFill>
          <a:blip r:embed="rId5"/>
          <a:stretch>
            <a:fillRect/>
          </a:stretch>
        </p:blipFill>
        <p:spPr>
          <a:xfrm>
            <a:off x="3865004" y="5438776"/>
            <a:ext cx="114833" cy="141853"/>
          </a:xfrm>
          <a:prstGeom prst="rect">
            <a:avLst/>
          </a:prstGeom>
        </p:spPr>
      </p:pic>
      <p:sp>
        <p:nvSpPr>
          <p:cNvPr id="3" name="Footer Placeholder 2">
            <a:extLst>
              <a:ext uri="{FF2B5EF4-FFF2-40B4-BE49-F238E27FC236}">
                <a16:creationId xmlns:a16="http://schemas.microsoft.com/office/drawing/2014/main" id="{9F0DECD2-9269-C2A2-7100-42276F7C6BAB}"/>
              </a:ext>
            </a:extLst>
          </p:cNvPr>
          <p:cNvSpPr>
            <a:spLocks noGrp="1"/>
          </p:cNvSpPr>
          <p:nvPr>
            <p:ph type="ftr" sz="quarter" idx="11"/>
          </p:nvPr>
        </p:nvSpPr>
        <p:spPr/>
        <p:txBody>
          <a:bodyPr/>
          <a:lstStyle/>
          <a:p>
            <a:r>
              <a:rPr lang="en-GB"/>
              <a:t>Lecture 3/ Computer Systems Fundamentals </a:t>
            </a:r>
            <a:endParaRPr lang="en-GB" dirty="0"/>
          </a:p>
        </p:txBody>
      </p:sp>
      <p:sp>
        <p:nvSpPr>
          <p:cNvPr id="5" name="Slide Number Placeholder 4">
            <a:extLst>
              <a:ext uri="{FF2B5EF4-FFF2-40B4-BE49-F238E27FC236}">
                <a16:creationId xmlns:a16="http://schemas.microsoft.com/office/drawing/2014/main" id="{A9C65992-363D-FC7E-2370-C1FB32BF88F7}"/>
              </a:ext>
            </a:extLst>
          </p:cNvPr>
          <p:cNvSpPr>
            <a:spLocks noGrp="1"/>
          </p:cNvSpPr>
          <p:nvPr>
            <p:ph type="sldNum" sz="quarter" idx="12"/>
          </p:nvPr>
        </p:nvSpPr>
        <p:spPr/>
        <p:txBody>
          <a:bodyPr/>
          <a:lstStyle/>
          <a:p>
            <a:fld id="{AC82685A-BD3A-4230-8D85-804689F67293}" type="slidenum">
              <a:rPr lang="en-GB" smtClean="0"/>
              <a:t>21</a:t>
            </a:fld>
            <a:endParaRPr lang="en-GB" dirty="0"/>
          </a:p>
        </p:txBody>
      </p:sp>
    </p:spTree>
    <p:custDataLst>
      <p:tags r:id="rId1"/>
    </p:custDataLst>
    <p:extLst>
      <p:ext uri="{BB962C8B-B14F-4D97-AF65-F5344CB8AC3E}">
        <p14:creationId xmlns:p14="http://schemas.microsoft.com/office/powerpoint/2010/main" val="1460080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33472" y="0"/>
            <a:ext cx="11594969" cy="1325563"/>
          </a:xfrm>
        </p:spPr>
        <p:txBody>
          <a:bodyPr/>
          <a:lstStyle/>
          <a:p>
            <a:pPr algn="ctr"/>
            <a:r>
              <a:rPr lang="en-US" dirty="0">
                <a:solidFill>
                  <a:schemeClr val="bg1"/>
                </a:solidFill>
                <a:latin typeface="Arial" charset="0"/>
              </a:rPr>
              <a:t>Legacy Ports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267009" y="1325563"/>
            <a:ext cx="8423261" cy="5324988"/>
          </a:xfrm>
        </p:spPr>
        <p:txBody>
          <a:bodyPr>
            <a:normAutofit fontScale="92500" lnSpcReduction="10000"/>
          </a:bodyPr>
          <a:lstStyle/>
          <a:p>
            <a:r>
              <a:rPr lang="en-US" dirty="0"/>
              <a:t>Serial</a:t>
            </a:r>
          </a:p>
          <a:p>
            <a:pPr lvl="1"/>
            <a:r>
              <a:rPr lang="en-US" dirty="0"/>
              <a:t>Used for connecting various peripherals such as printers, scanners, modems, and console connections to network devices.</a:t>
            </a:r>
          </a:p>
          <a:p>
            <a:r>
              <a:rPr lang="en-US" dirty="0"/>
              <a:t>Parallel</a:t>
            </a:r>
          </a:p>
          <a:p>
            <a:pPr lvl="1"/>
            <a:r>
              <a:rPr lang="en-US" dirty="0"/>
              <a:t>Used for connecting to various peripheral devices, commonly printers.</a:t>
            </a:r>
          </a:p>
          <a:p>
            <a:r>
              <a:rPr lang="en-US" dirty="0"/>
              <a:t>Game</a:t>
            </a:r>
          </a:p>
          <a:p>
            <a:pPr lvl="1"/>
            <a:r>
              <a:rPr lang="en-US" dirty="0"/>
              <a:t>Used for connecting a joystick input</a:t>
            </a:r>
          </a:p>
          <a:p>
            <a:r>
              <a:rPr lang="en-US" dirty="0"/>
              <a:t>PS/2</a:t>
            </a:r>
          </a:p>
          <a:p>
            <a:pPr lvl="1"/>
            <a:r>
              <a:rPr lang="en-US" dirty="0"/>
              <a:t>Used for connecting a keyboard and mouse. Purple for keyboard and green for the mouse.</a:t>
            </a:r>
          </a:p>
          <a:p>
            <a:r>
              <a:rPr lang="en-US" dirty="0"/>
              <a:t>Audio ports</a:t>
            </a:r>
          </a:p>
          <a:p>
            <a:pPr lvl="1"/>
            <a:r>
              <a:rPr lang="en-US" dirty="0"/>
              <a:t>Analog ports were used for connecting stereo system, microphone and speakers/headphones.</a:t>
            </a:r>
          </a:p>
        </p:txBody>
      </p:sp>
      <p:pic>
        <p:nvPicPr>
          <p:cNvPr id="2" name="Picture 1" descr="There are two form factors of serial ports, a 9-pin DB-9 port and a 25-pin port. The 25-pin port is also called a parallel port.  Pins are arranged in 2 rows." title="Serial ports">
            <a:extLst>
              <a:ext uri="{FF2B5EF4-FFF2-40B4-BE49-F238E27FC236}">
                <a16:creationId xmlns:a16="http://schemas.microsoft.com/office/drawing/2014/main" id="{DACAA837-11E6-44DD-B206-4E675DB7C66D}"/>
              </a:ext>
            </a:extLst>
          </p:cNvPr>
          <p:cNvPicPr>
            <a:picLocks noChangeAspect="1"/>
          </p:cNvPicPr>
          <p:nvPr/>
        </p:nvPicPr>
        <p:blipFill>
          <a:blip r:embed="rId4"/>
          <a:stretch>
            <a:fillRect/>
          </a:stretch>
        </p:blipFill>
        <p:spPr>
          <a:xfrm>
            <a:off x="9090750" y="1101158"/>
            <a:ext cx="2625849" cy="2076253"/>
          </a:xfrm>
          <a:prstGeom prst="rect">
            <a:avLst/>
          </a:prstGeom>
        </p:spPr>
      </p:pic>
      <p:pic>
        <p:nvPicPr>
          <p:cNvPr id="4" name="Picture 3" descr="15-pin game port, pin holes arranged in 2 rows." title="Game port">
            <a:extLst>
              <a:ext uri="{FF2B5EF4-FFF2-40B4-BE49-F238E27FC236}">
                <a16:creationId xmlns:a16="http://schemas.microsoft.com/office/drawing/2014/main" id="{90CD929C-B1B7-46B8-8FA4-7FB20F05B20D}"/>
              </a:ext>
            </a:extLst>
          </p:cNvPr>
          <p:cNvPicPr>
            <a:picLocks noChangeAspect="1"/>
          </p:cNvPicPr>
          <p:nvPr/>
        </p:nvPicPr>
        <p:blipFill>
          <a:blip r:embed="rId5"/>
          <a:stretch>
            <a:fillRect/>
          </a:stretch>
        </p:blipFill>
        <p:spPr>
          <a:xfrm>
            <a:off x="9090750" y="3299874"/>
            <a:ext cx="2625849" cy="1231805"/>
          </a:xfrm>
          <a:prstGeom prst="rect">
            <a:avLst/>
          </a:prstGeom>
        </p:spPr>
      </p:pic>
      <p:pic>
        <p:nvPicPr>
          <p:cNvPr id="5" name="Picture 4" descr="6-pin din connector in a circular pattern." title="PS/2">
            <a:extLst>
              <a:ext uri="{FF2B5EF4-FFF2-40B4-BE49-F238E27FC236}">
                <a16:creationId xmlns:a16="http://schemas.microsoft.com/office/drawing/2014/main" id="{2BB0B04F-C444-4F09-8D6A-FCFD0F4624C9}"/>
              </a:ext>
            </a:extLst>
          </p:cNvPr>
          <p:cNvPicPr>
            <a:picLocks noChangeAspect="1"/>
          </p:cNvPicPr>
          <p:nvPr/>
        </p:nvPicPr>
        <p:blipFill>
          <a:blip r:embed="rId6"/>
          <a:stretch>
            <a:fillRect/>
          </a:stretch>
        </p:blipFill>
        <p:spPr>
          <a:xfrm>
            <a:off x="9090750" y="4679544"/>
            <a:ext cx="753111" cy="1641393"/>
          </a:xfrm>
          <a:prstGeom prst="rect">
            <a:avLst/>
          </a:prstGeom>
        </p:spPr>
      </p:pic>
      <p:pic>
        <p:nvPicPr>
          <p:cNvPr id="10" name="Picture 9" descr="Analog ports, including a line in port, a microphone port, and line out ports." title="Audio ports">
            <a:extLst>
              <a:ext uri="{FF2B5EF4-FFF2-40B4-BE49-F238E27FC236}">
                <a16:creationId xmlns:a16="http://schemas.microsoft.com/office/drawing/2014/main" id="{2D47C436-16E7-44A8-B570-372211A44B94}"/>
              </a:ext>
            </a:extLst>
          </p:cNvPr>
          <p:cNvPicPr>
            <a:picLocks noChangeAspect="1"/>
          </p:cNvPicPr>
          <p:nvPr/>
        </p:nvPicPr>
        <p:blipFill>
          <a:blip r:embed="rId7"/>
          <a:stretch>
            <a:fillRect/>
          </a:stretch>
        </p:blipFill>
        <p:spPr>
          <a:xfrm>
            <a:off x="10429598" y="4666844"/>
            <a:ext cx="1287001" cy="1641393"/>
          </a:xfrm>
          <a:prstGeom prst="rect">
            <a:avLst/>
          </a:prstGeom>
        </p:spPr>
      </p:pic>
      <p:sp>
        <p:nvSpPr>
          <p:cNvPr id="3" name="Footer Placeholder 2">
            <a:extLst>
              <a:ext uri="{FF2B5EF4-FFF2-40B4-BE49-F238E27FC236}">
                <a16:creationId xmlns:a16="http://schemas.microsoft.com/office/drawing/2014/main" id="{6109BC03-79D8-9994-C8BF-3E439474EA47}"/>
              </a:ext>
            </a:extLst>
          </p:cNvPr>
          <p:cNvSpPr>
            <a:spLocks noGrp="1"/>
          </p:cNvSpPr>
          <p:nvPr>
            <p:ph type="ftr" sz="quarter" idx="11"/>
          </p:nvPr>
        </p:nvSpPr>
        <p:spPr/>
        <p:txBody>
          <a:bodyPr/>
          <a:lstStyle/>
          <a:p>
            <a:r>
              <a:rPr lang="en-GB"/>
              <a:t>Lecture 3/ Computer Systems Fundamentals </a:t>
            </a:r>
            <a:endParaRPr lang="en-GB" dirty="0"/>
          </a:p>
        </p:txBody>
      </p:sp>
      <p:sp>
        <p:nvSpPr>
          <p:cNvPr id="6" name="Slide Number Placeholder 5">
            <a:extLst>
              <a:ext uri="{FF2B5EF4-FFF2-40B4-BE49-F238E27FC236}">
                <a16:creationId xmlns:a16="http://schemas.microsoft.com/office/drawing/2014/main" id="{3892A304-BBE1-40D4-5661-74F684E34B8A}"/>
              </a:ext>
            </a:extLst>
          </p:cNvPr>
          <p:cNvSpPr>
            <a:spLocks noGrp="1"/>
          </p:cNvSpPr>
          <p:nvPr>
            <p:ph type="sldNum" sz="quarter" idx="12"/>
          </p:nvPr>
        </p:nvSpPr>
        <p:spPr/>
        <p:txBody>
          <a:bodyPr/>
          <a:lstStyle/>
          <a:p>
            <a:fld id="{AC82685A-BD3A-4230-8D85-804689F67293}" type="slidenum">
              <a:rPr lang="en-GB" smtClean="0"/>
              <a:t>22</a:t>
            </a:fld>
            <a:endParaRPr lang="en-GB" dirty="0"/>
          </a:p>
        </p:txBody>
      </p:sp>
    </p:spTree>
    <p:custDataLst>
      <p:tags r:id="rId1"/>
    </p:custDataLst>
    <p:extLst>
      <p:ext uri="{BB962C8B-B14F-4D97-AF65-F5344CB8AC3E}">
        <p14:creationId xmlns:p14="http://schemas.microsoft.com/office/powerpoint/2010/main" val="36676909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 y="55191"/>
            <a:ext cx="11773686" cy="1010068"/>
          </a:xfrm>
        </p:spPr>
        <p:txBody>
          <a:bodyPr/>
          <a:lstStyle/>
          <a:p>
            <a:pPr algn="ctr"/>
            <a:r>
              <a:rPr lang="en-US" dirty="0">
                <a:solidFill>
                  <a:schemeClr val="bg1"/>
                </a:solidFill>
                <a:latin typeface="Arial" charset="0"/>
              </a:rPr>
              <a:t>Video and Graphic Ports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6488" y="1332217"/>
            <a:ext cx="8467361" cy="4959376"/>
          </a:xfrm>
        </p:spPr>
        <p:txBody>
          <a:bodyPr>
            <a:normAutofit fontScale="92500"/>
          </a:bodyPr>
          <a:lstStyle/>
          <a:p>
            <a:r>
              <a:rPr lang="en-US" dirty="0"/>
              <a:t>VGA</a:t>
            </a:r>
          </a:p>
          <a:p>
            <a:pPr lvl="1"/>
            <a:r>
              <a:rPr lang="en-US" dirty="0"/>
              <a:t>An analog port and commonly the oldest graphics port still used on some PCs.</a:t>
            </a:r>
          </a:p>
          <a:p>
            <a:r>
              <a:rPr lang="en-US" dirty="0"/>
              <a:t>DVI</a:t>
            </a:r>
          </a:p>
          <a:p>
            <a:pPr lvl="1"/>
            <a:r>
              <a:rPr lang="en-US" dirty="0"/>
              <a:t>Provides support for transmitting uncompressed digital video.</a:t>
            </a:r>
          </a:p>
          <a:p>
            <a:pPr lvl="1"/>
            <a:r>
              <a:rPr lang="en-US" dirty="0"/>
              <a:t>Includes DVI-A (analog), DVI-D (digital), and DVI-I (integrated).</a:t>
            </a:r>
          </a:p>
          <a:p>
            <a:r>
              <a:rPr lang="en-US" dirty="0"/>
              <a:t>HDMI</a:t>
            </a:r>
          </a:p>
          <a:p>
            <a:pPr lvl="1"/>
            <a:r>
              <a:rPr lang="en-US" dirty="0"/>
              <a:t>Carries the same video information as DVI but is also capable of providing digital audio and control signals.</a:t>
            </a:r>
          </a:p>
          <a:p>
            <a:r>
              <a:rPr lang="en-US" dirty="0"/>
              <a:t>DisplayPort</a:t>
            </a:r>
          </a:p>
          <a:p>
            <a:pPr lvl="1"/>
            <a:r>
              <a:rPr lang="en-US" dirty="0"/>
              <a:t>Designed to replace both DVI and VGA for computer monitors while including high bandwidth video and audio signals.</a:t>
            </a:r>
          </a:p>
        </p:txBody>
      </p:sp>
      <p:pic>
        <p:nvPicPr>
          <p:cNvPr id="2" name="Picture 1" descr="Ports are colored blue and accept a 15-pin connector, with the pins arranged in three rows. " title="VGA">
            <a:extLst>
              <a:ext uri="{FF2B5EF4-FFF2-40B4-BE49-F238E27FC236}">
                <a16:creationId xmlns:a16="http://schemas.microsoft.com/office/drawing/2014/main" id="{C70E31AC-5493-43D3-9811-3368D29F33A5}"/>
              </a:ext>
            </a:extLst>
          </p:cNvPr>
          <p:cNvPicPr>
            <a:picLocks noChangeAspect="1"/>
          </p:cNvPicPr>
          <p:nvPr/>
        </p:nvPicPr>
        <p:blipFill>
          <a:blip r:embed="rId4"/>
          <a:stretch>
            <a:fillRect/>
          </a:stretch>
        </p:blipFill>
        <p:spPr>
          <a:xfrm>
            <a:off x="9067919" y="583666"/>
            <a:ext cx="2327955" cy="1497103"/>
          </a:xfrm>
          <a:prstGeom prst="rect">
            <a:avLst/>
          </a:prstGeom>
        </p:spPr>
      </p:pic>
      <p:pic>
        <p:nvPicPr>
          <p:cNvPr id="3" name="Picture 2" descr="Port has 24 square holes on the left side, arranged 8 holes across in three equal rows, and then a + pattern with a square holes in each quadrant, 4 total." title="DVI">
            <a:extLst>
              <a:ext uri="{FF2B5EF4-FFF2-40B4-BE49-F238E27FC236}">
                <a16:creationId xmlns:a16="http://schemas.microsoft.com/office/drawing/2014/main" id="{B20218FF-5494-493C-AE1B-40EA7B5E3B46}"/>
              </a:ext>
            </a:extLst>
          </p:cNvPr>
          <p:cNvPicPr>
            <a:picLocks noChangeAspect="1"/>
          </p:cNvPicPr>
          <p:nvPr/>
        </p:nvPicPr>
        <p:blipFill>
          <a:blip r:embed="rId5"/>
          <a:stretch>
            <a:fillRect/>
          </a:stretch>
        </p:blipFill>
        <p:spPr>
          <a:xfrm>
            <a:off x="9067919" y="2205473"/>
            <a:ext cx="2399860" cy="1092295"/>
          </a:xfrm>
          <a:prstGeom prst="rect">
            <a:avLst/>
          </a:prstGeom>
        </p:spPr>
      </p:pic>
      <p:pic>
        <p:nvPicPr>
          <p:cNvPr id="4" name="Picture 3" descr="A 19-pin connector, where the pins are more recessed than other ports." title="HDMI">
            <a:extLst>
              <a:ext uri="{FF2B5EF4-FFF2-40B4-BE49-F238E27FC236}">
                <a16:creationId xmlns:a16="http://schemas.microsoft.com/office/drawing/2014/main" id="{7DA00DA9-3E00-4230-9F74-5081A7CC88B4}"/>
              </a:ext>
            </a:extLst>
          </p:cNvPr>
          <p:cNvPicPr>
            <a:picLocks noChangeAspect="1"/>
          </p:cNvPicPr>
          <p:nvPr/>
        </p:nvPicPr>
        <p:blipFill>
          <a:blip r:embed="rId6"/>
          <a:stretch>
            <a:fillRect/>
          </a:stretch>
        </p:blipFill>
        <p:spPr>
          <a:xfrm>
            <a:off x="8991663" y="3422472"/>
            <a:ext cx="2476116" cy="1172897"/>
          </a:xfrm>
          <a:prstGeom prst="rect">
            <a:avLst/>
          </a:prstGeom>
        </p:spPr>
      </p:pic>
      <p:pic>
        <p:nvPicPr>
          <p:cNvPr id="5" name="Picture 4" descr="A 20-pin connector, with the pins recessed like HDMI" title="Display Port">
            <a:extLst>
              <a:ext uri="{FF2B5EF4-FFF2-40B4-BE49-F238E27FC236}">
                <a16:creationId xmlns:a16="http://schemas.microsoft.com/office/drawing/2014/main" id="{3D862B2C-E88A-477A-A217-FBEF92505A75}"/>
              </a:ext>
            </a:extLst>
          </p:cNvPr>
          <p:cNvPicPr>
            <a:picLocks noChangeAspect="1"/>
          </p:cNvPicPr>
          <p:nvPr/>
        </p:nvPicPr>
        <p:blipFill>
          <a:blip r:embed="rId7"/>
          <a:stretch>
            <a:fillRect/>
          </a:stretch>
        </p:blipFill>
        <p:spPr>
          <a:xfrm>
            <a:off x="8991663" y="4720073"/>
            <a:ext cx="2399860" cy="1999884"/>
          </a:xfrm>
          <a:prstGeom prst="rect">
            <a:avLst/>
          </a:prstGeom>
        </p:spPr>
      </p:pic>
      <p:sp>
        <p:nvSpPr>
          <p:cNvPr id="6" name="Footer Placeholder 5">
            <a:extLst>
              <a:ext uri="{FF2B5EF4-FFF2-40B4-BE49-F238E27FC236}">
                <a16:creationId xmlns:a16="http://schemas.microsoft.com/office/drawing/2014/main" id="{77F13328-79B3-7C4C-7E23-26054B344CCA}"/>
              </a:ext>
            </a:extLst>
          </p:cNvPr>
          <p:cNvSpPr>
            <a:spLocks noGrp="1"/>
          </p:cNvSpPr>
          <p:nvPr>
            <p:ph type="ftr" sz="quarter" idx="11"/>
          </p:nvPr>
        </p:nvSpPr>
        <p:spPr/>
        <p:txBody>
          <a:bodyPr/>
          <a:lstStyle/>
          <a:p>
            <a:r>
              <a:rPr lang="en-GB"/>
              <a:t>Lecture 3/ Computer Systems Fundamentals </a:t>
            </a:r>
            <a:endParaRPr lang="en-GB" dirty="0"/>
          </a:p>
        </p:txBody>
      </p:sp>
      <p:sp>
        <p:nvSpPr>
          <p:cNvPr id="8" name="Slide Number Placeholder 7">
            <a:extLst>
              <a:ext uri="{FF2B5EF4-FFF2-40B4-BE49-F238E27FC236}">
                <a16:creationId xmlns:a16="http://schemas.microsoft.com/office/drawing/2014/main" id="{58888331-7BC0-6B39-EDA7-753EC1AB0642}"/>
              </a:ext>
            </a:extLst>
          </p:cNvPr>
          <p:cNvSpPr>
            <a:spLocks noGrp="1"/>
          </p:cNvSpPr>
          <p:nvPr>
            <p:ph type="sldNum" sz="quarter" idx="12"/>
          </p:nvPr>
        </p:nvSpPr>
        <p:spPr/>
        <p:txBody>
          <a:bodyPr/>
          <a:lstStyle/>
          <a:p>
            <a:fld id="{AC82685A-BD3A-4230-8D85-804689F67293}" type="slidenum">
              <a:rPr lang="en-GB" smtClean="0"/>
              <a:t>23</a:t>
            </a:fld>
            <a:endParaRPr lang="en-GB" dirty="0"/>
          </a:p>
        </p:txBody>
      </p:sp>
    </p:spTree>
    <p:custDataLst>
      <p:tags r:id="rId1"/>
    </p:custDataLst>
    <p:extLst>
      <p:ext uri="{BB962C8B-B14F-4D97-AF65-F5344CB8AC3E}">
        <p14:creationId xmlns:p14="http://schemas.microsoft.com/office/powerpoint/2010/main" val="33285339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92086" y="0"/>
            <a:ext cx="11594969" cy="1325563"/>
          </a:xfrm>
        </p:spPr>
        <p:txBody>
          <a:bodyPr>
            <a:normAutofit/>
          </a:bodyPr>
          <a:lstStyle/>
          <a:p>
            <a:pPr algn="ctr"/>
            <a:r>
              <a:rPr lang="en-US" sz="4000" dirty="0">
                <a:solidFill>
                  <a:schemeClr val="bg1"/>
                </a:solidFill>
                <a:latin typeface="Arial" charset="0"/>
              </a:rPr>
              <a:t>USB Cables and Connectors</a:t>
            </a:r>
            <a:endParaRPr lang="en-CA" altLang="en-US" sz="4000"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92086" y="1280198"/>
            <a:ext cx="8744309" cy="5037529"/>
          </a:xfrm>
        </p:spPr>
        <p:txBody>
          <a:bodyPr/>
          <a:lstStyle/>
          <a:p>
            <a:r>
              <a:rPr lang="en-US" dirty="0"/>
              <a:t>Over the years, USB has evolved with various standards. (USB 1.0, USB 2.0, USB 3.0, and USB 3.2)</a:t>
            </a:r>
          </a:p>
          <a:p>
            <a:r>
              <a:rPr lang="en-US" dirty="0"/>
              <a:t>USB Type-A</a:t>
            </a:r>
          </a:p>
          <a:p>
            <a:pPr lvl="1"/>
            <a:r>
              <a:rPr lang="en-US" dirty="0"/>
              <a:t>The typical rectangular connector found on almost all desktop and laptop computers, TVs, game consoles, and media players.</a:t>
            </a:r>
          </a:p>
          <a:p>
            <a:r>
              <a:rPr lang="en-US" dirty="0"/>
              <a:t>Mini-USB</a:t>
            </a:r>
          </a:p>
          <a:p>
            <a:pPr lvl="1"/>
            <a:r>
              <a:rPr lang="en-US" dirty="0"/>
              <a:t>A rectangular connector with a small indention on each side that is being replaced with the micro-USB connector.</a:t>
            </a:r>
          </a:p>
          <a:p>
            <a:r>
              <a:rPr lang="en-US" dirty="0"/>
              <a:t>Micro-USB</a:t>
            </a:r>
          </a:p>
          <a:p>
            <a:pPr lvl="1"/>
            <a:r>
              <a:rPr lang="en-US" dirty="0"/>
              <a:t>A common connector on smartphones, tablets and other devices.</a:t>
            </a:r>
          </a:p>
          <a:p>
            <a:pPr lvl="1"/>
            <a:r>
              <a:rPr lang="en-US" dirty="0"/>
              <a:t>This connector has two corners pushed in at an angle.</a:t>
            </a:r>
          </a:p>
        </p:txBody>
      </p:sp>
      <p:pic>
        <p:nvPicPr>
          <p:cNvPr id="6" name="Picture 5" descr="A rectangular connector" title="USB Type-A">
            <a:extLst>
              <a:ext uri="{FF2B5EF4-FFF2-40B4-BE49-F238E27FC236}">
                <a16:creationId xmlns:a16="http://schemas.microsoft.com/office/drawing/2014/main" id="{E2A32F5D-29B2-4090-A95D-1EBE77A977A2}"/>
              </a:ext>
            </a:extLst>
          </p:cNvPr>
          <p:cNvPicPr>
            <a:picLocks noChangeAspect="1"/>
          </p:cNvPicPr>
          <p:nvPr/>
        </p:nvPicPr>
        <p:blipFill>
          <a:blip r:embed="rId4"/>
          <a:stretch>
            <a:fillRect/>
          </a:stretch>
        </p:blipFill>
        <p:spPr>
          <a:xfrm>
            <a:off x="8940308" y="948366"/>
            <a:ext cx="2408129" cy="1798476"/>
          </a:xfrm>
          <a:prstGeom prst="rect">
            <a:avLst/>
          </a:prstGeom>
        </p:spPr>
      </p:pic>
      <p:pic>
        <p:nvPicPr>
          <p:cNvPr id="8" name="Picture 7" descr="Connector is rectangular with a small indention on each side" title="Mini-USB">
            <a:extLst>
              <a:ext uri="{FF2B5EF4-FFF2-40B4-BE49-F238E27FC236}">
                <a16:creationId xmlns:a16="http://schemas.microsoft.com/office/drawing/2014/main" id="{90979F5D-4DBF-46E7-BFE9-F784475F5E67}"/>
              </a:ext>
            </a:extLst>
          </p:cNvPr>
          <p:cNvPicPr>
            <a:picLocks noChangeAspect="1"/>
          </p:cNvPicPr>
          <p:nvPr/>
        </p:nvPicPr>
        <p:blipFill>
          <a:blip r:embed="rId5"/>
          <a:stretch>
            <a:fillRect/>
          </a:stretch>
        </p:blipFill>
        <p:spPr>
          <a:xfrm>
            <a:off x="8944217" y="2752588"/>
            <a:ext cx="2408131" cy="1786985"/>
          </a:xfrm>
          <a:prstGeom prst="rect">
            <a:avLst/>
          </a:prstGeom>
        </p:spPr>
      </p:pic>
      <p:pic>
        <p:nvPicPr>
          <p:cNvPr id="9" name="Picture 8" descr="Connector has two corners pushed in at an angle" title="Micro-USB">
            <a:extLst>
              <a:ext uri="{FF2B5EF4-FFF2-40B4-BE49-F238E27FC236}">
                <a16:creationId xmlns:a16="http://schemas.microsoft.com/office/drawing/2014/main" id="{27F8C047-66D7-44E2-A623-A8F028ED3A00}"/>
              </a:ext>
            </a:extLst>
          </p:cNvPr>
          <p:cNvPicPr>
            <a:picLocks noChangeAspect="1"/>
          </p:cNvPicPr>
          <p:nvPr/>
        </p:nvPicPr>
        <p:blipFill>
          <a:blip r:embed="rId6"/>
          <a:stretch>
            <a:fillRect/>
          </a:stretch>
        </p:blipFill>
        <p:spPr>
          <a:xfrm>
            <a:off x="9045828" y="4539572"/>
            <a:ext cx="2306520" cy="1778155"/>
          </a:xfrm>
          <a:prstGeom prst="rect">
            <a:avLst/>
          </a:prstGeom>
        </p:spPr>
      </p:pic>
      <p:sp>
        <p:nvSpPr>
          <p:cNvPr id="2" name="Footer Placeholder 1">
            <a:extLst>
              <a:ext uri="{FF2B5EF4-FFF2-40B4-BE49-F238E27FC236}">
                <a16:creationId xmlns:a16="http://schemas.microsoft.com/office/drawing/2014/main" id="{05C49148-B9C7-DBE2-6892-8DF7889BEFC7}"/>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BAF8930D-FB03-478A-ED4F-EBB9D1FDB9A6}"/>
              </a:ext>
            </a:extLst>
          </p:cNvPr>
          <p:cNvSpPr>
            <a:spLocks noGrp="1"/>
          </p:cNvSpPr>
          <p:nvPr>
            <p:ph type="sldNum" sz="quarter" idx="12"/>
          </p:nvPr>
        </p:nvSpPr>
        <p:spPr/>
        <p:txBody>
          <a:bodyPr/>
          <a:lstStyle/>
          <a:p>
            <a:fld id="{AC82685A-BD3A-4230-8D85-804689F67293}" type="slidenum">
              <a:rPr lang="en-GB" smtClean="0"/>
              <a:t>24</a:t>
            </a:fld>
            <a:endParaRPr lang="en-GB" dirty="0"/>
          </a:p>
        </p:txBody>
      </p:sp>
    </p:spTree>
    <p:custDataLst>
      <p:tags r:id="rId1"/>
    </p:custDataLst>
    <p:extLst>
      <p:ext uri="{BB962C8B-B14F-4D97-AF65-F5344CB8AC3E}">
        <p14:creationId xmlns:p14="http://schemas.microsoft.com/office/powerpoint/2010/main" val="8563407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98515" y="21064"/>
            <a:ext cx="11594969" cy="1325563"/>
          </a:xfrm>
        </p:spPr>
        <p:txBody>
          <a:bodyPr>
            <a:normAutofit/>
          </a:bodyPr>
          <a:lstStyle/>
          <a:p>
            <a:pPr algn="ctr"/>
            <a:r>
              <a:rPr lang="en-US" sz="3600" dirty="0">
                <a:solidFill>
                  <a:schemeClr val="bg1"/>
                </a:solidFill>
                <a:latin typeface="Arial" charset="0"/>
              </a:rPr>
              <a:t>USB Cables and </a:t>
            </a:r>
            <a:br>
              <a:rPr lang="en-US" sz="3600" dirty="0">
                <a:solidFill>
                  <a:schemeClr val="bg1"/>
                </a:solidFill>
                <a:latin typeface="Arial" charset="0"/>
              </a:rPr>
            </a:br>
            <a:r>
              <a:rPr lang="en-US" sz="3600" dirty="0">
                <a:solidFill>
                  <a:schemeClr val="bg1"/>
                </a:solidFill>
                <a:latin typeface="Arial" charset="0"/>
              </a:rPr>
              <a:t>Connectors (Cont.)</a:t>
            </a:r>
            <a:endParaRPr lang="en-CA" altLang="en-US" sz="3600"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92086" y="1136625"/>
            <a:ext cx="8744309" cy="5037529"/>
          </a:xfrm>
        </p:spPr>
        <p:txBody>
          <a:bodyPr>
            <a:normAutofit lnSpcReduction="10000"/>
          </a:bodyPr>
          <a:lstStyle/>
          <a:p>
            <a:r>
              <a:rPr lang="en-US" dirty="0"/>
              <a:t>USB Type-B</a:t>
            </a:r>
          </a:p>
          <a:p>
            <a:pPr lvl="1"/>
            <a:r>
              <a:rPr lang="en-US" dirty="0"/>
              <a:t>This connector has a square shape with beveled exterior corners and an extra notch at the top.</a:t>
            </a:r>
          </a:p>
          <a:p>
            <a:pPr lvl="1"/>
            <a:r>
              <a:rPr lang="en-US" dirty="0"/>
              <a:t>Used to connect printers or external hard drives.</a:t>
            </a:r>
          </a:p>
          <a:p>
            <a:r>
              <a:rPr lang="en-US" dirty="0"/>
              <a:t>USB Type-C</a:t>
            </a:r>
          </a:p>
          <a:p>
            <a:pPr lvl="1"/>
            <a:r>
              <a:rPr lang="en-US" dirty="0"/>
              <a:t>This connector is rectangular with four rounded corners and is the newest USB interface.</a:t>
            </a:r>
          </a:p>
          <a:p>
            <a:pPr lvl="1"/>
            <a:r>
              <a:rPr lang="en-US" dirty="0"/>
              <a:t>Used as a multipurpose cable to attach different kinds of peripheral devices to a PC.</a:t>
            </a:r>
          </a:p>
          <a:p>
            <a:r>
              <a:rPr lang="en-US" dirty="0"/>
              <a:t>Lightning</a:t>
            </a:r>
          </a:p>
          <a:p>
            <a:pPr lvl="1"/>
            <a:r>
              <a:rPr lang="en-US" dirty="0"/>
              <a:t>This connector is a small proprietary 8-pin connector used by Apple mobile devices such as iPhones, iPads, and iPods for both power and data.</a:t>
            </a:r>
          </a:p>
        </p:txBody>
      </p:sp>
      <p:pic>
        <p:nvPicPr>
          <p:cNvPr id="5" name="Picture 4" descr="Connector is a square shape with beveled exterior corners and an extra notch at the top" title="USB Type-B">
            <a:extLst>
              <a:ext uri="{FF2B5EF4-FFF2-40B4-BE49-F238E27FC236}">
                <a16:creationId xmlns:a16="http://schemas.microsoft.com/office/drawing/2014/main" id="{9D9AF402-7B0E-451B-B554-01FC89E145F3}"/>
              </a:ext>
            </a:extLst>
          </p:cNvPr>
          <p:cNvPicPr>
            <a:picLocks noChangeAspect="1"/>
          </p:cNvPicPr>
          <p:nvPr/>
        </p:nvPicPr>
        <p:blipFill>
          <a:blip r:embed="rId4"/>
          <a:stretch>
            <a:fillRect/>
          </a:stretch>
        </p:blipFill>
        <p:spPr>
          <a:xfrm>
            <a:off x="9191175" y="1147806"/>
            <a:ext cx="2228032" cy="1872839"/>
          </a:xfrm>
          <a:prstGeom prst="rect">
            <a:avLst/>
          </a:prstGeom>
        </p:spPr>
      </p:pic>
      <p:pic>
        <p:nvPicPr>
          <p:cNvPr id="3" name="Picture 2" descr="Connector is smaller than the Type-A connector and is rectangular with four rounded corner" title="USB Type-C">
            <a:extLst>
              <a:ext uri="{FF2B5EF4-FFF2-40B4-BE49-F238E27FC236}">
                <a16:creationId xmlns:a16="http://schemas.microsoft.com/office/drawing/2014/main" id="{20EE08D0-0056-40FE-AB8B-02FABE6B69FB}"/>
              </a:ext>
            </a:extLst>
          </p:cNvPr>
          <p:cNvPicPr>
            <a:picLocks noChangeAspect="1"/>
          </p:cNvPicPr>
          <p:nvPr/>
        </p:nvPicPr>
        <p:blipFill>
          <a:blip r:embed="rId5"/>
          <a:stretch>
            <a:fillRect/>
          </a:stretch>
        </p:blipFill>
        <p:spPr>
          <a:xfrm>
            <a:off x="9191176" y="3025042"/>
            <a:ext cx="2493473" cy="1494181"/>
          </a:xfrm>
          <a:prstGeom prst="rect">
            <a:avLst/>
          </a:prstGeom>
        </p:spPr>
      </p:pic>
      <p:pic>
        <p:nvPicPr>
          <p:cNvPr id="2" name="Picture 1" descr="Connector is a small proprietary 8-pin connector" title="Lightning connector">
            <a:extLst>
              <a:ext uri="{FF2B5EF4-FFF2-40B4-BE49-F238E27FC236}">
                <a16:creationId xmlns:a16="http://schemas.microsoft.com/office/drawing/2014/main" id="{C4D9769D-340B-4D3E-A856-FDA7C2D729C9}"/>
              </a:ext>
            </a:extLst>
          </p:cNvPr>
          <p:cNvPicPr>
            <a:picLocks noChangeAspect="1"/>
          </p:cNvPicPr>
          <p:nvPr/>
        </p:nvPicPr>
        <p:blipFill>
          <a:blip r:embed="rId6"/>
          <a:stretch>
            <a:fillRect/>
          </a:stretch>
        </p:blipFill>
        <p:spPr>
          <a:xfrm>
            <a:off x="9191175" y="4714120"/>
            <a:ext cx="2469093" cy="1381880"/>
          </a:xfrm>
          <a:prstGeom prst="rect">
            <a:avLst/>
          </a:prstGeom>
        </p:spPr>
      </p:pic>
      <p:sp>
        <p:nvSpPr>
          <p:cNvPr id="4" name="Footer Placeholder 3">
            <a:extLst>
              <a:ext uri="{FF2B5EF4-FFF2-40B4-BE49-F238E27FC236}">
                <a16:creationId xmlns:a16="http://schemas.microsoft.com/office/drawing/2014/main" id="{150AACDB-B721-3C23-E2BD-7D595679625D}"/>
              </a:ext>
            </a:extLst>
          </p:cNvPr>
          <p:cNvSpPr>
            <a:spLocks noGrp="1"/>
          </p:cNvSpPr>
          <p:nvPr>
            <p:ph type="ftr" sz="quarter" idx="11"/>
          </p:nvPr>
        </p:nvSpPr>
        <p:spPr/>
        <p:txBody>
          <a:bodyPr/>
          <a:lstStyle/>
          <a:p>
            <a:r>
              <a:rPr lang="en-GB"/>
              <a:t>Lecture 3/ Computer Systems Fundamentals </a:t>
            </a:r>
            <a:endParaRPr lang="en-GB" dirty="0"/>
          </a:p>
        </p:txBody>
      </p:sp>
      <p:sp>
        <p:nvSpPr>
          <p:cNvPr id="6" name="Slide Number Placeholder 5">
            <a:extLst>
              <a:ext uri="{FF2B5EF4-FFF2-40B4-BE49-F238E27FC236}">
                <a16:creationId xmlns:a16="http://schemas.microsoft.com/office/drawing/2014/main" id="{B435C88A-FC41-C153-07DE-6B3D3F6223E9}"/>
              </a:ext>
            </a:extLst>
          </p:cNvPr>
          <p:cNvSpPr>
            <a:spLocks noGrp="1"/>
          </p:cNvSpPr>
          <p:nvPr>
            <p:ph type="sldNum" sz="quarter" idx="12"/>
          </p:nvPr>
        </p:nvSpPr>
        <p:spPr/>
        <p:txBody>
          <a:bodyPr/>
          <a:lstStyle/>
          <a:p>
            <a:fld id="{AC82685A-BD3A-4230-8D85-804689F67293}" type="slidenum">
              <a:rPr lang="en-GB" smtClean="0"/>
              <a:t>25</a:t>
            </a:fld>
            <a:endParaRPr lang="en-GB" dirty="0"/>
          </a:p>
        </p:txBody>
      </p:sp>
    </p:spTree>
    <p:custDataLst>
      <p:tags r:id="rId1"/>
    </p:custDataLst>
    <p:extLst>
      <p:ext uri="{BB962C8B-B14F-4D97-AF65-F5344CB8AC3E}">
        <p14:creationId xmlns:p14="http://schemas.microsoft.com/office/powerpoint/2010/main" val="1060720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92086" y="21064"/>
            <a:ext cx="11594969" cy="1325563"/>
          </a:xfrm>
        </p:spPr>
        <p:txBody>
          <a:bodyPr/>
          <a:lstStyle/>
          <a:p>
            <a:pPr algn="ctr"/>
            <a:r>
              <a:rPr lang="en-US" dirty="0">
                <a:solidFill>
                  <a:schemeClr val="bg1"/>
                </a:solidFill>
                <a:latin typeface="Arial" charset="0"/>
              </a:rPr>
              <a:t>SATA Cables </a:t>
            </a:r>
            <a:br>
              <a:rPr lang="en-US" dirty="0">
                <a:solidFill>
                  <a:schemeClr val="bg1"/>
                </a:solidFill>
                <a:latin typeface="Arial" charset="0"/>
              </a:rPr>
            </a:br>
            <a:r>
              <a:rPr lang="en-US" dirty="0">
                <a:solidFill>
                  <a:schemeClr val="bg1"/>
                </a:solidFill>
                <a:latin typeface="Arial" charset="0"/>
              </a:rPr>
              <a:t>and Connectors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92086" y="1285056"/>
            <a:ext cx="8623668" cy="5037529"/>
          </a:xfrm>
        </p:spPr>
        <p:txBody>
          <a:bodyPr>
            <a:normAutofit lnSpcReduction="10000"/>
          </a:bodyPr>
          <a:lstStyle/>
          <a:p>
            <a:r>
              <a:rPr lang="en-US" dirty="0"/>
              <a:t>SATA Cable</a:t>
            </a:r>
          </a:p>
          <a:p>
            <a:pPr lvl="1"/>
            <a:r>
              <a:rPr lang="en-US" dirty="0"/>
              <a:t>One end plugs into a SATA port on a motherboard and the other end into the back of an internal storage device. </a:t>
            </a:r>
          </a:p>
          <a:p>
            <a:pPr lvl="1"/>
            <a:r>
              <a:rPr lang="en-US" dirty="0"/>
              <a:t>The SATA data cable does not provide power so a SATA power cable is needed in addition to power the internal storage device.</a:t>
            </a:r>
          </a:p>
          <a:p>
            <a:pPr lvl="1"/>
            <a:r>
              <a:rPr lang="en-US" dirty="0"/>
              <a:t>SATA data and power cables are keyed so they can only be installed in one way.</a:t>
            </a:r>
          </a:p>
          <a:p>
            <a:r>
              <a:rPr lang="en-US" dirty="0" err="1"/>
              <a:t>eSATA</a:t>
            </a:r>
            <a:r>
              <a:rPr lang="en-US" dirty="0"/>
              <a:t> Cable</a:t>
            </a:r>
          </a:p>
          <a:p>
            <a:pPr lvl="1"/>
            <a:r>
              <a:rPr lang="en-US" dirty="0"/>
              <a:t>This cable is used to connect external SATA drives and is a keyed connector.</a:t>
            </a:r>
          </a:p>
          <a:p>
            <a:r>
              <a:rPr lang="en-US" dirty="0" err="1"/>
              <a:t>eSATA</a:t>
            </a:r>
            <a:r>
              <a:rPr lang="en-US" dirty="0"/>
              <a:t> Adapter</a:t>
            </a:r>
          </a:p>
          <a:p>
            <a:pPr lvl="1"/>
            <a:r>
              <a:rPr lang="en-US" dirty="0"/>
              <a:t>An expansion card is commonly used to provide </a:t>
            </a:r>
            <a:r>
              <a:rPr lang="en-US" dirty="0" err="1"/>
              <a:t>eSATA</a:t>
            </a:r>
            <a:r>
              <a:rPr lang="en-US" dirty="0"/>
              <a:t> ports.</a:t>
            </a:r>
          </a:p>
          <a:p>
            <a:pPr lvl="1"/>
            <a:endParaRPr lang="en-US" dirty="0"/>
          </a:p>
        </p:txBody>
      </p:sp>
      <p:pic>
        <p:nvPicPr>
          <p:cNvPr id="4" name="Picture 3" descr="SATA connecter has an “L” shaped key.  SATA cables are long and thin with a flat and thin 7-pin connector on each end, a SATA power cable is included.  " title="SATA Data">
            <a:extLst>
              <a:ext uri="{FF2B5EF4-FFF2-40B4-BE49-F238E27FC236}">
                <a16:creationId xmlns:a16="http://schemas.microsoft.com/office/drawing/2014/main" id="{0FD76746-4E26-4C56-A2A8-88775FC7539F}"/>
              </a:ext>
            </a:extLst>
          </p:cNvPr>
          <p:cNvPicPr>
            <a:picLocks noChangeAspect="1"/>
          </p:cNvPicPr>
          <p:nvPr/>
        </p:nvPicPr>
        <p:blipFill>
          <a:blip r:embed="rId4"/>
          <a:stretch>
            <a:fillRect/>
          </a:stretch>
        </p:blipFill>
        <p:spPr>
          <a:xfrm>
            <a:off x="8936396" y="1285056"/>
            <a:ext cx="2966977" cy="2143945"/>
          </a:xfrm>
          <a:prstGeom prst="rect">
            <a:avLst/>
          </a:prstGeom>
        </p:spPr>
      </p:pic>
      <p:pic>
        <p:nvPicPr>
          <p:cNvPr id="6" name="Picture 5" descr="eSATA connectors do not have an “L” shaped key like the SATA connector. However, an eSATA port does have a key feature to prevent inadvertent insertion of a USB connector, which is similar in size and shape. " title="eSATA">
            <a:extLst>
              <a:ext uri="{FF2B5EF4-FFF2-40B4-BE49-F238E27FC236}">
                <a16:creationId xmlns:a16="http://schemas.microsoft.com/office/drawing/2014/main" id="{9F09F50C-A2E6-4CBD-B462-42ED83962ACA}"/>
              </a:ext>
            </a:extLst>
          </p:cNvPr>
          <p:cNvPicPr>
            <a:picLocks noChangeAspect="1"/>
          </p:cNvPicPr>
          <p:nvPr/>
        </p:nvPicPr>
        <p:blipFill>
          <a:blip r:embed="rId5"/>
          <a:stretch>
            <a:fillRect/>
          </a:stretch>
        </p:blipFill>
        <p:spPr>
          <a:xfrm>
            <a:off x="9419542" y="3512166"/>
            <a:ext cx="2204911" cy="1493649"/>
          </a:xfrm>
          <a:prstGeom prst="rect">
            <a:avLst/>
          </a:prstGeom>
        </p:spPr>
      </p:pic>
      <p:pic>
        <p:nvPicPr>
          <p:cNvPr id="8" name="Picture 7" descr="Adaper for eSATA cable to be installed in the computer." title="eSATA adapter">
            <a:extLst>
              <a:ext uri="{FF2B5EF4-FFF2-40B4-BE49-F238E27FC236}">
                <a16:creationId xmlns:a16="http://schemas.microsoft.com/office/drawing/2014/main" id="{22310457-5FE1-42C8-A1E2-BE31CC671C9C}"/>
              </a:ext>
            </a:extLst>
          </p:cNvPr>
          <p:cNvPicPr>
            <a:picLocks noChangeAspect="1"/>
          </p:cNvPicPr>
          <p:nvPr/>
        </p:nvPicPr>
        <p:blipFill>
          <a:blip r:embed="rId6"/>
          <a:stretch>
            <a:fillRect/>
          </a:stretch>
        </p:blipFill>
        <p:spPr>
          <a:xfrm>
            <a:off x="8936395" y="5005815"/>
            <a:ext cx="2550381" cy="1392040"/>
          </a:xfrm>
          <a:prstGeom prst="rect">
            <a:avLst/>
          </a:prstGeom>
        </p:spPr>
      </p:pic>
      <p:sp>
        <p:nvSpPr>
          <p:cNvPr id="2" name="Footer Placeholder 1">
            <a:extLst>
              <a:ext uri="{FF2B5EF4-FFF2-40B4-BE49-F238E27FC236}">
                <a16:creationId xmlns:a16="http://schemas.microsoft.com/office/drawing/2014/main" id="{9CD66B35-BFB8-3DA6-B9D3-3E94E95AA1DC}"/>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988B6123-A13A-F331-7132-40B077256C68}"/>
              </a:ext>
            </a:extLst>
          </p:cNvPr>
          <p:cNvSpPr>
            <a:spLocks noGrp="1"/>
          </p:cNvSpPr>
          <p:nvPr>
            <p:ph type="sldNum" sz="quarter" idx="12"/>
          </p:nvPr>
        </p:nvSpPr>
        <p:spPr/>
        <p:txBody>
          <a:bodyPr/>
          <a:lstStyle/>
          <a:p>
            <a:fld id="{AC82685A-BD3A-4230-8D85-804689F67293}" type="slidenum">
              <a:rPr lang="en-GB" smtClean="0"/>
              <a:t>26</a:t>
            </a:fld>
            <a:endParaRPr lang="en-GB" dirty="0"/>
          </a:p>
        </p:txBody>
      </p:sp>
    </p:spTree>
    <p:custDataLst>
      <p:tags r:id="rId1"/>
    </p:custDataLst>
    <p:extLst>
      <p:ext uri="{BB962C8B-B14F-4D97-AF65-F5344CB8AC3E}">
        <p14:creationId xmlns:p14="http://schemas.microsoft.com/office/powerpoint/2010/main" val="3734700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98515" y="0"/>
            <a:ext cx="11594969" cy="1325563"/>
          </a:xfrm>
        </p:spPr>
        <p:txBody>
          <a:bodyPr>
            <a:normAutofit/>
          </a:bodyPr>
          <a:lstStyle/>
          <a:p>
            <a:pPr algn="ctr"/>
            <a:r>
              <a:rPr lang="en-US" sz="4000" dirty="0">
                <a:solidFill>
                  <a:schemeClr val="bg1"/>
                </a:solidFill>
                <a:latin typeface="Arial" charset="0"/>
              </a:rPr>
              <a:t>Twisted Pair Cables </a:t>
            </a:r>
            <a:br>
              <a:rPr lang="en-US" sz="4000" dirty="0">
                <a:solidFill>
                  <a:schemeClr val="bg1"/>
                </a:solidFill>
                <a:latin typeface="Arial" charset="0"/>
              </a:rPr>
            </a:br>
            <a:r>
              <a:rPr lang="en-US" sz="4000" dirty="0">
                <a:solidFill>
                  <a:schemeClr val="bg1"/>
                </a:solidFill>
                <a:latin typeface="Arial" charset="0"/>
              </a:rPr>
              <a:t>and Connectors</a:t>
            </a:r>
            <a:endParaRPr lang="en-CA" altLang="en-US" sz="4000"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50857" y="1399673"/>
            <a:ext cx="8386249" cy="5037529"/>
          </a:xfrm>
        </p:spPr>
        <p:txBody>
          <a:bodyPr>
            <a:normAutofit/>
          </a:bodyPr>
          <a:lstStyle/>
          <a:p>
            <a:r>
              <a:rPr lang="en-US" dirty="0"/>
              <a:t>Twisted pair cable is used in wired Ethernet networks and older telephone networks.</a:t>
            </a:r>
          </a:p>
          <a:p>
            <a:r>
              <a:rPr lang="en-US" dirty="0"/>
              <a:t>Twisted Pairs</a:t>
            </a:r>
          </a:p>
          <a:p>
            <a:pPr lvl="1"/>
            <a:r>
              <a:rPr lang="en-US" dirty="0"/>
              <a:t>Unshielded Twisted Pair (UTP) cabling is the most common form of twisted pair cabling and uses color-coded insulated copper wires.</a:t>
            </a:r>
          </a:p>
          <a:p>
            <a:pPr lvl="1"/>
            <a:r>
              <a:rPr lang="en-US" dirty="0"/>
              <a:t>Shielded Twisted Pair (STP) also uses color-coded insulated copper wires but includes foil or braiding as well.</a:t>
            </a:r>
          </a:p>
          <a:p>
            <a:r>
              <a:rPr lang="en-US" dirty="0"/>
              <a:t>RJ-45</a:t>
            </a:r>
          </a:p>
          <a:p>
            <a:pPr lvl="1"/>
            <a:r>
              <a:rPr lang="en-US" dirty="0"/>
              <a:t>Each end of a UTP cable must be terminated with an RJ-45 connector so it can be plugged into an Ethernet port.</a:t>
            </a:r>
          </a:p>
          <a:p>
            <a:pPr lvl="1"/>
            <a:endParaRPr lang="en-US" dirty="0"/>
          </a:p>
        </p:txBody>
      </p:sp>
      <p:pic>
        <p:nvPicPr>
          <p:cNvPr id="3" name="Picture 2" descr="The UTP cable has 4 twister pair of color-coded insulated copper wires, and has the 8-pin connector attached." title="RJ-45">
            <a:extLst>
              <a:ext uri="{FF2B5EF4-FFF2-40B4-BE49-F238E27FC236}">
                <a16:creationId xmlns:a16="http://schemas.microsoft.com/office/drawing/2014/main" id="{8C4182FF-8A3D-4172-B638-F4608686C3E1}"/>
              </a:ext>
            </a:extLst>
          </p:cNvPr>
          <p:cNvPicPr>
            <a:picLocks noChangeAspect="1"/>
          </p:cNvPicPr>
          <p:nvPr/>
        </p:nvPicPr>
        <p:blipFill>
          <a:blip r:embed="rId4"/>
          <a:stretch>
            <a:fillRect/>
          </a:stretch>
        </p:blipFill>
        <p:spPr>
          <a:xfrm>
            <a:off x="8965164" y="363024"/>
            <a:ext cx="3168635" cy="2661653"/>
          </a:xfrm>
          <a:prstGeom prst="rect">
            <a:avLst/>
          </a:prstGeom>
        </p:spPr>
      </p:pic>
      <p:pic>
        <p:nvPicPr>
          <p:cNvPr id="5" name="Picture 4" descr="Cable has 4 wires (two pair) that are terminated with a 6-pin RJ-11 connector." title="RJ-11">
            <a:extLst>
              <a:ext uri="{FF2B5EF4-FFF2-40B4-BE49-F238E27FC236}">
                <a16:creationId xmlns:a16="http://schemas.microsoft.com/office/drawing/2014/main" id="{F9E3DD0B-1D68-4C65-8818-7A0D51D985E1}"/>
              </a:ext>
            </a:extLst>
          </p:cNvPr>
          <p:cNvPicPr>
            <a:picLocks noChangeAspect="1"/>
          </p:cNvPicPr>
          <p:nvPr/>
        </p:nvPicPr>
        <p:blipFill>
          <a:blip r:embed="rId5"/>
          <a:stretch>
            <a:fillRect/>
          </a:stretch>
        </p:blipFill>
        <p:spPr>
          <a:xfrm>
            <a:off x="10034043" y="4316249"/>
            <a:ext cx="1859441" cy="2255716"/>
          </a:xfrm>
          <a:prstGeom prst="rect">
            <a:avLst/>
          </a:prstGeom>
        </p:spPr>
      </p:pic>
      <p:pic>
        <p:nvPicPr>
          <p:cNvPr id="4098" name="Picture 2" descr="STP vs. UTP, Which One Is Better? | by ...">
            <a:extLst>
              <a:ext uri="{FF2B5EF4-FFF2-40B4-BE49-F238E27FC236}">
                <a16:creationId xmlns:a16="http://schemas.microsoft.com/office/drawing/2014/main" id="{6BBBFEC9-DF7F-72D5-4C27-71A51037356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075133" y="2952978"/>
            <a:ext cx="3228975" cy="1409700"/>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C77960C3-8467-3417-326A-8BC118D8A643}"/>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0B0757E0-4661-9136-E769-C5916D0EDA63}"/>
              </a:ext>
            </a:extLst>
          </p:cNvPr>
          <p:cNvSpPr>
            <a:spLocks noGrp="1"/>
          </p:cNvSpPr>
          <p:nvPr>
            <p:ph type="sldNum" sz="quarter" idx="12"/>
          </p:nvPr>
        </p:nvSpPr>
        <p:spPr/>
        <p:txBody>
          <a:bodyPr/>
          <a:lstStyle/>
          <a:p>
            <a:fld id="{AC82685A-BD3A-4230-8D85-804689F67293}" type="slidenum">
              <a:rPr lang="en-GB" smtClean="0"/>
              <a:t>27</a:t>
            </a:fld>
            <a:endParaRPr lang="en-GB" dirty="0"/>
          </a:p>
        </p:txBody>
      </p:sp>
    </p:spTree>
    <p:custDataLst>
      <p:tags r:id="rId1"/>
    </p:custDataLst>
    <p:extLst>
      <p:ext uri="{BB962C8B-B14F-4D97-AF65-F5344CB8AC3E}">
        <p14:creationId xmlns:p14="http://schemas.microsoft.com/office/powerpoint/2010/main" val="21286655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71925" y="-57187"/>
            <a:ext cx="11594969" cy="1325563"/>
          </a:xfrm>
        </p:spPr>
        <p:txBody>
          <a:bodyPr>
            <a:normAutofit/>
          </a:bodyPr>
          <a:lstStyle/>
          <a:p>
            <a:pPr algn="ctr"/>
            <a:r>
              <a:rPr lang="en-US" dirty="0">
                <a:solidFill>
                  <a:schemeClr val="bg1"/>
                </a:solidFill>
                <a:latin typeface="Arial" charset="0"/>
              </a:rPr>
              <a:t>Coax Cables </a:t>
            </a:r>
            <a:br>
              <a:rPr lang="en-US" dirty="0">
                <a:solidFill>
                  <a:schemeClr val="bg1"/>
                </a:solidFill>
                <a:latin typeface="Arial" charset="0"/>
              </a:rPr>
            </a:br>
            <a:r>
              <a:rPr lang="en-US" dirty="0">
                <a:solidFill>
                  <a:schemeClr val="bg1"/>
                </a:solidFill>
                <a:latin typeface="Arial" charset="0"/>
              </a:rPr>
              <a:t>and Connectors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10930" y="1332118"/>
            <a:ext cx="8967545" cy="5037529"/>
          </a:xfrm>
        </p:spPr>
        <p:txBody>
          <a:bodyPr>
            <a:normAutofit/>
          </a:bodyPr>
          <a:lstStyle/>
          <a:p>
            <a:r>
              <a:rPr lang="en-US" dirty="0"/>
              <a:t>Coax Cable Construction</a:t>
            </a:r>
          </a:p>
          <a:p>
            <a:pPr lvl="1"/>
            <a:r>
              <a:rPr lang="en-US" dirty="0"/>
              <a:t>Coaxial cable has an inner center conductor surrounded by insulating material.</a:t>
            </a:r>
          </a:p>
          <a:p>
            <a:pPr lvl="1"/>
            <a:r>
              <a:rPr lang="en-US" dirty="0"/>
              <a:t>The insulating material is surrounded by a foil shield which is used as an outer conductor and also shields against electromagnetic interference (EMI).</a:t>
            </a:r>
          </a:p>
          <a:p>
            <a:pPr lvl="1"/>
            <a:endParaRPr lang="en-US" dirty="0"/>
          </a:p>
        </p:txBody>
      </p:sp>
      <p:pic>
        <p:nvPicPr>
          <p:cNvPr id="2" name="Picture 1" descr="Coax cable with the outer jacket pulled back to reveal the braided shielding and copper core conductor" title="Coax Cable">
            <a:extLst>
              <a:ext uri="{FF2B5EF4-FFF2-40B4-BE49-F238E27FC236}">
                <a16:creationId xmlns:a16="http://schemas.microsoft.com/office/drawing/2014/main" id="{2AE04229-2708-4E7B-986E-450C7B9AA66E}"/>
              </a:ext>
            </a:extLst>
          </p:cNvPr>
          <p:cNvPicPr>
            <a:picLocks noChangeAspect="1"/>
          </p:cNvPicPr>
          <p:nvPr/>
        </p:nvPicPr>
        <p:blipFill>
          <a:blip r:embed="rId4"/>
          <a:stretch>
            <a:fillRect/>
          </a:stretch>
        </p:blipFill>
        <p:spPr>
          <a:xfrm>
            <a:off x="9078475" y="1778327"/>
            <a:ext cx="2763760" cy="1503811"/>
          </a:xfrm>
          <a:prstGeom prst="rect">
            <a:avLst/>
          </a:prstGeom>
        </p:spPr>
      </p:pic>
      <p:pic>
        <p:nvPicPr>
          <p:cNvPr id="5" name="Picture 4">
            <a:extLst>
              <a:ext uri="{FF2B5EF4-FFF2-40B4-BE49-F238E27FC236}">
                <a16:creationId xmlns:a16="http://schemas.microsoft.com/office/drawing/2014/main" id="{75C927A0-EE80-66DC-4376-3C19500A4128}"/>
              </a:ext>
            </a:extLst>
          </p:cNvPr>
          <p:cNvPicPr>
            <a:picLocks noChangeAspect="1"/>
          </p:cNvPicPr>
          <p:nvPr/>
        </p:nvPicPr>
        <p:blipFill>
          <a:blip r:embed="rId5"/>
          <a:stretch>
            <a:fillRect/>
          </a:stretch>
        </p:blipFill>
        <p:spPr>
          <a:xfrm>
            <a:off x="653569" y="4306303"/>
            <a:ext cx="8265225" cy="2136055"/>
          </a:xfrm>
          <a:prstGeom prst="rect">
            <a:avLst/>
          </a:prstGeom>
        </p:spPr>
      </p:pic>
      <p:pic>
        <p:nvPicPr>
          <p:cNvPr id="4098" name="Picture 2" descr="8213 010500 | Belden Coaxial Cable, RG11, 75 Ω, 152m | RS">
            <a:extLst>
              <a:ext uri="{FF2B5EF4-FFF2-40B4-BE49-F238E27FC236}">
                <a16:creationId xmlns:a16="http://schemas.microsoft.com/office/drawing/2014/main" id="{DF1A2DB8-16F6-E6E1-B113-9A4DDC65BB5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flipH="1">
            <a:off x="9219493" y="4249270"/>
            <a:ext cx="2847401" cy="1947723"/>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C1653D29-3A0C-7FE3-EA2D-6F0B0A6FAC95}"/>
              </a:ext>
            </a:extLst>
          </p:cNvPr>
          <p:cNvSpPr>
            <a:spLocks noGrp="1"/>
          </p:cNvSpPr>
          <p:nvPr>
            <p:ph type="ftr" sz="quarter" idx="11"/>
          </p:nvPr>
        </p:nvSpPr>
        <p:spPr/>
        <p:txBody>
          <a:bodyPr/>
          <a:lstStyle/>
          <a:p>
            <a:r>
              <a:rPr lang="en-GB"/>
              <a:t>Lecture 3/ Computer Systems Fundamentals </a:t>
            </a:r>
            <a:endParaRPr lang="en-GB" dirty="0"/>
          </a:p>
        </p:txBody>
      </p:sp>
      <p:sp>
        <p:nvSpPr>
          <p:cNvPr id="6" name="Slide Number Placeholder 5">
            <a:extLst>
              <a:ext uri="{FF2B5EF4-FFF2-40B4-BE49-F238E27FC236}">
                <a16:creationId xmlns:a16="http://schemas.microsoft.com/office/drawing/2014/main" id="{E8DF472B-7451-8755-EAD3-D8D13201D5F8}"/>
              </a:ext>
            </a:extLst>
          </p:cNvPr>
          <p:cNvSpPr>
            <a:spLocks noGrp="1"/>
          </p:cNvSpPr>
          <p:nvPr>
            <p:ph type="sldNum" sz="quarter" idx="12"/>
          </p:nvPr>
        </p:nvSpPr>
        <p:spPr/>
        <p:txBody>
          <a:bodyPr/>
          <a:lstStyle/>
          <a:p>
            <a:fld id="{AC82685A-BD3A-4230-8D85-804689F67293}" type="slidenum">
              <a:rPr lang="en-GB" smtClean="0"/>
              <a:t>28</a:t>
            </a:fld>
            <a:endParaRPr lang="en-GB" dirty="0"/>
          </a:p>
        </p:txBody>
      </p:sp>
    </p:spTree>
    <p:custDataLst>
      <p:tags r:id="rId1"/>
    </p:custDataLst>
    <p:extLst>
      <p:ext uri="{BB962C8B-B14F-4D97-AF65-F5344CB8AC3E}">
        <p14:creationId xmlns:p14="http://schemas.microsoft.com/office/powerpoint/2010/main" val="3455567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84DB5A-5575-287A-1967-D20D4A96698C}"/>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BD7400C4-87D5-0D93-BC09-254253604441}"/>
              </a:ext>
            </a:extLst>
          </p:cNvPr>
          <p:cNvSpPr>
            <a:spLocks noGrp="1"/>
          </p:cNvSpPr>
          <p:nvPr>
            <p:ph type="title"/>
          </p:nvPr>
        </p:nvSpPr>
        <p:spPr>
          <a:xfrm>
            <a:off x="471925" y="-57187"/>
            <a:ext cx="11594969" cy="1325563"/>
          </a:xfrm>
        </p:spPr>
        <p:txBody>
          <a:bodyPr>
            <a:normAutofit/>
          </a:bodyPr>
          <a:lstStyle/>
          <a:p>
            <a:pPr algn="ctr"/>
            <a:r>
              <a:rPr lang="en-US" dirty="0">
                <a:solidFill>
                  <a:schemeClr val="bg1"/>
                </a:solidFill>
                <a:latin typeface="Arial" charset="0"/>
              </a:rPr>
              <a:t>Coax Cables </a:t>
            </a:r>
            <a:br>
              <a:rPr lang="en-US" dirty="0">
                <a:solidFill>
                  <a:schemeClr val="bg1"/>
                </a:solidFill>
                <a:latin typeface="Arial" charset="0"/>
              </a:rPr>
            </a:br>
            <a:r>
              <a:rPr lang="en-US" dirty="0">
                <a:solidFill>
                  <a:schemeClr val="bg1"/>
                </a:solidFill>
                <a:latin typeface="Arial" charset="0"/>
              </a:rPr>
              <a:t>and Connectors</a:t>
            </a:r>
            <a:endParaRPr lang="en-CA" altLang="en-US" dirty="0">
              <a:solidFill>
                <a:schemeClr val="bg1"/>
              </a:solidFill>
            </a:endParaRPr>
          </a:p>
        </p:txBody>
      </p:sp>
      <p:sp>
        <p:nvSpPr>
          <p:cNvPr id="7" name="Rectangle 6">
            <a:extLst>
              <a:ext uri="{FF2B5EF4-FFF2-40B4-BE49-F238E27FC236}">
                <a16:creationId xmlns:a16="http://schemas.microsoft.com/office/drawing/2014/main" id="{F1E17A5D-9D42-042C-789A-D861EA8353C6}"/>
              </a:ext>
            </a:extLst>
          </p:cNvPr>
          <p:cNvSpPr>
            <a:spLocks noGrp="1" noChangeArrowheads="1"/>
          </p:cNvSpPr>
          <p:nvPr>
            <p:ph idx="1"/>
          </p:nvPr>
        </p:nvSpPr>
        <p:spPr>
          <a:xfrm>
            <a:off x="110930" y="1332118"/>
            <a:ext cx="8967545" cy="5037529"/>
          </a:xfrm>
        </p:spPr>
        <p:txBody>
          <a:bodyPr>
            <a:normAutofit/>
          </a:bodyPr>
          <a:lstStyle/>
          <a:p>
            <a:r>
              <a:rPr lang="en-US" dirty="0"/>
              <a:t>RG-6</a:t>
            </a:r>
          </a:p>
          <a:p>
            <a:pPr lvl="1"/>
            <a:r>
              <a:rPr lang="en-US" dirty="0"/>
              <a:t>A heavy gauge cable with insulation and shielding for high-bandwidth, high-frequency applications (Internet, Cable TV, and Satellite TV)</a:t>
            </a:r>
          </a:p>
          <a:p>
            <a:r>
              <a:rPr lang="en-US" dirty="0"/>
              <a:t>RG-59</a:t>
            </a:r>
          </a:p>
          <a:p>
            <a:pPr lvl="1"/>
            <a:r>
              <a:rPr lang="en-US" dirty="0"/>
              <a:t>A thinner cable similar to RG-6, used for low bandwidth and lower frequency applications (analog video and CCTV)</a:t>
            </a:r>
          </a:p>
          <a:p>
            <a:r>
              <a:rPr lang="en-US" dirty="0"/>
              <a:t>BNC</a:t>
            </a:r>
          </a:p>
          <a:p>
            <a:pPr lvl="1"/>
            <a:r>
              <a:rPr lang="en-US" dirty="0"/>
              <a:t>An older connector, used with digital or analog audio or video.</a:t>
            </a:r>
          </a:p>
          <a:p>
            <a:pPr lvl="1"/>
            <a:endParaRPr lang="en-US" dirty="0"/>
          </a:p>
        </p:txBody>
      </p:sp>
      <p:pic>
        <p:nvPicPr>
          <p:cNvPr id="4" name="Picture 3" descr="RG-6 cable is heavy gauge and has insulation and shielding with the coax connector" title="RG-6">
            <a:extLst>
              <a:ext uri="{FF2B5EF4-FFF2-40B4-BE49-F238E27FC236}">
                <a16:creationId xmlns:a16="http://schemas.microsoft.com/office/drawing/2014/main" id="{D434086D-E47E-252D-809D-F4BBFD6BA0E1}"/>
              </a:ext>
            </a:extLst>
          </p:cNvPr>
          <p:cNvPicPr>
            <a:picLocks noChangeAspect="1"/>
          </p:cNvPicPr>
          <p:nvPr/>
        </p:nvPicPr>
        <p:blipFill>
          <a:blip r:embed="rId4"/>
          <a:stretch>
            <a:fillRect/>
          </a:stretch>
        </p:blipFill>
        <p:spPr>
          <a:xfrm>
            <a:off x="9339802" y="1517039"/>
            <a:ext cx="2408129" cy="1341236"/>
          </a:xfrm>
          <a:prstGeom prst="rect">
            <a:avLst/>
          </a:prstGeom>
        </p:spPr>
      </p:pic>
      <p:pic>
        <p:nvPicPr>
          <p:cNvPr id="8" name="Picture 7" descr="RG-59 cable is thinner and has a BNC connector." title="RG-59">
            <a:extLst>
              <a:ext uri="{FF2B5EF4-FFF2-40B4-BE49-F238E27FC236}">
                <a16:creationId xmlns:a16="http://schemas.microsoft.com/office/drawing/2014/main" id="{7482EBE0-643F-2D31-1F8D-8EF609C3DF53}"/>
              </a:ext>
            </a:extLst>
          </p:cNvPr>
          <p:cNvPicPr>
            <a:picLocks noChangeAspect="1"/>
          </p:cNvPicPr>
          <p:nvPr/>
        </p:nvPicPr>
        <p:blipFill>
          <a:blip r:embed="rId5"/>
          <a:stretch>
            <a:fillRect/>
          </a:stretch>
        </p:blipFill>
        <p:spPr>
          <a:xfrm>
            <a:off x="9451604" y="4865836"/>
            <a:ext cx="2421833" cy="1503811"/>
          </a:xfrm>
          <a:prstGeom prst="rect">
            <a:avLst/>
          </a:prstGeom>
        </p:spPr>
      </p:pic>
      <p:pic>
        <p:nvPicPr>
          <p:cNvPr id="5122" name="Picture 2" descr="RG59 Coaxial Cable + 2 Power Core ...">
            <a:extLst>
              <a:ext uri="{FF2B5EF4-FFF2-40B4-BE49-F238E27FC236}">
                <a16:creationId xmlns:a16="http://schemas.microsoft.com/office/drawing/2014/main" id="{151B97F0-F66F-6B42-D381-F214001879E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94376" y="3169844"/>
            <a:ext cx="3352800" cy="1362075"/>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8AF71694-DBA8-293D-A544-8684472ABD31}"/>
              </a:ext>
            </a:extLst>
          </p:cNvPr>
          <p:cNvSpPr>
            <a:spLocks noGrp="1"/>
          </p:cNvSpPr>
          <p:nvPr>
            <p:ph type="ftr" sz="quarter" idx="11"/>
          </p:nvPr>
        </p:nvSpPr>
        <p:spPr/>
        <p:txBody>
          <a:bodyPr/>
          <a:lstStyle/>
          <a:p>
            <a:r>
              <a:rPr lang="en-GB"/>
              <a:t>Lecture 3/ Computer Systems Fundamentals </a:t>
            </a:r>
            <a:endParaRPr lang="en-GB" dirty="0"/>
          </a:p>
        </p:txBody>
      </p:sp>
      <p:sp>
        <p:nvSpPr>
          <p:cNvPr id="5" name="Slide Number Placeholder 4">
            <a:extLst>
              <a:ext uri="{FF2B5EF4-FFF2-40B4-BE49-F238E27FC236}">
                <a16:creationId xmlns:a16="http://schemas.microsoft.com/office/drawing/2014/main" id="{FA0D4C9F-9075-A2FA-43AC-A050C91EB1D0}"/>
              </a:ext>
            </a:extLst>
          </p:cNvPr>
          <p:cNvSpPr>
            <a:spLocks noGrp="1"/>
          </p:cNvSpPr>
          <p:nvPr>
            <p:ph type="sldNum" sz="quarter" idx="12"/>
          </p:nvPr>
        </p:nvSpPr>
        <p:spPr/>
        <p:txBody>
          <a:bodyPr/>
          <a:lstStyle/>
          <a:p>
            <a:fld id="{AC82685A-BD3A-4230-8D85-804689F67293}" type="slidenum">
              <a:rPr lang="en-GB" smtClean="0"/>
              <a:t>29</a:t>
            </a:fld>
            <a:endParaRPr lang="en-GB" dirty="0"/>
          </a:p>
        </p:txBody>
      </p:sp>
    </p:spTree>
    <p:custDataLst>
      <p:tags r:id="rId1"/>
    </p:custDataLst>
    <p:extLst>
      <p:ext uri="{BB962C8B-B14F-4D97-AF65-F5344CB8AC3E}">
        <p14:creationId xmlns:p14="http://schemas.microsoft.com/office/powerpoint/2010/main" val="37859828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29791"/>
            <a:ext cx="12192000" cy="978159"/>
          </a:xfrm>
        </p:spPr>
        <p:txBody>
          <a:bodyPr>
            <a:normAutofit fontScale="90000"/>
          </a:bodyPr>
          <a:lstStyle/>
          <a:p>
            <a:pPr algn="ctr"/>
            <a:br>
              <a:rPr lang="en-US" sz="2133" dirty="0">
                <a:latin typeface="Arial" charset="0"/>
              </a:rPr>
            </a:br>
            <a:r>
              <a:rPr lang="en-US" dirty="0">
                <a:solidFill>
                  <a:schemeClr val="bg1"/>
                </a:solidFill>
                <a:latin typeface="Arial" charset="0"/>
              </a:rPr>
              <a:t>SCSI and IDE Cables </a:t>
            </a:r>
            <a:br>
              <a:rPr lang="en-US" dirty="0">
                <a:solidFill>
                  <a:schemeClr val="bg1"/>
                </a:solidFill>
                <a:latin typeface="Arial" charset="0"/>
              </a:rPr>
            </a:br>
            <a:r>
              <a:rPr lang="en-US" dirty="0">
                <a:solidFill>
                  <a:schemeClr val="bg1"/>
                </a:solidFill>
                <a:latin typeface="Arial" charset="0"/>
              </a:rPr>
              <a:t>and Connectors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92086" y="1224496"/>
            <a:ext cx="8623668" cy="4794619"/>
          </a:xfrm>
        </p:spPr>
        <p:txBody>
          <a:bodyPr>
            <a:normAutofit fontScale="92500" lnSpcReduction="10000"/>
          </a:bodyPr>
          <a:lstStyle/>
          <a:p>
            <a:r>
              <a:rPr lang="en-US" dirty="0"/>
              <a:t>Small Computer Systems Interface (SCSI) is a standard for connecting peripheral and storage devices in a daisy-chained format.</a:t>
            </a:r>
          </a:p>
          <a:p>
            <a:r>
              <a:rPr lang="en-US" dirty="0"/>
              <a:t>External SCSI Cable</a:t>
            </a:r>
          </a:p>
          <a:p>
            <a:pPr lvl="1"/>
            <a:r>
              <a:rPr lang="en-US" dirty="0"/>
              <a:t>Used for connecting older external SCSI devices (scanners and printers).</a:t>
            </a:r>
          </a:p>
          <a:p>
            <a:r>
              <a:rPr lang="en-US" dirty="0"/>
              <a:t>Internal SCSI Cable </a:t>
            </a:r>
          </a:p>
          <a:p>
            <a:pPr lvl="1"/>
            <a:r>
              <a:rPr lang="en-US" dirty="0"/>
              <a:t>Common SCSI connector for internal hard drives with 50 pins arranged in two rows and attached to a ribbon cable.</a:t>
            </a:r>
          </a:p>
          <a:p>
            <a:r>
              <a:rPr lang="en-US" dirty="0"/>
              <a:t>IDE Cable</a:t>
            </a:r>
          </a:p>
          <a:p>
            <a:pPr lvl="1"/>
            <a:r>
              <a:rPr lang="en-US" dirty="0"/>
              <a:t>Visually similar to the internal SCSI cable, but commonly with three 40-pin connectors.</a:t>
            </a:r>
          </a:p>
          <a:p>
            <a:pPr lvl="1"/>
            <a:r>
              <a:rPr lang="en-US" dirty="0"/>
              <a:t>One connector connects to the IDE port on the motherboard and two for attaching IDE drives.</a:t>
            </a:r>
          </a:p>
        </p:txBody>
      </p:sp>
      <p:pic>
        <p:nvPicPr>
          <p:cNvPr id="2" name="Picture 1" descr="This connector came in 36-pin and 50-pin versions. The pins are arranged in two rows with a plastic bar through the center that holds the contact pins. Squeeze latches or bail locks located on the sides of the connector are used to hold it in place" title="External SCSI">
            <a:extLst>
              <a:ext uri="{FF2B5EF4-FFF2-40B4-BE49-F238E27FC236}">
                <a16:creationId xmlns:a16="http://schemas.microsoft.com/office/drawing/2014/main" id="{BD1C8D4A-6923-4D49-952B-F889A200FACA}"/>
              </a:ext>
            </a:extLst>
          </p:cNvPr>
          <p:cNvPicPr>
            <a:picLocks noChangeAspect="1"/>
          </p:cNvPicPr>
          <p:nvPr/>
        </p:nvPicPr>
        <p:blipFill>
          <a:blip r:embed="rId4"/>
          <a:stretch>
            <a:fillRect/>
          </a:stretch>
        </p:blipFill>
        <p:spPr>
          <a:xfrm>
            <a:off x="9179519" y="1065259"/>
            <a:ext cx="2558932" cy="1741495"/>
          </a:xfrm>
          <a:prstGeom prst="rect">
            <a:avLst/>
          </a:prstGeom>
        </p:spPr>
      </p:pic>
      <p:pic>
        <p:nvPicPr>
          <p:cNvPr id="4" name="Picture 3" descr="The common SCSI connector for internal hard drives is the internal 50-pin SCSI which has 50 pins arranged in two rows and is attached to a ribbon cable." title="Internal SCSI">
            <a:extLst>
              <a:ext uri="{FF2B5EF4-FFF2-40B4-BE49-F238E27FC236}">
                <a16:creationId xmlns:a16="http://schemas.microsoft.com/office/drawing/2014/main" id="{733E8628-7AF1-4A8A-863C-9785345DC45E}"/>
              </a:ext>
            </a:extLst>
          </p:cNvPr>
          <p:cNvPicPr>
            <a:picLocks noChangeAspect="1"/>
          </p:cNvPicPr>
          <p:nvPr/>
        </p:nvPicPr>
        <p:blipFill>
          <a:blip r:embed="rId5"/>
          <a:stretch>
            <a:fillRect/>
          </a:stretch>
        </p:blipFill>
        <p:spPr>
          <a:xfrm>
            <a:off x="9179519" y="2862908"/>
            <a:ext cx="2788357" cy="1584961"/>
          </a:xfrm>
          <a:prstGeom prst="rect">
            <a:avLst/>
          </a:prstGeom>
        </p:spPr>
      </p:pic>
      <p:pic>
        <p:nvPicPr>
          <p:cNvPr id="6" name="Picture 5" descr="IDE ribbon cables are very similar to internal SCSI cables however IDE uses 40-pin connectors. There are typically three connectors on the cable." title="IDE Cable">
            <a:extLst>
              <a:ext uri="{FF2B5EF4-FFF2-40B4-BE49-F238E27FC236}">
                <a16:creationId xmlns:a16="http://schemas.microsoft.com/office/drawing/2014/main" id="{2EDA2B94-4401-4D6E-BF28-9190D03EB8DF}"/>
              </a:ext>
            </a:extLst>
          </p:cNvPr>
          <p:cNvPicPr>
            <a:picLocks noChangeAspect="1"/>
          </p:cNvPicPr>
          <p:nvPr/>
        </p:nvPicPr>
        <p:blipFill>
          <a:blip r:embed="rId6"/>
          <a:stretch>
            <a:fillRect/>
          </a:stretch>
        </p:blipFill>
        <p:spPr>
          <a:xfrm>
            <a:off x="9207560" y="4505178"/>
            <a:ext cx="2792355" cy="1602485"/>
          </a:xfrm>
          <a:prstGeom prst="rect">
            <a:avLst/>
          </a:prstGeom>
        </p:spPr>
      </p:pic>
      <p:sp>
        <p:nvSpPr>
          <p:cNvPr id="3" name="Footer Placeholder 2">
            <a:extLst>
              <a:ext uri="{FF2B5EF4-FFF2-40B4-BE49-F238E27FC236}">
                <a16:creationId xmlns:a16="http://schemas.microsoft.com/office/drawing/2014/main" id="{AB5C946D-8363-CE6A-4C1C-BAA136BACE25}"/>
              </a:ext>
            </a:extLst>
          </p:cNvPr>
          <p:cNvSpPr>
            <a:spLocks noGrp="1"/>
          </p:cNvSpPr>
          <p:nvPr>
            <p:ph type="ftr" sz="quarter" idx="11"/>
          </p:nvPr>
        </p:nvSpPr>
        <p:spPr/>
        <p:txBody>
          <a:bodyPr/>
          <a:lstStyle/>
          <a:p>
            <a:r>
              <a:rPr lang="en-GB"/>
              <a:t>Lecture 3/ Computer Systems Fundamentals </a:t>
            </a:r>
            <a:endParaRPr lang="en-GB" dirty="0"/>
          </a:p>
        </p:txBody>
      </p:sp>
      <p:sp>
        <p:nvSpPr>
          <p:cNvPr id="5" name="Slide Number Placeholder 4">
            <a:extLst>
              <a:ext uri="{FF2B5EF4-FFF2-40B4-BE49-F238E27FC236}">
                <a16:creationId xmlns:a16="http://schemas.microsoft.com/office/drawing/2014/main" id="{163ADE7C-C0C7-7BED-07CF-69E136FE1FAF}"/>
              </a:ext>
            </a:extLst>
          </p:cNvPr>
          <p:cNvSpPr>
            <a:spLocks noGrp="1"/>
          </p:cNvSpPr>
          <p:nvPr>
            <p:ph type="sldNum" sz="quarter" idx="12"/>
          </p:nvPr>
        </p:nvSpPr>
        <p:spPr/>
        <p:txBody>
          <a:bodyPr/>
          <a:lstStyle/>
          <a:p>
            <a:fld id="{AC82685A-BD3A-4230-8D85-804689F67293}" type="slidenum">
              <a:rPr lang="en-GB" smtClean="0"/>
              <a:t>30</a:t>
            </a:fld>
            <a:endParaRPr lang="en-GB" dirty="0"/>
          </a:p>
        </p:txBody>
      </p:sp>
    </p:spTree>
    <p:custDataLst>
      <p:tags r:id="rId1"/>
    </p:custDataLst>
    <p:extLst>
      <p:ext uri="{BB962C8B-B14F-4D97-AF65-F5344CB8AC3E}">
        <p14:creationId xmlns:p14="http://schemas.microsoft.com/office/powerpoint/2010/main" val="40218838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4"/>
          <p:cNvSpPr>
            <a:spLocks noGrp="1" noChangeArrowheads="1"/>
          </p:cNvSpPr>
          <p:nvPr>
            <p:ph type="title"/>
          </p:nvPr>
        </p:nvSpPr>
        <p:spPr>
          <a:xfrm>
            <a:off x="2806810" y="15204"/>
            <a:ext cx="8627165" cy="1325563"/>
          </a:xfrm>
        </p:spPr>
        <p:txBody>
          <a:bodyPr/>
          <a:lstStyle/>
          <a:p>
            <a:pPr algn="ctr"/>
            <a:endParaRPr lang="en-US" b="1" dirty="0">
              <a:solidFill>
                <a:schemeClr val="bg1"/>
              </a:solidFill>
            </a:endParaRPr>
          </a:p>
        </p:txBody>
      </p:sp>
      <p:sp>
        <p:nvSpPr>
          <p:cNvPr id="35845" name="Rectangle 5"/>
          <p:cNvSpPr>
            <a:spLocks noGrp="1" noChangeArrowheads="1"/>
          </p:cNvSpPr>
          <p:nvPr>
            <p:ph idx="1"/>
          </p:nvPr>
        </p:nvSpPr>
        <p:spPr>
          <a:xfrm>
            <a:off x="609600" y="1527456"/>
            <a:ext cx="10972800" cy="4410985"/>
          </a:xfrm>
        </p:spPr>
        <p:txBody>
          <a:bodyPr>
            <a:normAutofit/>
          </a:bodyPr>
          <a:lstStyle/>
          <a:p>
            <a:endParaRPr lang="en-US" sz="3600" dirty="0"/>
          </a:p>
        </p:txBody>
      </p:sp>
      <p:pic>
        <p:nvPicPr>
          <p:cNvPr id="1028" name="Picture 4" descr="STUDY OF FRONT PANEL AND BACK PANEL OF ATX CABINET">
            <a:extLst>
              <a:ext uri="{FF2B5EF4-FFF2-40B4-BE49-F238E27FC236}">
                <a16:creationId xmlns:a16="http://schemas.microsoft.com/office/drawing/2014/main" id="{8331A12A-9529-DB0B-5729-E9BC60A300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3373" y="1426273"/>
            <a:ext cx="4743450" cy="441251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omputer Rear Panel Connectors pinouts diagrams @ pinouts.ru">
            <a:extLst>
              <a:ext uri="{FF2B5EF4-FFF2-40B4-BE49-F238E27FC236}">
                <a16:creationId xmlns:a16="http://schemas.microsoft.com/office/drawing/2014/main" id="{1C1E5E8D-B853-402A-1195-8A397968FE2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72936" y="1340767"/>
            <a:ext cx="3253109" cy="5031662"/>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282D6B82-D15A-8E01-77B2-9AA8B4E88BE6}"/>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66203C15-D84C-9A65-16C1-05E943282146}"/>
              </a:ext>
            </a:extLst>
          </p:cNvPr>
          <p:cNvSpPr>
            <a:spLocks noGrp="1"/>
          </p:cNvSpPr>
          <p:nvPr>
            <p:ph type="sldNum" sz="quarter" idx="12"/>
          </p:nvPr>
        </p:nvSpPr>
        <p:spPr/>
        <p:txBody>
          <a:bodyPr/>
          <a:lstStyle/>
          <a:p>
            <a:fld id="{AC82685A-BD3A-4230-8D85-804689F67293}" type="slidenum">
              <a:rPr lang="en-GB" smtClean="0"/>
              <a:t>31</a:t>
            </a:fld>
            <a:endParaRPr lang="en-GB" dirty="0"/>
          </a:p>
        </p:txBody>
      </p:sp>
    </p:spTree>
    <p:extLst>
      <p:ext uri="{BB962C8B-B14F-4D97-AF65-F5344CB8AC3E}">
        <p14:creationId xmlns:p14="http://schemas.microsoft.com/office/powerpoint/2010/main" val="21845852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9757" y="21064"/>
            <a:ext cx="11594969" cy="1325563"/>
          </a:xfrm>
        </p:spPr>
        <p:txBody>
          <a:bodyPr/>
          <a:lstStyle/>
          <a:p>
            <a:pPr algn="ctr"/>
            <a:r>
              <a:rPr lang="en-US" dirty="0">
                <a:solidFill>
                  <a:schemeClr val="bg1"/>
                </a:solidFill>
                <a:latin typeface="Arial" charset="0"/>
              </a:rPr>
              <a:t>Monitor Characteristics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92083" y="1395180"/>
            <a:ext cx="11390315" cy="5037529"/>
          </a:xfrm>
        </p:spPr>
        <p:txBody>
          <a:bodyPr>
            <a:normAutofit fontScale="92500" lnSpcReduction="10000"/>
          </a:bodyPr>
          <a:lstStyle/>
          <a:p>
            <a:r>
              <a:rPr lang="en-US" dirty="0"/>
              <a:t>There are many types of computer monitors available and they vary by use, size, quality, clarity, brightness and more.</a:t>
            </a:r>
          </a:p>
          <a:p>
            <a:r>
              <a:rPr lang="en-US" dirty="0"/>
              <a:t>Computer monitors are usually described by:</a:t>
            </a:r>
          </a:p>
          <a:p>
            <a:pPr lvl="1"/>
            <a:r>
              <a:rPr lang="en-US" b="1" dirty="0"/>
              <a:t>Screen size</a:t>
            </a:r>
            <a:r>
              <a:rPr lang="en-US" dirty="0"/>
              <a:t> – The diagonal measurement of the screen (i.e., top left to bottom right) in inches.</a:t>
            </a:r>
          </a:p>
          <a:p>
            <a:pPr lvl="1"/>
            <a:r>
              <a:rPr lang="en-US" b="1" dirty="0"/>
              <a:t>Resolution</a:t>
            </a:r>
            <a:r>
              <a:rPr lang="en-US" dirty="0"/>
              <a:t> – Resolution is measured by the </a:t>
            </a:r>
            <a:r>
              <a:rPr lang="en-US" b="1" dirty="0"/>
              <a:t>number of horizontal and vertical pixels. </a:t>
            </a:r>
            <a:r>
              <a:rPr lang="en-US" dirty="0"/>
              <a:t>For example, 1920 x 1080 (i.e., 1080p) means it has 1920 horizontal pixels and 1080 vertical pixels. </a:t>
            </a:r>
          </a:p>
          <a:p>
            <a:pPr lvl="1"/>
            <a:r>
              <a:rPr lang="en-US" b="1" dirty="0"/>
              <a:t>Monitor resolution</a:t>
            </a:r>
            <a:r>
              <a:rPr lang="en-US" dirty="0"/>
              <a:t> – This relates to the </a:t>
            </a:r>
            <a:r>
              <a:rPr lang="en-US" b="1" dirty="0"/>
              <a:t>amount of information that can be displayed </a:t>
            </a:r>
            <a:r>
              <a:rPr lang="en-US" dirty="0"/>
              <a:t>on a screen.</a:t>
            </a:r>
          </a:p>
          <a:p>
            <a:pPr lvl="1"/>
            <a:r>
              <a:rPr lang="en-US" b="1" dirty="0"/>
              <a:t>Native resolution</a:t>
            </a:r>
            <a:r>
              <a:rPr lang="en-US" dirty="0"/>
              <a:t> – This identifies the </a:t>
            </a:r>
            <a:r>
              <a:rPr lang="en-US" b="1" dirty="0"/>
              <a:t>best monitor resolution for the specific monitor. </a:t>
            </a:r>
          </a:p>
          <a:p>
            <a:pPr lvl="1"/>
            <a:r>
              <a:rPr lang="en-US" b="1" dirty="0"/>
              <a:t>Native mode</a:t>
            </a:r>
            <a:r>
              <a:rPr lang="en-US" dirty="0"/>
              <a:t> – This term describes when </a:t>
            </a:r>
            <a:r>
              <a:rPr lang="en-US" b="1" dirty="0"/>
              <a:t>the image sent to the monitor by the video adapter card matches the native resolution </a:t>
            </a:r>
            <a:r>
              <a:rPr lang="en-US" dirty="0"/>
              <a:t>of the monitor.</a:t>
            </a:r>
          </a:p>
          <a:p>
            <a:pPr lvl="1"/>
            <a:r>
              <a:rPr lang="en-US" b="1" dirty="0"/>
              <a:t>Connectivity</a:t>
            </a:r>
            <a:r>
              <a:rPr lang="en-US" dirty="0"/>
              <a:t> – Older monitors used VGA or DVI while newer monitors support HDMI and DisplayPort.</a:t>
            </a:r>
          </a:p>
        </p:txBody>
      </p:sp>
      <p:sp>
        <p:nvSpPr>
          <p:cNvPr id="2" name="Footer Placeholder 1">
            <a:extLst>
              <a:ext uri="{FF2B5EF4-FFF2-40B4-BE49-F238E27FC236}">
                <a16:creationId xmlns:a16="http://schemas.microsoft.com/office/drawing/2014/main" id="{6940FB7C-6B1F-DDA9-6CD4-BFA34EA64825}"/>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65C8D9B6-EA45-D499-6469-1694F8BA03C4}"/>
              </a:ext>
            </a:extLst>
          </p:cNvPr>
          <p:cNvSpPr>
            <a:spLocks noGrp="1"/>
          </p:cNvSpPr>
          <p:nvPr>
            <p:ph type="sldNum" sz="quarter" idx="12"/>
          </p:nvPr>
        </p:nvSpPr>
        <p:spPr/>
        <p:txBody>
          <a:bodyPr/>
          <a:lstStyle/>
          <a:p>
            <a:fld id="{AC82685A-BD3A-4230-8D85-804689F67293}" type="slidenum">
              <a:rPr lang="en-GB" smtClean="0"/>
              <a:t>32</a:t>
            </a:fld>
            <a:endParaRPr lang="en-GB" dirty="0"/>
          </a:p>
        </p:txBody>
      </p:sp>
    </p:spTree>
    <p:custDataLst>
      <p:tags r:id="rId1"/>
    </p:custDataLst>
    <p:extLst>
      <p:ext uri="{BB962C8B-B14F-4D97-AF65-F5344CB8AC3E}">
        <p14:creationId xmlns:p14="http://schemas.microsoft.com/office/powerpoint/2010/main" val="42271719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98514" y="-79952"/>
            <a:ext cx="11594969" cy="1325563"/>
          </a:xfrm>
        </p:spPr>
        <p:txBody>
          <a:bodyPr/>
          <a:lstStyle/>
          <a:p>
            <a:pPr algn="ctr"/>
            <a:r>
              <a:rPr lang="en-US" dirty="0">
                <a:solidFill>
                  <a:schemeClr val="bg1"/>
                </a:solidFill>
                <a:latin typeface="Arial" charset="0"/>
              </a:rPr>
              <a:t>Monitor Terms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74922" y="1548309"/>
            <a:ext cx="11718561" cy="5043911"/>
          </a:xfrm>
        </p:spPr>
        <p:txBody>
          <a:bodyPr>
            <a:normAutofit fontScale="92500" lnSpcReduction="10000"/>
          </a:bodyPr>
          <a:lstStyle/>
          <a:p>
            <a:r>
              <a:rPr lang="en-US" b="1" dirty="0"/>
              <a:t>Pixel</a:t>
            </a:r>
            <a:r>
              <a:rPr lang="en-US" dirty="0"/>
              <a:t> – a tiny dot capable of displaying red, green, and blue.</a:t>
            </a:r>
          </a:p>
          <a:p>
            <a:r>
              <a:rPr lang="en-US" b="1" dirty="0"/>
              <a:t>Dot pitch </a:t>
            </a:r>
            <a:r>
              <a:rPr lang="en-US" dirty="0"/>
              <a:t>– The distance between pixels on the screen.</a:t>
            </a:r>
          </a:p>
          <a:p>
            <a:r>
              <a:rPr lang="en-US" b="1" dirty="0"/>
              <a:t>Brightness</a:t>
            </a:r>
            <a:r>
              <a:rPr lang="en-US" dirty="0"/>
              <a:t> – The luminance of a monitor, measured in candelas per square meter (cd/m2)</a:t>
            </a:r>
          </a:p>
          <a:p>
            <a:r>
              <a:rPr lang="en-US" b="1" dirty="0"/>
              <a:t>Contrast</a:t>
            </a:r>
            <a:r>
              <a:rPr lang="en-US" dirty="0"/>
              <a:t> </a:t>
            </a:r>
            <a:r>
              <a:rPr lang="en-US" b="1" dirty="0"/>
              <a:t>ratio</a:t>
            </a:r>
            <a:r>
              <a:rPr lang="en-US" dirty="0"/>
              <a:t> – The measurement of how white and how black a monitor can get.</a:t>
            </a:r>
          </a:p>
          <a:p>
            <a:r>
              <a:rPr lang="en-US" b="1" dirty="0"/>
              <a:t>Aspect</a:t>
            </a:r>
            <a:r>
              <a:rPr lang="en-US" dirty="0"/>
              <a:t> </a:t>
            </a:r>
            <a:r>
              <a:rPr lang="en-US" b="1" dirty="0"/>
              <a:t>ratio</a:t>
            </a:r>
            <a:r>
              <a:rPr lang="en-US" dirty="0"/>
              <a:t> – The horizontal to vertical measurement of the viewing area of a monitor.</a:t>
            </a:r>
          </a:p>
          <a:p>
            <a:r>
              <a:rPr lang="en-US" b="1" dirty="0"/>
              <a:t>Refresh</a:t>
            </a:r>
            <a:r>
              <a:rPr lang="en-US" dirty="0"/>
              <a:t> </a:t>
            </a:r>
            <a:r>
              <a:rPr lang="en-US" b="1" dirty="0"/>
              <a:t>rate</a:t>
            </a:r>
            <a:r>
              <a:rPr lang="en-US" dirty="0"/>
              <a:t> – </a:t>
            </a:r>
            <a:r>
              <a:rPr lang="en-GB" dirty="0"/>
              <a:t>The number of times the monitor redraws the screen per second, measured in </a:t>
            </a:r>
            <a:r>
              <a:rPr lang="en-GB" b="1" dirty="0"/>
              <a:t>Hertz (Hz) </a:t>
            </a:r>
            <a:r>
              <a:rPr lang="en-GB" dirty="0"/>
              <a:t>60Hz Common for basic monitors.</a:t>
            </a:r>
            <a:endParaRPr lang="en-US" dirty="0"/>
          </a:p>
          <a:p>
            <a:r>
              <a:rPr lang="en-US" b="1" dirty="0"/>
              <a:t>Response</a:t>
            </a:r>
            <a:r>
              <a:rPr lang="en-US" dirty="0"/>
              <a:t> </a:t>
            </a:r>
            <a:r>
              <a:rPr lang="en-US" b="1" dirty="0"/>
              <a:t>time</a:t>
            </a:r>
            <a:r>
              <a:rPr lang="en-US" dirty="0"/>
              <a:t> -  The amount in time for a pixel to change properties (color or brightness)</a:t>
            </a:r>
          </a:p>
          <a:p>
            <a:r>
              <a:rPr lang="en-US" b="1" dirty="0"/>
              <a:t>Frame per second </a:t>
            </a:r>
            <a:r>
              <a:rPr lang="en-US" dirty="0"/>
              <a:t>(fps) - How many times the computer is creating each frame. </a:t>
            </a:r>
          </a:p>
        </p:txBody>
      </p:sp>
      <p:sp>
        <p:nvSpPr>
          <p:cNvPr id="2" name="Footer Placeholder 1">
            <a:extLst>
              <a:ext uri="{FF2B5EF4-FFF2-40B4-BE49-F238E27FC236}">
                <a16:creationId xmlns:a16="http://schemas.microsoft.com/office/drawing/2014/main" id="{7A1D118B-135C-CE03-A230-31769153C44B}"/>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825AC45D-14AE-73E1-4960-740D605DB04D}"/>
              </a:ext>
            </a:extLst>
          </p:cNvPr>
          <p:cNvSpPr>
            <a:spLocks noGrp="1"/>
          </p:cNvSpPr>
          <p:nvPr>
            <p:ph type="sldNum" sz="quarter" idx="12"/>
          </p:nvPr>
        </p:nvSpPr>
        <p:spPr/>
        <p:txBody>
          <a:bodyPr/>
          <a:lstStyle/>
          <a:p>
            <a:fld id="{AC82685A-BD3A-4230-8D85-804689F67293}" type="slidenum">
              <a:rPr lang="en-GB" smtClean="0"/>
              <a:t>33</a:t>
            </a:fld>
            <a:endParaRPr lang="en-GB" dirty="0"/>
          </a:p>
        </p:txBody>
      </p:sp>
    </p:spTree>
    <p:custDataLst>
      <p:tags r:id="rId1"/>
    </p:custDataLst>
    <p:extLst>
      <p:ext uri="{BB962C8B-B14F-4D97-AF65-F5344CB8AC3E}">
        <p14:creationId xmlns:p14="http://schemas.microsoft.com/office/powerpoint/2010/main" val="13461018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98515" y="-54726"/>
            <a:ext cx="11594969" cy="1325563"/>
          </a:xfrm>
        </p:spPr>
        <p:txBody>
          <a:bodyPr/>
          <a:lstStyle/>
          <a:p>
            <a:pPr algn="ctr"/>
            <a:r>
              <a:rPr lang="en-US" dirty="0">
                <a:solidFill>
                  <a:schemeClr val="bg1"/>
                </a:solidFill>
                <a:latin typeface="Arial" charset="0"/>
              </a:rPr>
              <a:t>Display Standards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606875" y="1766137"/>
            <a:ext cx="10737991" cy="3670937"/>
          </a:xfrm>
        </p:spPr>
        <p:txBody>
          <a:bodyPr>
            <a:normAutofit fontScale="92500"/>
          </a:bodyPr>
          <a:lstStyle/>
          <a:p>
            <a:r>
              <a:rPr lang="en-US" b="1" dirty="0"/>
              <a:t>CGA</a:t>
            </a:r>
            <a:r>
              <a:rPr lang="en-US" dirty="0"/>
              <a:t> – Color Graphics Adapter (320 x 200 resolution)</a:t>
            </a:r>
          </a:p>
          <a:p>
            <a:r>
              <a:rPr lang="en-US" b="1" dirty="0"/>
              <a:t>VGA</a:t>
            </a:r>
            <a:r>
              <a:rPr lang="en-US" dirty="0"/>
              <a:t> – Video Graphics Array (640 x 480 resolution)</a:t>
            </a:r>
          </a:p>
          <a:p>
            <a:r>
              <a:rPr lang="en-US" b="1" dirty="0"/>
              <a:t>SVGA</a:t>
            </a:r>
            <a:r>
              <a:rPr lang="en-US" dirty="0"/>
              <a:t> – Super Video Graphics Array ( 800 x 600 resolution)</a:t>
            </a:r>
          </a:p>
          <a:p>
            <a:r>
              <a:rPr lang="en-US" b="1" dirty="0"/>
              <a:t>HD</a:t>
            </a:r>
            <a:r>
              <a:rPr lang="en-US" dirty="0"/>
              <a:t> – High Definition (1280 x 720 resolution) – Also known as 720p</a:t>
            </a:r>
          </a:p>
          <a:p>
            <a:r>
              <a:rPr lang="en-US" b="1" dirty="0"/>
              <a:t>FHD</a:t>
            </a:r>
            <a:r>
              <a:rPr lang="en-US" dirty="0"/>
              <a:t> – Full High Definition (1920 x 1080 resolution) – Also known as 1080p</a:t>
            </a:r>
          </a:p>
          <a:p>
            <a:r>
              <a:rPr lang="en-US" b="1" dirty="0"/>
              <a:t>QHD</a:t>
            </a:r>
            <a:r>
              <a:rPr lang="en-US" dirty="0"/>
              <a:t> – Quad High Definition (2560 x 1440 resolution) – Also known as 1440p</a:t>
            </a:r>
          </a:p>
          <a:p>
            <a:r>
              <a:rPr lang="en-US" b="1" dirty="0"/>
              <a:t>UHD</a:t>
            </a:r>
            <a:r>
              <a:rPr lang="en-US" dirty="0"/>
              <a:t> – Ultra High Definition ( 3840 x 2160 resolution) – Also known as 4k</a:t>
            </a:r>
          </a:p>
        </p:txBody>
      </p:sp>
      <p:sp>
        <p:nvSpPr>
          <p:cNvPr id="2" name="Footer Placeholder 1">
            <a:extLst>
              <a:ext uri="{FF2B5EF4-FFF2-40B4-BE49-F238E27FC236}">
                <a16:creationId xmlns:a16="http://schemas.microsoft.com/office/drawing/2014/main" id="{3E0F8DDA-94CF-F306-9C25-B7AC8D9E3D22}"/>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04C7F6C4-BBFC-3C18-F63C-C0B779B82098}"/>
              </a:ext>
            </a:extLst>
          </p:cNvPr>
          <p:cNvSpPr>
            <a:spLocks noGrp="1"/>
          </p:cNvSpPr>
          <p:nvPr>
            <p:ph type="sldNum" sz="quarter" idx="12"/>
          </p:nvPr>
        </p:nvSpPr>
        <p:spPr/>
        <p:txBody>
          <a:bodyPr/>
          <a:lstStyle/>
          <a:p>
            <a:fld id="{AC82685A-BD3A-4230-8D85-804689F67293}" type="slidenum">
              <a:rPr lang="en-GB" smtClean="0"/>
              <a:t>34</a:t>
            </a:fld>
            <a:endParaRPr lang="en-GB" dirty="0"/>
          </a:p>
        </p:txBody>
      </p:sp>
    </p:spTree>
    <p:custDataLst>
      <p:tags r:id="rId1"/>
    </p:custDataLst>
    <p:extLst>
      <p:ext uri="{BB962C8B-B14F-4D97-AF65-F5344CB8AC3E}">
        <p14:creationId xmlns:p14="http://schemas.microsoft.com/office/powerpoint/2010/main" val="37271417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12471" y="-30263"/>
            <a:ext cx="11594969" cy="1325563"/>
          </a:xfrm>
        </p:spPr>
        <p:txBody>
          <a:bodyPr/>
          <a:lstStyle/>
          <a:p>
            <a:pPr algn="ctr"/>
            <a:r>
              <a:rPr lang="en-US" dirty="0">
                <a:solidFill>
                  <a:schemeClr val="bg1"/>
                </a:solidFill>
                <a:latin typeface="Arial" charset="0"/>
              </a:rPr>
              <a:t>Using Multiple Monitors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92086" y="1295300"/>
            <a:ext cx="6406567" cy="4267397"/>
          </a:xfrm>
        </p:spPr>
        <p:txBody>
          <a:bodyPr>
            <a:normAutofit fontScale="92500" lnSpcReduction="10000"/>
          </a:bodyPr>
          <a:lstStyle/>
          <a:p>
            <a:r>
              <a:rPr lang="en-US" dirty="0"/>
              <a:t>Adding monitors can increase your visual desktop area and improve productivity. </a:t>
            </a:r>
          </a:p>
          <a:p>
            <a:pPr lvl="1"/>
            <a:r>
              <a:rPr lang="en-US" dirty="0"/>
              <a:t>The added monitors enable you to expand the size of the monitor or duplicate the desktop so you can view additional windows. </a:t>
            </a:r>
          </a:p>
          <a:p>
            <a:r>
              <a:rPr lang="en-US" dirty="0"/>
              <a:t>Many computers have built-in support for multiple monitors. </a:t>
            </a:r>
          </a:p>
          <a:p>
            <a:r>
              <a:rPr lang="en-US" dirty="0"/>
              <a:t>To connect multiple monitors to a computer, you need to:</a:t>
            </a:r>
          </a:p>
          <a:p>
            <a:pPr lvl="1"/>
            <a:r>
              <a:rPr lang="en-US" dirty="0"/>
              <a:t>enable your computer to support multiple monitors</a:t>
            </a:r>
          </a:p>
          <a:p>
            <a:pPr lvl="1"/>
            <a:r>
              <a:rPr lang="en-US" dirty="0"/>
              <a:t>gather the appropriate display cables</a:t>
            </a:r>
          </a:p>
        </p:txBody>
      </p:sp>
      <p:pic>
        <p:nvPicPr>
          <p:cNvPr id="3" name="Picture 2" descr="Image shows a woman sitting at a desk looking at two montiors and a laptop. " title="Multiple Monitors">
            <a:extLst>
              <a:ext uri="{FF2B5EF4-FFF2-40B4-BE49-F238E27FC236}">
                <a16:creationId xmlns:a16="http://schemas.microsoft.com/office/drawing/2014/main" id="{1829C019-3DA4-4760-B063-A57D03B59BA9}"/>
              </a:ext>
            </a:extLst>
          </p:cNvPr>
          <p:cNvPicPr>
            <a:picLocks noChangeAspect="1"/>
          </p:cNvPicPr>
          <p:nvPr/>
        </p:nvPicPr>
        <p:blipFill>
          <a:blip r:embed="rId4"/>
          <a:stretch>
            <a:fillRect/>
          </a:stretch>
        </p:blipFill>
        <p:spPr>
          <a:xfrm>
            <a:off x="6705599" y="1803400"/>
            <a:ext cx="5109896" cy="3251201"/>
          </a:xfrm>
          <a:prstGeom prst="rect">
            <a:avLst/>
          </a:prstGeom>
        </p:spPr>
      </p:pic>
      <p:sp>
        <p:nvSpPr>
          <p:cNvPr id="2" name="Footer Placeholder 1">
            <a:extLst>
              <a:ext uri="{FF2B5EF4-FFF2-40B4-BE49-F238E27FC236}">
                <a16:creationId xmlns:a16="http://schemas.microsoft.com/office/drawing/2014/main" id="{610C9891-9C4E-E146-5103-36072B4D6745}"/>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20D078FA-0B01-05BA-E268-1F21A1D0CE6E}"/>
              </a:ext>
            </a:extLst>
          </p:cNvPr>
          <p:cNvSpPr>
            <a:spLocks noGrp="1"/>
          </p:cNvSpPr>
          <p:nvPr>
            <p:ph type="sldNum" sz="quarter" idx="12"/>
          </p:nvPr>
        </p:nvSpPr>
        <p:spPr/>
        <p:txBody>
          <a:bodyPr/>
          <a:lstStyle/>
          <a:p>
            <a:fld id="{AC82685A-BD3A-4230-8D85-804689F67293}" type="slidenum">
              <a:rPr lang="en-GB" smtClean="0"/>
              <a:t>35</a:t>
            </a:fld>
            <a:endParaRPr lang="en-GB" dirty="0"/>
          </a:p>
        </p:txBody>
      </p:sp>
    </p:spTree>
    <p:custDataLst>
      <p:tags r:id="rId1"/>
    </p:custDataLst>
    <p:extLst>
      <p:ext uri="{BB962C8B-B14F-4D97-AF65-F5344CB8AC3E}">
        <p14:creationId xmlns:p14="http://schemas.microsoft.com/office/powerpoint/2010/main" val="39446304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74633" y="8769"/>
            <a:ext cx="11594969" cy="1325563"/>
          </a:xfrm>
        </p:spPr>
        <p:txBody>
          <a:bodyPr/>
          <a:lstStyle/>
          <a:p>
            <a:pPr algn="ctr"/>
            <a:r>
              <a:rPr lang="en-US" dirty="0">
                <a:solidFill>
                  <a:schemeClr val="bg1"/>
                </a:solidFill>
                <a:latin typeface="Arial" charset="0"/>
              </a:rPr>
              <a:t>Motherboard Upgrade</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70118" y="1397394"/>
            <a:ext cx="7161215" cy="4948392"/>
          </a:xfrm>
        </p:spPr>
        <p:txBody>
          <a:bodyPr/>
          <a:lstStyle/>
          <a:p>
            <a:r>
              <a:rPr lang="en-US" sz="2133" dirty="0"/>
              <a:t>Computers need periodic upgrades for various reasons:</a:t>
            </a:r>
          </a:p>
          <a:p>
            <a:pPr lvl="1"/>
            <a:r>
              <a:rPr lang="en-US" sz="2000" dirty="0"/>
              <a:t>User requirements change</a:t>
            </a:r>
          </a:p>
          <a:p>
            <a:pPr lvl="1"/>
            <a:r>
              <a:rPr lang="en-US" sz="2000" dirty="0"/>
              <a:t>Upgraded software packages require new hardware</a:t>
            </a:r>
          </a:p>
          <a:p>
            <a:pPr lvl="1"/>
            <a:r>
              <a:rPr lang="en-US" sz="2000" dirty="0"/>
              <a:t>New hardware offers enhanced performance</a:t>
            </a:r>
          </a:p>
          <a:p>
            <a:r>
              <a:rPr lang="en-US" sz="2133" dirty="0"/>
              <a:t>If you upgrade or replace a motherboard, consider that you might have to replace other components including:</a:t>
            </a:r>
          </a:p>
          <a:p>
            <a:pPr lvl="1"/>
            <a:r>
              <a:rPr lang="en-US" sz="2000" dirty="0"/>
              <a:t>CPU</a:t>
            </a:r>
          </a:p>
          <a:p>
            <a:pPr lvl="1"/>
            <a:r>
              <a:rPr lang="en-US" sz="2000" dirty="0"/>
              <a:t>heat sink and fan assembly</a:t>
            </a:r>
          </a:p>
          <a:p>
            <a:pPr lvl="1"/>
            <a:r>
              <a:rPr lang="en-US" sz="2000" dirty="0"/>
              <a:t>RAM. </a:t>
            </a:r>
          </a:p>
          <a:p>
            <a:r>
              <a:rPr lang="en-US" sz="2133" dirty="0"/>
              <a:t>A new motherboard must fit in the old computer case and the power supply must support it.</a:t>
            </a:r>
          </a:p>
        </p:txBody>
      </p:sp>
      <p:pic>
        <p:nvPicPr>
          <p:cNvPr id="2" name="Picture 1" descr="This image shows a picture of a motherboard with a very large heat sink and fan installed on the CPU." title="Motherboard">
            <a:extLst>
              <a:ext uri="{FF2B5EF4-FFF2-40B4-BE49-F238E27FC236}">
                <a16:creationId xmlns:a16="http://schemas.microsoft.com/office/drawing/2014/main" id="{A747581A-9E8C-490D-95A7-171FC81D4B32}"/>
              </a:ext>
            </a:extLst>
          </p:cNvPr>
          <p:cNvPicPr>
            <a:picLocks noChangeAspect="1"/>
          </p:cNvPicPr>
          <p:nvPr/>
        </p:nvPicPr>
        <p:blipFill>
          <a:blip r:embed="rId4"/>
          <a:stretch>
            <a:fillRect/>
          </a:stretch>
        </p:blipFill>
        <p:spPr>
          <a:xfrm>
            <a:off x="7086086" y="1547036"/>
            <a:ext cx="4935796" cy="4522984"/>
          </a:xfrm>
          <a:prstGeom prst="rect">
            <a:avLst/>
          </a:prstGeom>
        </p:spPr>
      </p:pic>
      <p:sp>
        <p:nvSpPr>
          <p:cNvPr id="3" name="Footer Placeholder 2">
            <a:extLst>
              <a:ext uri="{FF2B5EF4-FFF2-40B4-BE49-F238E27FC236}">
                <a16:creationId xmlns:a16="http://schemas.microsoft.com/office/drawing/2014/main" id="{11410290-67A3-1962-E7CB-DBDBD20E4D80}"/>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DECF61F3-6134-6809-568E-AE18A751D16B}"/>
              </a:ext>
            </a:extLst>
          </p:cNvPr>
          <p:cNvSpPr>
            <a:spLocks noGrp="1"/>
          </p:cNvSpPr>
          <p:nvPr>
            <p:ph type="sldNum" sz="quarter" idx="12"/>
          </p:nvPr>
        </p:nvSpPr>
        <p:spPr/>
        <p:txBody>
          <a:bodyPr/>
          <a:lstStyle/>
          <a:p>
            <a:fld id="{AC82685A-BD3A-4230-8D85-804689F67293}" type="slidenum">
              <a:rPr lang="en-GB" smtClean="0"/>
              <a:t>36</a:t>
            </a:fld>
            <a:endParaRPr lang="en-GB" dirty="0"/>
          </a:p>
        </p:txBody>
      </p:sp>
    </p:spTree>
    <p:custDataLst>
      <p:tags r:id="rId1"/>
    </p:custDataLst>
    <p:extLst>
      <p:ext uri="{BB962C8B-B14F-4D97-AF65-F5344CB8AC3E}">
        <p14:creationId xmlns:p14="http://schemas.microsoft.com/office/powerpoint/2010/main" val="31057355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68327" y="-48420"/>
            <a:ext cx="11594969" cy="1325563"/>
          </a:xfrm>
        </p:spPr>
        <p:txBody>
          <a:bodyPr/>
          <a:lstStyle/>
          <a:p>
            <a:pPr algn="ctr"/>
            <a:r>
              <a:rPr lang="en-US" dirty="0">
                <a:solidFill>
                  <a:schemeClr val="bg1"/>
                </a:solidFill>
                <a:latin typeface="Arial" charset="0"/>
              </a:rPr>
              <a:t>CPU Upgrade</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247005" y="1528154"/>
            <a:ext cx="6984084" cy="3801692"/>
          </a:xfrm>
        </p:spPr>
        <p:txBody>
          <a:bodyPr numCol="1">
            <a:normAutofit lnSpcReduction="10000"/>
          </a:bodyPr>
          <a:lstStyle/>
          <a:p>
            <a:r>
              <a:rPr lang="en-US" dirty="0"/>
              <a:t>One way to increase the power of a computer is to increase the processing speed by upgrading the CPU. </a:t>
            </a:r>
          </a:p>
          <a:p>
            <a:pPr lvl="1"/>
            <a:r>
              <a:rPr lang="en-US" dirty="0"/>
              <a:t>The new CPU might require a different heat sink and fan assembly. </a:t>
            </a:r>
          </a:p>
          <a:p>
            <a:pPr lvl="1"/>
            <a:r>
              <a:rPr lang="en-US" dirty="0"/>
              <a:t>The assembly must physically fit the CPU and be compatible with the CPU socket. </a:t>
            </a:r>
          </a:p>
          <a:p>
            <a:r>
              <a:rPr lang="en-US" dirty="0"/>
              <a:t>It must also be adequate to remove the heat of the faster CPU by installing additional case fans.</a:t>
            </a:r>
          </a:p>
        </p:txBody>
      </p:sp>
      <p:pic>
        <p:nvPicPr>
          <p:cNvPr id="3" name="Picture 2" descr="This image shows a person's hand holding a CPU above a motherboard as they are about to install it." title="Motherboard install">
            <a:extLst>
              <a:ext uri="{FF2B5EF4-FFF2-40B4-BE49-F238E27FC236}">
                <a16:creationId xmlns:a16="http://schemas.microsoft.com/office/drawing/2014/main" id="{16E005E9-B05E-4566-84C7-DCAA331C8036}"/>
              </a:ext>
            </a:extLst>
          </p:cNvPr>
          <p:cNvPicPr>
            <a:picLocks noChangeAspect="1"/>
          </p:cNvPicPr>
          <p:nvPr/>
        </p:nvPicPr>
        <p:blipFill>
          <a:blip r:embed="rId4"/>
          <a:stretch>
            <a:fillRect/>
          </a:stretch>
        </p:blipFill>
        <p:spPr>
          <a:xfrm>
            <a:off x="7421627" y="1593516"/>
            <a:ext cx="4170573" cy="3344800"/>
          </a:xfrm>
          <a:prstGeom prst="rect">
            <a:avLst/>
          </a:prstGeom>
        </p:spPr>
      </p:pic>
      <p:sp>
        <p:nvSpPr>
          <p:cNvPr id="2" name="Footer Placeholder 1">
            <a:extLst>
              <a:ext uri="{FF2B5EF4-FFF2-40B4-BE49-F238E27FC236}">
                <a16:creationId xmlns:a16="http://schemas.microsoft.com/office/drawing/2014/main" id="{18F0DC00-932A-E577-BD4B-760BB87CB045}"/>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6C652E14-65BF-8349-F999-F487E0B3CBD5}"/>
              </a:ext>
            </a:extLst>
          </p:cNvPr>
          <p:cNvSpPr>
            <a:spLocks noGrp="1"/>
          </p:cNvSpPr>
          <p:nvPr>
            <p:ph type="sldNum" sz="quarter" idx="12"/>
          </p:nvPr>
        </p:nvSpPr>
        <p:spPr/>
        <p:txBody>
          <a:bodyPr/>
          <a:lstStyle/>
          <a:p>
            <a:fld id="{AC82685A-BD3A-4230-8D85-804689F67293}" type="slidenum">
              <a:rPr lang="en-GB" smtClean="0"/>
              <a:t>37</a:t>
            </a:fld>
            <a:endParaRPr lang="en-GB" dirty="0"/>
          </a:p>
        </p:txBody>
      </p:sp>
    </p:spTree>
    <p:custDataLst>
      <p:tags r:id="rId1"/>
    </p:custDataLst>
    <p:extLst>
      <p:ext uri="{BB962C8B-B14F-4D97-AF65-F5344CB8AC3E}">
        <p14:creationId xmlns:p14="http://schemas.microsoft.com/office/powerpoint/2010/main" val="5247877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3027421" y="0"/>
            <a:ext cx="6019112" cy="1010068"/>
          </a:xfrm>
        </p:spPr>
        <p:txBody>
          <a:bodyPr>
            <a:normAutofit fontScale="90000"/>
          </a:bodyPr>
          <a:lstStyle/>
          <a:p>
            <a:pPr algn="ctr"/>
            <a:r>
              <a:rPr lang="en-US" dirty="0">
                <a:solidFill>
                  <a:schemeClr val="bg1"/>
                </a:solidFill>
                <a:latin typeface="Arial" charset="0"/>
              </a:rPr>
              <a:t>Storage Device Upgrade</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35449" y="1396460"/>
            <a:ext cx="6551616" cy="4282157"/>
          </a:xfrm>
        </p:spPr>
        <p:txBody>
          <a:bodyPr numCol="1">
            <a:normAutofit fontScale="92500"/>
          </a:bodyPr>
          <a:lstStyle/>
          <a:p>
            <a:r>
              <a:rPr lang="en-US" dirty="0"/>
              <a:t>Instead of purchasing a new computer to get faster speed and more storage space, you might consider adding another hard drive. </a:t>
            </a:r>
          </a:p>
          <a:p>
            <a:r>
              <a:rPr lang="en-US" dirty="0"/>
              <a:t>There are several reasons for installing an additional drive:</a:t>
            </a:r>
          </a:p>
          <a:p>
            <a:pPr lvl="1"/>
            <a:r>
              <a:rPr lang="en-US" dirty="0"/>
              <a:t>Increase storage space</a:t>
            </a:r>
          </a:p>
          <a:p>
            <a:pPr lvl="1"/>
            <a:r>
              <a:rPr lang="en-US" dirty="0"/>
              <a:t>Increase hard drive speed</a:t>
            </a:r>
          </a:p>
          <a:p>
            <a:pPr lvl="1"/>
            <a:r>
              <a:rPr lang="en-US" dirty="0"/>
              <a:t>Install a second operating system</a:t>
            </a:r>
          </a:p>
          <a:p>
            <a:pPr lvl="1"/>
            <a:r>
              <a:rPr lang="en-US" dirty="0"/>
              <a:t>Store the system swap file</a:t>
            </a:r>
          </a:p>
          <a:p>
            <a:pPr lvl="1"/>
            <a:r>
              <a:rPr lang="en-US" dirty="0"/>
              <a:t>Provide fault tolerance</a:t>
            </a:r>
          </a:p>
          <a:p>
            <a:pPr lvl="1"/>
            <a:r>
              <a:rPr lang="en-US" dirty="0"/>
              <a:t>Back up the original hard drive</a:t>
            </a:r>
          </a:p>
        </p:txBody>
      </p:sp>
      <p:sp>
        <p:nvSpPr>
          <p:cNvPr id="5" name="Rectangle 7">
            <a:extLst>
              <a:ext uri="{FF2B5EF4-FFF2-40B4-BE49-F238E27FC236}">
                <a16:creationId xmlns:a16="http://schemas.microsoft.com/office/drawing/2014/main" id="{C1A76E0A-7D09-4DDF-B3D1-2243045683A4}"/>
              </a:ext>
            </a:extLst>
          </p:cNvPr>
          <p:cNvSpPr txBox="1">
            <a:spLocks noChangeArrowheads="1"/>
          </p:cNvSpPr>
          <p:nvPr/>
        </p:nvSpPr>
        <p:spPr bwMode="auto">
          <a:xfrm>
            <a:off x="6550592" y="1396460"/>
            <a:ext cx="5698165" cy="31828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endParaRPr lang="en-US" sz="1867" dirty="0"/>
          </a:p>
        </p:txBody>
      </p:sp>
      <p:pic>
        <p:nvPicPr>
          <p:cNvPr id="2" name="Picture 1" descr="This image shows a person working on a computer and plugging a hard drive into a SATA cable." title="SATA cable plugin">
            <a:extLst>
              <a:ext uri="{FF2B5EF4-FFF2-40B4-BE49-F238E27FC236}">
                <a16:creationId xmlns:a16="http://schemas.microsoft.com/office/drawing/2014/main" id="{5B907B91-C14F-43EC-B302-FEB667E9E333}"/>
              </a:ext>
            </a:extLst>
          </p:cNvPr>
          <p:cNvPicPr>
            <a:picLocks noChangeAspect="1"/>
          </p:cNvPicPr>
          <p:nvPr/>
        </p:nvPicPr>
        <p:blipFill>
          <a:blip r:embed="rId4"/>
          <a:stretch>
            <a:fillRect/>
          </a:stretch>
        </p:blipFill>
        <p:spPr>
          <a:xfrm>
            <a:off x="7726076" y="2537799"/>
            <a:ext cx="3130987" cy="2591161"/>
          </a:xfrm>
          <a:prstGeom prst="rect">
            <a:avLst/>
          </a:prstGeom>
        </p:spPr>
      </p:pic>
      <p:sp>
        <p:nvSpPr>
          <p:cNvPr id="3" name="Footer Placeholder 2">
            <a:extLst>
              <a:ext uri="{FF2B5EF4-FFF2-40B4-BE49-F238E27FC236}">
                <a16:creationId xmlns:a16="http://schemas.microsoft.com/office/drawing/2014/main" id="{C44D696A-63F3-8B63-3DE7-6C6B01952434}"/>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8A26C31A-12DD-DBCA-3704-C6B97D03E756}"/>
              </a:ext>
            </a:extLst>
          </p:cNvPr>
          <p:cNvSpPr>
            <a:spLocks noGrp="1"/>
          </p:cNvSpPr>
          <p:nvPr>
            <p:ph type="sldNum" sz="quarter" idx="12"/>
          </p:nvPr>
        </p:nvSpPr>
        <p:spPr/>
        <p:txBody>
          <a:bodyPr/>
          <a:lstStyle/>
          <a:p>
            <a:fld id="{AC82685A-BD3A-4230-8D85-804689F67293}" type="slidenum">
              <a:rPr lang="en-GB" smtClean="0"/>
              <a:t>38</a:t>
            </a:fld>
            <a:endParaRPr lang="en-GB" dirty="0"/>
          </a:p>
        </p:txBody>
      </p:sp>
    </p:spTree>
    <p:custDataLst>
      <p:tags r:id="rId1"/>
    </p:custDataLst>
    <p:extLst>
      <p:ext uri="{BB962C8B-B14F-4D97-AF65-F5344CB8AC3E}">
        <p14:creationId xmlns:p14="http://schemas.microsoft.com/office/powerpoint/2010/main" val="26907661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95374" y="-28503"/>
            <a:ext cx="11594969" cy="1325563"/>
          </a:xfrm>
        </p:spPr>
        <p:txBody>
          <a:bodyPr/>
          <a:lstStyle/>
          <a:p>
            <a:pPr algn="ctr"/>
            <a:r>
              <a:rPr lang="en-US" dirty="0">
                <a:solidFill>
                  <a:schemeClr val="bg1"/>
                </a:solidFill>
                <a:latin typeface="Arial" charset="0"/>
              </a:rPr>
              <a:t>Peripheral Upgrades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78458" y="1297060"/>
            <a:ext cx="11828800" cy="3651276"/>
          </a:xfrm>
        </p:spPr>
        <p:txBody>
          <a:bodyPr numCol="1"/>
          <a:lstStyle/>
          <a:p>
            <a:r>
              <a:rPr lang="en-US" sz="1867" dirty="0">
                <a:latin typeface="Arial" panose="020B0604020202020204" pitchFamily="34" charset="0"/>
                <a:cs typeface="Arial" panose="020B0604020202020204" pitchFamily="34" charset="0"/>
              </a:rPr>
              <a:t>Peripheral devices periodically need to be upgraded. </a:t>
            </a:r>
          </a:p>
          <a:p>
            <a:r>
              <a:rPr lang="en-US" sz="1867" dirty="0">
                <a:latin typeface="Arial" panose="020B0604020202020204" pitchFamily="34" charset="0"/>
                <a:cs typeface="Arial" panose="020B0604020202020204" pitchFamily="34" charset="0"/>
              </a:rPr>
              <a:t>For example, if the device stops operating or if you wish to improve performance and productivity, an upgrade might be necessary.</a:t>
            </a:r>
          </a:p>
          <a:p>
            <a:r>
              <a:rPr lang="en-US" sz="1867" dirty="0">
                <a:latin typeface="Arial" panose="020B0604020202020204" pitchFamily="34" charset="0"/>
                <a:cs typeface="Arial" panose="020B0604020202020204" pitchFamily="34" charset="0"/>
              </a:rPr>
              <a:t>These are a few reasons for upgrading a keyboard and/or a mouse:</a:t>
            </a:r>
          </a:p>
          <a:p>
            <a:pPr lvl="1"/>
            <a:r>
              <a:rPr lang="en-US" dirty="0">
                <a:latin typeface="Arial" panose="020B0604020202020204" pitchFamily="34" charset="0"/>
                <a:cs typeface="Arial" panose="020B0604020202020204" pitchFamily="34" charset="0"/>
              </a:rPr>
              <a:t>Change the keyboard and mouse to an ergonomic design </a:t>
            </a:r>
          </a:p>
          <a:p>
            <a:pPr lvl="2"/>
            <a:r>
              <a:rPr lang="en-US" sz="1867" dirty="0">
                <a:latin typeface="Arial" panose="020B0604020202020204" pitchFamily="34" charset="0"/>
                <a:cs typeface="Arial" panose="020B0604020202020204" pitchFamily="34" charset="0"/>
              </a:rPr>
              <a:t>Ergonomic devices are made to be more comfortable to use and to help prevent repetitive motion injuries.</a:t>
            </a:r>
          </a:p>
          <a:p>
            <a:pPr lvl="1"/>
            <a:r>
              <a:rPr lang="en-US" dirty="0">
                <a:latin typeface="Arial" panose="020B0604020202020204" pitchFamily="34" charset="0"/>
                <a:cs typeface="Arial" panose="020B0604020202020204" pitchFamily="34" charset="0"/>
              </a:rPr>
              <a:t>Reconfigure the keyboard to accommodate a special task, such as typing in a second language with additional characters.</a:t>
            </a:r>
          </a:p>
          <a:p>
            <a:pPr lvl="1"/>
            <a:r>
              <a:rPr lang="en-US" dirty="0">
                <a:latin typeface="Arial" panose="020B0604020202020204" pitchFamily="34" charset="0"/>
                <a:cs typeface="Arial" panose="020B0604020202020204" pitchFamily="34" charset="0"/>
              </a:rPr>
              <a:t>To accommodate users with disabilities.</a:t>
            </a:r>
          </a:p>
        </p:txBody>
      </p:sp>
      <p:pic>
        <p:nvPicPr>
          <p:cNvPr id="2" name="Picture 1" descr="wireless keyboard and mouse shown." title="Keyboard and Mouse">
            <a:extLst>
              <a:ext uri="{FF2B5EF4-FFF2-40B4-BE49-F238E27FC236}">
                <a16:creationId xmlns:a16="http://schemas.microsoft.com/office/drawing/2014/main" id="{5E3C8049-B185-4FF3-8D7E-87FC3386B0BD}"/>
              </a:ext>
            </a:extLst>
          </p:cNvPr>
          <p:cNvPicPr>
            <a:picLocks noChangeAspect="1"/>
          </p:cNvPicPr>
          <p:nvPr/>
        </p:nvPicPr>
        <p:blipFill>
          <a:blip r:embed="rId4"/>
          <a:stretch>
            <a:fillRect/>
          </a:stretch>
        </p:blipFill>
        <p:spPr>
          <a:xfrm>
            <a:off x="6448926" y="4675153"/>
            <a:ext cx="4794919" cy="2133897"/>
          </a:xfrm>
          <a:prstGeom prst="rect">
            <a:avLst/>
          </a:prstGeom>
        </p:spPr>
      </p:pic>
      <p:sp>
        <p:nvSpPr>
          <p:cNvPr id="3" name="Footer Placeholder 2">
            <a:extLst>
              <a:ext uri="{FF2B5EF4-FFF2-40B4-BE49-F238E27FC236}">
                <a16:creationId xmlns:a16="http://schemas.microsoft.com/office/drawing/2014/main" id="{10024C85-E70B-F540-CEC2-82BE3EF8DBF1}"/>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F1AC98FC-0458-5653-D64D-AB324C0E6630}"/>
              </a:ext>
            </a:extLst>
          </p:cNvPr>
          <p:cNvSpPr>
            <a:spLocks noGrp="1"/>
          </p:cNvSpPr>
          <p:nvPr>
            <p:ph type="sldNum" sz="quarter" idx="12"/>
          </p:nvPr>
        </p:nvSpPr>
        <p:spPr/>
        <p:txBody>
          <a:bodyPr/>
          <a:lstStyle/>
          <a:p>
            <a:fld id="{AC82685A-BD3A-4230-8D85-804689F67293}" type="slidenum">
              <a:rPr lang="en-GB" smtClean="0"/>
              <a:t>39</a:t>
            </a:fld>
            <a:endParaRPr lang="en-GB" dirty="0"/>
          </a:p>
        </p:txBody>
      </p:sp>
    </p:spTree>
    <p:custDataLst>
      <p:tags r:id="rId1"/>
    </p:custDataLst>
    <p:extLst>
      <p:ext uri="{BB962C8B-B14F-4D97-AF65-F5344CB8AC3E}">
        <p14:creationId xmlns:p14="http://schemas.microsoft.com/office/powerpoint/2010/main" val="11089380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98515" y="-11267"/>
            <a:ext cx="11594969" cy="1325563"/>
          </a:xfrm>
        </p:spPr>
        <p:txBody>
          <a:bodyPr/>
          <a:lstStyle/>
          <a:p>
            <a:pPr algn="ctr"/>
            <a:r>
              <a:rPr lang="en-US" dirty="0">
                <a:solidFill>
                  <a:schemeClr val="bg1"/>
                </a:solidFill>
                <a:latin typeface="Arial" charset="0"/>
              </a:rPr>
              <a:t>Power Supply Upgrade</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0" y="1696798"/>
            <a:ext cx="6727411" cy="2839505"/>
          </a:xfrm>
        </p:spPr>
        <p:txBody>
          <a:bodyPr numCol="1">
            <a:normAutofit fontScale="92500" lnSpcReduction="20000"/>
          </a:bodyPr>
          <a:lstStyle/>
          <a:p>
            <a:r>
              <a:rPr lang="en-US" dirty="0"/>
              <a:t>Upgrading your computer hardware will most likely also change its power needs. </a:t>
            </a:r>
          </a:p>
          <a:p>
            <a:r>
              <a:rPr lang="en-US" dirty="0"/>
              <a:t>If so, you may need to upgrade your power supply.</a:t>
            </a:r>
          </a:p>
          <a:p>
            <a:r>
              <a:rPr lang="en-US" dirty="0"/>
              <a:t> You can find calculators on the internet to help you determine if you need to upgrade the power supply. </a:t>
            </a:r>
          </a:p>
          <a:p>
            <a:pPr lvl="1"/>
            <a:r>
              <a:rPr lang="en-US" dirty="0"/>
              <a:t>Search for “power supply wattage calculator”.</a:t>
            </a:r>
          </a:p>
        </p:txBody>
      </p:sp>
      <p:pic>
        <p:nvPicPr>
          <p:cNvPr id="3" name="Picture 2" descr="This image shows a power supply with 5 different power cables attached." title="Power supply">
            <a:extLst>
              <a:ext uri="{FF2B5EF4-FFF2-40B4-BE49-F238E27FC236}">
                <a16:creationId xmlns:a16="http://schemas.microsoft.com/office/drawing/2014/main" id="{351B4D43-72FE-44DB-82D2-33832FB1DDCB}"/>
              </a:ext>
            </a:extLst>
          </p:cNvPr>
          <p:cNvPicPr>
            <a:picLocks noChangeAspect="1"/>
          </p:cNvPicPr>
          <p:nvPr/>
        </p:nvPicPr>
        <p:blipFill>
          <a:blip r:embed="rId4"/>
          <a:stretch>
            <a:fillRect/>
          </a:stretch>
        </p:blipFill>
        <p:spPr>
          <a:xfrm>
            <a:off x="6919495" y="1136624"/>
            <a:ext cx="4869280" cy="4307440"/>
          </a:xfrm>
          <a:prstGeom prst="rect">
            <a:avLst/>
          </a:prstGeom>
        </p:spPr>
      </p:pic>
      <p:sp>
        <p:nvSpPr>
          <p:cNvPr id="2" name="Footer Placeholder 1">
            <a:extLst>
              <a:ext uri="{FF2B5EF4-FFF2-40B4-BE49-F238E27FC236}">
                <a16:creationId xmlns:a16="http://schemas.microsoft.com/office/drawing/2014/main" id="{B51D69D2-72B0-06BA-C1E6-177E1C9EC065}"/>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CE951315-6B31-B587-1375-5A6FD838CAF2}"/>
              </a:ext>
            </a:extLst>
          </p:cNvPr>
          <p:cNvSpPr>
            <a:spLocks noGrp="1"/>
          </p:cNvSpPr>
          <p:nvPr>
            <p:ph type="sldNum" sz="quarter" idx="12"/>
          </p:nvPr>
        </p:nvSpPr>
        <p:spPr/>
        <p:txBody>
          <a:bodyPr/>
          <a:lstStyle/>
          <a:p>
            <a:fld id="{AC82685A-BD3A-4230-8D85-804689F67293}" type="slidenum">
              <a:rPr lang="en-GB" smtClean="0"/>
              <a:t>40</a:t>
            </a:fld>
            <a:endParaRPr lang="en-GB" dirty="0"/>
          </a:p>
        </p:txBody>
      </p:sp>
    </p:spTree>
    <p:custDataLst>
      <p:tags r:id="rId1"/>
    </p:custDataLst>
    <p:extLst>
      <p:ext uri="{BB962C8B-B14F-4D97-AF65-F5344CB8AC3E}">
        <p14:creationId xmlns:p14="http://schemas.microsoft.com/office/powerpoint/2010/main" val="925249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E45E9E5-6ACE-4FBA-86D0-E58E963F2AE8}"/>
              </a:ext>
            </a:extLst>
          </p:cNvPr>
          <p:cNvSpPr txBox="1">
            <a:spLocks/>
          </p:cNvSpPr>
          <p:nvPr/>
        </p:nvSpPr>
        <p:spPr bwMode="auto">
          <a:xfrm>
            <a:off x="0" y="126557"/>
            <a:ext cx="12192000" cy="8839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121920" bIns="6096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US" sz="2133" dirty="0">
                <a:solidFill>
                  <a:schemeClr val="bg1"/>
                </a:solidFill>
                <a:latin typeface="Arial" charset="0"/>
              </a:rPr>
              <a:t>Safe Disposal of Equipment and Supplies</a:t>
            </a:r>
            <a:br>
              <a:rPr lang="en-US" sz="2133" dirty="0">
                <a:solidFill>
                  <a:schemeClr val="bg1"/>
                </a:solidFill>
                <a:latin typeface="Arial" charset="0"/>
              </a:rPr>
            </a:br>
            <a:r>
              <a:rPr lang="en-US" sz="3200" dirty="0">
                <a:solidFill>
                  <a:schemeClr val="bg1"/>
                </a:solidFill>
                <a:latin typeface="Arial" charset="0"/>
              </a:rPr>
              <a:t>Safe Disposal Methods</a:t>
            </a:r>
            <a:endParaRPr lang="en-US" altLang="en-US" sz="3200" dirty="0">
              <a:solidFill>
                <a:schemeClr val="bg1"/>
              </a:solidFill>
            </a:endParaRPr>
          </a:p>
        </p:txBody>
      </p:sp>
      <p:sp>
        <p:nvSpPr>
          <p:cNvPr id="9" name="Rectangle 6">
            <a:extLst>
              <a:ext uri="{FF2B5EF4-FFF2-40B4-BE49-F238E27FC236}">
                <a16:creationId xmlns:a16="http://schemas.microsoft.com/office/drawing/2014/main" id="{898D130E-CC47-41CA-B91F-F4FD00A3A278}"/>
              </a:ext>
            </a:extLst>
          </p:cNvPr>
          <p:cNvSpPr txBox="1">
            <a:spLocks noChangeArrowheads="1"/>
          </p:cNvSpPr>
          <p:nvPr/>
        </p:nvSpPr>
        <p:spPr bwMode="auto">
          <a:xfrm>
            <a:off x="0" y="1136624"/>
            <a:ext cx="6137720" cy="5101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sz="2000" dirty="0"/>
              <a:t>The proper disposal or recycling of hazardous computer components is a global issue. </a:t>
            </a:r>
          </a:p>
          <a:p>
            <a:r>
              <a:rPr lang="en-US" sz="2000" dirty="0"/>
              <a:t>Make sure to follow regulations that govern how to dispose of specific items. </a:t>
            </a:r>
          </a:p>
          <a:p>
            <a:r>
              <a:rPr lang="en-US" sz="2000" dirty="0"/>
              <a:t>Organizations that violate these regulations can be fined or face expensive legal battles. </a:t>
            </a:r>
          </a:p>
          <a:p>
            <a:r>
              <a:rPr lang="en-US" sz="2000" dirty="0"/>
              <a:t>Regulations for the disposal of these items vary from state to state and from country to country:</a:t>
            </a:r>
          </a:p>
          <a:p>
            <a:pPr lvl="1"/>
            <a:r>
              <a:rPr lang="en-US" sz="1867" dirty="0"/>
              <a:t>Batteries </a:t>
            </a:r>
          </a:p>
          <a:p>
            <a:pPr lvl="1"/>
            <a:r>
              <a:rPr lang="en-US" sz="1867" dirty="0"/>
              <a:t>Monitors</a:t>
            </a:r>
          </a:p>
          <a:p>
            <a:pPr lvl="1"/>
            <a:r>
              <a:rPr lang="en-US" sz="1867" dirty="0"/>
              <a:t>Toner Kits, Cartridges, and Developers </a:t>
            </a:r>
          </a:p>
          <a:p>
            <a:pPr lvl="1"/>
            <a:r>
              <a:rPr lang="en-US" sz="1867" dirty="0"/>
              <a:t>Chemical Solvents and Aerosol Cans </a:t>
            </a:r>
          </a:p>
          <a:p>
            <a:pPr lvl="1"/>
            <a:r>
              <a:rPr lang="en-US" sz="1867" dirty="0"/>
              <a:t>Cell Phones and tablets </a:t>
            </a:r>
          </a:p>
        </p:txBody>
      </p:sp>
      <p:pic>
        <p:nvPicPr>
          <p:cNvPr id="6" name="Picture 5" descr="This image shows some old buckets, paint cans, toner cartridge, laptop battery, and monitor." title="Hazardous materials">
            <a:extLst>
              <a:ext uri="{FF2B5EF4-FFF2-40B4-BE49-F238E27FC236}">
                <a16:creationId xmlns:a16="http://schemas.microsoft.com/office/drawing/2014/main" id="{325BA600-D386-4678-A990-3A4F14D42C0A}"/>
              </a:ext>
            </a:extLst>
          </p:cNvPr>
          <p:cNvPicPr>
            <a:picLocks noChangeAspect="1"/>
          </p:cNvPicPr>
          <p:nvPr/>
        </p:nvPicPr>
        <p:blipFill>
          <a:blip r:embed="rId4"/>
          <a:stretch>
            <a:fillRect/>
          </a:stretch>
        </p:blipFill>
        <p:spPr>
          <a:xfrm>
            <a:off x="6380604" y="1455976"/>
            <a:ext cx="5653949" cy="3946049"/>
          </a:xfrm>
          <a:prstGeom prst="rect">
            <a:avLst/>
          </a:prstGeom>
        </p:spPr>
      </p:pic>
      <p:sp>
        <p:nvSpPr>
          <p:cNvPr id="2" name="Footer Placeholder 1">
            <a:extLst>
              <a:ext uri="{FF2B5EF4-FFF2-40B4-BE49-F238E27FC236}">
                <a16:creationId xmlns:a16="http://schemas.microsoft.com/office/drawing/2014/main" id="{3A9BA48C-22A2-AE47-8B91-625EEA28961D}"/>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90F4C953-3E57-91CB-E3A0-4EA46960E80A}"/>
              </a:ext>
            </a:extLst>
          </p:cNvPr>
          <p:cNvSpPr>
            <a:spLocks noGrp="1"/>
          </p:cNvSpPr>
          <p:nvPr>
            <p:ph type="sldNum" sz="quarter" idx="12"/>
          </p:nvPr>
        </p:nvSpPr>
        <p:spPr/>
        <p:txBody>
          <a:bodyPr/>
          <a:lstStyle/>
          <a:p>
            <a:fld id="{AC82685A-BD3A-4230-8D85-804689F67293}" type="slidenum">
              <a:rPr lang="en-GB" smtClean="0"/>
              <a:t>41</a:t>
            </a:fld>
            <a:endParaRPr lang="en-GB" dirty="0"/>
          </a:p>
        </p:txBody>
      </p:sp>
    </p:spTree>
    <p:custDataLst>
      <p:tags r:id="rId1"/>
    </p:custDataLst>
    <p:extLst>
      <p:ext uri="{BB962C8B-B14F-4D97-AF65-F5344CB8AC3E}">
        <p14:creationId xmlns:p14="http://schemas.microsoft.com/office/powerpoint/2010/main" val="12310204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E45E9E5-6ACE-4FBA-86D0-E58E963F2AE8}"/>
              </a:ext>
            </a:extLst>
          </p:cNvPr>
          <p:cNvSpPr txBox="1">
            <a:spLocks/>
          </p:cNvSpPr>
          <p:nvPr/>
        </p:nvSpPr>
        <p:spPr bwMode="auto">
          <a:xfrm>
            <a:off x="0" y="126557"/>
            <a:ext cx="12192000" cy="1010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121920" bIns="6096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US" sz="2133" dirty="0">
                <a:solidFill>
                  <a:schemeClr val="bg1"/>
                </a:solidFill>
                <a:latin typeface="Arial" charset="0"/>
              </a:rPr>
              <a:t>Safe Disposal of Equipment and Supplies</a:t>
            </a:r>
            <a:br>
              <a:rPr lang="en-US" sz="2133" dirty="0">
                <a:solidFill>
                  <a:schemeClr val="bg1"/>
                </a:solidFill>
                <a:latin typeface="Arial" charset="0"/>
              </a:rPr>
            </a:br>
            <a:r>
              <a:rPr lang="en-US" sz="3200" dirty="0">
                <a:solidFill>
                  <a:schemeClr val="bg1"/>
                </a:solidFill>
                <a:latin typeface="Arial" charset="0"/>
              </a:rPr>
              <a:t>Safety Data Sheets</a:t>
            </a:r>
            <a:endParaRPr lang="en-US" altLang="en-US" sz="3200" dirty="0">
              <a:solidFill>
                <a:schemeClr val="bg1"/>
              </a:solidFill>
            </a:endParaRPr>
          </a:p>
        </p:txBody>
      </p:sp>
      <p:sp>
        <p:nvSpPr>
          <p:cNvPr id="9" name="Rectangle 6">
            <a:extLst>
              <a:ext uri="{FF2B5EF4-FFF2-40B4-BE49-F238E27FC236}">
                <a16:creationId xmlns:a16="http://schemas.microsoft.com/office/drawing/2014/main" id="{898D130E-CC47-41CA-B91F-F4FD00A3A278}"/>
              </a:ext>
            </a:extLst>
          </p:cNvPr>
          <p:cNvSpPr txBox="1">
            <a:spLocks noChangeArrowheads="1"/>
          </p:cNvSpPr>
          <p:nvPr/>
        </p:nvSpPr>
        <p:spPr bwMode="auto">
          <a:xfrm>
            <a:off x="137165" y="1536945"/>
            <a:ext cx="11016000" cy="3784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sz="2000" dirty="0"/>
              <a:t>A Safety Data Sheet (SDS), formerly known as a Material Safety and Data Sheet (MSDS), is a fact sheet that summarizes information about material identification, including hazardous ingredients that can affect personal health, fire hazards, and first-aid requirements. </a:t>
            </a:r>
          </a:p>
          <a:p>
            <a:r>
              <a:rPr lang="en-US" sz="2000" dirty="0"/>
              <a:t>The SDS contains chemical reactivity and incompatibility information. </a:t>
            </a:r>
          </a:p>
          <a:p>
            <a:r>
              <a:rPr lang="en-US" sz="2000" dirty="0"/>
              <a:t>It also includes protective measures for the safe handling and storage of materials and spill, leak, and disposal procedures. </a:t>
            </a:r>
          </a:p>
          <a:p>
            <a:r>
              <a:rPr lang="en-US" sz="2000" dirty="0"/>
              <a:t>To determine if a material is classified as hazardous, consult the manufacturer’s SDS which in the U.S. is required by OSHA when the material is transferred to a new owner.</a:t>
            </a:r>
          </a:p>
          <a:p>
            <a:r>
              <a:rPr lang="en-US" sz="2000" dirty="0"/>
              <a:t>The SDS explains how to dispose of potentially hazardous materials in the safest manner. </a:t>
            </a:r>
          </a:p>
        </p:txBody>
      </p:sp>
      <p:sp>
        <p:nvSpPr>
          <p:cNvPr id="2" name="Footer Placeholder 1">
            <a:extLst>
              <a:ext uri="{FF2B5EF4-FFF2-40B4-BE49-F238E27FC236}">
                <a16:creationId xmlns:a16="http://schemas.microsoft.com/office/drawing/2014/main" id="{504B1135-39BB-F3AF-06F7-58D061905C6B}"/>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A1E487CD-AED8-48FE-67DF-D05BA41560CB}"/>
              </a:ext>
            </a:extLst>
          </p:cNvPr>
          <p:cNvSpPr>
            <a:spLocks noGrp="1"/>
          </p:cNvSpPr>
          <p:nvPr>
            <p:ph type="sldNum" sz="quarter" idx="12"/>
          </p:nvPr>
        </p:nvSpPr>
        <p:spPr/>
        <p:txBody>
          <a:bodyPr/>
          <a:lstStyle/>
          <a:p>
            <a:fld id="{AC82685A-BD3A-4230-8D85-804689F67293}" type="slidenum">
              <a:rPr lang="en-GB" smtClean="0"/>
              <a:t>42</a:t>
            </a:fld>
            <a:endParaRPr lang="en-GB" dirty="0"/>
          </a:p>
        </p:txBody>
      </p:sp>
    </p:spTree>
    <p:custDataLst>
      <p:tags r:id="rId1"/>
    </p:custDataLst>
    <p:extLst>
      <p:ext uri="{BB962C8B-B14F-4D97-AF65-F5344CB8AC3E}">
        <p14:creationId xmlns:p14="http://schemas.microsoft.com/office/powerpoint/2010/main" val="11283898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dirty="0">
                <a:solidFill>
                  <a:schemeClr val="tx1"/>
                </a:solidFill>
                <a:latin typeface="+mj-lt"/>
                <a:ea typeface="+mj-ea"/>
                <a:cs typeface="+mj-cs"/>
              </a:rPr>
              <a:t>Thank You</a:t>
            </a: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43</a:t>
            </a:fld>
            <a:endParaRPr lang="en-GB" dirty="0"/>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4175786" y="6461781"/>
            <a:ext cx="4440439" cy="365125"/>
          </a:xfrm>
        </p:spPr>
        <p:txBody>
          <a:bodyPr/>
          <a:lstStyle/>
          <a:p>
            <a:r>
              <a:rPr lang="en-GB"/>
              <a:t>Lecture 3/ Computer Systems Fundamentals </a:t>
            </a:r>
            <a:endParaRPr lang="en-GB" dirty="0"/>
          </a:p>
        </p:txBody>
      </p:sp>
    </p:spTree>
    <p:extLst>
      <p:ext uri="{BB962C8B-B14F-4D97-AF65-F5344CB8AC3E}">
        <p14:creationId xmlns:p14="http://schemas.microsoft.com/office/powerpoint/2010/main" val="160878281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4156</Words>
  <Application>Microsoft Office PowerPoint</Application>
  <PresentationFormat>Widescreen</PresentationFormat>
  <Paragraphs>438</Paragraphs>
  <Slides>43</Slides>
  <Notes>41</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43</vt:i4>
      </vt:variant>
    </vt:vector>
  </HeadingPairs>
  <TitlesOfParts>
    <vt:vector size="49" baseType="lpstr">
      <vt:lpstr>Arial</vt:lpstr>
      <vt:lpstr>Calibri</vt:lpstr>
      <vt:lpstr>Calibri Light</vt:lpstr>
      <vt:lpstr>UWTSD 200_Title Page</vt:lpstr>
      <vt:lpstr>UWTSD 200_Title Page 2</vt:lpstr>
      <vt:lpstr>UWTSD 200_Text 4</vt:lpstr>
      <vt:lpstr>PowerPoint Presentation</vt:lpstr>
      <vt:lpstr>Content</vt:lpstr>
      <vt:lpstr>Learning Outcome</vt:lpstr>
      <vt:lpstr>POST</vt:lpstr>
      <vt:lpstr>BIOS</vt:lpstr>
      <vt:lpstr>CMOS</vt:lpstr>
      <vt:lpstr>UEFI</vt:lpstr>
      <vt:lpstr>BIOS and UEFI Security</vt:lpstr>
      <vt:lpstr>Update the Firmware</vt:lpstr>
      <vt:lpstr>Power Supply Voltage Settings</vt:lpstr>
      <vt:lpstr>Power Fluctuation Types</vt:lpstr>
      <vt:lpstr>Power Protection Devices</vt:lpstr>
      <vt:lpstr>CPU Architectures</vt:lpstr>
      <vt:lpstr>CPU Architectures</vt:lpstr>
      <vt:lpstr>CPU Architectures</vt:lpstr>
      <vt:lpstr>Enhancing CPU Operation</vt:lpstr>
      <vt:lpstr>Enhancing CPU Operation (Cont.)</vt:lpstr>
      <vt:lpstr>Multicore Processors</vt:lpstr>
      <vt:lpstr>Multicore Processors (Cont.)</vt:lpstr>
      <vt:lpstr>RAID Concepts</vt:lpstr>
      <vt:lpstr>RAID Levels</vt:lpstr>
      <vt:lpstr>Legacy Ports</vt:lpstr>
      <vt:lpstr>Video and Graphic Ports</vt:lpstr>
      <vt:lpstr>USB Cables and Connectors</vt:lpstr>
      <vt:lpstr>USB Cables and  Connectors (Cont.)</vt:lpstr>
      <vt:lpstr>SATA Cables  and Connectors</vt:lpstr>
      <vt:lpstr>Twisted Pair Cables  and Connectors</vt:lpstr>
      <vt:lpstr>Coax Cables  and Connectors</vt:lpstr>
      <vt:lpstr>Coax Cables  and Connectors</vt:lpstr>
      <vt:lpstr> SCSI and IDE Cables  and Connectors</vt:lpstr>
      <vt:lpstr>PowerPoint Presentation</vt:lpstr>
      <vt:lpstr>Monitor Characteristics</vt:lpstr>
      <vt:lpstr>Monitor Terms</vt:lpstr>
      <vt:lpstr>Display Standards</vt:lpstr>
      <vt:lpstr>Using Multiple Monitors</vt:lpstr>
      <vt:lpstr>Motherboard Upgrade</vt:lpstr>
      <vt:lpstr>CPU Upgrade</vt:lpstr>
      <vt:lpstr>Storage Device Upgrade</vt:lpstr>
      <vt:lpstr>Peripheral Upgrades</vt:lpstr>
      <vt:lpstr>Power Supply Upgrade</vt:lpstr>
      <vt:lpstr>PowerPoint Presentation</vt:lpstr>
      <vt:lpstr>PowerPoint Presentation</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122</cp:revision>
  <dcterms:created xsi:type="dcterms:W3CDTF">2021-03-09T15:35:42Z</dcterms:created>
  <dcterms:modified xsi:type="dcterms:W3CDTF">2025-02-03T07:41:16Z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