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61" r:id="rId2"/>
  </p:sldIdLst>
  <p:sldSz cx="21383625"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C8F5"/>
    <a:srgbClr val="E9B2FF"/>
    <a:srgbClr val="84C4D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64"/>
    <p:restoredTop sz="95909"/>
  </p:normalViewPr>
  <p:slideViewPr>
    <p:cSldViewPr snapToGrid="0" snapToObjects="1">
      <p:cViewPr>
        <p:scale>
          <a:sx n="66" d="100"/>
          <a:sy n="66" d="100"/>
        </p:scale>
        <p:origin x="-456" y="-1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Users/Thomas/Documents/UWTSD/Resesarch%20Methods/SPSS/Knowledge%20and%20understanding%20of%20carbohydrate%20requirements%20in%20female%20endurance%20athlete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Users/Thomas/Documents/UWTSD/Resesarch%20Methods/SPSS/Knowledge%20and%20understanding%20of%20carbohydrate%20requirements%20in%20female%20endurance%20athletes..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3125907208312382"/>
          <c:y val="0.27400782243469746"/>
          <c:w val="0.73456725233770914"/>
          <c:h val="0.64541090439466764"/>
        </c:manualLayout>
      </c:layout>
      <c:barChart>
        <c:barDir val="bar"/>
        <c:grouping val="clustered"/>
        <c:varyColors val="0"/>
        <c:ser>
          <c:idx val="0"/>
          <c:order val="0"/>
          <c:tx>
            <c:strRef>
              <c:f>Sheet1!$I$11</c:f>
              <c:strCache>
                <c:ptCount val="1"/>
              </c:strCache>
            </c:strRef>
          </c:tx>
          <c:spPr>
            <a:solidFill>
              <a:schemeClr val="accent6"/>
            </a:solidFill>
            <a:ln>
              <a:noFill/>
            </a:ln>
            <a:effectLst/>
          </c:spPr>
          <c:invertIfNegative val="0"/>
          <c:cat>
            <c:strRef>
              <c:f>Sheet1!$H$12:$H$15</c:f>
              <c:strCache>
                <c:ptCount val="4"/>
                <c:pt idx="0">
                  <c:v>Very confident</c:v>
                </c:pt>
                <c:pt idx="1">
                  <c:v>Confident</c:v>
                </c:pt>
                <c:pt idx="2">
                  <c:v>Somewhat Confident</c:v>
                </c:pt>
                <c:pt idx="3">
                  <c:v>Not at all confident</c:v>
                </c:pt>
              </c:strCache>
            </c:strRef>
          </c:cat>
          <c:val>
            <c:numRef>
              <c:f>Sheet1!$I$12:$I$15</c:f>
              <c:numCache>
                <c:formatCode>General</c:formatCode>
                <c:ptCount val="4"/>
                <c:pt idx="0">
                  <c:v>0</c:v>
                </c:pt>
                <c:pt idx="1">
                  <c:v>4</c:v>
                </c:pt>
                <c:pt idx="2">
                  <c:v>4</c:v>
                </c:pt>
                <c:pt idx="3">
                  <c:v>2</c:v>
                </c:pt>
              </c:numCache>
            </c:numRef>
          </c:val>
          <c:extLst>
            <c:ext xmlns:c16="http://schemas.microsoft.com/office/drawing/2014/chart" uri="{C3380CC4-5D6E-409C-BE32-E72D297353CC}">
              <c16:uniqueId val="{00000000-81AB-974C-8737-B227EC3E3E66}"/>
            </c:ext>
          </c:extLst>
        </c:ser>
        <c:dLbls>
          <c:showLegendKey val="0"/>
          <c:showVal val="0"/>
          <c:showCatName val="0"/>
          <c:showSerName val="0"/>
          <c:showPercent val="0"/>
          <c:showBubbleSize val="0"/>
        </c:dLbls>
        <c:gapWidth val="182"/>
        <c:axId val="2112119487"/>
        <c:axId val="2112343807"/>
      </c:barChart>
      <c:catAx>
        <c:axId val="2112119487"/>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solidFill>
                      <a:schemeClr val="tx1"/>
                    </a:solidFill>
                  </a:rPr>
                  <a:t>Confident</a:t>
                </a:r>
                <a:r>
                  <a:rPr lang="en-GB" baseline="0">
                    <a:solidFill>
                      <a:schemeClr val="tx1"/>
                    </a:solidFill>
                  </a:rPr>
                  <a:t> rating</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2112343807"/>
        <c:crosses val="autoZero"/>
        <c:auto val="1"/>
        <c:lblAlgn val="ctr"/>
        <c:lblOffset val="100"/>
        <c:noMultiLvlLbl val="0"/>
      </c:catAx>
      <c:valAx>
        <c:axId val="2112343807"/>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solidFill>
                      <a:schemeClr val="tx1"/>
                    </a:solidFill>
                  </a:rPr>
                  <a:t>Number</a:t>
                </a:r>
                <a:r>
                  <a:rPr lang="en-GB" baseline="0">
                    <a:solidFill>
                      <a:schemeClr val="tx1"/>
                    </a:solidFill>
                  </a:rPr>
                  <a:t> of participants </a:t>
                </a:r>
                <a:endParaRPr lang="en-GB">
                  <a:solidFill>
                    <a:schemeClr val="tx1"/>
                  </a:solidFill>
                </a:endParaRPr>
              </a:p>
            </c:rich>
          </c:tx>
          <c:layout>
            <c:manualLayout>
              <c:xMode val="edge"/>
              <c:yMode val="edge"/>
              <c:x val="0.44946827662708444"/>
              <c:y val="0.87870370370370365"/>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12119487"/>
        <c:crosses val="autoZero"/>
        <c:crossBetween val="between"/>
        <c:majorUnit val="1"/>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Sheet1!$E$11</c:f>
              <c:strCache>
                <c:ptCount val="1"/>
              </c:strCache>
            </c:strRef>
          </c:tx>
          <c:spPr>
            <a:solidFill>
              <a:schemeClr val="accent1"/>
            </a:solidFill>
            <a:ln>
              <a:noFill/>
            </a:ln>
            <a:effectLst/>
          </c:spPr>
          <c:invertIfNegative val="0"/>
          <c:cat>
            <c:strRef>
              <c:f>Sheet1!$D$12:$D$14</c:f>
              <c:strCache>
                <c:ptCount val="3"/>
                <c:pt idx="0">
                  <c:v>&lt;2 years</c:v>
                </c:pt>
                <c:pt idx="1">
                  <c:v>2-5 years</c:v>
                </c:pt>
                <c:pt idx="2">
                  <c:v>&gt; 5 years</c:v>
                </c:pt>
              </c:strCache>
            </c:strRef>
          </c:cat>
          <c:val>
            <c:numRef>
              <c:f>Sheet1!$E$12:$E$14</c:f>
              <c:numCache>
                <c:formatCode>General</c:formatCode>
                <c:ptCount val="3"/>
                <c:pt idx="0">
                  <c:v>1</c:v>
                </c:pt>
                <c:pt idx="1">
                  <c:v>3</c:v>
                </c:pt>
                <c:pt idx="2">
                  <c:v>6</c:v>
                </c:pt>
              </c:numCache>
            </c:numRef>
          </c:val>
          <c:extLst>
            <c:ext xmlns:c16="http://schemas.microsoft.com/office/drawing/2014/chart" uri="{C3380CC4-5D6E-409C-BE32-E72D297353CC}">
              <c16:uniqueId val="{00000000-EFAA-4E43-BA84-6E21B1D57E0D}"/>
            </c:ext>
          </c:extLst>
        </c:ser>
        <c:dLbls>
          <c:showLegendKey val="0"/>
          <c:showVal val="0"/>
          <c:showCatName val="0"/>
          <c:showSerName val="0"/>
          <c:showPercent val="0"/>
          <c:showBubbleSize val="0"/>
        </c:dLbls>
        <c:gapWidth val="182"/>
        <c:axId val="1386350991"/>
        <c:axId val="1374366016"/>
      </c:barChart>
      <c:catAx>
        <c:axId val="138635099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74366016"/>
        <c:crosses val="autoZero"/>
        <c:auto val="1"/>
        <c:lblAlgn val="ctr"/>
        <c:lblOffset val="100"/>
        <c:noMultiLvlLbl val="0"/>
      </c:catAx>
      <c:valAx>
        <c:axId val="137436601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participants </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86350991"/>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rgbClr val="FFFF00"/>
            </a:solidFill>
            <a:ln>
              <a:noFill/>
            </a:ln>
            <a:effectLst/>
          </c:spPr>
          <c:invertIfNegative val="0"/>
          <c:cat>
            <c:strRef>
              <c:f>Sheet1!$J$19:$J$21</c:f>
              <c:strCache>
                <c:ptCount val="3"/>
                <c:pt idx="0">
                  <c:v>7-12 hours</c:v>
                </c:pt>
                <c:pt idx="1">
                  <c:v>2-6 hours</c:v>
                </c:pt>
                <c:pt idx="2">
                  <c:v>&gt;12 hours</c:v>
                </c:pt>
              </c:strCache>
            </c:strRef>
          </c:cat>
          <c:val>
            <c:numRef>
              <c:f>Sheet1!$K$19:$K$21</c:f>
              <c:numCache>
                <c:formatCode>General</c:formatCode>
                <c:ptCount val="3"/>
                <c:pt idx="0">
                  <c:v>6</c:v>
                </c:pt>
                <c:pt idx="1">
                  <c:v>2</c:v>
                </c:pt>
                <c:pt idx="2">
                  <c:v>2</c:v>
                </c:pt>
              </c:numCache>
            </c:numRef>
          </c:val>
          <c:extLst>
            <c:ext xmlns:c16="http://schemas.microsoft.com/office/drawing/2014/chart" uri="{C3380CC4-5D6E-409C-BE32-E72D297353CC}">
              <c16:uniqueId val="{00000000-D8C9-3B4D-B07A-BB27E8893048}"/>
            </c:ext>
          </c:extLst>
        </c:ser>
        <c:dLbls>
          <c:showLegendKey val="0"/>
          <c:showVal val="0"/>
          <c:showCatName val="0"/>
          <c:showSerName val="0"/>
          <c:showPercent val="0"/>
          <c:showBubbleSize val="0"/>
        </c:dLbls>
        <c:gapWidth val="182"/>
        <c:axId val="162031920"/>
        <c:axId val="162033632"/>
      </c:barChart>
      <c:catAx>
        <c:axId val="162031920"/>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Hours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62033632"/>
        <c:crosses val="autoZero"/>
        <c:auto val="1"/>
        <c:lblAlgn val="ctr"/>
        <c:lblOffset val="100"/>
        <c:noMultiLvlLbl val="0"/>
      </c:catAx>
      <c:valAx>
        <c:axId val="162033632"/>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baseline="0">
                    <a:solidFill>
                      <a:schemeClr val="tx1"/>
                    </a:solidFill>
                  </a:rPr>
                  <a:t>Number of participants.  </a:t>
                </a:r>
                <a:endParaRPr lang="en-GB">
                  <a:solidFill>
                    <a:schemeClr val="tx1"/>
                  </a:solidFill>
                </a:endParaRP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203192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rgbClr val="FF0000"/>
            </a:solidFill>
            <a:ln>
              <a:noFill/>
            </a:ln>
            <a:effectLst/>
          </c:spPr>
          <c:invertIfNegative val="0"/>
          <c:cat>
            <c:strRef>
              <c:f>Sheet1!$M$15:$M$19</c:f>
              <c:strCache>
                <c:ptCount val="5"/>
                <c:pt idx="0">
                  <c:v>Strongly Agree</c:v>
                </c:pt>
                <c:pt idx="1">
                  <c:v>Agree </c:v>
                </c:pt>
                <c:pt idx="2">
                  <c:v>Neither agree nor disagree</c:v>
                </c:pt>
                <c:pt idx="3">
                  <c:v>Disagree</c:v>
                </c:pt>
                <c:pt idx="4">
                  <c:v>Strongly Disagree</c:v>
                </c:pt>
              </c:strCache>
            </c:strRef>
          </c:cat>
          <c:val>
            <c:numRef>
              <c:f>Sheet1!$N$15:$N$19</c:f>
              <c:numCache>
                <c:formatCode>General</c:formatCode>
                <c:ptCount val="5"/>
                <c:pt idx="0">
                  <c:v>8</c:v>
                </c:pt>
                <c:pt idx="1">
                  <c:v>1</c:v>
                </c:pt>
                <c:pt idx="2">
                  <c:v>1</c:v>
                </c:pt>
                <c:pt idx="3">
                  <c:v>0</c:v>
                </c:pt>
                <c:pt idx="4">
                  <c:v>0</c:v>
                </c:pt>
              </c:numCache>
            </c:numRef>
          </c:val>
          <c:extLst>
            <c:ext xmlns:c16="http://schemas.microsoft.com/office/drawing/2014/chart" uri="{C3380CC4-5D6E-409C-BE32-E72D297353CC}">
              <c16:uniqueId val="{00000000-E1AF-3149-9563-27E6DAF0095D}"/>
            </c:ext>
          </c:extLst>
        </c:ser>
        <c:dLbls>
          <c:showLegendKey val="0"/>
          <c:showVal val="0"/>
          <c:showCatName val="0"/>
          <c:showSerName val="0"/>
          <c:showPercent val="0"/>
          <c:showBubbleSize val="0"/>
        </c:dLbls>
        <c:gapWidth val="219"/>
        <c:overlap val="-27"/>
        <c:axId val="180487680"/>
        <c:axId val="181832928"/>
      </c:barChart>
      <c:catAx>
        <c:axId val="180487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1832928"/>
        <c:crosses val="autoZero"/>
        <c:auto val="1"/>
        <c:lblAlgn val="ctr"/>
        <c:lblOffset val="100"/>
        <c:noMultiLvlLbl val="0"/>
      </c:catAx>
      <c:valAx>
        <c:axId val="1818329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r>
                  <a:rPr lang="en-GB">
                    <a:solidFill>
                      <a:schemeClr val="tx1"/>
                    </a:solidFill>
                  </a:rPr>
                  <a:t>Number</a:t>
                </a:r>
                <a:r>
                  <a:rPr lang="en-GB" baseline="0">
                    <a:solidFill>
                      <a:schemeClr val="tx1"/>
                    </a:solidFill>
                  </a:rPr>
                  <a:t> of particiapnts </a:t>
                </a:r>
                <a:endParaRPr lang="en-GB">
                  <a:solidFill>
                    <a:schemeClr val="tx1"/>
                  </a:solidFill>
                </a:endParaRP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04876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2474395"/>
            <a:ext cx="18176081" cy="5263774"/>
          </a:xfrm>
        </p:spPr>
        <p:txBody>
          <a:bodyPr anchor="b"/>
          <a:lstStyle>
            <a:lvl1pPr algn="ctr">
              <a:defRPr sz="13228"/>
            </a:lvl1pPr>
          </a:lstStyle>
          <a:p>
            <a:r>
              <a:rPr lang="en-GB"/>
              <a:t>Click to edit Master title style</a:t>
            </a:r>
            <a:endParaRPr lang="en-US" dirty="0"/>
          </a:p>
        </p:txBody>
      </p:sp>
      <p:sp>
        <p:nvSpPr>
          <p:cNvPr id="3" name="Subtitle 2"/>
          <p:cNvSpPr>
            <a:spLocks noGrp="1"/>
          </p:cNvSpPr>
          <p:nvPr>
            <p:ph type="subTitle" idx="1"/>
          </p:nvPr>
        </p:nvSpPr>
        <p:spPr>
          <a:xfrm>
            <a:off x="2672953" y="7941160"/>
            <a:ext cx="16037719" cy="3650342"/>
          </a:xfrm>
        </p:spPr>
        <p:txBody>
          <a:bodyPr/>
          <a:lstStyle>
            <a:lvl1pPr marL="0" indent="0" algn="ctr">
              <a:buNone/>
              <a:defRPr sz="5291"/>
            </a:lvl1pPr>
            <a:lvl2pPr marL="1007943" indent="0" algn="ctr">
              <a:buNone/>
              <a:defRPr sz="4409"/>
            </a:lvl2pPr>
            <a:lvl3pPr marL="2015886" indent="0" algn="ctr">
              <a:buNone/>
              <a:defRPr sz="3968"/>
            </a:lvl3pPr>
            <a:lvl4pPr marL="3023829" indent="0" algn="ctr">
              <a:buNone/>
              <a:defRPr sz="3527"/>
            </a:lvl4pPr>
            <a:lvl5pPr marL="4031772" indent="0" algn="ctr">
              <a:buNone/>
              <a:defRPr sz="3527"/>
            </a:lvl5pPr>
            <a:lvl6pPr marL="5039716" indent="0" algn="ctr">
              <a:buNone/>
              <a:defRPr sz="3527"/>
            </a:lvl6pPr>
            <a:lvl7pPr marL="6047659" indent="0" algn="ctr">
              <a:buNone/>
              <a:defRPr sz="3527"/>
            </a:lvl7pPr>
            <a:lvl8pPr marL="7055602" indent="0" algn="ctr">
              <a:buNone/>
              <a:defRPr sz="3527"/>
            </a:lvl8pPr>
            <a:lvl9pPr marL="8063545" indent="0" algn="ctr">
              <a:buNone/>
              <a:defRPr sz="352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42F49F8-04D7-9D47-A129-F40B69EF3B31}" type="datetimeFigureOut">
              <a:rPr lang="en-US" smtClean="0"/>
              <a:t>5/8/25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3182294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2F49F8-04D7-9D47-A129-F40B69EF3B31}" type="datetimeFigureOut">
              <a:rPr lang="en-US" smtClean="0"/>
              <a:t>5/8/25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3853603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3769342"/>
            <a:ext cx="18443377" cy="6289229"/>
          </a:xfrm>
        </p:spPr>
        <p:txBody>
          <a:bodyPr anchor="b"/>
          <a:lstStyle>
            <a:lvl1pPr>
              <a:defRPr sz="13228"/>
            </a:lvl1pPr>
          </a:lstStyle>
          <a:p>
            <a:r>
              <a:rPr lang="en-GB"/>
              <a:t>Click to edit Master title style</a:t>
            </a:r>
            <a:endParaRPr lang="en-US" dirty="0"/>
          </a:p>
        </p:txBody>
      </p:sp>
      <p:sp>
        <p:nvSpPr>
          <p:cNvPr id="3" name="Text Placeholder 2"/>
          <p:cNvSpPr>
            <a:spLocks noGrp="1"/>
          </p:cNvSpPr>
          <p:nvPr>
            <p:ph type="body" idx="1"/>
          </p:nvPr>
        </p:nvSpPr>
        <p:spPr>
          <a:xfrm>
            <a:off x="1458988" y="10118069"/>
            <a:ext cx="18443377" cy="3307357"/>
          </a:xfrm>
        </p:spPr>
        <p:txBody>
          <a:bodyPr/>
          <a:lstStyle>
            <a:lvl1pPr marL="0" indent="0">
              <a:buNone/>
              <a:defRPr sz="5291">
                <a:solidFill>
                  <a:schemeClr val="tx1"/>
                </a:solidFill>
              </a:defRPr>
            </a:lvl1pPr>
            <a:lvl2pPr marL="1007943" indent="0">
              <a:buNone/>
              <a:defRPr sz="4409">
                <a:solidFill>
                  <a:schemeClr val="tx1">
                    <a:tint val="75000"/>
                  </a:schemeClr>
                </a:solidFill>
              </a:defRPr>
            </a:lvl2pPr>
            <a:lvl3pPr marL="2015886" indent="0">
              <a:buNone/>
              <a:defRPr sz="3968">
                <a:solidFill>
                  <a:schemeClr val="tx1">
                    <a:tint val="75000"/>
                  </a:schemeClr>
                </a:solidFill>
              </a:defRPr>
            </a:lvl3pPr>
            <a:lvl4pPr marL="3023829" indent="0">
              <a:buNone/>
              <a:defRPr sz="3527">
                <a:solidFill>
                  <a:schemeClr val="tx1">
                    <a:tint val="75000"/>
                  </a:schemeClr>
                </a:solidFill>
              </a:defRPr>
            </a:lvl4pPr>
            <a:lvl5pPr marL="4031772" indent="0">
              <a:buNone/>
              <a:defRPr sz="3527">
                <a:solidFill>
                  <a:schemeClr val="tx1">
                    <a:tint val="75000"/>
                  </a:schemeClr>
                </a:solidFill>
              </a:defRPr>
            </a:lvl5pPr>
            <a:lvl6pPr marL="5039716" indent="0">
              <a:buNone/>
              <a:defRPr sz="3527">
                <a:solidFill>
                  <a:schemeClr val="tx1">
                    <a:tint val="75000"/>
                  </a:schemeClr>
                </a:solidFill>
              </a:defRPr>
            </a:lvl6pPr>
            <a:lvl7pPr marL="6047659" indent="0">
              <a:buNone/>
              <a:defRPr sz="3527">
                <a:solidFill>
                  <a:schemeClr val="tx1">
                    <a:tint val="75000"/>
                  </a:schemeClr>
                </a:solidFill>
              </a:defRPr>
            </a:lvl7pPr>
            <a:lvl8pPr marL="7055602" indent="0">
              <a:buNone/>
              <a:defRPr sz="3527">
                <a:solidFill>
                  <a:schemeClr val="tx1">
                    <a:tint val="75000"/>
                  </a:schemeClr>
                </a:solidFill>
              </a:defRPr>
            </a:lvl8pPr>
            <a:lvl9pPr marL="8063545" indent="0">
              <a:buNone/>
              <a:defRPr sz="352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42F49F8-04D7-9D47-A129-F40B69EF3B31}" type="datetimeFigureOut">
              <a:rPr lang="en-US" smtClean="0"/>
              <a:t>5/8/25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4070453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4024827"/>
            <a:ext cx="9088041" cy="95930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4024827"/>
            <a:ext cx="9088041" cy="95930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42F49F8-04D7-9D47-A129-F40B69EF3B31}" type="datetimeFigureOut">
              <a:rPr lang="en-US" smtClean="0"/>
              <a:t>5/8/25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309607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804969"/>
            <a:ext cx="18443377" cy="2922375"/>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3706342"/>
            <a:ext cx="9046274"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GB"/>
              <a:t>Click to edit Master text styles</a:t>
            </a:r>
          </a:p>
        </p:txBody>
      </p:sp>
      <p:sp>
        <p:nvSpPr>
          <p:cNvPr id="4" name="Content Placeholder 3"/>
          <p:cNvSpPr>
            <a:spLocks noGrp="1"/>
          </p:cNvSpPr>
          <p:nvPr>
            <p:ph sz="half" idx="2"/>
          </p:nvPr>
        </p:nvSpPr>
        <p:spPr>
          <a:xfrm>
            <a:off x="1472912" y="5522763"/>
            <a:ext cx="9046274" cy="8123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3706342"/>
            <a:ext cx="9090826"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GB"/>
              <a:t>Click to edit Master text styles</a:t>
            </a:r>
          </a:p>
        </p:txBody>
      </p:sp>
      <p:sp>
        <p:nvSpPr>
          <p:cNvPr id="6" name="Content Placeholder 5"/>
          <p:cNvSpPr>
            <a:spLocks noGrp="1"/>
          </p:cNvSpPr>
          <p:nvPr>
            <p:ph sz="quarter" idx="4"/>
          </p:nvPr>
        </p:nvSpPr>
        <p:spPr>
          <a:xfrm>
            <a:off x="10825461" y="5522763"/>
            <a:ext cx="9090826" cy="8123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42F49F8-04D7-9D47-A129-F40B69EF3B31}" type="datetimeFigureOut">
              <a:rPr lang="en-US" smtClean="0"/>
              <a:t>5/8/25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4073030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42F49F8-04D7-9D47-A129-F40B69EF3B31}" type="datetimeFigureOut">
              <a:rPr lang="en-US" smtClean="0"/>
              <a:t>5/8/25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2938925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2F49F8-04D7-9D47-A129-F40B69EF3B31}" type="datetimeFigureOut">
              <a:rPr lang="en-US" smtClean="0"/>
              <a:t>5/8/25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1785758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GB"/>
              <a:t>Click to edit Master title style</a:t>
            </a:r>
            <a:endParaRPr lang="en-US" dirty="0"/>
          </a:p>
        </p:txBody>
      </p:sp>
      <p:sp>
        <p:nvSpPr>
          <p:cNvPr id="3" name="Content Placeholder 2"/>
          <p:cNvSpPr>
            <a:spLocks noGrp="1"/>
          </p:cNvSpPr>
          <p:nvPr>
            <p:ph idx="1"/>
          </p:nvPr>
        </p:nvSpPr>
        <p:spPr>
          <a:xfrm>
            <a:off x="9090826" y="2176910"/>
            <a:ext cx="10825460" cy="10744538"/>
          </a:xfrm>
        </p:spPr>
        <p:txBody>
          <a:bodyPr/>
          <a:lstStyle>
            <a:lvl1pPr>
              <a:defRPr sz="7055"/>
            </a:lvl1pPr>
            <a:lvl2pPr>
              <a:defRPr sz="6173"/>
            </a:lvl2pPr>
            <a:lvl3pPr>
              <a:defRPr sz="5291"/>
            </a:lvl3pPr>
            <a:lvl4pPr>
              <a:defRPr sz="4409"/>
            </a:lvl4pPr>
            <a:lvl5pPr>
              <a:defRPr sz="4409"/>
            </a:lvl5pPr>
            <a:lvl6pPr>
              <a:defRPr sz="4409"/>
            </a:lvl6pPr>
            <a:lvl7pPr>
              <a:defRPr sz="4409"/>
            </a:lvl7pPr>
            <a:lvl8pPr>
              <a:defRPr sz="4409"/>
            </a:lvl8pPr>
            <a:lvl9pPr>
              <a:defRPr sz="440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GB"/>
              <a:t>Click to edit Master text styles</a:t>
            </a:r>
          </a:p>
        </p:txBody>
      </p:sp>
      <p:sp>
        <p:nvSpPr>
          <p:cNvPr id="5" name="Date Placeholder 4"/>
          <p:cNvSpPr>
            <a:spLocks noGrp="1"/>
          </p:cNvSpPr>
          <p:nvPr>
            <p:ph type="dt" sz="half" idx="10"/>
          </p:nvPr>
        </p:nvSpPr>
        <p:spPr/>
        <p:txBody>
          <a:bodyPr/>
          <a:lstStyle/>
          <a:p>
            <a:fld id="{042F49F8-04D7-9D47-A129-F40B69EF3B31}" type="datetimeFigureOut">
              <a:rPr lang="en-US" smtClean="0"/>
              <a:t>5/8/25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2419312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2176910"/>
            <a:ext cx="10825460" cy="10744538"/>
          </a:xfrm>
        </p:spPr>
        <p:txBody>
          <a:bodyPr anchor="t"/>
          <a:lstStyle>
            <a:lvl1pPr marL="0" indent="0">
              <a:buNone/>
              <a:defRPr sz="7055"/>
            </a:lvl1pPr>
            <a:lvl2pPr marL="1007943" indent="0">
              <a:buNone/>
              <a:defRPr sz="6173"/>
            </a:lvl2pPr>
            <a:lvl3pPr marL="2015886" indent="0">
              <a:buNone/>
              <a:defRPr sz="5291"/>
            </a:lvl3pPr>
            <a:lvl4pPr marL="3023829" indent="0">
              <a:buNone/>
              <a:defRPr sz="4409"/>
            </a:lvl4pPr>
            <a:lvl5pPr marL="4031772" indent="0">
              <a:buNone/>
              <a:defRPr sz="4409"/>
            </a:lvl5pPr>
            <a:lvl6pPr marL="5039716" indent="0">
              <a:buNone/>
              <a:defRPr sz="4409"/>
            </a:lvl6pPr>
            <a:lvl7pPr marL="6047659" indent="0">
              <a:buNone/>
              <a:defRPr sz="4409"/>
            </a:lvl7pPr>
            <a:lvl8pPr marL="7055602" indent="0">
              <a:buNone/>
              <a:defRPr sz="4409"/>
            </a:lvl8pPr>
            <a:lvl9pPr marL="8063545" indent="0">
              <a:buNone/>
              <a:defRPr sz="4409"/>
            </a:lvl9pPr>
          </a:lstStyle>
          <a:p>
            <a:r>
              <a:rPr lang="en-GB"/>
              <a:t>Click icon to add picture</a:t>
            </a:r>
            <a:endParaRPr lang="en-US"/>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GB"/>
              <a:t>Click to edit Master text styles</a:t>
            </a:r>
          </a:p>
        </p:txBody>
      </p:sp>
      <p:sp>
        <p:nvSpPr>
          <p:cNvPr id="5" name="Date Placeholder 4"/>
          <p:cNvSpPr>
            <a:spLocks noGrp="1"/>
          </p:cNvSpPr>
          <p:nvPr>
            <p:ph type="dt" sz="half" idx="10"/>
          </p:nvPr>
        </p:nvSpPr>
        <p:spPr/>
        <p:txBody>
          <a:bodyPr/>
          <a:lstStyle/>
          <a:p>
            <a:fld id="{042F49F8-04D7-9D47-A129-F40B69EF3B31}" type="datetimeFigureOut">
              <a:rPr lang="en-US" smtClean="0"/>
              <a:t>5/8/25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2127459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2F49F8-04D7-9D47-A129-F40B69EF3B31}" type="datetimeFigureOut">
              <a:rPr lang="en-US" smtClean="0"/>
              <a:t>5/8/25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3378436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804966"/>
            <a:ext cx="4610844" cy="128129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804966"/>
            <a:ext cx="13565237" cy="128129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2F49F8-04D7-9D47-A129-F40B69EF3B31}" type="datetimeFigureOut">
              <a:rPr lang="en-US" smtClean="0"/>
              <a:t>5/8/25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CEAA56-2A28-1848-AE66-56C074B3DA85}" type="slidenum">
              <a:rPr lang="en-US" smtClean="0"/>
              <a:t>‹#›</a:t>
            </a:fld>
            <a:endParaRPr lang="en-US"/>
          </a:p>
        </p:txBody>
      </p:sp>
    </p:spTree>
    <p:extLst>
      <p:ext uri="{BB962C8B-B14F-4D97-AF65-F5344CB8AC3E}">
        <p14:creationId xmlns:p14="http://schemas.microsoft.com/office/powerpoint/2010/main" val="2119703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804969"/>
            <a:ext cx="18443377" cy="292237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14013401"/>
            <a:ext cx="4811316" cy="804965"/>
          </a:xfrm>
          <a:prstGeom prst="rect">
            <a:avLst/>
          </a:prstGeom>
        </p:spPr>
        <p:txBody>
          <a:bodyPr vert="horz" lIns="91440" tIns="45720" rIns="91440" bIns="45720" rtlCol="0" anchor="ctr"/>
          <a:lstStyle>
            <a:lvl1pPr algn="l">
              <a:defRPr sz="2646">
                <a:solidFill>
                  <a:schemeClr val="tx1">
                    <a:tint val="75000"/>
                  </a:schemeClr>
                </a:solidFill>
              </a:defRPr>
            </a:lvl1pPr>
          </a:lstStyle>
          <a:p>
            <a:fld id="{042F49F8-04D7-9D47-A129-F40B69EF3B31}" type="datetimeFigureOut">
              <a:rPr lang="en-US" smtClean="0"/>
              <a:t>5/8/25</a:t>
            </a:fld>
            <a:endParaRPr lang="en-US"/>
          </a:p>
        </p:txBody>
      </p:sp>
      <p:sp>
        <p:nvSpPr>
          <p:cNvPr id="5" name="Footer Placeholder 4"/>
          <p:cNvSpPr>
            <a:spLocks noGrp="1"/>
          </p:cNvSpPr>
          <p:nvPr>
            <p:ph type="ftr" sz="quarter" idx="3"/>
          </p:nvPr>
        </p:nvSpPr>
        <p:spPr>
          <a:xfrm>
            <a:off x="7083326" y="14013401"/>
            <a:ext cx="7216973" cy="804965"/>
          </a:xfrm>
          <a:prstGeom prst="rect">
            <a:avLst/>
          </a:prstGeom>
        </p:spPr>
        <p:txBody>
          <a:bodyPr vert="horz" lIns="91440" tIns="45720" rIns="91440" bIns="45720" rtlCol="0" anchor="ctr"/>
          <a:lstStyle>
            <a:lvl1pPr algn="ctr">
              <a:defRPr sz="264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14013401"/>
            <a:ext cx="4811316" cy="804965"/>
          </a:xfrm>
          <a:prstGeom prst="rect">
            <a:avLst/>
          </a:prstGeom>
        </p:spPr>
        <p:txBody>
          <a:bodyPr vert="horz" lIns="91440" tIns="45720" rIns="91440" bIns="45720" rtlCol="0" anchor="ctr"/>
          <a:lstStyle>
            <a:lvl1pPr algn="r">
              <a:defRPr sz="2646">
                <a:solidFill>
                  <a:schemeClr val="tx1">
                    <a:tint val="75000"/>
                  </a:schemeClr>
                </a:solidFill>
              </a:defRPr>
            </a:lvl1pPr>
          </a:lstStyle>
          <a:p>
            <a:fld id="{BACEAA56-2A28-1848-AE66-56C074B3DA85}" type="slidenum">
              <a:rPr lang="en-US" smtClean="0"/>
              <a:t>‹#›</a:t>
            </a:fld>
            <a:endParaRPr lang="en-US"/>
          </a:p>
        </p:txBody>
      </p:sp>
    </p:spTree>
    <p:extLst>
      <p:ext uri="{BB962C8B-B14F-4D97-AF65-F5344CB8AC3E}">
        <p14:creationId xmlns:p14="http://schemas.microsoft.com/office/powerpoint/2010/main" val="13402544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015886" rtl="0" eaLnBrk="1" latinLnBrk="0" hangingPunct="1">
        <a:lnSpc>
          <a:spcPct val="90000"/>
        </a:lnSpc>
        <a:spcBef>
          <a:spcPct val="0"/>
        </a:spcBef>
        <a:buNone/>
        <a:defRPr sz="9700" kern="1200">
          <a:solidFill>
            <a:schemeClr val="tx1"/>
          </a:solidFill>
          <a:latin typeface="+mj-lt"/>
          <a:ea typeface="+mj-ea"/>
          <a:cs typeface="+mj-cs"/>
        </a:defRPr>
      </a:lvl1pPr>
    </p:titleStyle>
    <p:bodyStyle>
      <a:lvl1pPr marL="503972" indent="-503972" algn="l" defTabSz="2015886" rtl="0" eaLnBrk="1" latinLnBrk="0" hangingPunct="1">
        <a:lnSpc>
          <a:spcPct val="90000"/>
        </a:lnSpc>
        <a:spcBef>
          <a:spcPts val="2205"/>
        </a:spcBef>
        <a:buFont typeface="Arial" panose="020B0604020202020204" pitchFamily="34" charset="0"/>
        <a:buChar char="•"/>
        <a:defRPr sz="6173" kern="1200">
          <a:solidFill>
            <a:schemeClr val="tx1"/>
          </a:solidFill>
          <a:latin typeface="+mn-lt"/>
          <a:ea typeface="+mn-ea"/>
          <a:cs typeface="+mn-cs"/>
        </a:defRPr>
      </a:lvl1pPr>
      <a:lvl2pPr marL="1511915" indent="-503972" algn="l" defTabSz="2015886" rtl="0" eaLnBrk="1" latinLnBrk="0" hangingPunct="1">
        <a:lnSpc>
          <a:spcPct val="90000"/>
        </a:lnSpc>
        <a:spcBef>
          <a:spcPts val="1102"/>
        </a:spcBef>
        <a:buFont typeface="Arial" panose="020B0604020202020204" pitchFamily="34" charset="0"/>
        <a:buChar char="•"/>
        <a:defRPr sz="5291" kern="1200">
          <a:solidFill>
            <a:schemeClr val="tx1"/>
          </a:solidFill>
          <a:latin typeface="+mn-lt"/>
          <a:ea typeface="+mn-ea"/>
          <a:cs typeface="+mn-cs"/>
        </a:defRPr>
      </a:lvl2pPr>
      <a:lvl3pPr marL="2519858" indent="-503972" algn="l" defTabSz="2015886" rtl="0" eaLnBrk="1" latinLnBrk="0" hangingPunct="1">
        <a:lnSpc>
          <a:spcPct val="90000"/>
        </a:lnSpc>
        <a:spcBef>
          <a:spcPts val="1102"/>
        </a:spcBef>
        <a:buFont typeface="Arial" panose="020B0604020202020204" pitchFamily="34" charset="0"/>
        <a:buChar char="•"/>
        <a:defRPr sz="4409" kern="1200">
          <a:solidFill>
            <a:schemeClr val="tx1"/>
          </a:solidFill>
          <a:latin typeface="+mn-lt"/>
          <a:ea typeface="+mn-ea"/>
          <a:cs typeface="+mn-cs"/>
        </a:defRPr>
      </a:lvl3pPr>
      <a:lvl4pPr marL="3527801"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4pPr>
      <a:lvl5pPr marL="4535744"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5pPr>
      <a:lvl6pPr marL="554368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6pPr>
      <a:lvl7pPr marL="6551630"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7pPr>
      <a:lvl8pPr marL="7559573"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8pPr>
      <a:lvl9pPr marL="856751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9pPr>
    </p:bodyStyle>
    <p:otherStyle>
      <a:defPPr>
        <a:defRPr lang="en-US"/>
      </a:defPPr>
      <a:lvl1pPr marL="0" algn="l" defTabSz="2015886" rtl="0" eaLnBrk="1" latinLnBrk="0" hangingPunct="1">
        <a:defRPr sz="3968" kern="1200">
          <a:solidFill>
            <a:schemeClr val="tx1"/>
          </a:solidFill>
          <a:latin typeface="+mn-lt"/>
          <a:ea typeface="+mn-ea"/>
          <a:cs typeface="+mn-cs"/>
        </a:defRPr>
      </a:lvl1pPr>
      <a:lvl2pPr marL="1007943" algn="l" defTabSz="2015886" rtl="0" eaLnBrk="1" latinLnBrk="0" hangingPunct="1">
        <a:defRPr sz="3968" kern="1200">
          <a:solidFill>
            <a:schemeClr val="tx1"/>
          </a:solidFill>
          <a:latin typeface="+mn-lt"/>
          <a:ea typeface="+mn-ea"/>
          <a:cs typeface="+mn-cs"/>
        </a:defRPr>
      </a:lvl2pPr>
      <a:lvl3pPr marL="2015886" algn="l" defTabSz="2015886" rtl="0" eaLnBrk="1" latinLnBrk="0" hangingPunct="1">
        <a:defRPr sz="3968" kern="1200">
          <a:solidFill>
            <a:schemeClr val="tx1"/>
          </a:solidFill>
          <a:latin typeface="+mn-lt"/>
          <a:ea typeface="+mn-ea"/>
          <a:cs typeface="+mn-cs"/>
        </a:defRPr>
      </a:lvl3pPr>
      <a:lvl4pPr marL="3023829" algn="l" defTabSz="2015886" rtl="0" eaLnBrk="1" latinLnBrk="0" hangingPunct="1">
        <a:defRPr sz="3968" kern="1200">
          <a:solidFill>
            <a:schemeClr val="tx1"/>
          </a:solidFill>
          <a:latin typeface="+mn-lt"/>
          <a:ea typeface="+mn-ea"/>
          <a:cs typeface="+mn-cs"/>
        </a:defRPr>
      </a:lvl4pPr>
      <a:lvl5pPr marL="4031772" algn="l" defTabSz="2015886" rtl="0" eaLnBrk="1" latinLnBrk="0" hangingPunct="1">
        <a:defRPr sz="3968" kern="1200">
          <a:solidFill>
            <a:schemeClr val="tx1"/>
          </a:solidFill>
          <a:latin typeface="+mn-lt"/>
          <a:ea typeface="+mn-ea"/>
          <a:cs typeface="+mn-cs"/>
        </a:defRPr>
      </a:lvl5pPr>
      <a:lvl6pPr marL="5039716" algn="l" defTabSz="2015886" rtl="0" eaLnBrk="1" latinLnBrk="0" hangingPunct="1">
        <a:defRPr sz="3968" kern="1200">
          <a:solidFill>
            <a:schemeClr val="tx1"/>
          </a:solidFill>
          <a:latin typeface="+mn-lt"/>
          <a:ea typeface="+mn-ea"/>
          <a:cs typeface="+mn-cs"/>
        </a:defRPr>
      </a:lvl6pPr>
      <a:lvl7pPr marL="6047659" algn="l" defTabSz="2015886" rtl="0" eaLnBrk="1" latinLnBrk="0" hangingPunct="1">
        <a:defRPr sz="3968" kern="1200">
          <a:solidFill>
            <a:schemeClr val="tx1"/>
          </a:solidFill>
          <a:latin typeface="+mn-lt"/>
          <a:ea typeface="+mn-ea"/>
          <a:cs typeface="+mn-cs"/>
        </a:defRPr>
      </a:lvl7pPr>
      <a:lvl8pPr marL="7055602" algn="l" defTabSz="2015886" rtl="0" eaLnBrk="1" latinLnBrk="0" hangingPunct="1">
        <a:defRPr sz="3968" kern="1200">
          <a:solidFill>
            <a:schemeClr val="tx1"/>
          </a:solidFill>
          <a:latin typeface="+mn-lt"/>
          <a:ea typeface="+mn-ea"/>
          <a:cs typeface="+mn-cs"/>
        </a:defRPr>
      </a:lvl8pPr>
      <a:lvl9pPr marL="8063545" algn="l" defTabSz="2015886"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 Id="rId5" Type="http://schemas.openxmlformats.org/officeDocument/2006/relationships/chart" Target="../charts/chart4.xml"/><Relationship Id="rId4" Type="http://schemas.openxmlformats.org/officeDocument/2006/relationships/chart" Target="../charts/char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BE85DC6-FCD1-6749-9F0A-9F3F6DEA6BE7}"/>
              </a:ext>
            </a:extLst>
          </p:cNvPr>
          <p:cNvSpPr txBox="1">
            <a:spLocks/>
          </p:cNvSpPr>
          <p:nvPr/>
        </p:nvSpPr>
        <p:spPr>
          <a:xfrm>
            <a:off x="168812" y="126455"/>
            <a:ext cx="21024365" cy="1257162"/>
          </a:xfrm>
          <a:prstGeom prst="rect">
            <a:avLst/>
          </a:prstGeom>
          <a:solidFill>
            <a:schemeClr val="accent5">
              <a:lumMod val="20000"/>
              <a:lumOff val="80000"/>
            </a:schemeClr>
          </a:solidFill>
          <a:ln w="12700" cap="flat" cmpd="sng" algn="ctr">
            <a:solidFill>
              <a:srgbClr val="002060"/>
            </a:solidFill>
            <a:prstDash val="solid"/>
            <a:miter lim="800000"/>
            <a:extLst>
              <a:ext uri="{C807C97D-BFC1-408E-A445-0C87EB9F89A2}">
                <ask:lineSketchStyleProps xmlns:ask="http://schemas.microsoft.com/office/drawing/2018/sketchyshapes" sd="1219033472">
                  <a:custGeom>
                    <a:avLst/>
                    <a:gdLst>
                      <a:gd name="connsiteX0" fmla="*/ 0 w 21059335"/>
                      <a:gd name="connsiteY0" fmla="*/ 0 h 1257162"/>
                      <a:gd name="connsiteX1" fmla="*/ 1100520 w 21059335"/>
                      <a:gd name="connsiteY1" fmla="*/ 0 h 1257162"/>
                      <a:gd name="connsiteX2" fmla="*/ 1148073 w 21059335"/>
                      <a:gd name="connsiteY2" fmla="*/ 0 h 1257162"/>
                      <a:gd name="connsiteX3" fmla="*/ 2248594 w 21059335"/>
                      <a:gd name="connsiteY3" fmla="*/ 0 h 1257162"/>
                      <a:gd name="connsiteX4" fmla="*/ 2296147 w 21059335"/>
                      <a:gd name="connsiteY4" fmla="*/ 0 h 1257162"/>
                      <a:gd name="connsiteX5" fmla="*/ 2975480 w 21059335"/>
                      <a:gd name="connsiteY5" fmla="*/ 0 h 1257162"/>
                      <a:gd name="connsiteX6" fmla="*/ 3233627 w 21059335"/>
                      <a:gd name="connsiteY6" fmla="*/ 0 h 1257162"/>
                      <a:gd name="connsiteX7" fmla="*/ 3491774 w 21059335"/>
                      <a:gd name="connsiteY7" fmla="*/ 0 h 1257162"/>
                      <a:gd name="connsiteX8" fmla="*/ 3749920 w 21059335"/>
                      <a:gd name="connsiteY8" fmla="*/ 0 h 1257162"/>
                      <a:gd name="connsiteX9" fmla="*/ 4008067 w 21059335"/>
                      <a:gd name="connsiteY9" fmla="*/ 0 h 1257162"/>
                      <a:gd name="connsiteX10" fmla="*/ 4476807 w 21059335"/>
                      <a:gd name="connsiteY10" fmla="*/ 0 h 1257162"/>
                      <a:gd name="connsiteX11" fmla="*/ 4734954 w 21059335"/>
                      <a:gd name="connsiteY11" fmla="*/ 0 h 1257162"/>
                      <a:gd name="connsiteX12" fmla="*/ 5203694 w 21059335"/>
                      <a:gd name="connsiteY12" fmla="*/ 0 h 1257162"/>
                      <a:gd name="connsiteX13" fmla="*/ 6093620 w 21059335"/>
                      <a:gd name="connsiteY13" fmla="*/ 0 h 1257162"/>
                      <a:gd name="connsiteX14" fmla="*/ 6351767 w 21059335"/>
                      <a:gd name="connsiteY14" fmla="*/ 0 h 1257162"/>
                      <a:gd name="connsiteX15" fmla="*/ 6399321 w 21059335"/>
                      <a:gd name="connsiteY15" fmla="*/ 0 h 1257162"/>
                      <a:gd name="connsiteX16" fmla="*/ 7499841 w 21059335"/>
                      <a:gd name="connsiteY16" fmla="*/ 0 h 1257162"/>
                      <a:gd name="connsiteX17" fmla="*/ 7547394 w 21059335"/>
                      <a:gd name="connsiteY17" fmla="*/ 0 h 1257162"/>
                      <a:gd name="connsiteX18" fmla="*/ 8226727 w 21059335"/>
                      <a:gd name="connsiteY18" fmla="*/ 0 h 1257162"/>
                      <a:gd name="connsiteX19" fmla="*/ 8274281 w 21059335"/>
                      <a:gd name="connsiteY19" fmla="*/ 0 h 1257162"/>
                      <a:gd name="connsiteX20" fmla="*/ 9164207 w 21059335"/>
                      <a:gd name="connsiteY20" fmla="*/ 0 h 1257162"/>
                      <a:gd name="connsiteX21" fmla="*/ 9843541 w 21059335"/>
                      <a:gd name="connsiteY21" fmla="*/ 0 h 1257162"/>
                      <a:gd name="connsiteX22" fmla="*/ 10733468 w 21059335"/>
                      <a:gd name="connsiteY22" fmla="*/ 0 h 1257162"/>
                      <a:gd name="connsiteX23" fmla="*/ 11412801 w 21059335"/>
                      <a:gd name="connsiteY23" fmla="*/ 0 h 1257162"/>
                      <a:gd name="connsiteX24" fmla="*/ 12302728 w 21059335"/>
                      <a:gd name="connsiteY24" fmla="*/ 0 h 1257162"/>
                      <a:gd name="connsiteX25" fmla="*/ 13192654 w 21059335"/>
                      <a:gd name="connsiteY25" fmla="*/ 0 h 1257162"/>
                      <a:gd name="connsiteX26" fmla="*/ 14293174 w 21059335"/>
                      <a:gd name="connsiteY26" fmla="*/ 0 h 1257162"/>
                      <a:gd name="connsiteX27" fmla="*/ 14340728 w 21059335"/>
                      <a:gd name="connsiteY27" fmla="*/ 0 h 1257162"/>
                      <a:gd name="connsiteX28" fmla="*/ 14388281 w 21059335"/>
                      <a:gd name="connsiteY28" fmla="*/ 0 h 1257162"/>
                      <a:gd name="connsiteX29" fmla="*/ 15488801 w 21059335"/>
                      <a:gd name="connsiteY29" fmla="*/ 0 h 1257162"/>
                      <a:gd name="connsiteX30" fmla="*/ 15957541 w 21059335"/>
                      <a:gd name="connsiteY30" fmla="*/ 0 h 1257162"/>
                      <a:gd name="connsiteX31" fmla="*/ 17058061 w 21059335"/>
                      <a:gd name="connsiteY31" fmla="*/ 0 h 1257162"/>
                      <a:gd name="connsiteX32" fmla="*/ 17526801 w 21059335"/>
                      <a:gd name="connsiteY32" fmla="*/ 0 h 1257162"/>
                      <a:gd name="connsiteX33" fmla="*/ 18416728 w 21059335"/>
                      <a:gd name="connsiteY33" fmla="*/ 0 h 1257162"/>
                      <a:gd name="connsiteX34" fmla="*/ 18674875 w 21059335"/>
                      <a:gd name="connsiteY34" fmla="*/ 0 h 1257162"/>
                      <a:gd name="connsiteX35" fmla="*/ 19354208 w 21059335"/>
                      <a:gd name="connsiteY35" fmla="*/ 0 h 1257162"/>
                      <a:gd name="connsiteX36" fmla="*/ 20033542 w 21059335"/>
                      <a:gd name="connsiteY36" fmla="*/ 0 h 1257162"/>
                      <a:gd name="connsiteX37" fmla="*/ 21059335 w 21059335"/>
                      <a:gd name="connsiteY37" fmla="*/ 0 h 1257162"/>
                      <a:gd name="connsiteX38" fmla="*/ 21059335 w 21059335"/>
                      <a:gd name="connsiteY38" fmla="*/ 616009 h 1257162"/>
                      <a:gd name="connsiteX39" fmla="*/ 21059335 w 21059335"/>
                      <a:gd name="connsiteY39" fmla="*/ 1257162 h 1257162"/>
                      <a:gd name="connsiteX40" fmla="*/ 19958815 w 21059335"/>
                      <a:gd name="connsiteY40" fmla="*/ 1257162 h 1257162"/>
                      <a:gd name="connsiteX41" fmla="*/ 19068888 w 21059335"/>
                      <a:gd name="connsiteY41" fmla="*/ 1257162 h 1257162"/>
                      <a:gd name="connsiteX42" fmla="*/ 18389555 w 21059335"/>
                      <a:gd name="connsiteY42" fmla="*/ 1257162 h 1257162"/>
                      <a:gd name="connsiteX43" fmla="*/ 17920815 w 21059335"/>
                      <a:gd name="connsiteY43" fmla="*/ 1257162 h 1257162"/>
                      <a:gd name="connsiteX44" fmla="*/ 16820295 w 21059335"/>
                      <a:gd name="connsiteY44" fmla="*/ 1257162 h 1257162"/>
                      <a:gd name="connsiteX45" fmla="*/ 16140961 w 21059335"/>
                      <a:gd name="connsiteY45" fmla="*/ 1257162 h 1257162"/>
                      <a:gd name="connsiteX46" fmla="*/ 15882815 w 21059335"/>
                      <a:gd name="connsiteY46" fmla="*/ 1257162 h 1257162"/>
                      <a:gd name="connsiteX47" fmla="*/ 15624668 w 21059335"/>
                      <a:gd name="connsiteY47" fmla="*/ 1257162 h 1257162"/>
                      <a:gd name="connsiteX48" fmla="*/ 15577115 w 21059335"/>
                      <a:gd name="connsiteY48" fmla="*/ 1257162 h 1257162"/>
                      <a:gd name="connsiteX49" fmla="*/ 14897781 w 21059335"/>
                      <a:gd name="connsiteY49" fmla="*/ 1257162 h 1257162"/>
                      <a:gd name="connsiteX50" fmla="*/ 14639634 w 21059335"/>
                      <a:gd name="connsiteY50" fmla="*/ 1257162 h 1257162"/>
                      <a:gd name="connsiteX51" fmla="*/ 13539114 w 21059335"/>
                      <a:gd name="connsiteY51" fmla="*/ 1257162 h 1257162"/>
                      <a:gd name="connsiteX52" fmla="*/ 12649188 w 21059335"/>
                      <a:gd name="connsiteY52" fmla="*/ 1257162 h 1257162"/>
                      <a:gd name="connsiteX53" fmla="*/ 12180448 w 21059335"/>
                      <a:gd name="connsiteY53" fmla="*/ 1257162 h 1257162"/>
                      <a:gd name="connsiteX54" fmla="*/ 11079928 w 21059335"/>
                      <a:gd name="connsiteY54" fmla="*/ 1257162 h 1257162"/>
                      <a:gd name="connsiteX55" fmla="*/ 10400594 w 21059335"/>
                      <a:gd name="connsiteY55" fmla="*/ 1257162 h 1257162"/>
                      <a:gd name="connsiteX56" fmla="*/ 10142447 w 21059335"/>
                      <a:gd name="connsiteY56" fmla="*/ 1257162 h 1257162"/>
                      <a:gd name="connsiteX57" fmla="*/ 9041927 w 21059335"/>
                      <a:gd name="connsiteY57" fmla="*/ 1257162 h 1257162"/>
                      <a:gd name="connsiteX58" fmla="*/ 8783781 w 21059335"/>
                      <a:gd name="connsiteY58" fmla="*/ 1257162 h 1257162"/>
                      <a:gd name="connsiteX59" fmla="*/ 8525634 w 21059335"/>
                      <a:gd name="connsiteY59" fmla="*/ 1257162 h 1257162"/>
                      <a:gd name="connsiteX60" fmla="*/ 7846301 w 21059335"/>
                      <a:gd name="connsiteY60" fmla="*/ 1257162 h 1257162"/>
                      <a:gd name="connsiteX61" fmla="*/ 6956374 w 21059335"/>
                      <a:gd name="connsiteY61" fmla="*/ 1257162 h 1257162"/>
                      <a:gd name="connsiteX62" fmla="*/ 5855854 w 21059335"/>
                      <a:gd name="connsiteY62" fmla="*/ 1257162 h 1257162"/>
                      <a:gd name="connsiteX63" fmla="*/ 5597707 w 21059335"/>
                      <a:gd name="connsiteY63" fmla="*/ 1257162 h 1257162"/>
                      <a:gd name="connsiteX64" fmla="*/ 5550154 w 21059335"/>
                      <a:gd name="connsiteY64" fmla="*/ 1257162 h 1257162"/>
                      <a:gd name="connsiteX65" fmla="*/ 4449634 w 21059335"/>
                      <a:gd name="connsiteY65" fmla="*/ 1257162 h 1257162"/>
                      <a:gd name="connsiteX66" fmla="*/ 4191487 w 21059335"/>
                      <a:gd name="connsiteY66" fmla="*/ 1257162 h 1257162"/>
                      <a:gd name="connsiteX67" fmla="*/ 4143934 w 21059335"/>
                      <a:gd name="connsiteY67" fmla="*/ 1257162 h 1257162"/>
                      <a:gd name="connsiteX68" fmla="*/ 3254007 w 21059335"/>
                      <a:gd name="connsiteY68" fmla="*/ 1257162 h 1257162"/>
                      <a:gd name="connsiteX69" fmla="*/ 3206454 w 21059335"/>
                      <a:gd name="connsiteY69" fmla="*/ 1257162 h 1257162"/>
                      <a:gd name="connsiteX70" fmla="*/ 2105934 w 21059335"/>
                      <a:gd name="connsiteY70" fmla="*/ 1257162 h 1257162"/>
                      <a:gd name="connsiteX71" fmla="*/ 1426600 w 21059335"/>
                      <a:gd name="connsiteY71" fmla="*/ 1257162 h 1257162"/>
                      <a:gd name="connsiteX72" fmla="*/ 957860 w 21059335"/>
                      <a:gd name="connsiteY72" fmla="*/ 1257162 h 1257162"/>
                      <a:gd name="connsiteX73" fmla="*/ 910307 w 21059335"/>
                      <a:gd name="connsiteY73" fmla="*/ 1257162 h 1257162"/>
                      <a:gd name="connsiteX74" fmla="*/ 862753 w 21059335"/>
                      <a:gd name="connsiteY74" fmla="*/ 1257162 h 1257162"/>
                      <a:gd name="connsiteX75" fmla="*/ 0 w 21059335"/>
                      <a:gd name="connsiteY75" fmla="*/ 1257162 h 1257162"/>
                      <a:gd name="connsiteX76" fmla="*/ 0 w 21059335"/>
                      <a:gd name="connsiteY76" fmla="*/ 616009 h 1257162"/>
                      <a:gd name="connsiteX77" fmla="*/ 0 w 21059335"/>
                      <a:gd name="connsiteY77" fmla="*/ 0 h 1257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21059335" h="1257162" fill="none" extrusionOk="0">
                        <a:moveTo>
                          <a:pt x="0" y="0"/>
                        </a:moveTo>
                        <a:cubicBezTo>
                          <a:pt x="277656" y="-47694"/>
                          <a:pt x="650477" y="4253"/>
                          <a:pt x="1100520" y="0"/>
                        </a:cubicBezTo>
                        <a:cubicBezTo>
                          <a:pt x="1550563" y="-4253"/>
                          <a:pt x="1137659" y="-2263"/>
                          <a:pt x="1148073" y="0"/>
                        </a:cubicBezTo>
                        <a:cubicBezTo>
                          <a:pt x="1158487" y="2263"/>
                          <a:pt x="1896159" y="5756"/>
                          <a:pt x="2248594" y="0"/>
                        </a:cubicBezTo>
                        <a:cubicBezTo>
                          <a:pt x="2601029" y="-5756"/>
                          <a:pt x="2283485" y="761"/>
                          <a:pt x="2296147" y="0"/>
                        </a:cubicBezTo>
                        <a:cubicBezTo>
                          <a:pt x="2308809" y="-761"/>
                          <a:pt x="2714427" y="21640"/>
                          <a:pt x="2975480" y="0"/>
                        </a:cubicBezTo>
                        <a:cubicBezTo>
                          <a:pt x="3236533" y="-21640"/>
                          <a:pt x="3108554" y="3468"/>
                          <a:pt x="3233627" y="0"/>
                        </a:cubicBezTo>
                        <a:cubicBezTo>
                          <a:pt x="3358700" y="-3468"/>
                          <a:pt x="3374051" y="605"/>
                          <a:pt x="3491774" y="0"/>
                        </a:cubicBezTo>
                        <a:cubicBezTo>
                          <a:pt x="3609497" y="-605"/>
                          <a:pt x="3682385" y="-9133"/>
                          <a:pt x="3749920" y="0"/>
                        </a:cubicBezTo>
                        <a:cubicBezTo>
                          <a:pt x="3817455" y="9133"/>
                          <a:pt x="3933961" y="6980"/>
                          <a:pt x="4008067" y="0"/>
                        </a:cubicBezTo>
                        <a:cubicBezTo>
                          <a:pt x="4082173" y="-6980"/>
                          <a:pt x="4370348" y="19117"/>
                          <a:pt x="4476807" y="0"/>
                        </a:cubicBezTo>
                        <a:cubicBezTo>
                          <a:pt x="4583266" y="-19117"/>
                          <a:pt x="4676150" y="-8536"/>
                          <a:pt x="4734954" y="0"/>
                        </a:cubicBezTo>
                        <a:cubicBezTo>
                          <a:pt x="4793758" y="8536"/>
                          <a:pt x="5041946" y="-21349"/>
                          <a:pt x="5203694" y="0"/>
                        </a:cubicBezTo>
                        <a:cubicBezTo>
                          <a:pt x="5365442" y="21349"/>
                          <a:pt x="5667710" y="16653"/>
                          <a:pt x="6093620" y="0"/>
                        </a:cubicBezTo>
                        <a:cubicBezTo>
                          <a:pt x="6519530" y="-16653"/>
                          <a:pt x="6223854" y="-6874"/>
                          <a:pt x="6351767" y="0"/>
                        </a:cubicBezTo>
                        <a:cubicBezTo>
                          <a:pt x="6479680" y="6874"/>
                          <a:pt x="6388434" y="2180"/>
                          <a:pt x="6399321" y="0"/>
                        </a:cubicBezTo>
                        <a:cubicBezTo>
                          <a:pt x="6410208" y="-2180"/>
                          <a:pt x="7104237" y="-6265"/>
                          <a:pt x="7499841" y="0"/>
                        </a:cubicBezTo>
                        <a:cubicBezTo>
                          <a:pt x="7895445" y="6265"/>
                          <a:pt x="7527459" y="2328"/>
                          <a:pt x="7547394" y="0"/>
                        </a:cubicBezTo>
                        <a:cubicBezTo>
                          <a:pt x="7567329" y="-2328"/>
                          <a:pt x="8086058" y="12966"/>
                          <a:pt x="8226727" y="0"/>
                        </a:cubicBezTo>
                        <a:cubicBezTo>
                          <a:pt x="8367396" y="-12966"/>
                          <a:pt x="8261551" y="-1512"/>
                          <a:pt x="8274281" y="0"/>
                        </a:cubicBezTo>
                        <a:cubicBezTo>
                          <a:pt x="8287011" y="1512"/>
                          <a:pt x="8976557" y="21825"/>
                          <a:pt x="9164207" y="0"/>
                        </a:cubicBezTo>
                        <a:cubicBezTo>
                          <a:pt x="9351857" y="-21825"/>
                          <a:pt x="9616160" y="-19228"/>
                          <a:pt x="9843541" y="0"/>
                        </a:cubicBezTo>
                        <a:cubicBezTo>
                          <a:pt x="10070922" y="19228"/>
                          <a:pt x="10437720" y="-966"/>
                          <a:pt x="10733468" y="0"/>
                        </a:cubicBezTo>
                        <a:cubicBezTo>
                          <a:pt x="11029216" y="966"/>
                          <a:pt x="11104948" y="-32805"/>
                          <a:pt x="11412801" y="0"/>
                        </a:cubicBezTo>
                        <a:cubicBezTo>
                          <a:pt x="11720654" y="32805"/>
                          <a:pt x="11899906" y="24873"/>
                          <a:pt x="12302728" y="0"/>
                        </a:cubicBezTo>
                        <a:cubicBezTo>
                          <a:pt x="12705550" y="-24873"/>
                          <a:pt x="12935596" y="-2857"/>
                          <a:pt x="13192654" y="0"/>
                        </a:cubicBezTo>
                        <a:cubicBezTo>
                          <a:pt x="13449712" y="2857"/>
                          <a:pt x="13818744" y="36474"/>
                          <a:pt x="14293174" y="0"/>
                        </a:cubicBezTo>
                        <a:cubicBezTo>
                          <a:pt x="14767604" y="-36474"/>
                          <a:pt x="14329490" y="1001"/>
                          <a:pt x="14340728" y="0"/>
                        </a:cubicBezTo>
                        <a:cubicBezTo>
                          <a:pt x="14351966" y="-1001"/>
                          <a:pt x="14377330" y="1205"/>
                          <a:pt x="14388281" y="0"/>
                        </a:cubicBezTo>
                        <a:cubicBezTo>
                          <a:pt x="14399232" y="-1205"/>
                          <a:pt x="15153326" y="-37421"/>
                          <a:pt x="15488801" y="0"/>
                        </a:cubicBezTo>
                        <a:cubicBezTo>
                          <a:pt x="15824276" y="37421"/>
                          <a:pt x="15809725" y="-5112"/>
                          <a:pt x="15957541" y="0"/>
                        </a:cubicBezTo>
                        <a:cubicBezTo>
                          <a:pt x="16105357" y="5112"/>
                          <a:pt x="16593665" y="47928"/>
                          <a:pt x="17058061" y="0"/>
                        </a:cubicBezTo>
                        <a:cubicBezTo>
                          <a:pt x="17522457" y="-47928"/>
                          <a:pt x="17361947" y="-16193"/>
                          <a:pt x="17526801" y="0"/>
                        </a:cubicBezTo>
                        <a:cubicBezTo>
                          <a:pt x="17691655" y="16193"/>
                          <a:pt x="17972712" y="28098"/>
                          <a:pt x="18416728" y="0"/>
                        </a:cubicBezTo>
                        <a:cubicBezTo>
                          <a:pt x="18860744" y="-28098"/>
                          <a:pt x="18589030" y="6587"/>
                          <a:pt x="18674875" y="0"/>
                        </a:cubicBezTo>
                        <a:cubicBezTo>
                          <a:pt x="18760720" y="-6587"/>
                          <a:pt x="19060911" y="-6109"/>
                          <a:pt x="19354208" y="0"/>
                        </a:cubicBezTo>
                        <a:cubicBezTo>
                          <a:pt x="19647505" y="6109"/>
                          <a:pt x="19785713" y="-6935"/>
                          <a:pt x="20033542" y="0"/>
                        </a:cubicBezTo>
                        <a:cubicBezTo>
                          <a:pt x="20281371" y="6935"/>
                          <a:pt x="20698544" y="19010"/>
                          <a:pt x="21059335" y="0"/>
                        </a:cubicBezTo>
                        <a:cubicBezTo>
                          <a:pt x="21079787" y="210568"/>
                          <a:pt x="21081509" y="417183"/>
                          <a:pt x="21059335" y="616009"/>
                        </a:cubicBezTo>
                        <a:cubicBezTo>
                          <a:pt x="21037161" y="814835"/>
                          <a:pt x="21062551" y="1041073"/>
                          <a:pt x="21059335" y="1257162"/>
                        </a:cubicBezTo>
                        <a:cubicBezTo>
                          <a:pt x="20744354" y="1243718"/>
                          <a:pt x="20260338" y="1204818"/>
                          <a:pt x="19958815" y="1257162"/>
                        </a:cubicBezTo>
                        <a:cubicBezTo>
                          <a:pt x="19657292" y="1309506"/>
                          <a:pt x="19351718" y="1235972"/>
                          <a:pt x="19068888" y="1257162"/>
                        </a:cubicBezTo>
                        <a:cubicBezTo>
                          <a:pt x="18786058" y="1278352"/>
                          <a:pt x="18546016" y="1255290"/>
                          <a:pt x="18389555" y="1257162"/>
                        </a:cubicBezTo>
                        <a:cubicBezTo>
                          <a:pt x="18233094" y="1259034"/>
                          <a:pt x="18121496" y="1242601"/>
                          <a:pt x="17920815" y="1257162"/>
                        </a:cubicBezTo>
                        <a:cubicBezTo>
                          <a:pt x="17720134" y="1271723"/>
                          <a:pt x="17108160" y="1225993"/>
                          <a:pt x="16820295" y="1257162"/>
                        </a:cubicBezTo>
                        <a:cubicBezTo>
                          <a:pt x="16532430" y="1288331"/>
                          <a:pt x="16395649" y="1224250"/>
                          <a:pt x="16140961" y="1257162"/>
                        </a:cubicBezTo>
                        <a:cubicBezTo>
                          <a:pt x="15886273" y="1290074"/>
                          <a:pt x="15962293" y="1267804"/>
                          <a:pt x="15882815" y="1257162"/>
                        </a:cubicBezTo>
                        <a:cubicBezTo>
                          <a:pt x="15803337" y="1246520"/>
                          <a:pt x="15692769" y="1245318"/>
                          <a:pt x="15624668" y="1257162"/>
                        </a:cubicBezTo>
                        <a:cubicBezTo>
                          <a:pt x="15556567" y="1269006"/>
                          <a:pt x="15595881" y="1257615"/>
                          <a:pt x="15577115" y="1257162"/>
                        </a:cubicBezTo>
                        <a:cubicBezTo>
                          <a:pt x="15558349" y="1256709"/>
                          <a:pt x="15134388" y="1264248"/>
                          <a:pt x="14897781" y="1257162"/>
                        </a:cubicBezTo>
                        <a:cubicBezTo>
                          <a:pt x="14661174" y="1250076"/>
                          <a:pt x="14766991" y="1270056"/>
                          <a:pt x="14639634" y="1257162"/>
                        </a:cubicBezTo>
                        <a:cubicBezTo>
                          <a:pt x="14512277" y="1244268"/>
                          <a:pt x="13779594" y="1287023"/>
                          <a:pt x="13539114" y="1257162"/>
                        </a:cubicBezTo>
                        <a:cubicBezTo>
                          <a:pt x="13298634" y="1227301"/>
                          <a:pt x="12916138" y="1238816"/>
                          <a:pt x="12649188" y="1257162"/>
                        </a:cubicBezTo>
                        <a:cubicBezTo>
                          <a:pt x="12382238" y="1275508"/>
                          <a:pt x="12316327" y="1249671"/>
                          <a:pt x="12180448" y="1257162"/>
                        </a:cubicBezTo>
                        <a:cubicBezTo>
                          <a:pt x="12044569" y="1264653"/>
                          <a:pt x="11518982" y="1296836"/>
                          <a:pt x="11079928" y="1257162"/>
                        </a:cubicBezTo>
                        <a:cubicBezTo>
                          <a:pt x="10640874" y="1217488"/>
                          <a:pt x="10583571" y="1234013"/>
                          <a:pt x="10400594" y="1257162"/>
                        </a:cubicBezTo>
                        <a:cubicBezTo>
                          <a:pt x="10217617" y="1280311"/>
                          <a:pt x="10258336" y="1245048"/>
                          <a:pt x="10142447" y="1257162"/>
                        </a:cubicBezTo>
                        <a:cubicBezTo>
                          <a:pt x="10026558" y="1269276"/>
                          <a:pt x="9448544" y="1214228"/>
                          <a:pt x="9041927" y="1257162"/>
                        </a:cubicBezTo>
                        <a:cubicBezTo>
                          <a:pt x="8635310" y="1300096"/>
                          <a:pt x="8904929" y="1260939"/>
                          <a:pt x="8783781" y="1257162"/>
                        </a:cubicBezTo>
                        <a:cubicBezTo>
                          <a:pt x="8662633" y="1253385"/>
                          <a:pt x="8578140" y="1244487"/>
                          <a:pt x="8525634" y="1257162"/>
                        </a:cubicBezTo>
                        <a:cubicBezTo>
                          <a:pt x="8473128" y="1269837"/>
                          <a:pt x="8082126" y="1251741"/>
                          <a:pt x="7846301" y="1257162"/>
                        </a:cubicBezTo>
                        <a:cubicBezTo>
                          <a:pt x="7610476" y="1262583"/>
                          <a:pt x="7351816" y="1214195"/>
                          <a:pt x="6956374" y="1257162"/>
                        </a:cubicBezTo>
                        <a:cubicBezTo>
                          <a:pt x="6560932" y="1300129"/>
                          <a:pt x="6206083" y="1289391"/>
                          <a:pt x="5855854" y="1257162"/>
                        </a:cubicBezTo>
                        <a:cubicBezTo>
                          <a:pt x="5505625" y="1224933"/>
                          <a:pt x="5707516" y="1249849"/>
                          <a:pt x="5597707" y="1257162"/>
                        </a:cubicBezTo>
                        <a:cubicBezTo>
                          <a:pt x="5487898" y="1264475"/>
                          <a:pt x="5565093" y="1258904"/>
                          <a:pt x="5550154" y="1257162"/>
                        </a:cubicBezTo>
                        <a:cubicBezTo>
                          <a:pt x="5535215" y="1255420"/>
                          <a:pt x="4860671" y="1245242"/>
                          <a:pt x="4449634" y="1257162"/>
                        </a:cubicBezTo>
                        <a:cubicBezTo>
                          <a:pt x="4038597" y="1269082"/>
                          <a:pt x="4286654" y="1249250"/>
                          <a:pt x="4191487" y="1257162"/>
                        </a:cubicBezTo>
                        <a:cubicBezTo>
                          <a:pt x="4096320" y="1265074"/>
                          <a:pt x="4155734" y="1257474"/>
                          <a:pt x="4143934" y="1257162"/>
                        </a:cubicBezTo>
                        <a:cubicBezTo>
                          <a:pt x="4132134" y="1256850"/>
                          <a:pt x="3505589" y="1239817"/>
                          <a:pt x="3254007" y="1257162"/>
                        </a:cubicBezTo>
                        <a:cubicBezTo>
                          <a:pt x="3002425" y="1274507"/>
                          <a:pt x="3218231" y="1255487"/>
                          <a:pt x="3206454" y="1257162"/>
                        </a:cubicBezTo>
                        <a:cubicBezTo>
                          <a:pt x="3194677" y="1258837"/>
                          <a:pt x="2431436" y="1210373"/>
                          <a:pt x="2105934" y="1257162"/>
                        </a:cubicBezTo>
                        <a:cubicBezTo>
                          <a:pt x="1780432" y="1303951"/>
                          <a:pt x="1683879" y="1259988"/>
                          <a:pt x="1426600" y="1257162"/>
                        </a:cubicBezTo>
                        <a:cubicBezTo>
                          <a:pt x="1169321" y="1254336"/>
                          <a:pt x="1097216" y="1256854"/>
                          <a:pt x="957860" y="1257162"/>
                        </a:cubicBezTo>
                        <a:cubicBezTo>
                          <a:pt x="818504" y="1257470"/>
                          <a:pt x="925528" y="1256615"/>
                          <a:pt x="910307" y="1257162"/>
                        </a:cubicBezTo>
                        <a:cubicBezTo>
                          <a:pt x="895086" y="1257709"/>
                          <a:pt x="873726" y="1256831"/>
                          <a:pt x="862753" y="1257162"/>
                        </a:cubicBezTo>
                        <a:cubicBezTo>
                          <a:pt x="851780" y="1257493"/>
                          <a:pt x="368177" y="1241224"/>
                          <a:pt x="0" y="1257162"/>
                        </a:cubicBezTo>
                        <a:cubicBezTo>
                          <a:pt x="-2618" y="1095804"/>
                          <a:pt x="241" y="769502"/>
                          <a:pt x="0" y="616009"/>
                        </a:cubicBezTo>
                        <a:cubicBezTo>
                          <a:pt x="-241" y="462516"/>
                          <a:pt x="-23992" y="278597"/>
                          <a:pt x="0" y="0"/>
                        </a:cubicBezTo>
                        <a:close/>
                      </a:path>
                      <a:path w="21059335" h="1257162" stroke="0" extrusionOk="0">
                        <a:moveTo>
                          <a:pt x="0" y="0"/>
                        </a:moveTo>
                        <a:cubicBezTo>
                          <a:pt x="94514" y="17924"/>
                          <a:pt x="290898" y="714"/>
                          <a:pt x="468740" y="0"/>
                        </a:cubicBezTo>
                        <a:cubicBezTo>
                          <a:pt x="646582" y="-714"/>
                          <a:pt x="505710" y="-1020"/>
                          <a:pt x="516293" y="0"/>
                        </a:cubicBezTo>
                        <a:cubicBezTo>
                          <a:pt x="526876" y="1020"/>
                          <a:pt x="1174101" y="21299"/>
                          <a:pt x="1616813" y="0"/>
                        </a:cubicBezTo>
                        <a:cubicBezTo>
                          <a:pt x="2059525" y="-21299"/>
                          <a:pt x="1913977" y="-20896"/>
                          <a:pt x="2085553" y="0"/>
                        </a:cubicBezTo>
                        <a:cubicBezTo>
                          <a:pt x="2257129" y="20896"/>
                          <a:pt x="2350416" y="-21184"/>
                          <a:pt x="2554294" y="0"/>
                        </a:cubicBezTo>
                        <a:cubicBezTo>
                          <a:pt x="2758172" y="21184"/>
                          <a:pt x="3130246" y="6913"/>
                          <a:pt x="3654814" y="0"/>
                        </a:cubicBezTo>
                        <a:cubicBezTo>
                          <a:pt x="4179382" y="-6913"/>
                          <a:pt x="3858952" y="-1034"/>
                          <a:pt x="3912960" y="0"/>
                        </a:cubicBezTo>
                        <a:cubicBezTo>
                          <a:pt x="3966968" y="1034"/>
                          <a:pt x="4771101" y="25629"/>
                          <a:pt x="5013480" y="0"/>
                        </a:cubicBezTo>
                        <a:cubicBezTo>
                          <a:pt x="5255859" y="-25629"/>
                          <a:pt x="5763797" y="-35825"/>
                          <a:pt x="6114000" y="0"/>
                        </a:cubicBezTo>
                        <a:cubicBezTo>
                          <a:pt x="6464203" y="35825"/>
                          <a:pt x="6571008" y="-7492"/>
                          <a:pt x="6793334" y="0"/>
                        </a:cubicBezTo>
                        <a:cubicBezTo>
                          <a:pt x="7015660" y="7492"/>
                          <a:pt x="7420094" y="-9213"/>
                          <a:pt x="7893854" y="0"/>
                        </a:cubicBezTo>
                        <a:cubicBezTo>
                          <a:pt x="8367614" y="9213"/>
                          <a:pt x="8245890" y="-2333"/>
                          <a:pt x="8362594" y="0"/>
                        </a:cubicBezTo>
                        <a:cubicBezTo>
                          <a:pt x="8479298" y="2333"/>
                          <a:pt x="8669381" y="-22763"/>
                          <a:pt x="8831334" y="0"/>
                        </a:cubicBezTo>
                        <a:cubicBezTo>
                          <a:pt x="8993287" y="22763"/>
                          <a:pt x="9284116" y="6634"/>
                          <a:pt x="9721261" y="0"/>
                        </a:cubicBezTo>
                        <a:cubicBezTo>
                          <a:pt x="10158406" y="-6634"/>
                          <a:pt x="10057628" y="1050"/>
                          <a:pt x="10190001" y="0"/>
                        </a:cubicBezTo>
                        <a:cubicBezTo>
                          <a:pt x="10322374" y="-1050"/>
                          <a:pt x="10896006" y="-38793"/>
                          <a:pt x="11290521" y="0"/>
                        </a:cubicBezTo>
                        <a:cubicBezTo>
                          <a:pt x="11685036" y="38793"/>
                          <a:pt x="12111366" y="44554"/>
                          <a:pt x="12391041" y="0"/>
                        </a:cubicBezTo>
                        <a:cubicBezTo>
                          <a:pt x="12670716" y="-44554"/>
                          <a:pt x="12787730" y="-26609"/>
                          <a:pt x="13070374" y="0"/>
                        </a:cubicBezTo>
                        <a:cubicBezTo>
                          <a:pt x="13353018" y="26609"/>
                          <a:pt x="13361426" y="17207"/>
                          <a:pt x="13539114" y="0"/>
                        </a:cubicBezTo>
                        <a:cubicBezTo>
                          <a:pt x="13716802" y="-17207"/>
                          <a:pt x="13576609" y="2377"/>
                          <a:pt x="13586668" y="0"/>
                        </a:cubicBezTo>
                        <a:cubicBezTo>
                          <a:pt x="13596727" y="-2377"/>
                          <a:pt x="13766688" y="4841"/>
                          <a:pt x="13844814" y="0"/>
                        </a:cubicBezTo>
                        <a:cubicBezTo>
                          <a:pt x="13922940" y="-4841"/>
                          <a:pt x="14030074" y="441"/>
                          <a:pt x="14102961" y="0"/>
                        </a:cubicBezTo>
                        <a:cubicBezTo>
                          <a:pt x="14175848" y="-441"/>
                          <a:pt x="14471944" y="13585"/>
                          <a:pt x="14571701" y="0"/>
                        </a:cubicBezTo>
                        <a:cubicBezTo>
                          <a:pt x="14671458" y="-13585"/>
                          <a:pt x="15244053" y="39787"/>
                          <a:pt x="15672221" y="0"/>
                        </a:cubicBezTo>
                        <a:cubicBezTo>
                          <a:pt x="16100389" y="-39787"/>
                          <a:pt x="16150696" y="7816"/>
                          <a:pt x="16351555" y="0"/>
                        </a:cubicBezTo>
                        <a:cubicBezTo>
                          <a:pt x="16552414" y="-7816"/>
                          <a:pt x="16702669" y="3392"/>
                          <a:pt x="16820295" y="0"/>
                        </a:cubicBezTo>
                        <a:cubicBezTo>
                          <a:pt x="16937921" y="-3392"/>
                          <a:pt x="16845941" y="-358"/>
                          <a:pt x="16867848" y="0"/>
                        </a:cubicBezTo>
                        <a:cubicBezTo>
                          <a:pt x="16889755" y="358"/>
                          <a:pt x="16898360" y="-620"/>
                          <a:pt x="16915401" y="0"/>
                        </a:cubicBezTo>
                        <a:cubicBezTo>
                          <a:pt x="16932442" y="620"/>
                          <a:pt x="17422783" y="39842"/>
                          <a:pt x="17805328" y="0"/>
                        </a:cubicBezTo>
                        <a:cubicBezTo>
                          <a:pt x="18187873" y="-39842"/>
                          <a:pt x="17998971" y="9174"/>
                          <a:pt x="18063475" y="0"/>
                        </a:cubicBezTo>
                        <a:cubicBezTo>
                          <a:pt x="18127979" y="-9174"/>
                          <a:pt x="18856614" y="-604"/>
                          <a:pt x="19163995" y="0"/>
                        </a:cubicBezTo>
                        <a:cubicBezTo>
                          <a:pt x="19471376" y="604"/>
                          <a:pt x="19450053" y="10918"/>
                          <a:pt x="19632735" y="0"/>
                        </a:cubicBezTo>
                        <a:cubicBezTo>
                          <a:pt x="19815417" y="-10918"/>
                          <a:pt x="19663400" y="570"/>
                          <a:pt x="19680288" y="0"/>
                        </a:cubicBezTo>
                        <a:cubicBezTo>
                          <a:pt x="19697176" y="-570"/>
                          <a:pt x="20425209" y="37351"/>
                          <a:pt x="21059335" y="0"/>
                        </a:cubicBezTo>
                        <a:cubicBezTo>
                          <a:pt x="21068803" y="292311"/>
                          <a:pt x="21085444" y="353178"/>
                          <a:pt x="21059335" y="603438"/>
                        </a:cubicBezTo>
                        <a:cubicBezTo>
                          <a:pt x="21033226" y="853698"/>
                          <a:pt x="21079911" y="966616"/>
                          <a:pt x="21059335" y="1257162"/>
                        </a:cubicBezTo>
                        <a:cubicBezTo>
                          <a:pt x="20617610" y="1211642"/>
                          <a:pt x="20226530" y="1204795"/>
                          <a:pt x="19958815" y="1257162"/>
                        </a:cubicBezTo>
                        <a:cubicBezTo>
                          <a:pt x="19691100" y="1309529"/>
                          <a:pt x="19759667" y="1260780"/>
                          <a:pt x="19700668" y="1257162"/>
                        </a:cubicBezTo>
                        <a:cubicBezTo>
                          <a:pt x="19641669" y="1253544"/>
                          <a:pt x="19676159" y="1256135"/>
                          <a:pt x="19653115" y="1257162"/>
                        </a:cubicBezTo>
                        <a:cubicBezTo>
                          <a:pt x="19630071" y="1258189"/>
                          <a:pt x="19509175" y="1259847"/>
                          <a:pt x="19394968" y="1257162"/>
                        </a:cubicBezTo>
                        <a:cubicBezTo>
                          <a:pt x="19280761" y="1254477"/>
                          <a:pt x="19127921" y="1269543"/>
                          <a:pt x="18926228" y="1257162"/>
                        </a:cubicBezTo>
                        <a:cubicBezTo>
                          <a:pt x="18724535" y="1244781"/>
                          <a:pt x="18416392" y="1290204"/>
                          <a:pt x="18246895" y="1257162"/>
                        </a:cubicBezTo>
                        <a:cubicBezTo>
                          <a:pt x="18077398" y="1224120"/>
                          <a:pt x="18075958" y="1267020"/>
                          <a:pt x="17988748" y="1257162"/>
                        </a:cubicBezTo>
                        <a:cubicBezTo>
                          <a:pt x="17901538" y="1247304"/>
                          <a:pt x="17227255" y="1225697"/>
                          <a:pt x="16888228" y="1257162"/>
                        </a:cubicBezTo>
                        <a:cubicBezTo>
                          <a:pt x="16549201" y="1288627"/>
                          <a:pt x="16418692" y="1257675"/>
                          <a:pt x="16208895" y="1257162"/>
                        </a:cubicBezTo>
                        <a:cubicBezTo>
                          <a:pt x="15999098" y="1256649"/>
                          <a:pt x="15645910" y="1222641"/>
                          <a:pt x="15108375" y="1257162"/>
                        </a:cubicBezTo>
                        <a:cubicBezTo>
                          <a:pt x="14570840" y="1291683"/>
                          <a:pt x="14550593" y="1221196"/>
                          <a:pt x="14218448" y="1257162"/>
                        </a:cubicBezTo>
                        <a:cubicBezTo>
                          <a:pt x="13886303" y="1293128"/>
                          <a:pt x="13900964" y="1280422"/>
                          <a:pt x="13749708" y="1257162"/>
                        </a:cubicBezTo>
                        <a:cubicBezTo>
                          <a:pt x="13598452" y="1233902"/>
                          <a:pt x="13236517" y="1284135"/>
                          <a:pt x="12859781" y="1257162"/>
                        </a:cubicBezTo>
                        <a:cubicBezTo>
                          <a:pt x="12483045" y="1230189"/>
                          <a:pt x="12685698" y="1250440"/>
                          <a:pt x="12601634" y="1257162"/>
                        </a:cubicBezTo>
                        <a:cubicBezTo>
                          <a:pt x="12517570" y="1263884"/>
                          <a:pt x="12175483" y="1236529"/>
                          <a:pt x="11922301" y="1257162"/>
                        </a:cubicBezTo>
                        <a:cubicBezTo>
                          <a:pt x="11669119" y="1277795"/>
                          <a:pt x="11893645" y="1255939"/>
                          <a:pt x="11874748" y="1257162"/>
                        </a:cubicBezTo>
                        <a:cubicBezTo>
                          <a:pt x="11855851" y="1258385"/>
                          <a:pt x="11240554" y="1283809"/>
                          <a:pt x="10774228" y="1257162"/>
                        </a:cubicBezTo>
                        <a:cubicBezTo>
                          <a:pt x="10307902" y="1230515"/>
                          <a:pt x="10266813" y="1272397"/>
                          <a:pt x="10094894" y="1257162"/>
                        </a:cubicBezTo>
                        <a:cubicBezTo>
                          <a:pt x="9922975" y="1241927"/>
                          <a:pt x="9317317" y="1227236"/>
                          <a:pt x="8994374" y="1257162"/>
                        </a:cubicBezTo>
                        <a:cubicBezTo>
                          <a:pt x="8671431" y="1287088"/>
                          <a:pt x="8707429" y="1254409"/>
                          <a:pt x="8525634" y="1257162"/>
                        </a:cubicBezTo>
                        <a:cubicBezTo>
                          <a:pt x="8343839" y="1259915"/>
                          <a:pt x="8332861" y="1254212"/>
                          <a:pt x="8267487" y="1257162"/>
                        </a:cubicBezTo>
                        <a:cubicBezTo>
                          <a:pt x="8202113" y="1260112"/>
                          <a:pt x="7768464" y="1228881"/>
                          <a:pt x="7588154" y="1257162"/>
                        </a:cubicBezTo>
                        <a:cubicBezTo>
                          <a:pt x="7407844" y="1285443"/>
                          <a:pt x="7085882" y="1223599"/>
                          <a:pt x="6698227" y="1257162"/>
                        </a:cubicBezTo>
                        <a:cubicBezTo>
                          <a:pt x="6310572" y="1290725"/>
                          <a:pt x="5842131" y="1271706"/>
                          <a:pt x="5597707" y="1257162"/>
                        </a:cubicBezTo>
                        <a:cubicBezTo>
                          <a:pt x="5353283" y="1242618"/>
                          <a:pt x="5102706" y="1273305"/>
                          <a:pt x="4707780" y="1257162"/>
                        </a:cubicBezTo>
                        <a:cubicBezTo>
                          <a:pt x="4312854" y="1241019"/>
                          <a:pt x="4144024" y="1239640"/>
                          <a:pt x="3607260" y="1257162"/>
                        </a:cubicBezTo>
                        <a:cubicBezTo>
                          <a:pt x="3070496" y="1274684"/>
                          <a:pt x="3114977" y="1293502"/>
                          <a:pt x="2717334" y="1257162"/>
                        </a:cubicBezTo>
                        <a:cubicBezTo>
                          <a:pt x="2319691" y="1220822"/>
                          <a:pt x="2585762" y="1251110"/>
                          <a:pt x="2459187" y="1257162"/>
                        </a:cubicBezTo>
                        <a:cubicBezTo>
                          <a:pt x="2332612" y="1263214"/>
                          <a:pt x="1896177" y="1292246"/>
                          <a:pt x="1569260" y="1257162"/>
                        </a:cubicBezTo>
                        <a:cubicBezTo>
                          <a:pt x="1242343" y="1222078"/>
                          <a:pt x="1198249" y="1267457"/>
                          <a:pt x="1100520" y="1257162"/>
                        </a:cubicBezTo>
                        <a:cubicBezTo>
                          <a:pt x="1002791" y="1246867"/>
                          <a:pt x="906150" y="1248369"/>
                          <a:pt x="842373" y="1257162"/>
                        </a:cubicBezTo>
                        <a:cubicBezTo>
                          <a:pt x="778596" y="1265955"/>
                          <a:pt x="809414" y="1255689"/>
                          <a:pt x="794820" y="1257162"/>
                        </a:cubicBezTo>
                        <a:cubicBezTo>
                          <a:pt x="780226" y="1258635"/>
                          <a:pt x="210662" y="1293169"/>
                          <a:pt x="0" y="1257162"/>
                        </a:cubicBezTo>
                        <a:cubicBezTo>
                          <a:pt x="-12118" y="961336"/>
                          <a:pt x="-20796" y="798163"/>
                          <a:pt x="0" y="653724"/>
                        </a:cubicBezTo>
                        <a:cubicBezTo>
                          <a:pt x="20796" y="509285"/>
                          <a:pt x="-15770" y="261284"/>
                          <a:pt x="0" y="0"/>
                        </a:cubicBezTo>
                        <a:close/>
                      </a:path>
                    </a:pathLst>
                  </a:custGeom>
                  <ask:type>
                    <ask:lineSketchNone/>
                  </ask:type>
                </ask:lineSketchStyleProps>
              </a:ext>
            </a:extLst>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ctr">
            <a:normAutofit/>
          </a:bodyPr>
          <a:lstStyle>
            <a:lvl1pPr algn="l" defTabSz="2015886" rtl="0" eaLnBrk="1" latinLnBrk="0" hangingPunct="1">
              <a:lnSpc>
                <a:spcPct val="90000"/>
              </a:lnSpc>
              <a:spcBef>
                <a:spcPct val="0"/>
              </a:spcBef>
              <a:buNone/>
              <a:defRPr sz="97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sz="3100" b="1" dirty="0">
                <a:solidFill>
                  <a:srgbClr val="002060"/>
                </a:solidFill>
              </a:rPr>
              <a:t>Understanding female endurance athletes’ knowledge of carbohydrate requirements for activity.</a:t>
            </a:r>
          </a:p>
          <a:p>
            <a:pPr algn="ctr"/>
            <a:r>
              <a:rPr lang="en-US" sz="2800" b="1" dirty="0">
                <a:solidFill>
                  <a:srgbClr val="002060"/>
                </a:solidFill>
              </a:rPr>
              <a:t>Sara Thomas MSc Sport &amp; Exercise Nutrition, University of Wales Trinity St David. </a:t>
            </a:r>
          </a:p>
        </p:txBody>
      </p:sp>
      <p:sp>
        <p:nvSpPr>
          <p:cNvPr id="7" name="TextBox 6">
            <a:extLst>
              <a:ext uri="{FF2B5EF4-FFF2-40B4-BE49-F238E27FC236}">
                <a16:creationId xmlns:a16="http://schemas.microsoft.com/office/drawing/2014/main" id="{EC6E983D-B22B-C84D-BA7B-C1A9ABC19E38}"/>
              </a:ext>
            </a:extLst>
          </p:cNvPr>
          <p:cNvSpPr txBox="1"/>
          <p:nvPr/>
        </p:nvSpPr>
        <p:spPr>
          <a:xfrm>
            <a:off x="213523" y="1582123"/>
            <a:ext cx="4511930" cy="6524863"/>
          </a:xfrm>
          <a:prstGeom prst="rect">
            <a:avLst/>
          </a:prstGeom>
          <a:solidFill>
            <a:srgbClr val="DCC8F5"/>
          </a:solidFill>
          <a:ln w="12700">
            <a:solidFill>
              <a:srgbClr val="002060"/>
            </a:solidFill>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200" b="1" dirty="0"/>
              <a:t>Background</a:t>
            </a:r>
            <a:r>
              <a:rPr lang="en-US" sz="2200" dirty="0"/>
              <a:t> </a:t>
            </a:r>
            <a:r>
              <a:rPr lang="en-US" sz="2200" b="1" dirty="0"/>
              <a:t>and research question.</a:t>
            </a:r>
          </a:p>
          <a:p>
            <a:pPr>
              <a:buNone/>
            </a:pPr>
            <a:r>
              <a:rPr lang="en-GB" dirty="0">
                <a:solidFill>
                  <a:srgbClr val="000000"/>
                </a:solidFill>
                <a:effectLst/>
                <a:latin typeface="Helvetica" pitchFamily="2" charset="0"/>
              </a:rPr>
              <a:t>The aim of this project is to gain an understanding of female endurance athletes’ attitudes and knowledge of carbohydrate requirements for endurance-based activities. Current literature suggests that endurance athletes consume less than the recommended amount of carbohydrates, though whether this is unintentional or intentional is unclear. Appropriate carbohydrate intake is important to fuel endurance</a:t>
            </a:r>
          </a:p>
          <a:p>
            <a:pPr>
              <a:buNone/>
            </a:pPr>
            <a:r>
              <a:rPr lang="en-GB" dirty="0">
                <a:solidFill>
                  <a:srgbClr val="000000"/>
                </a:solidFill>
                <a:effectLst/>
                <a:latin typeface="Helvetica" pitchFamily="2" charset="0"/>
              </a:rPr>
              <a:t>activities and prevent low energy availability (LEA) which can manifest into physiological disturbances. The first objective is to establish current practices of carbohydrate consumption during endurance training. The second objective is to determine the knowledge and understanding on carbohydrate requirements to fuel endurance activities and during the recovery phase following the activity. </a:t>
            </a:r>
          </a:p>
        </p:txBody>
      </p:sp>
      <p:sp>
        <p:nvSpPr>
          <p:cNvPr id="8" name="TextBox 7">
            <a:extLst>
              <a:ext uri="{FF2B5EF4-FFF2-40B4-BE49-F238E27FC236}">
                <a16:creationId xmlns:a16="http://schemas.microsoft.com/office/drawing/2014/main" id="{2DB1EBD0-AC5F-9C4B-8317-85A306AD2B91}"/>
              </a:ext>
            </a:extLst>
          </p:cNvPr>
          <p:cNvSpPr txBox="1"/>
          <p:nvPr/>
        </p:nvSpPr>
        <p:spPr>
          <a:xfrm>
            <a:off x="17167858" y="1595513"/>
            <a:ext cx="4025319" cy="5909310"/>
          </a:xfrm>
          <a:prstGeom prst="rect">
            <a:avLst/>
          </a:prstGeom>
          <a:solidFill>
            <a:schemeClr val="accent5">
              <a:lumMod val="20000"/>
              <a:lumOff val="80000"/>
            </a:schemeClr>
          </a:solidFill>
          <a:ln w="12700">
            <a:solidFill>
              <a:srgbClr val="002060"/>
            </a:solidFill>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100" b="1" dirty="0"/>
              <a:t>Conclusion</a:t>
            </a:r>
          </a:p>
          <a:p>
            <a:r>
              <a:rPr lang="en-GB" sz="2100" dirty="0"/>
              <a:t>This small research project highlighted that participants’ confidence and knowledge on their carbohydrate requirement levels differed between individuals, and could not be attributed to duration of training, or number of years participating in their chosen sport. Despite this, most participants were in strong agreement that carbohydrate intake affects their performance. This small piece of research highlights the lack of knowledge in this area and the need for further investigation into women’s attitudes and understanding.</a:t>
            </a:r>
          </a:p>
        </p:txBody>
      </p:sp>
      <p:sp>
        <p:nvSpPr>
          <p:cNvPr id="10" name="TextBox 9">
            <a:extLst>
              <a:ext uri="{FF2B5EF4-FFF2-40B4-BE49-F238E27FC236}">
                <a16:creationId xmlns:a16="http://schemas.microsoft.com/office/drawing/2014/main" id="{1B0BB4F8-BC30-8241-93C0-FE75C8DF9AA9}"/>
              </a:ext>
            </a:extLst>
          </p:cNvPr>
          <p:cNvSpPr txBox="1"/>
          <p:nvPr/>
        </p:nvSpPr>
        <p:spPr>
          <a:xfrm>
            <a:off x="4852308" y="1588227"/>
            <a:ext cx="12132672" cy="1969770"/>
          </a:xfrm>
          <a:prstGeom prst="rect">
            <a:avLst/>
          </a:prstGeom>
          <a:solidFill>
            <a:srgbClr val="DCC8F5"/>
          </a:solidFill>
          <a:ln w="12700">
            <a:solidFill>
              <a:srgbClr val="002060"/>
            </a:solidFill>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2200" b="1" dirty="0"/>
              <a:t>Key messages</a:t>
            </a:r>
          </a:p>
          <a:p>
            <a:pPr marL="342900" indent="-342900">
              <a:buFont typeface="Arial" panose="020B0604020202020204" pitchFamily="34" charset="0"/>
              <a:buChar char="•"/>
            </a:pPr>
            <a:r>
              <a:rPr lang="en-GB" sz="2000" dirty="0">
                <a:solidFill>
                  <a:srgbClr val="000000"/>
                </a:solidFill>
                <a:effectLst/>
                <a:latin typeface="Helvetica" pitchFamily="2" charset="0"/>
              </a:rPr>
              <a:t>Current literature suggests that endurance athletes consume less than the</a:t>
            </a:r>
          </a:p>
          <a:p>
            <a:r>
              <a:rPr lang="en-GB" sz="2000" dirty="0">
                <a:solidFill>
                  <a:srgbClr val="000000"/>
                </a:solidFill>
                <a:effectLst/>
                <a:latin typeface="Helvetica" pitchFamily="2" charset="0"/>
              </a:rPr>
              <a:t>recommended amount of carbohydrates. Inadequate fuelling can result in low energy availability and relative energy deficiency syndrome (RED-S). </a:t>
            </a:r>
          </a:p>
          <a:p>
            <a:pPr marL="342900" indent="-342900">
              <a:buFont typeface="Arial" panose="020B0604020202020204" pitchFamily="34" charset="0"/>
              <a:buChar char="•"/>
            </a:pPr>
            <a:r>
              <a:rPr lang="en-GB" sz="2000" dirty="0">
                <a:solidFill>
                  <a:srgbClr val="000000"/>
                </a:solidFill>
                <a:latin typeface="Helvetica" pitchFamily="2" charset="0"/>
              </a:rPr>
              <a:t>10 females who participate in regular endurance exercise completed a survey on their knowledge of carbohydrate requirements for endurance activity</a:t>
            </a:r>
            <a:endParaRPr lang="en-GB" sz="2000" dirty="0">
              <a:solidFill>
                <a:srgbClr val="000000"/>
              </a:solidFill>
              <a:effectLst/>
              <a:latin typeface="Helvetica" pitchFamily="2" charset="0"/>
            </a:endParaRPr>
          </a:p>
        </p:txBody>
      </p:sp>
      <p:sp>
        <p:nvSpPr>
          <p:cNvPr id="11" name="TextBox 10">
            <a:extLst>
              <a:ext uri="{FF2B5EF4-FFF2-40B4-BE49-F238E27FC236}">
                <a16:creationId xmlns:a16="http://schemas.microsoft.com/office/drawing/2014/main" id="{7C5C2CBC-A5DE-D94B-B012-44498BBFB323}"/>
              </a:ext>
            </a:extLst>
          </p:cNvPr>
          <p:cNvSpPr txBox="1"/>
          <p:nvPr/>
        </p:nvSpPr>
        <p:spPr>
          <a:xfrm>
            <a:off x="4852308" y="3652781"/>
            <a:ext cx="12128362" cy="1600438"/>
          </a:xfrm>
          <a:prstGeom prst="rect">
            <a:avLst/>
          </a:prstGeom>
          <a:solidFill>
            <a:schemeClr val="accent5">
              <a:lumMod val="20000"/>
              <a:lumOff val="80000"/>
            </a:schemeClr>
          </a:solidFill>
          <a:ln w="12700">
            <a:solidFill>
              <a:srgbClr val="002060"/>
            </a:solidFill>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200" b="1" dirty="0"/>
              <a:t>Methods</a:t>
            </a:r>
          </a:p>
          <a:p>
            <a:r>
              <a:rPr lang="en-US" sz="1900" dirty="0"/>
              <a:t>A cross-sectional survey using Microsoft Forms was distributed to females aged between 19-65, who were opportunistically recruited from friends and associates.</a:t>
            </a:r>
            <a:r>
              <a:rPr lang="en-GB" sz="1900" dirty="0"/>
              <a:t> Eligibility criteria included participating in endurance training/sport lasting between 30-240 minutes, at least twice a week. </a:t>
            </a:r>
            <a:r>
              <a:rPr lang="en-GB" sz="1900" dirty="0">
                <a:solidFill>
                  <a:srgbClr val="000000"/>
                </a:solidFill>
                <a:effectLst/>
                <a:cs typeface="Arial" panose="020B0604020202020204" pitchFamily="34" charset="0"/>
              </a:rPr>
              <a:t>Quantitative and qualitative data were analysed using both Microsoft Excel (2018) and SPSS (version 27).</a:t>
            </a:r>
          </a:p>
        </p:txBody>
      </p:sp>
      <p:sp>
        <p:nvSpPr>
          <p:cNvPr id="2" name="TextBox 1">
            <a:extLst>
              <a:ext uri="{FF2B5EF4-FFF2-40B4-BE49-F238E27FC236}">
                <a16:creationId xmlns:a16="http://schemas.microsoft.com/office/drawing/2014/main" id="{A497C023-8717-1646-88AA-29AE61CCCCB2}"/>
              </a:ext>
            </a:extLst>
          </p:cNvPr>
          <p:cNvSpPr txBox="1"/>
          <p:nvPr/>
        </p:nvSpPr>
        <p:spPr>
          <a:xfrm>
            <a:off x="17189496" y="7695306"/>
            <a:ext cx="4025319" cy="6863417"/>
          </a:xfrm>
          <a:prstGeom prst="rect">
            <a:avLst/>
          </a:prstGeom>
          <a:solidFill>
            <a:srgbClr val="DCC8F5"/>
          </a:solidFill>
          <a:ln w="12700">
            <a:solidFill>
              <a:srgbClr val="002060"/>
            </a:solidFill>
          </a:ln>
        </p:spPr>
        <p:txBody>
          <a:bodyPr wrap="square" rtlCol="0">
            <a:spAutoFit/>
          </a:bodyPr>
          <a:lstStyle/>
          <a:p>
            <a:r>
              <a:rPr lang="en-US" sz="2200" b="1" dirty="0"/>
              <a:t>Limitations </a:t>
            </a:r>
          </a:p>
          <a:p>
            <a:r>
              <a:rPr lang="en-GB" sz="2200" dirty="0"/>
              <a:t>The project’s sample size was small and heterogenous, making it difficult to draw any significant conclusions based on variables such as age, length/type of training. </a:t>
            </a:r>
          </a:p>
          <a:p>
            <a:r>
              <a:rPr lang="en-US" sz="2200" b="1" dirty="0"/>
              <a:t>Future directions</a:t>
            </a:r>
          </a:p>
          <a:p>
            <a:r>
              <a:rPr lang="en-GB" sz="2200" dirty="0"/>
              <a:t>Raising awareness of carbohydrate requirements for female endurance athletes is crucial to ensure they feel confident in their fuelling strategies. This is of high importance when considering the consequences if inadequate fuelling </a:t>
            </a:r>
            <a:r>
              <a:rPr lang="en-GB" sz="2200" dirty="0" err="1"/>
              <a:t>i.e.RED</a:t>
            </a:r>
            <a:r>
              <a:rPr lang="en-GB" sz="2200" dirty="0"/>
              <a:t>-S. This can result in metabolic and physiological disturbances, affecting reproductive and bone health. </a:t>
            </a:r>
          </a:p>
        </p:txBody>
      </p:sp>
      <p:sp>
        <p:nvSpPr>
          <p:cNvPr id="17" name="TextBox 16">
            <a:extLst>
              <a:ext uri="{FF2B5EF4-FFF2-40B4-BE49-F238E27FC236}">
                <a16:creationId xmlns:a16="http://schemas.microsoft.com/office/drawing/2014/main" id="{65B8E474-308D-5351-57C3-FCAA8474EDD3}"/>
              </a:ext>
            </a:extLst>
          </p:cNvPr>
          <p:cNvSpPr txBox="1"/>
          <p:nvPr/>
        </p:nvSpPr>
        <p:spPr>
          <a:xfrm>
            <a:off x="4895053" y="12005991"/>
            <a:ext cx="12118410" cy="2541721"/>
          </a:xfrm>
          <a:prstGeom prst="rect">
            <a:avLst/>
          </a:prstGeom>
          <a:solidFill>
            <a:schemeClr val="accent5">
              <a:lumMod val="20000"/>
              <a:lumOff val="80000"/>
            </a:schemeClr>
          </a:solidFill>
          <a:ln w="12700">
            <a:solidFill>
              <a:srgbClr val="002060"/>
            </a:solidFill>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200" b="1" dirty="0"/>
              <a:t>Results</a:t>
            </a:r>
          </a:p>
          <a:p>
            <a:pPr marL="285750" indent="-285750">
              <a:spcBef>
                <a:spcPts val="120"/>
              </a:spcBef>
              <a:buFont typeface="Arial" panose="020B0604020202020204" pitchFamily="34" charset="0"/>
              <a:buChar char="•"/>
            </a:pPr>
            <a:r>
              <a:rPr lang="en-GB" sz="1900" dirty="0"/>
              <a:t>10 women completed the survey. Most participants were aged between 25-34 (n=4), followed by 45-54 (n=2).</a:t>
            </a:r>
          </a:p>
          <a:p>
            <a:pPr marL="285750" indent="-285750">
              <a:spcBef>
                <a:spcPts val="120"/>
              </a:spcBef>
              <a:buFont typeface="Arial" panose="020B0604020202020204" pitchFamily="34" charset="0"/>
              <a:buChar char="•"/>
            </a:pPr>
            <a:r>
              <a:rPr lang="en-GB" sz="1900" dirty="0"/>
              <a:t>90% (n=9) participated in triathlon,  10% (n=1) participated in only running. </a:t>
            </a:r>
          </a:p>
          <a:p>
            <a:pPr marL="285750" indent="-285750">
              <a:spcBef>
                <a:spcPts val="120"/>
              </a:spcBef>
              <a:buFont typeface="Arial" panose="020B0604020202020204" pitchFamily="34" charset="0"/>
              <a:buChar char="•"/>
            </a:pPr>
            <a:r>
              <a:rPr lang="en-GB" sz="1900" dirty="0"/>
              <a:t>60% (n=6) participated in endurance training for 7-12 hours per week. 20% (n=2) participate for &gt;12 hours. </a:t>
            </a:r>
          </a:p>
          <a:p>
            <a:pPr marL="285750" indent="-285750">
              <a:spcBef>
                <a:spcPts val="120"/>
              </a:spcBef>
              <a:buFont typeface="Arial" panose="020B0604020202020204" pitchFamily="34" charset="0"/>
              <a:buChar char="•"/>
            </a:pPr>
            <a:r>
              <a:rPr lang="en-GB" sz="1900" dirty="0"/>
              <a:t>80% of participants strongly agree that carbohydrates affect their performance, whilst only 40% (n=4) feel confident and 40% (n=4) feel somewhat confident, in their knowledge on carbohydrate requirements for endurance exercise. </a:t>
            </a:r>
          </a:p>
          <a:p>
            <a:pPr marL="285750" indent="-285750">
              <a:spcBef>
                <a:spcPts val="120"/>
              </a:spcBef>
              <a:buFont typeface="Arial" panose="020B0604020202020204" pitchFamily="34" charset="0"/>
              <a:buChar char="•"/>
            </a:pPr>
            <a:r>
              <a:rPr lang="en-GB" sz="1900" dirty="0"/>
              <a:t>There was no significant association between participants’ confidence level on their knowledge of carbohydrate requirements and years of participation in their chosen sport (p=0.535). </a:t>
            </a:r>
          </a:p>
        </p:txBody>
      </p:sp>
      <p:graphicFrame>
        <p:nvGraphicFramePr>
          <p:cNvPr id="15" name="Table 14">
            <a:extLst>
              <a:ext uri="{FF2B5EF4-FFF2-40B4-BE49-F238E27FC236}">
                <a16:creationId xmlns:a16="http://schemas.microsoft.com/office/drawing/2014/main" id="{AFC77170-E0A7-9328-1ED8-39C4BD80E908}"/>
              </a:ext>
            </a:extLst>
          </p:cNvPr>
          <p:cNvGraphicFramePr>
            <a:graphicFrameLocks noGrp="1"/>
          </p:cNvGraphicFramePr>
          <p:nvPr>
            <p:extLst>
              <p:ext uri="{D42A27DB-BD31-4B8C-83A1-F6EECF244321}">
                <p14:modId xmlns:p14="http://schemas.microsoft.com/office/powerpoint/2010/main" val="834351037"/>
              </p:ext>
            </p:extLst>
          </p:nvPr>
        </p:nvGraphicFramePr>
        <p:xfrm>
          <a:off x="168810" y="8960016"/>
          <a:ext cx="4556643" cy="5587696"/>
        </p:xfrm>
        <a:graphic>
          <a:graphicData uri="http://schemas.openxmlformats.org/drawingml/2006/table">
            <a:tbl>
              <a:tblPr firstRow="1" firstCol="1" bandRow="1">
                <a:tableStyleId>{93296810-A885-4BE3-A3E7-6D5BEEA58F35}</a:tableStyleId>
              </a:tblPr>
              <a:tblGrid>
                <a:gridCol w="2300650">
                  <a:extLst>
                    <a:ext uri="{9D8B030D-6E8A-4147-A177-3AD203B41FA5}">
                      <a16:colId xmlns:a16="http://schemas.microsoft.com/office/drawing/2014/main" val="3596786373"/>
                    </a:ext>
                  </a:extLst>
                </a:gridCol>
                <a:gridCol w="2255993">
                  <a:extLst>
                    <a:ext uri="{9D8B030D-6E8A-4147-A177-3AD203B41FA5}">
                      <a16:colId xmlns:a16="http://schemas.microsoft.com/office/drawing/2014/main" val="2105921539"/>
                    </a:ext>
                  </a:extLst>
                </a:gridCol>
              </a:tblGrid>
              <a:tr h="785485">
                <a:tc>
                  <a:txBody>
                    <a:bodyPr/>
                    <a:lstStyle/>
                    <a:p>
                      <a:pPr algn="l">
                        <a:lnSpc>
                          <a:spcPct val="150000"/>
                        </a:lnSpc>
                      </a:pPr>
                      <a:r>
                        <a:rPr lang="en-GB" sz="1400" dirty="0">
                          <a:effectLst/>
                        </a:rPr>
                        <a:t> </a:t>
                      </a:r>
                      <a:r>
                        <a:rPr lang="en-GB" sz="1400" dirty="0">
                          <a:solidFill>
                            <a:schemeClr val="tx1"/>
                          </a:solidFill>
                          <a:effectLst/>
                        </a:rPr>
                        <a:t>How do you currently fuel before endurance training? </a:t>
                      </a:r>
                      <a:endPar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gn="l">
                        <a:lnSpc>
                          <a:spcPct val="150000"/>
                        </a:lnSpc>
                      </a:pPr>
                      <a:r>
                        <a:rPr lang="en-GB" sz="1400" dirty="0">
                          <a:solidFill>
                            <a:schemeClr val="tx1"/>
                          </a:solidFill>
                          <a:effectLst/>
                        </a:rPr>
                        <a:t>How do you currently fuel during endurance training? </a:t>
                      </a:r>
                      <a:endParaRPr lang="en-GB" sz="14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2806688938"/>
                  </a:ext>
                </a:extLst>
              </a:tr>
              <a:tr h="717404">
                <a:tc>
                  <a:txBody>
                    <a:bodyPr/>
                    <a:lstStyle/>
                    <a:p>
                      <a:pPr marL="0" marR="0" lvl="0" indent="0" algn="ctr" defTabSz="2015886" rtl="0" eaLnBrk="1" fontAlgn="auto" latinLnBrk="0" hangingPunct="1">
                        <a:lnSpc>
                          <a:spcPct val="100000"/>
                        </a:lnSpc>
                        <a:spcBef>
                          <a:spcPts val="0"/>
                        </a:spcBef>
                        <a:spcAft>
                          <a:spcPts val="0"/>
                        </a:spcAft>
                        <a:buClrTx/>
                        <a:buSzTx/>
                        <a:buFontTx/>
                        <a:buNone/>
                        <a:tabLst/>
                        <a:defRPr/>
                      </a:pPr>
                      <a:r>
                        <a:rPr lang="en-GB" sz="14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90% (n=9) participants consume a form of carbohydrates. 10% (n=1) were unsure what they need prior to training., describing it as ‘Hard to understand what I need’</a:t>
                      </a:r>
                    </a:p>
                    <a:p>
                      <a:pPr algn="ctr"/>
                      <a:endParaRPr lang="en-GB" sz="14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gn="ctr"/>
                      <a:r>
                        <a:rPr lang="en-GB" sz="14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90% (n=9) participants consume a form of carbohydrates. </a:t>
                      </a:r>
                    </a:p>
                    <a:p>
                      <a:pPr algn="ctr"/>
                      <a:r>
                        <a:rPr lang="en-GB" sz="14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30% (n=3) described specific requirements e.g. ‘60-90g per hour in form of gels, carbohydrate drink, energy bars.’</a:t>
                      </a:r>
                    </a:p>
                  </a:txBody>
                  <a:tcPr marL="68580" marR="68580" marT="0" marB="0">
                    <a:solidFill>
                      <a:schemeClr val="accent1">
                        <a:lumMod val="40000"/>
                        <a:lumOff val="60000"/>
                      </a:schemeClr>
                    </a:solidFill>
                  </a:tcPr>
                </a:tc>
                <a:extLst>
                  <a:ext uri="{0D108BD9-81ED-4DB2-BD59-A6C34878D82A}">
                    <a16:rowId xmlns:a16="http://schemas.microsoft.com/office/drawing/2014/main" val="250433437"/>
                  </a:ext>
                </a:extLst>
              </a:tr>
              <a:tr h="535011">
                <a:tc gridSpan="2">
                  <a:txBody>
                    <a:bodyPr/>
                    <a:lstStyle/>
                    <a:p>
                      <a:pPr algn="ctr"/>
                      <a:r>
                        <a:rPr lang="en-GB" sz="1400" b="1"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What information about carbohydrate requirements for endurance exercise would you find helpful?</a:t>
                      </a:r>
                    </a:p>
                  </a:txBody>
                  <a:tcPr marL="68580" marR="68580" marT="0" marB="0">
                    <a:solidFill>
                      <a:schemeClr val="accent1">
                        <a:lumMod val="20000"/>
                        <a:lumOff val="80000"/>
                      </a:schemeClr>
                    </a:solidFill>
                  </a:tcPr>
                </a:tc>
                <a:tc hMerge="1">
                  <a:txBody>
                    <a:bodyPr/>
                    <a:lstStyle/>
                    <a:p>
                      <a:pPr algn="ctr"/>
                      <a:endParaRPr lang="en-GB" sz="14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1714953414"/>
                  </a:ext>
                </a:extLst>
              </a:tr>
              <a:tr h="672500">
                <a:tc gridSpan="2">
                  <a:txBody>
                    <a:bodyPr/>
                    <a:lstStyle/>
                    <a:p>
                      <a:pPr algn="ctr">
                        <a:lnSpc>
                          <a:spcPct val="100000"/>
                        </a:lnSpc>
                      </a:pPr>
                      <a:r>
                        <a:rPr lang="en-GB" sz="1400" b="0" dirty="0">
                          <a:solidFill>
                            <a:schemeClr val="tx1"/>
                          </a:solidFill>
                          <a:effectLst/>
                          <a:latin typeface="Calibri" panose="020F0502020204030204" pitchFamily="34" charset="0"/>
                          <a:cs typeface="Times New Roman" panose="02020603050405020304" pitchFamily="18" charset="0"/>
                        </a:rPr>
                        <a:t>20% (n=2) wanted simple examples of carbohydrate foods to eat e.g. ‘Example of foods to take before/after big and easy training sessions and on rest days’.</a:t>
                      </a:r>
                    </a:p>
                    <a:p>
                      <a:pPr algn="ctr">
                        <a:lnSpc>
                          <a:spcPct val="100000"/>
                        </a:lnSpc>
                      </a:pPr>
                      <a:r>
                        <a:rPr lang="en-GB" sz="1400" b="0" dirty="0">
                          <a:solidFill>
                            <a:schemeClr val="tx1"/>
                          </a:solidFill>
                          <a:effectLst/>
                          <a:latin typeface="Calibri" panose="020F0502020204030204" pitchFamily="34" charset="0"/>
                          <a:cs typeface="Times New Roman" panose="02020603050405020304" pitchFamily="18" charset="0"/>
                        </a:rPr>
                        <a:t>30% (n=3) wanted to know the amount of carbohydrates they should consume e.g. ‘The amount of carbs I need with consideration to before an activity’ </a:t>
                      </a:r>
                    </a:p>
                    <a:p>
                      <a:pPr algn="ctr">
                        <a:lnSpc>
                          <a:spcPct val="100000"/>
                        </a:lnSpc>
                      </a:pPr>
                      <a:r>
                        <a:rPr lang="en-GB" sz="1400" b="0" dirty="0">
                          <a:solidFill>
                            <a:schemeClr val="tx1"/>
                          </a:solidFill>
                          <a:effectLst/>
                          <a:latin typeface="Calibri" panose="020F0502020204030204" pitchFamily="34" charset="0"/>
                          <a:cs typeface="Times New Roman" panose="02020603050405020304" pitchFamily="18" charset="0"/>
                        </a:rPr>
                        <a:t>20% (n=2) wanted more information on how different variables affect carbohydrate requirements, e.g. ‘How does other factors such as menstrual cycle, age, sleep, levels of rest alter needs’ </a:t>
                      </a:r>
                    </a:p>
                    <a:p>
                      <a:pPr algn="ctr">
                        <a:lnSpc>
                          <a:spcPct val="100000"/>
                        </a:lnSpc>
                      </a:pPr>
                      <a:r>
                        <a:rPr lang="en-GB" sz="1400" b="0" dirty="0">
                          <a:solidFill>
                            <a:schemeClr val="tx1"/>
                          </a:solidFill>
                          <a:effectLst/>
                        </a:rPr>
                        <a:t>30% (n=3) were unsure about any other information they need e.g. ‘Unsure’ and ‘Anything &amp; Everything’ </a:t>
                      </a:r>
                    </a:p>
                  </a:txBody>
                  <a:tcPr marL="68580" marR="68580" marT="0" marB="0">
                    <a:solidFill>
                      <a:schemeClr val="accent1">
                        <a:lumMod val="20000"/>
                        <a:lumOff val="80000"/>
                      </a:schemeClr>
                    </a:solidFill>
                  </a:tcPr>
                </a:tc>
                <a:tc hMerge="1">
                  <a:txBody>
                    <a:bodyPr/>
                    <a:lstStyle/>
                    <a:p>
                      <a:endParaRPr dirty="0"/>
                    </a:p>
                  </a:txBody>
                  <a:tcPr marL="68580" marR="68580" marT="0" marB="0">
                    <a:solidFill>
                      <a:schemeClr val="accent1">
                        <a:lumMod val="40000"/>
                        <a:lumOff val="60000"/>
                      </a:schemeClr>
                    </a:solidFill>
                  </a:tcPr>
                </a:tc>
                <a:extLst>
                  <a:ext uri="{0D108BD9-81ED-4DB2-BD59-A6C34878D82A}">
                    <a16:rowId xmlns:a16="http://schemas.microsoft.com/office/drawing/2014/main" val="2860567452"/>
                  </a:ext>
                </a:extLst>
              </a:tr>
            </a:tbl>
          </a:graphicData>
        </a:graphic>
      </p:graphicFrame>
      <p:sp>
        <p:nvSpPr>
          <p:cNvPr id="12" name="TextBox 11">
            <a:extLst>
              <a:ext uri="{FF2B5EF4-FFF2-40B4-BE49-F238E27FC236}">
                <a16:creationId xmlns:a16="http://schemas.microsoft.com/office/drawing/2014/main" id="{CB963BB8-EB77-2024-87B2-2EDEC354C8EB}"/>
              </a:ext>
            </a:extLst>
          </p:cNvPr>
          <p:cNvSpPr txBox="1"/>
          <p:nvPr/>
        </p:nvSpPr>
        <p:spPr>
          <a:xfrm>
            <a:off x="150622" y="8219174"/>
            <a:ext cx="4744431" cy="584775"/>
          </a:xfrm>
          <a:prstGeom prst="rect">
            <a:avLst/>
          </a:prstGeom>
          <a:noFill/>
        </p:spPr>
        <p:txBody>
          <a:bodyPr wrap="square" rtlCol="0">
            <a:spAutoFit/>
          </a:bodyPr>
          <a:lstStyle/>
          <a:p>
            <a:r>
              <a:rPr lang="en-GB" sz="1600" b="1" dirty="0"/>
              <a:t>Table 1: Qualitative questions and thematic analysis of responses. </a:t>
            </a:r>
            <a:endParaRPr lang="en-GB" dirty="0"/>
          </a:p>
        </p:txBody>
      </p:sp>
      <p:sp>
        <p:nvSpPr>
          <p:cNvPr id="18" name="TextBox 17">
            <a:extLst>
              <a:ext uri="{FF2B5EF4-FFF2-40B4-BE49-F238E27FC236}">
                <a16:creationId xmlns:a16="http://schemas.microsoft.com/office/drawing/2014/main" id="{263807A5-CCE3-CCE3-A294-392EA0E04385}"/>
              </a:ext>
            </a:extLst>
          </p:cNvPr>
          <p:cNvSpPr txBox="1"/>
          <p:nvPr/>
        </p:nvSpPr>
        <p:spPr>
          <a:xfrm>
            <a:off x="4852308" y="11339383"/>
            <a:ext cx="5319497" cy="584775"/>
          </a:xfrm>
          <a:prstGeom prst="rect">
            <a:avLst/>
          </a:prstGeom>
          <a:noFill/>
        </p:spPr>
        <p:txBody>
          <a:bodyPr wrap="square" rtlCol="0">
            <a:spAutoFit/>
          </a:bodyPr>
          <a:lstStyle/>
          <a:p>
            <a:r>
              <a:rPr lang="en-GB" sz="1600" b="1" dirty="0"/>
              <a:t>Figure 3: Participants’ confidence level on their knowledge of carbohydrate requirements for endurance exercise. </a:t>
            </a:r>
            <a:endParaRPr lang="en-GB" sz="1600" dirty="0"/>
          </a:p>
        </p:txBody>
      </p:sp>
      <p:sp>
        <p:nvSpPr>
          <p:cNvPr id="21" name="TextBox 20">
            <a:extLst>
              <a:ext uri="{FF2B5EF4-FFF2-40B4-BE49-F238E27FC236}">
                <a16:creationId xmlns:a16="http://schemas.microsoft.com/office/drawing/2014/main" id="{2EC885BF-4740-BB73-C0B3-8F78C765C8DE}"/>
              </a:ext>
            </a:extLst>
          </p:cNvPr>
          <p:cNvSpPr txBox="1"/>
          <p:nvPr/>
        </p:nvSpPr>
        <p:spPr>
          <a:xfrm>
            <a:off x="10557908" y="11365813"/>
            <a:ext cx="6912715" cy="338554"/>
          </a:xfrm>
          <a:prstGeom prst="rect">
            <a:avLst/>
          </a:prstGeom>
          <a:noFill/>
        </p:spPr>
        <p:txBody>
          <a:bodyPr wrap="square" rtlCol="0">
            <a:spAutoFit/>
          </a:bodyPr>
          <a:lstStyle/>
          <a:p>
            <a:r>
              <a:rPr lang="en-GB" sz="1600" b="1" dirty="0"/>
              <a:t>Figure 4: Participants’ years of involvement in chosen sport. </a:t>
            </a:r>
            <a:endParaRPr lang="en-GB" sz="1600" dirty="0"/>
          </a:p>
        </p:txBody>
      </p:sp>
      <p:graphicFrame>
        <p:nvGraphicFramePr>
          <p:cNvPr id="3" name="Chart 2">
            <a:extLst>
              <a:ext uri="{FF2B5EF4-FFF2-40B4-BE49-F238E27FC236}">
                <a16:creationId xmlns:a16="http://schemas.microsoft.com/office/drawing/2014/main" id="{050E1AF8-81E1-0712-8159-B20D78766B82}"/>
              </a:ext>
            </a:extLst>
          </p:cNvPr>
          <p:cNvGraphicFramePr>
            <a:graphicFrameLocks/>
          </p:cNvGraphicFramePr>
          <p:nvPr>
            <p:extLst>
              <p:ext uri="{D42A27DB-BD31-4B8C-83A1-F6EECF244321}">
                <p14:modId xmlns:p14="http://schemas.microsoft.com/office/powerpoint/2010/main" val="2535094067"/>
              </p:ext>
            </p:extLst>
          </p:nvPr>
        </p:nvGraphicFramePr>
        <p:xfrm>
          <a:off x="4725453" y="8313958"/>
          <a:ext cx="5966360" cy="305185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4" name="Chart 3">
            <a:extLst>
              <a:ext uri="{FF2B5EF4-FFF2-40B4-BE49-F238E27FC236}">
                <a16:creationId xmlns:a16="http://schemas.microsoft.com/office/drawing/2014/main" id="{9919B2CD-7543-C2E5-92AC-A0DFC5C0DC58}"/>
              </a:ext>
            </a:extLst>
          </p:cNvPr>
          <p:cNvGraphicFramePr>
            <a:graphicFrameLocks/>
          </p:cNvGraphicFramePr>
          <p:nvPr>
            <p:extLst>
              <p:ext uri="{D42A27DB-BD31-4B8C-83A1-F6EECF244321}">
                <p14:modId xmlns:p14="http://schemas.microsoft.com/office/powerpoint/2010/main" val="1886192878"/>
              </p:ext>
            </p:extLst>
          </p:nvPr>
        </p:nvGraphicFramePr>
        <p:xfrm>
          <a:off x="10825717" y="8663177"/>
          <a:ext cx="5794294" cy="284841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Chart 8">
            <a:extLst>
              <a:ext uri="{FF2B5EF4-FFF2-40B4-BE49-F238E27FC236}">
                <a16:creationId xmlns:a16="http://schemas.microsoft.com/office/drawing/2014/main" id="{78877871-C5FA-9C5C-0EDB-9ED5A668FD14}"/>
              </a:ext>
            </a:extLst>
          </p:cNvPr>
          <p:cNvGraphicFramePr>
            <a:graphicFrameLocks/>
          </p:cNvGraphicFramePr>
          <p:nvPr>
            <p:extLst>
              <p:ext uri="{D42A27DB-BD31-4B8C-83A1-F6EECF244321}">
                <p14:modId xmlns:p14="http://schemas.microsoft.com/office/powerpoint/2010/main" val="2114173702"/>
              </p:ext>
            </p:extLst>
          </p:nvPr>
        </p:nvGraphicFramePr>
        <p:xfrm>
          <a:off x="4607034" y="5273118"/>
          <a:ext cx="5928198" cy="2928652"/>
        </p:xfrm>
        <a:graphic>
          <a:graphicData uri="http://schemas.openxmlformats.org/drawingml/2006/chart">
            <c:chart xmlns:c="http://schemas.openxmlformats.org/drawingml/2006/chart" xmlns:r="http://schemas.openxmlformats.org/officeDocument/2006/relationships" r:id="rId4"/>
          </a:graphicData>
        </a:graphic>
      </p:graphicFrame>
      <p:sp>
        <p:nvSpPr>
          <p:cNvPr id="13" name="TextBox 12">
            <a:extLst>
              <a:ext uri="{FF2B5EF4-FFF2-40B4-BE49-F238E27FC236}">
                <a16:creationId xmlns:a16="http://schemas.microsoft.com/office/drawing/2014/main" id="{17F5A61C-10A6-F89A-B49C-8D3E72C18A41}"/>
              </a:ext>
            </a:extLst>
          </p:cNvPr>
          <p:cNvSpPr txBox="1"/>
          <p:nvPr/>
        </p:nvSpPr>
        <p:spPr>
          <a:xfrm>
            <a:off x="4933215" y="8169724"/>
            <a:ext cx="5794294" cy="584775"/>
          </a:xfrm>
          <a:prstGeom prst="rect">
            <a:avLst/>
          </a:prstGeom>
          <a:noFill/>
        </p:spPr>
        <p:txBody>
          <a:bodyPr wrap="square" rtlCol="0">
            <a:spAutoFit/>
          </a:bodyPr>
          <a:lstStyle/>
          <a:p>
            <a:r>
              <a:rPr lang="en-GB" sz="1600" b="1" dirty="0"/>
              <a:t>Figure 1: Participants’ length of time of engaging in endurance activity in hours. </a:t>
            </a:r>
            <a:endParaRPr lang="en-GB" sz="1600" dirty="0"/>
          </a:p>
        </p:txBody>
      </p:sp>
      <p:graphicFrame>
        <p:nvGraphicFramePr>
          <p:cNvPr id="14" name="Chart 13">
            <a:extLst>
              <a:ext uri="{FF2B5EF4-FFF2-40B4-BE49-F238E27FC236}">
                <a16:creationId xmlns:a16="http://schemas.microsoft.com/office/drawing/2014/main" id="{99842756-3B7D-6E51-ABF8-0CF5C86365DF}"/>
              </a:ext>
            </a:extLst>
          </p:cNvPr>
          <p:cNvGraphicFramePr>
            <a:graphicFrameLocks/>
          </p:cNvGraphicFramePr>
          <p:nvPr>
            <p:extLst>
              <p:ext uri="{D42A27DB-BD31-4B8C-83A1-F6EECF244321}">
                <p14:modId xmlns:p14="http://schemas.microsoft.com/office/powerpoint/2010/main" val="3400600382"/>
              </p:ext>
            </p:extLst>
          </p:nvPr>
        </p:nvGraphicFramePr>
        <p:xfrm>
          <a:off x="10599691" y="5418064"/>
          <a:ext cx="6058481" cy="2928651"/>
        </p:xfrm>
        <a:graphic>
          <a:graphicData uri="http://schemas.openxmlformats.org/drawingml/2006/chart">
            <c:chart xmlns:c="http://schemas.openxmlformats.org/drawingml/2006/chart" xmlns:r="http://schemas.openxmlformats.org/officeDocument/2006/relationships" r:id="rId5"/>
          </a:graphicData>
        </a:graphic>
      </p:graphicFrame>
      <p:sp>
        <p:nvSpPr>
          <p:cNvPr id="19" name="TextBox 18">
            <a:extLst>
              <a:ext uri="{FF2B5EF4-FFF2-40B4-BE49-F238E27FC236}">
                <a16:creationId xmlns:a16="http://schemas.microsoft.com/office/drawing/2014/main" id="{C43998BD-8514-6949-0105-B1A34DABC652}"/>
              </a:ext>
            </a:extLst>
          </p:cNvPr>
          <p:cNvSpPr txBox="1"/>
          <p:nvPr/>
        </p:nvSpPr>
        <p:spPr>
          <a:xfrm>
            <a:off x="10669136" y="8166515"/>
            <a:ext cx="5794294" cy="584775"/>
          </a:xfrm>
          <a:prstGeom prst="rect">
            <a:avLst/>
          </a:prstGeom>
          <a:noFill/>
        </p:spPr>
        <p:txBody>
          <a:bodyPr wrap="square" rtlCol="0">
            <a:spAutoFit/>
          </a:bodyPr>
          <a:lstStyle/>
          <a:p>
            <a:r>
              <a:rPr lang="en-GB" sz="1600" b="1" dirty="0"/>
              <a:t>Figure 2: Participants’ length of time of engaging in endurance activity in hours. </a:t>
            </a:r>
            <a:endParaRPr lang="en-GB" sz="1600" dirty="0"/>
          </a:p>
        </p:txBody>
      </p:sp>
    </p:spTree>
    <p:extLst>
      <p:ext uri="{BB962C8B-B14F-4D97-AF65-F5344CB8AC3E}">
        <p14:creationId xmlns:p14="http://schemas.microsoft.com/office/powerpoint/2010/main" val="7962148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56963</TotalTime>
  <Words>932</Words>
  <Application>Microsoft Macintosh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Helvetica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how individual differences relate to health across the lifespan </dc:title>
  <dc:creator>Phillips, Rhiannon</dc:creator>
  <cp:lastModifiedBy>Sara Thomas</cp:lastModifiedBy>
  <cp:revision>169</cp:revision>
  <dcterms:created xsi:type="dcterms:W3CDTF">2020-11-02T23:52:20Z</dcterms:created>
  <dcterms:modified xsi:type="dcterms:W3CDTF">2025-05-08T20:54:42Z</dcterms:modified>
</cp:coreProperties>
</file>