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6"/>
  </p:notesMasterIdLst>
  <p:handoutMasterIdLst>
    <p:handoutMasterId r:id="rId17"/>
  </p:handoutMasterIdLst>
  <p:sldIdLst>
    <p:sldId id="277" r:id="rId2"/>
    <p:sldId id="336" r:id="rId3"/>
    <p:sldId id="282" r:id="rId4"/>
    <p:sldId id="329" r:id="rId5"/>
    <p:sldId id="330" r:id="rId6"/>
    <p:sldId id="331" r:id="rId7"/>
    <p:sldId id="332" r:id="rId8"/>
    <p:sldId id="333" r:id="rId9"/>
    <p:sldId id="334" r:id="rId10"/>
    <p:sldId id="337" r:id="rId11"/>
    <p:sldId id="275" r:id="rId12"/>
    <p:sldId id="335" r:id="rId13"/>
    <p:sldId id="338" r:id="rId14"/>
    <p:sldId id="339" r:id="rId15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840" autoAdjust="0"/>
    <p:restoredTop sz="93119" autoAdjust="0"/>
  </p:normalViewPr>
  <p:slideViewPr>
    <p:cSldViewPr>
      <p:cViewPr varScale="1">
        <p:scale>
          <a:sx n="105" d="100"/>
          <a:sy n="105" d="100"/>
        </p:scale>
        <p:origin x="712" y="184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26/06/2025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26/06/2025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26/06/2025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26/06/2025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26/06/2025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26/06/2025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26/06/2025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26/06/2025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26/06/2025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26/06/2025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26/06/2025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26/06/2025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2208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accent2"/>
                </a:solidFill>
              </a:rPr>
              <a:t>﻿LCBB5010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911424" y="1988840"/>
            <a:ext cx="9587234" cy="3357586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Management Accounting for Managers </a:t>
            </a: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Week 3</a:t>
            </a:r>
          </a:p>
          <a:p>
            <a:pPr eaLnBrk="1" hangingPunct="1"/>
            <a:endParaRPr lang="en-GB" altLang="en-US" dirty="0">
              <a:solidFill>
                <a:schemeClr val="accent2"/>
              </a:solidFill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4400" dirty="0">
                <a:solidFill>
                  <a:schemeClr val="accent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Sustainable Management Accounting  </a:t>
            </a:r>
            <a:endParaRPr lang="en-GB" sz="4400" dirty="0">
              <a:solidFill>
                <a:schemeClr val="accent2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9768408" y="6453337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45B9850-7411-CC44-A71E-557FEC79E98F}"/>
              </a:ext>
            </a:extLst>
          </p:cNvPr>
          <p:cNvSpPr txBox="1"/>
          <p:nvPr/>
        </p:nvSpPr>
        <p:spPr>
          <a:xfrm>
            <a:off x="2166258" y="6433457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002316F-51DB-0140-94A7-21522012E016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98658" y="3913804"/>
            <a:ext cx="1360342" cy="1827073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7E9BEEC-4B32-4E24-A84C-9D905C973FD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>
            <a:extLst>
              <a:ext uri="{FF2B5EF4-FFF2-40B4-BE49-F238E27FC236}">
                <a16:creationId xmlns:a16="http://schemas.microsoft.com/office/drawing/2014/main" id="{213F3ED6-5303-AF51-D20E-FED1BB76F2B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752600" y="280415"/>
            <a:ext cx="7772400" cy="1143000"/>
          </a:xfrm>
        </p:spPr>
        <p:txBody>
          <a:bodyPr/>
          <a:lstStyle/>
          <a:p>
            <a:r>
              <a:rPr lang="en-GB" altLang="en-US" sz="3600" dirty="0"/>
              <a:t>Learning Objectives </a:t>
            </a:r>
          </a:p>
        </p:txBody>
      </p:sp>
      <p:sp>
        <p:nvSpPr>
          <p:cNvPr id="20483" name="Rectangle 3">
            <a:extLst>
              <a:ext uri="{FF2B5EF4-FFF2-40B4-BE49-F238E27FC236}">
                <a16:creationId xmlns:a16="http://schemas.microsoft.com/office/drawing/2014/main" id="{C434196E-1000-6E89-6148-672EC6C41C2E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911424" y="1328165"/>
            <a:ext cx="10513168" cy="3757019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Define sustainable management accounting (SMA)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Understand the role of SMA in decision-making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Explore tools and techniques used in SMA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 err="1"/>
              <a:t>Analyze</a:t>
            </a:r>
            <a:r>
              <a:rPr lang="en-GB" dirty="0"/>
              <a:t> real-world applications and benefits of SMA</a:t>
            </a:r>
          </a:p>
          <a:p>
            <a:pPr>
              <a:lnSpc>
                <a:spcPct val="80000"/>
              </a:lnSpc>
            </a:pPr>
            <a:endParaRPr lang="en-GB" altLang="en-US" sz="2400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AAF6C82D-92E5-73A2-D9A7-FC3B991CC23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865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640523AF-E91D-14D8-073C-07B51CC3411B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99BD8D-BCB4-4E5B-954B-79B1174264A0}" type="slidenum">
              <a:rPr lang="en-GB" altLang="en-US" smtClean="0"/>
              <a:pPr/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790567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>
            <a:extLst>
              <a:ext uri="{FF2B5EF4-FFF2-40B4-BE49-F238E27FC236}">
                <a16:creationId xmlns:a16="http://schemas.microsoft.com/office/drawing/2014/main" id="{5B02B4CD-C1F5-4C4A-AB04-2328DAF5A71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34433" y="620688"/>
            <a:ext cx="10982610" cy="712885"/>
          </a:xfrm>
        </p:spPr>
        <p:txBody>
          <a:bodyPr/>
          <a:lstStyle/>
          <a:p>
            <a:r>
              <a:rPr lang="en-GB" sz="3800" b="1" dirty="0"/>
              <a:t>What is Sustainable Management Accounting?</a:t>
            </a:r>
            <a:br>
              <a:rPr lang="en-GB" sz="3800" dirty="0"/>
            </a:br>
            <a:endParaRPr lang="en-GB" altLang="en-US" sz="3800" dirty="0"/>
          </a:p>
        </p:txBody>
      </p:sp>
      <p:sp>
        <p:nvSpPr>
          <p:cNvPr id="20483" name="Rectangle 3">
            <a:extLst>
              <a:ext uri="{FF2B5EF4-FFF2-40B4-BE49-F238E27FC236}">
                <a16:creationId xmlns:a16="http://schemas.microsoft.com/office/drawing/2014/main" id="{D4443D30-A565-4AC3-AFEA-1D76233EEE33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982133" y="1484784"/>
            <a:ext cx="10117124" cy="4117059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sz="3600" dirty="0"/>
              <a:t>Integration of environmental and social considerations into management accounting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600" dirty="0"/>
              <a:t>Supports long-term value creation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600" dirty="0"/>
              <a:t>Goes beyond financial metrics to include sustainability performance</a:t>
            </a:r>
          </a:p>
          <a:p>
            <a:pPr>
              <a:lnSpc>
                <a:spcPct val="80000"/>
              </a:lnSpc>
            </a:pPr>
            <a:endParaRPr lang="en-GB" altLang="en-US" sz="2400" dirty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1865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99BD8D-BCB4-4E5B-954B-79B1174264A0}" type="slidenum">
              <a:rPr lang="en-GB" altLang="en-US" smtClean="0"/>
              <a:pPr/>
              <a:t>3</a:t>
            </a:fld>
            <a:endParaRPr lang="en-GB" altLang="en-US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9D0AD55-152F-9BEC-9C44-043CD863E1C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>
            <a:extLst>
              <a:ext uri="{FF2B5EF4-FFF2-40B4-BE49-F238E27FC236}">
                <a16:creationId xmlns:a16="http://schemas.microsoft.com/office/drawing/2014/main" id="{E7F15693-5A7E-C724-8772-8B25D47CC32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271464" y="332656"/>
            <a:ext cx="9649072" cy="1143000"/>
          </a:xfrm>
        </p:spPr>
        <p:txBody>
          <a:bodyPr/>
          <a:lstStyle/>
          <a:p>
            <a:r>
              <a:rPr lang="en-GB" sz="3600" b="1" dirty="0"/>
              <a:t>Drivers for Sustainability in Business</a:t>
            </a:r>
            <a:br>
              <a:rPr lang="en-GB" sz="2800" dirty="0"/>
            </a:br>
            <a:endParaRPr lang="en-GB" altLang="en-US" sz="2800" dirty="0"/>
          </a:p>
        </p:txBody>
      </p:sp>
      <p:sp>
        <p:nvSpPr>
          <p:cNvPr id="20483" name="Rectangle 3">
            <a:extLst>
              <a:ext uri="{FF2B5EF4-FFF2-40B4-BE49-F238E27FC236}">
                <a16:creationId xmlns:a16="http://schemas.microsoft.com/office/drawing/2014/main" id="{889B9E78-4EFF-C328-CCDD-63AF6B397B16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911424" y="1328165"/>
            <a:ext cx="11161240" cy="2964931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sz="3600" dirty="0"/>
              <a:t>Regulatory pressures (e.g., carbon reporting)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600" dirty="0"/>
              <a:t>Stakeholder expectations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600" dirty="0"/>
              <a:t>Competitive advantage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600" dirty="0"/>
              <a:t>Risk management and cost savings</a:t>
            </a:r>
          </a:p>
          <a:p>
            <a:pPr>
              <a:lnSpc>
                <a:spcPct val="80000"/>
              </a:lnSpc>
            </a:pPr>
            <a:endParaRPr lang="en-GB" altLang="en-US" sz="2400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AF482296-76C7-8F5F-27CB-77D41744FEE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865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571B640-EB1A-91EF-05A7-0EA62967DC34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99BD8D-BCB4-4E5B-954B-79B1174264A0}" type="slidenum">
              <a:rPr lang="en-GB" altLang="en-US" smtClean="0"/>
              <a:pPr/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19156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F414498-056E-346C-39B9-B887C460605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>
            <a:extLst>
              <a:ext uri="{FF2B5EF4-FFF2-40B4-BE49-F238E27FC236}">
                <a16:creationId xmlns:a16="http://schemas.microsoft.com/office/drawing/2014/main" id="{9E7B3408-A0AD-0553-4ACB-3AD449ECC01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752600" y="280415"/>
            <a:ext cx="7772400" cy="1143000"/>
          </a:xfrm>
        </p:spPr>
        <p:txBody>
          <a:bodyPr/>
          <a:lstStyle/>
          <a:p>
            <a:r>
              <a:rPr lang="en-GB" sz="3800" b="1" dirty="0"/>
              <a:t>Key Features of SMA</a:t>
            </a:r>
            <a:br>
              <a:rPr lang="en-GB" sz="2800" dirty="0"/>
            </a:br>
            <a:endParaRPr lang="en-GB" altLang="en-US" sz="2800" dirty="0"/>
          </a:p>
        </p:txBody>
      </p:sp>
      <p:sp>
        <p:nvSpPr>
          <p:cNvPr id="20483" name="Rectangle 3">
            <a:extLst>
              <a:ext uri="{FF2B5EF4-FFF2-40B4-BE49-F238E27FC236}">
                <a16:creationId xmlns:a16="http://schemas.microsoft.com/office/drawing/2014/main" id="{01635432-E0C9-5038-22CF-37C6D6F0A2D5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515380" y="1243585"/>
            <a:ext cx="11161240" cy="3121519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sz="3600" dirty="0"/>
              <a:t>Focus on triple bottom line: People, Planet, Profit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600" dirty="0"/>
              <a:t>Use of both monetary and non-monetary data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600" dirty="0"/>
              <a:t>Supports sustainable strategy and operations</a:t>
            </a:r>
          </a:p>
          <a:p>
            <a:pPr>
              <a:lnSpc>
                <a:spcPct val="80000"/>
              </a:lnSpc>
            </a:pPr>
            <a:endParaRPr lang="en-GB" altLang="en-US" sz="2400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436F940A-2418-A718-6C56-0F281114D75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865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5010A5B-C216-3230-9A95-AA77D2E86D56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99BD8D-BCB4-4E5B-954B-79B1174264A0}" type="slidenum">
              <a:rPr lang="en-GB" altLang="en-US" smtClean="0"/>
              <a:pPr/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964732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376BB62-6DED-2287-9439-C4E1BA11A68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>
            <a:extLst>
              <a:ext uri="{FF2B5EF4-FFF2-40B4-BE49-F238E27FC236}">
                <a16:creationId xmlns:a16="http://schemas.microsoft.com/office/drawing/2014/main" id="{5AA56CB4-B056-7C0F-3051-EA5BBAA08DD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752600" y="280415"/>
            <a:ext cx="7772400" cy="1143000"/>
          </a:xfrm>
        </p:spPr>
        <p:txBody>
          <a:bodyPr/>
          <a:lstStyle/>
          <a:p>
            <a:r>
              <a:rPr lang="en-GB" sz="3800" b="1" dirty="0"/>
              <a:t>Tools and Techniques in SMA</a:t>
            </a:r>
            <a:br>
              <a:rPr lang="en-GB" sz="2800" dirty="0"/>
            </a:br>
            <a:endParaRPr lang="en-GB" altLang="en-US" sz="2800" dirty="0"/>
          </a:p>
        </p:txBody>
      </p:sp>
      <p:sp>
        <p:nvSpPr>
          <p:cNvPr id="20483" name="Rectangle 3">
            <a:extLst>
              <a:ext uri="{FF2B5EF4-FFF2-40B4-BE49-F238E27FC236}">
                <a16:creationId xmlns:a16="http://schemas.microsoft.com/office/drawing/2014/main" id="{57A5E7EC-0D9C-A595-D91E-E9C8FFA5F8C2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911424" y="1328165"/>
            <a:ext cx="9793088" cy="3540995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sz="3600" dirty="0"/>
              <a:t>Environmental cost accounting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600" dirty="0"/>
              <a:t>Life cycle costing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600" dirty="0"/>
              <a:t>Material flow cost accounting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600" dirty="0"/>
              <a:t>Sustainability balanced scorecard</a:t>
            </a:r>
          </a:p>
          <a:p>
            <a:pPr>
              <a:lnSpc>
                <a:spcPct val="80000"/>
              </a:lnSpc>
            </a:pPr>
            <a:endParaRPr lang="en-GB" altLang="en-US" sz="2400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1982537E-CAC3-122B-5091-D3662A0A46A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865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B009F92-B93B-0AD0-AE44-68EA25291C00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99BD8D-BCB4-4E5B-954B-79B1174264A0}" type="slidenum">
              <a:rPr lang="en-GB" altLang="en-US" smtClean="0"/>
              <a:pPr/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011261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80C1857-8509-B1FF-4FDF-B5A8F24E21E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>
            <a:extLst>
              <a:ext uri="{FF2B5EF4-FFF2-40B4-BE49-F238E27FC236}">
                <a16:creationId xmlns:a16="http://schemas.microsoft.com/office/drawing/2014/main" id="{CAEDC67C-8AA8-A4C0-435F-FE538B8D8F4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598977" y="476672"/>
            <a:ext cx="8928992" cy="792088"/>
          </a:xfrm>
        </p:spPr>
        <p:txBody>
          <a:bodyPr/>
          <a:lstStyle/>
          <a:p>
            <a:r>
              <a:rPr kumimoji="0" lang="en-US" altLang="en-US" sz="32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SMA vs Traditional Management Accounting</a:t>
            </a:r>
            <a:b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endParaRPr lang="en-GB" altLang="en-US" sz="2800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83C69E90-CE7D-CDF2-17BA-A02BC6FB6FB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17507129"/>
              </p:ext>
            </p:extLst>
          </p:nvPr>
        </p:nvGraphicFramePr>
        <p:xfrm>
          <a:off x="991973" y="1403648"/>
          <a:ext cx="10370451" cy="2926080"/>
        </p:xfrm>
        <a:graphic>
          <a:graphicData uri="http://schemas.openxmlformats.org/drawingml/2006/table">
            <a:tbl>
              <a:tblPr>
                <a:tableStyleId>{616DA210-FB5B-4158-B5E0-FEB733F419BA}</a:tableStyleId>
              </a:tblPr>
              <a:tblGrid>
                <a:gridCol w="3456817">
                  <a:extLst>
                    <a:ext uri="{9D8B030D-6E8A-4147-A177-3AD203B41FA5}">
                      <a16:colId xmlns:a16="http://schemas.microsoft.com/office/drawing/2014/main" val="2403571044"/>
                    </a:ext>
                  </a:extLst>
                </a:gridCol>
                <a:gridCol w="3456817">
                  <a:extLst>
                    <a:ext uri="{9D8B030D-6E8A-4147-A177-3AD203B41FA5}">
                      <a16:colId xmlns:a16="http://schemas.microsoft.com/office/drawing/2014/main" val="1329984811"/>
                    </a:ext>
                  </a:extLst>
                </a:gridCol>
                <a:gridCol w="3456817">
                  <a:extLst>
                    <a:ext uri="{9D8B030D-6E8A-4147-A177-3AD203B41FA5}">
                      <a16:colId xmlns:a16="http://schemas.microsoft.com/office/drawing/2014/main" val="334982416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GB" sz="2800" dirty="0"/>
                        <a:t>Feature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800"/>
                        <a:t>Traditional MA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800" dirty="0"/>
                        <a:t>Sustainable MA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587286858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2800"/>
                        <a:t>Focus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800"/>
                        <a:t>Financial performance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800"/>
                        <a:t>Environmental, social, financial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169919076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2800"/>
                        <a:t>Time Horizon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800"/>
                        <a:t>Short/medium term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800"/>
                        <a:t>Long-term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04068958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2800"/>
                        <a:t>Data Type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800"/>
                        <a:t>Monetary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800" dirty="0"/>
                        <a:t>Mixed (monetary &amp; non-monetary)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4563314"/>
                  </a:ext>
                </a:extLst>
              </a:tr>
            </a:tbl>
          </a:graphicData>
        </a:graphic>
      </p:graphicFrame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FD82AB5A-A547-2DCC-63F2-EAAB6439F09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865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D42FFDD-3F12-4FC8-6EDC-E2548C6654E3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99BD8D-BCB4-4E5B-954B-79B1174264A0}" type="slidenum">
              <a:rPr lang="en-GB" altLang="en-US" smtClean="0"/>
              <a:pPr/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7917308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A9FEB5-D418-2411-8C0C-F851C741516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>
            <a:extLst>
              <a:ext uri="{FF2B5EF4-FFF2-40B4-BE49-F238E27FC236}">
                <a16:creationId xmlns:a16="http://schemas.microsoft.com/office/drawing/2014/main" id="{1F4D52C2-133B-8F88-C6CE-DAB6701E53D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752600" y="280415"/>
            <a:ext cx="7772400" cy="1143000"/>
          </a:xfrm>
        </p:spPr>
        <p:txBody>
          <a:bodyPr/>
          <a:lstStyle/>
          <a:p>
            <a:r>
              <a:rPr lang="en-GB" sz="3800" b="1" dirty="0"/>
              <a:t>Case Study – Unilever</a:t>
            </a:r>
            <a:br>
              <a:rPr lang="en-GB" sz="3600" dirty="0"/>
            </a:br>
            <a:endParaRPr lang="en-GB" altLang="en-US" sz="3600" dirty="0"/>
          </a:p>
        </p:txBody>
      </p:sp>
      <p:sp>
        <p:nvSpPr>
          <p:cNvPr id="20483" name="Rectangle 3">
            <a:extLst>
              <a:ext uri="{FF2B5EF4-FFF2-40B4-BE49-F238E27FC236}">
                <a16:creationId xmlns:a16="http://schemas.microsoft.com/office/drawing/2014/main" id="{6AC1F60D-8AA4-6CB7-1D90-F9806AED1B19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379476" y="1268760"/>
            <a:ext cx="9433048" cy="3829027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sz="3600" dirty="0"/>
              <a:t>Sustainable Living Plan embedded in financial strategy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600" dirty="0"/>
              <a:t>Use of sustainability KPIs (e.g., water usage, CO2 emissions)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600" dirty="0"/>
              <a:t>Cost savings and brand equity through sustainability</a:t>
            </a:r>
          </a:p>
          <a:p>
            <a:pPr>
              <a:lnSpc>
                <a:spcPct val="80000"/>
              </a:lnSpc>
            </a:pPr>
            <a:endParaRPr lang="en-GB" altLang="en-US" sz="2400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29CA2DA5-8010-0034-A163-A7C20D664BE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865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C272728-4AC6-A659-F146-0E5893F77E79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99BD8D-BCB4-4E5B-954B-79B1174264A0}" type="slidenum">
              <a:rPr lang="en-GB" altLang="en-US" smtClean="0"/>
              <a:pPr/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2542665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7A14CE0-2FA9-DA67-3E30-0BFF03834B9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>
            <a:extLst>
              <a:ext uri="{FF2B5EF4-FFF2-40B4-BE49-F238E27FC236}">
                <a16:creationId xmlns:a16="http://schemas.microsoft.com/office/drawing/2014/main" id="{A945B38A-6CDB-8745-76E1-59328E5DE2A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752600" y="280415"/>
            <a:ext cx="7772400" cy="1143000"/>
          </a:xfrm>
        </p:spPr>
        <p:txBody>
          <a:bodyPr/>
          <a:lstStyle/>
          <a:p>
            <a:r>
              <a:rPr lang="en-GB" sz="3800" b="1" dirty="0"/>
              <a:t>Case Study – Tesco</a:t>
            </a:r>
            <a:br>
              <a:rPr lang="en-GB" sz="2800" dirty="0"/>
            </a:br>
            <a:endParaRPr lang="en-GB" altLang="en-US" sz="2800" dirty="0"/>
          </a:p>
        </p:txBody>
      </p:sp>
      <p:sp>
        <p:nvSpPr>
          <p:cNvPr id="20483" name="Rectangle 3">
            <a:extLst>
              <a:ext uri="{FF2B5EF4-FFF2-40B4-BE49-F238E27FC236}">
                <a16:creationId xmlns:a16="http://schemas.microsoft.com/office/drawing/2014/main" id="{D9F5728E-A3D9-7324-B77A-5F2C2DC6DA34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911424" y="1328165"/>
            <a:ext cx="11161240" cy="5334000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sz="3600" dirty="0"/>
              <a:t>Goal to be a zero-carbon business by 2050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600" dirty="0"/>
              <a:t>Implementation of energy-saving projects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600" dirty="0"/>
              <a:t>Integration of sustainability in performance measurement</a:t>
            </a:r>
          </a:p>
          <a:p>
            <a:pPr>
              <a:lnSpc>
                <a:spcPct val="80000"/>
              </a:lnSpc>
            </a:pPr>
            <a:endParaRPr lang="en-GB" altLang="en-US" sz="2400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73FD5399-AF1B-0751-DEE6-EA902FB87AF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865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6B417D5-DFF8-BBE1-09B7-FDA24470766D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99BD8D-BCB4-4E5B-954B-79B1174264A0}" type="slidenum">
              <a:rPr lang="en-GB" altLang="en-US" smtClean="0"/>
              <a:pPr/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59867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D389516-97C0-03D5-8E2A-06C0F0DBBEB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>
            <a:extLst>
              <a:ext uri="{FF2B5EF4-FFF2-40B4-BE49-F238E27FC236}">
                <a16:creationId xmlns:a16="http://schemas.microsoft.com/office/drawing/2014/main" id="{BC2E45D4-3098-5AA5-1E4A-85CCADAD8B1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752600" y="280415"/>
            <a:ext cx="7772400" cy="1143000"/>
          </a:xfrm>
        </p:spPr>
        <p:txBody>
          <a:bodyPr/>
          <a:lstStyle/>
          <a:p>
            <a:r>
              <a:rPr lang="en-GB" sz="3600" b="1" dirty="0"/>
              <a:t>Emerging Trends in SMA</a:t>
            </a:r>
            <a:br>
              <a:rPr lang="en-GB" sz="3600" dirty="0"/>
            </a:br>
            <a:endParaRPr lang="en-GB" altLang="en-US" sz="3600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468A0827-851A-1AE6-FB64-30A1A4366D9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865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718B874-3605-D217-CF2B-AFC3C3B0CCAD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99BD8D-BCB4-4E5B-954B-79B1174264A0}" type="slidenum">
              <a:rPr lang="en-GB" altLang="en-US" smtClean="0"/>
              <a:pPr/>
              <a:t>10</a:t>
            </a:fld>
            <a:endParaRPr lang="en-GB" alt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DDB89F7-76BB-BCEF-B615-023DBCDF300C}"/>
              </a:ext>
            </a:extLst>
          </p:cNvPr>
          <p:cNvSpPr txBox="1"/>
          <p:nvPr/>
        </p:nvSpPr>
        <p:spPr>
          <a:xfrm>
            <a:off x="767408" y="1363848"/>
            <a:ext cx="10153128" cy="295574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3200" dirty="0"/>
              <a:t>Digital tools for environmental data tracking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3200" dirty="0"/>
              <a:t>Integrated reporting frameworks (e.g., GRI, SASB)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3200" dirty="0"/>
              <a:t>Increased ESG disclosure requirements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3200" dirty="0"/>
              <a:t>Growing importance of circular economy metrics</a:t>
            </a:r>
          </a:p>
        </p:txBody>
      </p:sp>
    </p:spTree>
    <p:extLst>
      <p:ext uri="{BB962C8B-B14F-4D97-AF65-F5344CB8AC3E}">
        <p14:creationId xmlns:p14="http://schemas.microsoft.com/office/powerpoint/2010/main" val="128943933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>
            <a:extLst>
              <a:ext uri="{FF2B5EF4-FFF2-40B4-BE49-F238E27FC236}">
                <a16:creationId xmlns:a16="http://schemas.microsoft.com/office/drawing/2014/main" id="{D49353DB-2299-448C-A065-40CAD6C1D64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304800"/>
            <a:ext cx="7772400" cy="1143000"/>
          </a:xfrm>
        </p:spPr>
        <p:txBody>
          <a:bodyPr/>
          <a:lstStyle/>
          <a:p>
            <a:r>
              <a:rPr lang="en-GB" altLang="en-US" sz="2800" dirty="0"/>
              <a:t>The Performance Prism/Stakeholder Model</a:t>
            </a:r>
            <a:br>
              <a:rPr lang="en-GB" altLang="en-US" dirty="0"/>
            </a:br>
            <a:endParaRPr lang="en-GB" altLang="en-US" dirty="0"/>
          </a:p>
        </p:txBody>
      </p:sp>
      <p:pic>
        <p:nvPicPr>
          <p:cNvPr id="337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9276" y="692696"/>
            <a:ext cx="9741219" cy="50514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1865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99BD8D-BCB4-4E5B-954B-79B1174264A0}" type="slidenum">
              <a:rPr lang="en-GB" altLang="en-US" smtClean="0"/>
              <a:pPr/>
              <a:t>11</a:t>
            </a:fld>
            <a:endParaRPr lang="en-GB" altLang="en-US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FEC9943-1B2D-C0DF-DCCB-0312B4714FE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>
            <a:extLst>
              <a:ext uri="{FF2B5EF4-FFF2-40B4-BE49-F238E27FC236}">
                <a16:creationId xmlns:a16="http://schemas.microsoft.com/office/drawing/2014/main" id="{A77DEA16-EB41-35C1-6EE4-663362F71BD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752600" y="280415"/>
            <a:ext cx="7772400" cy="1143000"/>
          </a:xfrm>
        </p:spPr>
        <p:txBody>
          <a:bodyPr/>
          <a:lstStyle/>
          <a:p>
            <a:r>
              <a:rPr lang="en-GB" sz="3800" b="1" dirty="0"/>
              <a:t>Benefits of SMA</a:t>
            </a:r>
            <a:br>
              <a:rPr lang="en-GB" sz="2800" dirty="0"/>
            </a:br>
            <a:endParaRPr lang="en-GB" altLang="en-US" sz="2800" dirty="0"/>
          </a:p>
        </p:txBody>
      </p:sp>
      <p:sp>
        <p:nvSpPr>
          <p:cNvPr id="20483" name="Rectangle 3">
            <a:extLst>
              <a:ext uri="{FF2B5EF4-FFF2-40B4-BE49-F238E27FC236}">
                <a16:creationId xmlns:a16="http://schemas.microsoft.com/office/drawing/2014/main" id="{F97D7233-0493-31DC-2A7F-47AC7B56CDE8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911424" y="1328165"/>
            <a:ext cx="11161240" cy="5334000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sz="3600" dirty="0"/>
              <a:t>Enhanced decision-making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600" dirty="0"/>
              <a:t>Improved stakeholder trust and reputation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600" dirty="0"/>
              <a:t>Cost efficiency and risk mitigation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600" dirty="0"/>
              <a:t>Strategic alignment with global goals (e.g., SDGs)</a:t>
            </a:r>
          </a:p>
          <a:p>
            <a:pPr>
              <a:lnSpc>
                <a:spcPct val="80000"/>
              </a:lnSpc>
            </a:pPr>
            <a:endParaRPr lang="en-GB" altLang="en-US" sz="2400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9372966E-D4DF-D5FC-5F45-433DAF4EACB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865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790F84C-FFE5-D862-E62D-9B6F23B52DD5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99BD8D-BCB4-4E5B-954B-79B1174264A0}" type="slidenum">
              <a:rPr lang="en-GB" altLang="en-US" smtClean="0"/>
              <a:pPr/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5428909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5F3619-99A2-6894-27D2-A1FD39AC836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>
            <a:extLst>
              <a:ext uri="{FF2B5EF4-FFF2-40B4-BE49-F238E27FC236}">
                <a16:creationId xmlns:a16="http://schemas.microsoft.com/office/drawing/2014/main" id="{CD46EDAF-0222-ED80-A3B8-CFEA582AB6F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34433" y="280415"/>
            <a:ext cx="10802127" cy="1143000"/>
          </a:xfrm>
        </p:spPr>
        <p:txBody>
          <a:bodyPr/>
          <a:lstStyle/>
          <a:p>
            <a:r>
              <a:rPr lang="en-GB" sz="3600" b="1" dirty="0"/>
              <a:t>Group Activity – SMA Application (10 mins)</a:t>
            </a:r>
            <a:br>
              <a:rPr lang="en-GB" sz="3600" dirty="0"/>
            </a:br>
            <a:endParaRPr lang="en-GB" altLang="en-US" sz="3600" dirty="0"/>
          </a:p>
        </p:txBody>
      </p:sp>
      <p:sp>
        <p:nvSpPr>
          <p:cNvPr id="20483" name="Rectangle 3">
            <a:extLst>
              <a:ext uri="{FF2B5EF4-FFF2-40B4-BE49-F238E27FC236}">
                <a16:creationId xmlns:a16="http://schemas.microsoft.com/office/drawing/2014/main" id="{124609CE-63EA-B5C6-47E8-9DC2BD1343B4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885417" y="1243585"/>
            <a:ext cx="10369152" cy="3337543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Scenario: A food retail company aims to reduce its environmental impact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Task: Identify two SMA tools that could be applied and explain why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Optional extension: Draft a simple KPI framework for sustainability performance</a:t>
            </a:r>
          </a:p>
          <a:p>
            <a:pPr>
              <a:lnSpc>
                <a:spcPct val="80000"/>
              </a:lnSpc>
            </a:pPr>
            <a:endParaRPr lang="en-GB" altLang="en-US" sz="2400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4E908500-31DF-369E-B991-3E2FA62152C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865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6CF1DA4E-FA28-432C-22CC-590DE37036C0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99BD8D-BCB4-4E5B-954B-79B1174264A0}" type="slidenum">
              <a:rPr lang="en-GB" altLang="en-US" smtClean="0"/>
              <a:pPr/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2496719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AF915D6-56B2-3D68-C775-C0C5506C20B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>
            <a:extLst>
              <a:ext uri="{FF2B5EF4-FFF2-40B4-BE49-F238E27FC236}">
                <a16:creationId xmlns:a16="http://schemas.microsoft.com/office/drawing/2014/main" id="{748F07E3-7395-882F-CF1D-71761B96676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752600" y="280415"/>
            <a:ext cx="7772400" cy="1143000"/>
          </a:xfrm>
        </p:spPr>
        <p:txBody>
          <a:bodyPr/>
          <a:lstStyle/>
          <a:p>
            <a:r>
              <a:rPr lang="en-GB" sz="3600" b="1" dirty="0"/>
              <a:t>Recap &amp; Takeaways</a:t>
            </a:r>
            <a:br>
              <a:rPr lang="en-GB" sz="2800" dirty="0"/>
            </a:br>
            <a:endParaRPr lang="en-GB" altLang="en-US" sz="2800" dirty="0"/>
          </a:p>
        </p:txBody>
      </p:sp>
      <p:sp>
        <p:nvSpPr>
          <p:cNvPr id="20483" name="Rectangle 3">
            <a:extLst>
              <a:ext uri="{FF2B5EF4-FFF2-40B4-BE49-F238E27FC236}">
                <a16:creationId xmlns:a16="http://schemas.microsoft.com/office/drawing/2014/main" id="{FE573458-5CDE-C730-B79B-68C34839C4A9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515380" y="1124744"/>
            <a:ext cx="11161240" cy="3685011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SMA helps integrate sustainability into core management practices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Long-term value requires more than just financial metrics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Practical tools and real-world applications make SMA actionable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Essential skill for modern management accountants</a:t>
            </a:r>
          </a:p>
          <a:p>
            <a:pPr>
              <a:lnSpc>
                <a:spcPct val="80000"/>
              </a:lnSpc>
            </a:pPr>
            <a:endParaRPr lang="en-GB" altLang="en-US" sz="2400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CE512875-AC24-0508-380B-D01A51E5768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865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1AC2727-0347-0785-A4E8-2B36B4848050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99BD8D-BCB4-4E5B-954B-79B1174264A0}" type="slidenum">
              <a:rPr lang="en-GB" altLang="en-US" smtClean="0"/>
              <a:pPr/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83849729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241</TotalTime>
  <Words>512</Words>
  <Application>Microsoft Macintosh PowerPoint</Application>
  <PresentationFormat>Widescreen</PresentationFormat>
  <Paragraphs>96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Arial</vt:lpstr>
      <vt:lpstr>Calibri</vt:lpstr>
      <vt:lpstr>Myriad Pro</vt:lpstr>
      <vt:lpstr>Verdana</vt:lpstr>
      <vt:lpstr>20140311PresentationUWTSDTemplate</vt:lpstr>
      <vt:lpstr>LCBB5010</vt:lpstr>
      <vt:lpstr>Learning Objectives </vt:lpstr>
      <vt:lpstr>What is Sustainable Management Accounting? </vt:lpstr>
      <vt:lpstr>Drivers for Sustainability in Business </vt:lpstr>
      <vt:lpstr>Key Features of SMA </vt:lpstr>
      <vt:lpstr>Tools and Techniques in SMA </vt:lpstr>
      <vt:lpstr>SMA vs Traditional Management Accounting </vt:lpstr>
      <vt:lpstr>Case Study – Unilever </vt:lpstr>
      <vt:lpstr>Case Study – Tesco </vt:lpstr>
      <vt:lpstr>Emerging Trends in SMA </vt:lpstr>
      <vt:lpstr>The Performance Prism/Stakeholder Model </vt:lpstr>
      <vt:lpstr>Benefits of SMA </vt:lpstr>
      <vt:lpstr>Group Activity – SMA Application (10 mins) </vt:lpstr>
      <vt:lpstr>Recap &amp; Takeaways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LCBB5002</dc:title>
  <dc:creator>Winifred Soribe</dc:creator>
  <cp:lastModifiedBy>Winifred Soribe</cp:lastModifiedBy>
  <cp:revision>34</cp:revision>
  <dcterms:created xsi:type="dcterms:W3CDTF">2020-06-14T17:29:46Z</dcterms:created>
  <dcterms:modified xsi:type="dcterms:W3CDTF">2025-06-26T20:12:52Z</dcterms:modified>
</cp:coreProperties>
</file>