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26"/>
  </p:notesMasterIdLst>
  <p:sldIdLst>
    <p:sldId id="280" r:id="rId5"/>
    <p:sldId id="323" r:id="rId6"/>
    <p:sldId id="257" r:id="rId7"/>
    <p:sldId id="327" r:id="rId8"/>
    <p:sldId id="341" r:id="rId9"/>
    <p:sldId id="324" r:id="rId10"/>
    <p:sldId id="282" r:id="rId11"/>
    <p:sldId id="346" r:id="rId12"/>
    <p:sldId id="332" r:id="rId13"/>
    <p:sldId id="328" r:id="rId14"/>
    <p:sldId id="331" r:id="rId15"/>
    <p:sldId id="345" r:id="rId16"/>
    <p:sldId id="265" r:id="rId17"/>
    <p:sldId id="259" r:id="rId18"/>
    <p:sldId id="273" r:id="rId19"/>
    <p:sldId id="260" r:id="rId20"/>
    <p:sldId id="344" r:id="rId21"/>
    <p:sldId id="334" r:id="rId22"/>
    <p:sldId id="292" r:id="rId23"/>
    <p:sldId id="272" r:id="rId24"/>
    <p:sldId id="27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74E01-B68E-4700-B623-E5232CFE0357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2F95A2-EA2D-47C0-8F81-3A1567346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991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D643D670-297D-4127-9BCB-98DE9F8B2A24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525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401D-F266-4BCA-8739-DB2CF36DDAB7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13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4A27E-7CF9-4891-B7F9-3A4C885778FA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841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B072E-2438-4B9E-B22D-0623C8EFAFD7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840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8B55-3E5C-4132-B42F-00596ECA9613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742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15C8C-CB21-4C05-82B0-E7AA7C081CA0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427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2E0CA-17E9-4B41-9518-4E689110B2A6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508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8B50-7E3E-4BEC-ABC1-BFD244B4CD7F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605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D380-CC99-487D-A8A8-6F17A997557E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864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BE7D9-4A71-4A86-834D-EFDBE344E003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447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F7837-375C-4008-834D-EDFA2C550B81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725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B9F80-D60D-44E8-98D9-4FC045D59F5F}" type="datetime1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914400" y="3398520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0697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13A0D-F23E-41F2-AA40-D9209ED819D4}" type="datetime1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1874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05E42-1B6D-4383-AFC9-31775DF38264}" type="datetime1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35810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A46D0-5A52-4668-82DE-6775727E61B3}" type="datetime1">
              <a:rPr lang="en-GB" smtClean="0"/>
              <a:t>01/02/2025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4003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AA6C8-0C98-475D-93C9-C3A41EE272ED}" type="datetime1">
              <a:rPr lang="en-GB" smtClean="0"/>
              <a:t>01/02/2025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4650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4321C-6AAB-409A-9E10-0E919D3E5B7E}" type="datetime1">
              <a:rPr lang="en-GB" smtClean="0"/>
              <a:t>01/02/2025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9191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C430-F36A-4483-AC41-902CBAA74A57}" type="datetime1">
              <a:rPr lang="en-GB" smtClean="0"/>
              <a:t>01/02/2025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2513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C0228-80E5-41DE-8A44-677B7D445228}" type="datetime1">
              <a:rPr lang="en-GB" smtClean="0"/>
              <a:t>01/02/2025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008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4F039-53A9-439C-90BF-CF9A1CE97E9D}" type="datetime1">
              <a:rPr lang="en-GB" smtClean="0"/>
              <a:t>01/02/2025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6759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43C9-27EE-4C9F-B5A4-792D1FDAB223}" type="datetime1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908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58F18-A385-4837-8EA7-996EFE6115DA}" type="datetime1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645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371CB-1A9C-4C67-81A7-488362A0C5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06EC36-ECBD-4DE1-BDD6-E2CD51666E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F7955E-B990-4CC4-BC9D-D85AF1644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0A05-1B8A-42A6-84A6-B65AA75C0311}" type="datetime1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D6E0E0-5D72-40F4-839C-BBBBDFD1D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08722-11DA-489E-9D22-B35E7B017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2674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6C748-69BB-4FC5-9A97-EA302DD9F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C4DE1-677F-4446-8181-4693676435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78B553-58B4-42CC-BAD6-212E79020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74D6C-8669-4875-BFB0-3CB4EB7AFF55}" type="datetime1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0D54DC-BE80-4F12-81A6-6A13729C4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10F76-D04B-4957-9942-C03E9EA05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998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D86E2-0977-4987-95C8-851602FFF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9F09D-1D50-4485-848E-902E8696EA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5761AB-F347-43E2-B563-593EC619D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F06AD-3894-436E-9E2A-FE9951A1377A}" type="datetime1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095F77-1C57-4E31-882F-B1EF6B55F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C1623F-487F-49F2-81E6-94E6A401A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6902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2C3DC-6F16-41EC-95F8-883EEF7E9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9D8DC-C035-43AC-9AAA-FDA4B1B486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4EE877-1344-444B-A2DD-8601E1EF97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7D054A-1ED3-434C-BE69-83DDAEA12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9B43E-8140-48D9-A52F-8BCF80BAE156}" type="datetime1">
              <a:rPr lang="en-GB" smtClean="0"/>
              <a:t>01/02/2025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89F6FB-18D4-45F6-95BD-2888BC9E1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6BE8A0-99BE-4EF6-B946-91502283A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8849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6E9EC-60A3-43BB-AB6D-3CA06D8D8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53CEE7-9B5B-4B8D-B3A5-CA99D4D58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C2433B-A42C-4B86-B612-48026A90B6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0F00E9-E20E-4738-BF8C-F1A350A3D9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74DEE8-C331-4A37-9A51-281B111AE9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69A5AF-6045-4517-BCEC-BD09876A2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0CC2E-D00D-4DA8-A094-35B1394E3E8E}" type="datetime1">
              <a:rPr lang="en-GB" smtClean="0"/>
              <a:t>01/02/2025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A5CB32-48A0-4736-9EE6-967AD9C39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1CA874-A2CA-4362-B43B-D4B5C5759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5952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60C69-C43A-451D-BE8D-E12A29A5E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867445-6F44-4019-830C-02F79E475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06DD-DCFC-41A3-AF15-C907FA0F4F7F}" type="datetime1">
              <a:rPr lang="en-GB" smtClean="0"/>
              <a:t>01/02/2025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4E629E-DEFD-4F1B-A616-69A887BB6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AF7853-90C4-4BFA-AF04-DDA0CCBBD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2378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7F638B-4809-45E4-B7D4-1B31F6D68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23BFA-9154-4272-AC74-F853034341B0}" type="datetime1">
              <a:rPr lang="en-GB" smtClean="0"/>
              <a:t>01/02/2025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0A3C38-94CF-48CF-88EB-C71E47B94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ED3B14-74AB-4BEF-B253-5BA7D0170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1195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D2903-C9B0-496B-BC71-E96C4DB08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A0C66-0DB7-4503-AF11-7D2FACB060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8453CF-6D41-4A5C-9C5C-E5B1E27995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774E52-CFAC-49D5-998C-05C3910A4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73A1-DECB-496C-A443-5D02A7FAAB8C}" type="datetime1">
              <a:rPr lang="en-GB" smtClean="0"/>
              <a:t>01/02/2025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409714-A8AA-4751-B2DD-04AF5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E7617F-45FE-4BF7-8C81-B5E4C69EB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7777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E339B-1431-4ED5-A886-2EA5AB4A7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2D6391-B944-4E7F-9DA6-83C1437D25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2AC6E8-4A03-4447-9B8D-F425CDE075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79E055-901A-4E5F-940F-FCD72CE72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BB69E-E619-4D55-B48C-C952DF2DE7E7}" type="datetime1">
              <a:rPr lang="en-GB" smtClean="0"/>
              <a:t>01/02/2025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908749-877D-4BB8-8B99-60365C7FC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92FD37-290C-4496-933C-36D38E43C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0458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AE7CB-FBC5-492E-9A60-B829AC786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AED599-F2AB-4BED-A964-90F279FD99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879410-A174-491C-A7F2-9EB3B0F1A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89A4B-599B-4BB1-A6B7-09FAE5942181}" type="datetime1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8D64E-527B-46DC-9A08-9D3F9FBB6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B94539-E8D2-4510-B02E-1C46C0AD0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0781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05B804-2F4B-4FB8-9724-88223A63EE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BAD5AF-2D04-4142-BAA7-4E6072200C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30FDD2-4AE7-480F-8F0F-9EE00345F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A8856-6C51-43C4-B2F3-92EBD1FE7BB3}" type="datetime1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56FE0A-B5BC-4406-8D99-14835C958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93DC4-24A3-4D02-9051-A050BD45C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1122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5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7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4" y="6525344"/>
            <a:ext cx="1294837" cy="218522"/>
          </a:xfrm>
        </p:spPr>
        <p:txBody>
          <a:bodyPr/>
          <a:lstStyle/>
          <a:p>
            <a:fld id="{874983A4-2E2C-4D9E-AF51-E2A0033FF215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33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4497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C556-76E1-481F-8ABE-4A335F87E462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5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4212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8"/>
            <a:ext cx="103632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901"/>
            <a:ext cx="10363200" cy="1500187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BDFB-D7BC-4E92-84D5-5A0C21275383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8538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794EA-A11F-4624-A16E-42C2EB12EE08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36821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7"/>
            <a:ext cx="5386917" cy="3414365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7"/>
            <a:ext cx="5389033" cy="3414365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7B9F9-1EE9-447C-9013-7CD79B55C95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6459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E4B53-1A5A-4C57-AB44-A097A4D67BE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5514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87984-3B10-4D47-8B1F-1CB40748C0CB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26543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17217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4"/>
            <a:ext cx="4011084" cy="4029891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1806D-1708-4CF6-B47D-BF6579AE3E41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684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80"/>
            <a:ext cx="7315200" cy="382433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1A1F5-9D14-4B71-B9D8-5AE0D2BFB0E8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20015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97BAD-CE5D-4827-8DDC-EF450A32A2C4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33373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12020-D4D9-418F-91FD-72C71352852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521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B0BA3-2776-4F7D-96BD-FDEA147620A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552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78BB4E5-C65C-4D02-9C42-1B01C22B0132}" type="datetime1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F2F8A10-4287-4BE8-ACD7-B40DB3D6C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302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533A1A-3F29-4515-AA38-8651B048C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B21459-BC3C-429B-9969-A374A33251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0E6070-17EC-403B-8223-8B7C84040D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7C1C8D-26B0-4BB8-A284-B08DDF919D9F}" type="datetime1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CB6B5D-C1B0-4874-9732-AE87BB4A9B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52E79-34BA-4C7C-9496-AAAEF08F7F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A09A0-1466-4BC9-BE96-16DF7FE23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84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E4DE8-882D-418B-A866-F41BC7FF0E95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t>01/02/2025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7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440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514350" rtl="0" eaLnBrk="1" latinLnBrk="0" hangingPunct="1"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881" indent="-192881" algn="l" defTabSz="51435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7910" indent="-160735" algn="l" defTabSz="514350" rtl="0" eaLnBrk="1" latinLnBrk="0" hangingPunct="1">
        <a:spcBef>
          <a:spcPct val="20000"/>
        </a:spcBef>
        <a:buFont typeface="Arial" pitchFamily="34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spcBef>
          <a:spcPct val="20000"/>
        </a:spcBef>
        <a:buFont typeface="Arial" pitchFamily="34" charset="0"/>
        <a:buChar char="–"/>
        <a:defRPr sz="1125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spcBef>
          <a:spcPct val="20000"/>
        </a:spcBef>
        <a:buFont typeface="Arial" pitchFamily="34" charset="0"/>
        <a:buChar char="»"/>
        <a:defRPr sz="1125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h8OJ3X_k5AQ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kedurke.co.uk/" TargetMode="External"/><Relationship Id="rId2" Type="http://schemas.openxmlformats.org/officeDocument/2006/relationships/hyperlink" Target="mailto:Mike.durke@uwtsd.ac.uk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democracy.swansea.gov.uk/mgUserInfo.aspx?UID=392&amp;LLL=-1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1508" y="1595944"/>
            <a:ext cx="8040892" cy="2376264"/>
          </a:xfrm>
        </p:spPr>
        <p:txBody>
          <a:bodyPr>
            <a:normAutofit fontScale="90000"/>
          </a:bodyPr>
          <a:lstStyle/>
          <a:p>
            <a:r>
              <a:rPr lang="en-GB" sz="5400" b="1" dirty="0">
                <a:solidFill>
                  <a:schemeClr val="bg1"/>
                </a:solidFill>
              </a:rPr>
              <a:t>BMPL5017 </a:t>
            </a:r>
            <a:br>
              <a:rPr lang="en-GB" sz="5400" b="1" dirty="0">
                <a:solidFill>
                  <a:schemeClr val="bg1"/>
                </a:solidFill>
              </a:rPr>
            </a:br>
            <a:r>
              <a:rPr lang="en-GB" sz="5400" b="1" dirty="0">
                <a:solidFill>
                  <a:schemeClr val="bg1"/>
                </a:solidFill>
              </a:rPr>
              <a:t>Preparing for Research Within Policing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593124" y="4725144"/>
            <a:ext cx="3744416" cy="1080120"/>
          </a:xfrm>
        </p:spPr>
        <p:txBody>
          <a:bodyPr>
            <a:normAutofit/>
          </a:bodyPr>
          <a:lstStyle/>
          <a:p>
            <a:r>
              <a:rPr lang="en-GB" sz="5400" b="1" dirty="0">
                <a:solidFill>
                  <a:schemeClr val="bg1"/>
                </a:solidFill>
              </a:rPr>
              <a:t>2024/25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>
                <a:solidFill>
                  <a:prstClr val="black">
                    <a:tint val="75000"/>
                  </a:prstClr>
                </a:solidFill>
                <a:latin typeface="Myriad Pro"/>
              </a:rPr>
              <a:pPr/>
              <a:t>1</a:t>
            </a:fld>
            <a:endParaRPr lang="en-GB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3454557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213F0-8B51-4C52-936B-8F99C4A51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081" y="274637"/>
            <a:ext cx="9757719" cy="1409307"/>
          </a:xfrm>
        </p:spPr>
        <p:txBody>
          <a:bodyPr anchor="ctr">
            <a:normAutofit/>
          </a:bodyPr>
          <a:lstStyle/>
          <a:p>
            <a:pPr algn="l"/>
            <a:r>
              <a:rPr lang="en-GB" sz="6000" dirty="0"/>
              <a:t>Welcome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6D08A-7203-4C77-BD32-0C95A01ADC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2724" y="1844823"/>
            <a:ext cx="5807676" cy="35345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Mike Durke </a:t>
            </a:r>
          </a:p>
          <a:p>
            <a:pPr>
              <a:lnSpc>
                <a:spcPct val="90000"/>
              </a:lnSpc>
            </a:pPr>
            <a:r>
              <a:rPr lang="en-GB" dirty="0"/>
              <a:t>Senior Lecturer</a:t>
            </a:r>
          </a:p>
          <a:p>
            <a:pPr>
              <a:lnSpc>
                <a:spcPct val="90000"/>
              </a:lnSpc>
            </a:pPr>
            <a:r>
              <a:rPr lang="en-GB" dirty="0"/>
              <a:t>Postgraduate: MA (Child Welfare), MBA, PGCE (PCET)</a:t>
            </a:r>
          </a:p>
          <a:p>
            <a:pPr>
              <a:lnSpc>
                <a:spcPct val="90000"/>
              </a:lnSpc>
            </a:pPr>
            <a:r>
              <a:rPr lang="en-GB" dirty="0"/>
              <a:t>Undergraduate: BA (Hons) </a:t>
            </a:r>
          </a:p>
          <a:p>
            <a:pPr>
              <a:lnSpc>
                <a:spcPct val="90000"/>
              </a:lnSpc>
            </a:pPr>
            <a:r>
              <a:rPr lang="en-GB" dirty="0" err="1"/>
              <a:t>CMgr</a:t>
            </a:r>
            <a:r>
              <a:rPr lang="en-GB" dirty="0"/>
              <a:t>, FCMI, FHEA</a:t>
            </a:r>
          </a:p>
          <a:p>
            <a:pPr>
              <a:lnSpc>
                <a:spcPct val="90000"/>
              </a:lnSpc>
            </a:pPr>
            <a:r>
              <a:rPr lang="en-GB" dirty="0"/>
              <a:t>See also, ’56+ years in 2 minutes’</a:t>
            </a:r>
          </a:p>
          <a:p>
            <a:pPr>
              <a:lnSpc>
                <a:spcPct val="90000"/>
              </a:lnSpc>
            </a:pPr>
            <a:endParaRPr lang="en-GB" sz="2200" dirty="0"/>
          </a:p>
        </p:txBody>
      </p:sp>
      <p:pic>
        <p:nvPicPr>
          <p:cNvPr id="6" name="Picture 5" descr="A picture containing person, person, indoor, shelf&#10;&#10;Description automatically generated">
            <a:extLst>
              <a:ext uri="{FF2B5EF4-FFF2-40B4-BE49-F238E27FC236}">
                <a16:creationId xmlns:a16="http://schemas.microsoft.com/office/drawing/2014/main" id="{D16603F3-8EEB-4C52-9FF0-E3DC8B5998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03" b="9318"/>
          <a:stretch/>
        </p:blipFill>
        <p:spPr>
          <a:xfrm>
            <a:off x="7383666" y="1683944"/>
            <a:ext cx="2948136" cy="2911958"/>
          </a:xfrm>
          <a:prstGeom prst="rect">
            <a:avLst/>
          </a:prstGeom>
          <a:noFill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D60AD8-5049-4F3E-A5C0-A310B94AC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0376" y="6380973"/>
            <a:ext cx="730424" cy="340503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spcAft>
                  <a:spcPts val="600"/>
                </a:spcAft>
              </a:pPr>
              <a:t>2</a:t>
            </a:fld>
            <a:endParaRPr lang="en-GB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620161-3F96-45C7-9503-769A4D836C96}"/>
              </a:ext>
            </a:extLst>
          </p:cNvPr>
          <p:cNvSpPr txBox="1"/>
          <p:nvPr/>
        </p:nvSpPr>
        <p:spPr>
          <a:xfrm>
            <a:off x="7252426" y="4766510"/>
            <a:ext cx="3600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Myriad Pro"/>
                <a:hlinkClick r:id="rId3"/>
              </a:rPr>
              <a:t>https://youtu.be/h8OJ3X_k5AQ</a:t>
            </a:r>
            <a:r>
              <a:rPr lang="en-GB" dirty="0">
                <a:solidFill>
                  <a:prstClr val="black"/>
                </a:solidFill>
                <a:latin typeface="Myriad Pro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568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54288"/>
            <a:ext cx="10972800" cy="990600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</a:rPr>
              <a:t>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7186" y="2016920"/>
            <a:ext cx="4038600" cy="41867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/>
              <a:t>1. </a:t>
            </a:r>
            <a:r>
              <a:rPr lang="en-GB" b="1" dirty="0"/>
              <a:t>Overview</a:t>
            </a:r>
          </a:p>
          <a:p>
            <a:pPr lvl="1"/>
            <a:r>
              <a:rPr lang="en-GB" dirty="0"/>
              <a:t>Welcome</a:t>
            </a:r>
          </a:p>
          <a:p>
            <a:pPr lvl="1"/>
            <a:r>
              <a:rPr lang="en-GB" dirty="0"/>
              <a:t>Level of Study </a:t>
            </a:r>
          </a:p>
          <a:p>
            <a:pPr lvl="1"/>
            <a:r>
              <a:rPr lang="en-GB" dirty="0"/>
              <a:t>Aims of Module</a:t>
            </a:r>
          </a:p>
          <a:p>
            <a:pPr lvl="1"/>
            <a:r>
              <a:rPr lang="en-GB" dirty="0"/>
              <a:t>Learning Outcomes</a:t>
            </a:r>
          </a:p>
          <a:p>
            <a:pPr lvl="1"/>
            <a:r>
              <a:rPr lang="en-GB" dirty="0"/>
              <a:t>Lesson Content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19937" y="1628800"/>
            <a:ext cx="4926629" cy="43120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2. Assessments</a:t>
            </a:r>
          </a:p>
          <a:p>
            <a:pPr lvl="1"/>
            <a:r>
              <a:rPr lang="en-GB" dirty="0"/>
              <a:t>Deadline Dates</a:t>
            </a:r>
          </a:p>
          <a:p>
            <a:pPr lvl="1"/>
            <a:r>
              <a:rPr lang="en-GB" dirty="0"/>
              <a:t>Referencing </a:t>
            </a:r>
          </a:p>
          <a:p>
            <a:pPr lvl="1"/>
            <a:r>
              <a:rPr lang="en-GB" dirty="0"/>
              <a:t>Reading List </a:t>
            </a:r>
          </a:p>
          <a:p>
            <a:pPr marL="274320" lvl="1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3. What success looks like</a:t>
            </a:r>
          </a:p>
          <a:p>
            <a:pPr lvl="1"/>
            <a:r>
              <a:rPr lang="en-GB" dirty="0"/>
              <a:t>You Will Need …</a:t>
            </a:r>
          </a:p>
          <a:p>
            <a:pPr lvl="1"/>
            <a:r>
              <a:rPr lang="en-GB" dirty="0"/>
              <a:t>VLE - Moodle</a:t>
            </a:r>
          </a:p>
          <a:p>
            <a:pPr lvl="1"/>
            <a:r>
              <a:rPr lang="en-GB" dirty="0"/>
              <a:t>Your Next Steps …</a:t>
            </a:r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>
                <a:latin typeface="Arial"/>
              </a:rPr>
              <a:pPr/>
              <a:t>3</a:t>
            </a:fld>
            <a:endParaRPr lang="en-GB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75189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E97A15B-C16F-4452-B221-04BA6B05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91921"/>
            <a:ext cx="10972800" cy="1143000"/>
          </a:xfrm>
        </p:spPr>
        <p:txBody>
          <a:bodyPr>
            <a:normAutofit/>
          </a:bodyPr>
          <a:lstStyle/>
          <a:p>
            <a:pPr algn="l"/>
            <a:r>
              <a:rPr lang="en-GB" sz="6000" dirty="0"/>
              <a:t>Contact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C8EDE2F-0CE9-4B4C-B963-3690864D16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2027976"/>
            <a:ext cx="11060317" cy="33245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Clr>
                <a:srgbClr val="93A299"/>
              </a:buClr>
              <a:buNone/>
              <a:defRPr/>
            </a:pPr>
            <a:r>
              <a:rPr lang="en-GB" dirty="0">
                <a:solidFill>
                  <a:prstClr val="black"/>
                </a:solidFill>
                <a:latin typeface="Arial"/>
              </a:rPr>
              <a:t>Face-to-face is always best. </a:t>
            </a:r>
          </a:p>
          <a:p>
            <a:pPr marL="0" indent="0">
              <a:spcBef>
                <a:spcPts val="0"/>
              </a:spcBef>
              <a:buClr>
                <a:srgbClr val="93A299"/>
              </a:buClr>
              <a:buNone/>
              <a:defRPr/>
            </a:pPr>
            <a:r>
              <a:rPr lang="en-GB" dirty="0">
                <a:solidFill>
                  <a:prstClr val="black"/>
                </a:solidFill>
                <a:latin typeface="Arial"/>
              </a:rPr>
              <a:t>Before and after class a quick question eases pressure</a:t>
            </a:r>
          </a:p>
          <a:p>
            <a:pPr marL="0" indent="0">
              <a:spcBef>
                <a:spcPts val="0"/>
              </a:spcBef>
              <a:buClr>
                <a:srgbClr val="93A299"/>
              </a:buClr>
              <a:buNone/>
              <a:defRPr/>
            </a:pPr>
            <a:r>
              <a:rPr lang="en-GB" dirty="0">
                <a:solidFill>
                  <a:prstClr val="black"/>
                </a:solidFill>
                <a:latin typeface="Arial"/>
              </a:rPr>
              <a:t>Email - </a:t>
            </a:r>
            <a:r>
              <a:rPr lang="en-GB" sz="2800" dirty="0">
                <a:solidFill>
                  <a:prstClr val="black"/>
                </a:solidFill>
                <a:latin typeface="Arial"/>
                <a:hlinkClick r:id="rId2"/>
              </a:rPr>
              <a:t>Mike.durke@uwtsd.ac.uk</a:t>
            </a:r>
            <a:endParaRPr lang="en-GB" sz="2800" dirty="0">
              <a:solidFill>
                <a:prstClr val="black"/>
              </a:solidFill>
              <a:latin typeface="Arial"/>
            </a:endParaRPr>
          </a:p>
          <a:p>
            <a:pPr marL="0" indent="0" algn="ctr">
              <a:spcBef>
                <a:spcPts val="0"/>
              </a:spcBef>
              <a:buClr>
                <a:srgbClr val="93A299"/>
              </a:buClr>
              <a:buNone/>
              <a:defRPr/>
            </a:pPr>
            <a:endParaRPr lang="en-GB" dirty="0">
              <a:solidFill>
                <a:prstClr val="black"/>
              </a:solidFill>
              <a:latin typeface="Arial"/>
            </a:endParaRPr>
          </a:p>
          <a:p>
            <a:pPr marL="0" indent="0">
              <a:spcBef>
                <a:spcPts val="0"/>
              </a:spcBef>
              <a:buClr>
                <a:srgbClr val="93A299"/>
              </a:buClr>
              <a:buNone/>
              <a:defRPr/>
            </a:pPr>
            <a:r>
              <a:rPr lang="en-GB" dirty="0">
                <a:solidFill>
                  <a:prstClr val="black"/>
                </a:solidFill>
                <a:latin typeface="Arial"/>
              </a:rPr>
              <a:t>Student-facing focus on innovation and change</a:t>
            </a:r>
          </a:p>
          <a:p>
            <a:pPr marL="0" indent="0">
              <a:spcBef>
                <a:spcPts val="0"/>
              </a:spcBef>
              <a:buClr>
                <a:srgbClr val="93A299"/>
              </a:buClr>
              <a:buNone/>
              <a:defRPr/>
            </a:pPr>
            <a:r>
              <a:rPr lang="en-GB" dirty="0">
                <a:solidFill>
                  <a:prstClr val="black"/>
                </a:solidFill>
                <a:latin typeface="Arial"/>
              </a:rPr>
              <a:t>Website - </a:t>
            </a:r>
            <a:r>
              <a:rPr lang="en-GB" sz="2800" dirty="0">
                <a:solidFill>
                  <a:prstClr val="black"/>
                </a:solidFill>
                <a:latin typeface="Arial"/>
                <a:hlinkClick r:id="rId3"/>
              </a:rPr>
              <a:t>www.mikedurke.co.uk</a:t>
            </a:r>
            <a:r>
              <a:rPr lang="en-GB" sz="2800" dirty="0">
                <a:solidFill>
                  <a:prstClr val="black"/>
                </a:solidFill>
                <a:latin typeface="Arial"/>
              </a:rPr>
              <a:t> </a:t>
            </a:r>
            <a:endParaRPr lang="en-GB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08E02B7-2867-4552-A661-B3645825A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>
                <a:solidFill>
                  <a:prstClr val="black">
                    <a:tint val="75000"/>
                  </a:prstClr>
                </a:solidFill>
                <a:latin typeface="Myriad Pro"/>
              </a:rPr>
              <a:pPr/>
              <a:t>4</a:t>
            </a:fld>
            <a:endParaRPr lang="en-GB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2266277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32D3D-09F2-47FB-ABFD-73914422C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740" y="700938"/>
            <a:ext cx="7183394" cy="1143000"/>
          </a:xfrm>
        </p:spPr>
        <p:txBody>
          <a:bodyPr>
            <a:normAutofit/>
          </a:bodyPr>
          <a:lstStyle/>
          <a:p>
            <a:pPr algn="l"/>
            <a:r>
              <a:rPr lang="en-GB" sz="6000" dirty="0"/>
              <a:t>Swansea Councillor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A06936-2F16-4A29-BD72-C05A081C4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>
                <a:solidFill>
                  <a:prstClr val="black">
                    <a:tint val="75000"/>
                  </a:prstClr>
                </a:solidFill>
                <a:latin typeface="Myriad Pro"/>
              </a:rPr>
              <a:pPr/>
              <a:t>5</a:t>
            </a:fld>
            <a:endParaRPr lang="en-GB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7596DA-3EA5-4257-B7F4-BAB07A9A57D4}"/>
              </a:ext>
            </a:extLst>
          </p:cNvPr>
          <p:cNvSpPr txBox="1"/>
          <p:nvPr/>
        </p:nvSpPr>
        <p:spPr>
          <a:xfrm>
            <a:off x="2801887" y="4933408"/>
            <a:ext cx="617443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prstClr val="black"/>
                </a:solidFill>
                <a:latin typeface="Myriad Pro"/>
                <a:hlinkClick r:id="rId2"/>
              </a:rPr>
              <a:t>https://democracy.swansea.gov.uk/mgUserInfo.aspx?UID=392&amp;LLL=-1</a:t>
            </a:r>
            <a:r>
              <a:rPr lang="en-GB" sz="1400" dirty="0">
                <a:solidFill>
                  <a:prstClr val="black"/>
                </a:solidFill>
                <a:latin typeface="Myriad Pro"/>
              </a:rPr>
              <a:t>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B2FF94-5224-4640-9F7C-828844A67B41}"/>
              </a:ext>
            </a:extLst>
          </p:cNvPr>
          <p:cNvSpPr txBox="1"/>
          <p:nvPr/>
        </p:nvSpPr>
        <p:spPr>
          <a:xfrm>
            <a:off x="683740" y="1997839"/>
            <a:ext cx="829257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prstClr val="black"/>
                </a:solidFill>
                <a:latin typeface="Myriad Pro"/>
              </a:rPr>
              <a:t>The Swansea Council website contains a huge amount of information relating to a very wide range of public service provision.</a:t>
            </a:r>
          </a:p>
          <a:p>
            <a:endParaRPr lang="en-GB" sz="2000" dirty="0">
              <a:solidFill>
                <a:prstClr val="black"/>
              </a:solidFill>
              <a:latin typeface="Myriad Pro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/>
                </a:solidFill>
                <a:latin typeface="Myriad Pro"/>
              </a:rPr>
              <a:t>Lists of councillors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/>
                </a:solidFill>
                <a:latin typeface="Myriad Pro"/>
              </a:rPr>
              <a:t>Lists of meetings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/>
                </a:solidFill>
                <a:latin typeface="Myriad Pro"/>
              </a:rPr>
              <a:t>Agenda packs and reports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/>
                </a:solidFill>
                <a:latin typeface="Myriad Pro"/>
              </a:rPr>
              <a:t>Videos of public meetings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/>
                </a:solidFill>
                <a:latin typeface="Myriad Pro"/>
              </a:rPr>
              <a:t>‘Scrutiny’ of what the council does and why it does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/>
                </a:solidFill>
                <a:latin typeface="Myriad Pro"/>
              </a:rPr>
              <a:t>We are accountable to the 245,000 people who live here!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5F87492-CF13-4705-ACB7-725F276B2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0441" y="452799"/>
            <a:ext cx="3091959" cy="10681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6451C6-7F8C-4C4E-9EE6-1F95D5AB8E09}"/>
              </a:ext>
            </a:extLst>
          </p:cNvPr>
          <p:cNvSpPr txBox="1"/>
          <p:nvPr/>
        </p:nvSpPr>
        <p:spPr>
          <a:xfrm>
            <a:off x="8732108" y="1861465"/>
            <a:ext cx="2965622" cy="3139321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Power of arrest has a limited function</a:t>
            </a:r>
          </a:p>
          <a:p>
            <a:endParaRPr lang="en-GB" dirty="0"/>
          </a:p>
          <a:p>
            <a:r>
              <a:rPr lang="en-GB" dirty="0"/>
              <a:t>Multi-Agency Partnership is critical to solve major problems</a:t>
            </a:r>
          </a:p>
          <a:p>
            <a:endParaRPr lang="en-GB" dirty="0"/>
          </a:p>
          <a:p>
            <a:r>
              <a:rPr lang="en-GB" dirty="0"/>
              <a:t>What are the major issues and where might the solutions lay?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8836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32D3D-09F2-47FB-ABFD-73914422C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011" y="274638"/>
            <a:ext cx="7944177" cy="1143000"/>
          </a:xfrm>
        </p:spPr>
        <p:txBody>
          <a:bodyPr anchor="ctr">
            <a:noAutofit/>
          </a:bodyPr>
          <a:lstStyle/>
          <a:p>
            <a:pPr algn="l"/>
            <a:r>
              <a:rPr lang="en-GB" sz="6000" dirty="0"/>
              <a:t>How can I help you?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B413DB-4F5E-412E-AEF0-91B30F4F8A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5011" y="1604211"/>
            <a:ext cx="6344652" cy="398502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400" dirty="0"/>
              <a:t>Teaching, guiding, mentoring, coaching so you secure pass marks for assignment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Identify and help to reach potential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Experience means I have failed a lot and learned from the experience!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If I had a time machine, I could help the young me, avoid falling into so many potholes in the road!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References and career support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7FFC9D-0569-4E7E-BF28-AF7DA66C76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98" r="25705" b="-1"/>
          <a:stretch/>
        </p:blipFill>
        <p:spPr>
          <a:xfrm>
            <a:off x="7459249" y="1417638"/>
            <a:ext cx="4042254" cy="3992649"/>
          </a:xfrm>
          <a:prstGeom prst="rect">
            <a:avLst/>
          </a:prstGeom>
          <a:noFill/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A06936-2F16-4A29-BD72-C05A081C4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0376" y="6380973"/>
            <a:ext cx="730424" cy="340503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spcAft>
                  <a:spcPts val="600"/>
                </a:spcAft>
              </a:pPr>
              <a:t>6</a:t>
            </a:fld>
            <a:endParaRPr lang="en-GB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245004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7528" y="980728"/>
            <a:ext cx="8496944" cy="518457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800" b="1" dirty="0"/>
              <a:t>Timetables &amp; Teaching</a:t>
            </a:r>
          </a:p>
          <a:p>
            <a:pPr marL="0" indent="0" algn="ctr">
              <a:buNone/>
            </a:pPr>
            <a:r>
              <a:rPr lang="en-GB" sz="4800" b="1" dirty="0"/>
              <a:t>On the Hwb</a:t>
            </a:r>
          </a:p>
          <a:p>
            <a:pPr marL="0" indent="0" algn="ctr">
              <a:buNone/>
            </a:pPr>
            <a:r>
              <a:rPr lang="en-GB" sz="4800" b="1" dirty="0"/>
              <a:t>Always access there</a:t>
            </a:r>
          </a:p>
          <a:p>
            <a:pPr marL="0" indent="0" algn="ctr">
              <a:buNone/>
            </a:pPr>
            <a:r>
              <a:rPr lang="en-GB" sz="4800" b="1" dirty="0"/>
              <a:t>Download the app</a:t>
            </a:r>
          </a:p>
          <a:p>
            <a:pPr marL="0" indent="0" algn="ctr">
              <a:buNone/>
            </a:pPr>
            <a:r>
              <a:rPr lang="en-GB" sz="4800" b="1" dirty="0"/>
              <a:t>Ensure your </a:t>
            </a:r>
            <a:r>
              <a:rPr lang="en-GB" sz="4800" b="1" dirty="0" err="1"/>
              <a:t>uwtsd</a:t>
            </a:r>
            <a:r>
              <a:rPr lang="en-GB" sz="4800" b="1" dirty="0"/>
              <a:t> email is working correctly</a:t>
            </a:r>
          </a:p>
          <a:p>
            <a:pPr marL="0" indent="0" algn="ctr">
              <a:buNone/>
            </a:pPr>
            <a:endParaRPr lang="en-GB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>
                <a:latin typeface="Arial"/>
              </a:rPr>
              <a:pPr/>
              <a:t>7</a:t>
            </a:fld>
            <a:endParaRPr lang="en-GB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98410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0339D-DDBF-CC4C-D44F-EFA947038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399"/>
            <a:ext cx="10972800" cy="1538591"/>
          </a:xfrm>
        </p:spPr>
        <p:txBody>
          <a:bodyPr>
            <a:noAutofit/>
          </a:bodyPr>
          <a:lstStyle/>
          <a:p>
            <a:r>
              <a:rPr lang="en-GB" sz="6000" dirty="0"/>
              <a:t>Weekly Classes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0CEE4F-C117-E3E3-49CF-BC81ABCC00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178996"/>
            <a:ext cx="10972800" cy="4298004"/>
          </a:xfrm>
        </p:spPr>
        <p:txBody>
          <a:bodyPr>
            <a:normAutofit/>
          </a:bodyPr>
          <a:lstStyle/>
          <a:p>
            <a:r>
              <a:rPr lang="en-GB" sz="3200" dirty="0"/>
              <a:t>Swansea students: Weds 9-1pm in AS502</a:t>
            </a:r>
          </a:p>
          <a:p>
            <a:endParaRPr lang="en-GB" sz="3200" dirty="0"/>
          </a:p>
          <a:p>
            <a:r>
              <a:rPr lang="en-GB" sz="3200" dirty="0"/>
              <a:t>Cardiff students</a:t>
            </a:r>
            <a:r>
              <a:rPr lang="en-GB" sz="3200"/>
              <a:t>: Thurs 11am-1pm </a:t>
            </a:r>
            <a:r>
              <a:rPr lang="en-GB" sz="3200" dirty="0"/>
              <a:t>UW Registry Room 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505059-E258-EFBD-8A78-A75F84397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538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E8555DB-1F16-4B1B-87E0-013502A94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5" y="-714773"/>
            <a:ext cx="12095748" cy="804238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3C45E11-8D4E-4361-90AB-FDD3E4871DC4}"/>
              </a:ext>
            </a:extLst>
          </p:cNvPr>
          <p:cNvSpPr/>
          <p:nvPr/>
        </p:nvSpPr>
        <p:spPr>
          <a:xfrm>
            <a:off x="735334" y="5191685"/>
            <a:ext cx="5360666" cy="15181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3600" b="1" dirty="0">
                <a:solidFill>
                  <a:prstClr val="white"/>
                </a:solidFill>
                <a:latin typeface="Calibri" panose="020F0502020204030204"/>
              </a:rPr>
              <a:t>First Year</a:t>
            </a:r>
          </a:p>
          <a:p>
            <a:pPr algn="ctr" defTabSz="685800"/>
            <a:r>
              <a:rPr lang="en-GB" sz="2400" dirty="0">
                <a:solidFill>
                  <a:prstClr val="white"/>
                </a:solidFill>
                <a:latin typeface="Calibri" panose="020F0502020204030204"/>
              </a:rPr>
              <a:t>Level 4 – Foundation &amp; skills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2A972F-50B5-4792-BB6A-0CBDB740F758}"/>
              </a:ext>
            </a:extLst>
          </p:cNvPr>
          <p:cNvSpPr/>
          <p:nvPr/>
        </p:nvSpPr>
        <p:spPr>
          <a:xfrm>
            <a:off x="2778086" y="3551580"/>
            <a:ext cx="5360666" cy="151811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3600" b="1" dirty="0">
                <a:solidFill>
                  <a:prstClr val="white"/>
                </a:solidFill>
                <a:latin typeface="Calibri" panose="020F0502020204030204"/>
              </a:rPr>
              <a:t>Second Year</a:t>
            </a:r>
          </a:p>
          <a:p>
            <a:pPr algn="ctr" defTabSz="685800"/>
            <a:r>
              <a:rPr lang="en-GB" sz="2400" dirty="0">
                <a:solidFill>
                  <a:prstClr val="white"/>
                </a:solidFill>
                <a:latin typeface="Calibri" panose="020F0502020204030204"/>
              </a:rPr>
              <a:t>Level 5 – Consolidate &amp; build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6A80707-DB09-43C4-974C-0FF53B2C7BD1}"/>
              </a:ext>
            </a:extLst>
          </p:cNvPr>
          <p:cNvSpPr/>
          <p:nvPr/>
        </p:nvSpPr>
        <p:spPr>
          <a:xfrm>
            <a:off x="4775059" y="1849890"/>
            <a:ext cx="5360666" cy="151811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3600" b="1" dirty="0">
                <a:solidFill>
                  <a:prstClr val="white"/>
                </a:solidFill>
                <a:latin typeface="Calibri" panose="020F0502020204030204"/>
              </a:rPr>
              <a:t>Third Year</a:t>
            </a:r>
          </a:p>
          <a:p>
            <a:pPr algn="ctr" defTabSz="685800"/>
            <a:r>
              <a:rPr lang="en-GB" sz="2400" dirty="0">
                <a:solidFill>
                  <a:prstClr val="white"/>
                </a:solidFill>
                <a:latin typeface="Calibri" panose="020F0502020204030204"/>
              </a:rPr>
              <a:t>Level 6 - Graduation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50B4244-7954-4294-9C98-50C9BD48C047}"/>
              </a:ext>
            </a:extLst>
          </p:cNvPr>
          <p:cNvSpPr/>
          <p:nvPr/>
        </p:nvSpPr>
        <p:spPr>
          <a:xfrm>
            <a:off x="6517615" y="209785"/>
            <a:ext cx="5360666" cy="151811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sz="3600" b="1" dirty="0">
                <a:solidFill>
                  <a:prstClr val="white"/>
                </a:solidFill>
                <a:latin typeface="Calibri" panose="020F0502020204030204"/>
              </a:rPr>
              <a:t>Level 7</a:t>
            </a:r>
          </a:p>
          <a:p>
            <a:pPr algn="ctr" defTabSz="685800"/>
            <a:r>
              <a:rPr lang="en-GB" sz="2400" dirty="0">
                <a:solidFill>
                  <a:prstClr val="white"/>
                </a:solidFill>
                <a:latin typeface="Calibri" panose="020F0502020204030204"/>
              </a:rPr>
              <a:t>Postgraduate studies (masters)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CB33561-7A7E-4CC2-AEA7-35068680A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643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621" y="678254"/>
            <a:ext cx="9593179" cy="1277293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</a:rPr>
              <a:t>Overview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74E8240-E498-414B-A868-0862BD1FE8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102" y="2396751"/>
            <a:ext cx="4930076" cy="2810142"/>
          </a:xfrm>
          <a:prstGeom prst="rect">
            <a:avLst/>
          </a:prstGeom>
          <a:noFill/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FF4F288-F7C5-440F-B12D-088C12753E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7060" y="1711105"/>
            <a:ext cx="5580985" cy="419175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Timetables</a:t>
            </a:r>
          </a:p>
          <a:p>
            <a:pPr>
              <a:lnSpc>
                <a:spcPct val="90000"/>
              </a:lnSpc>
            </a:pPr>
            <a:endParaRPr lang="en-GB" dirty="0"/>
          </a:p>
          <a:p>
            <a:pPr>
              <a:lnSpc>
                <a:spcPct val="90000"/>
              </a:lnSpc>
            </a:pPr>
            <a:r>
              <a:rPr lang="en-GB" dirty="0"/>
              <a:t>Attend, take notes, be proactive</a:t>
            </a:r>
          </a:p>
          <a:p>
            <a:pPr>
              <a:lnSpc>
                <a:spcPct val="90000"/>
              </a:lnSpc>
            </a:pPr>
            <a:endParaRPr lang="en-GB" dirty="0"/>
          </a:p>
          <a:p>
            <a:pPr>
              <a:lnSpc>
                <a:spcPct val="90000"/>
              </a:lnSpc>
            </a:pPr>
            <a:r>
              <a:rPr lang="en-GB" dirty="0"/>
              <a:t>Participation is everything</a:t>
            </a:r>
          </a:p>
          <a:p>
            <a:pPr>
              <a:lnSpc>
                <a:spcPct val="90000"/>
              </a:lnSpc>
            </a:pPr>
            <a:endParaRPr lang="en-GB" dirty="0"/>
          </a:p>
          <a:p>
            <a:pPr>
              <a:lnSpc>
                <a:spcPct val="90000"/>
              </a:lnSpc>
            </a:pPr>
            <a:r>
              <a:rPr lang="en-GB" dirty="0"/>
              <a:t>What aspects of modern policing really spark your interest?</a:t>
            </a:r>
          </a:p>
          <a:p>
            <a:pPr>
              <a:lnSpc>
                <a:spcPct val="90000"/>
              </a:lnSpc>
            </a:pPr>
            <a:endParaRPr lang="en-GB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144000" y="18288"/>
            <a:ext cx="1066800" cy="32918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5F2F8A10-4287-4BE8-ACD7-B40DB3D6C2A8}" type="slidenum">
              <a:rPr lang="en-GB">
                <a:latin typeface="Arial"/>
              </a:rPr>
              <a:pPr>
                <a:spcAft>
                  <a:spcPts val="600"/>
                </a:spcAft>
                <a:defRPr/>
              </a:pPr>
              <a:t>10</a:t>
            </a:fld>
            <a:endParaRPr lang="en-GB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4688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D3F394-E9FC-4CBB-8D3C-243A30979D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821" y="-2051384"/>
            <a:ext cx="11879179" cy="890938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95FA59-E421-4C59-9C5B-7D426A2F1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A09A0-1466-4BC9-BE96-16DF7FE2345B}" type="slidenum">
              <a:rPr lang="en-GB" smtClean="0"/>
              <a:t>11</a:t>
            </a:fld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5EC6788-7AC2-E280-F871-9FF62A6F7D9D}"/>
              </a:ext>
            </a:extLst>
          </p:cNvPr>
          <p:cNvSpPr/>
          <p:nvPr/>
        </p:nvSpPr>
        <p:spPr>
          <a:xfrm>
            <a:off x="700390" y="1186774"/>
            <a:ext cx="5651771" cy="516957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From preparing for research at Level 5 to the 40-credit research module at Level 6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This years sets a foundation for the final year. You will begin Level 6 with your Level 5 Research Proposal</a:t>
            </a:r>
          </a:p>
        </p:txBody>
      </p:sp>
    </p:spTree>
    <p:extLst>
      <p:ext uri="{BB962C8B-B14F-4D97-AF65-F5344CB8AC3E}">
        <p14:creationId xmlns:p14="http://schemas.microsoft.com/office/powerpoint/2010/main" val="86165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919537" y="388743"/>
            <a:ext cx="9315656" cy="2360065"/>
          </a:xfrm>
          <a:solidFill>
            <a:schemeClr val="accent1"/>
          </a:solidFill>
        </p:spPr>
        <p:txBody>
          <a:bodyPr>
            <a:normAutofit/>
          </a:bodyPr>
          <a:lstStyle/>
          <a:p>
            <a:pPr marL="0" indent="0" algn="ctr">
              <a:buClr>
                <a:srgbClr val="93A299"/>
              </a:buClr>
              <a:buSzPct val="85000"/>
              <a:buNone/>
            </a:pPr>
            <a:r>
              <a:rPr lang="en-GB" sz="3200" b="1" dirty="0">
                <a:solidFill>
                  <a:srgbClr val="292934"/>
                </a:solidFill>
                <a:latin typeface="Arial"/>
              </a:rPr>
              <a:t>Weeks 1 – 6 (w/b)</a:t>
            </a:r>
          </a:p>
          <a:p>
            <a:pPr marL="0" indent="0" algn="ctr">
              <a:buClr>
                <a:srgbClr val="93A299"/>
              </a:buClr>
              <a:buSzPct val="85000"/>
              <a:buNone/>
            </a:pPr>
            <a:r>
              <a:rPr lang="en-GB" sz="3200" dirty="0">
                <a:solidFill>
                  <a:srgbClr val="292934"/>
                </a:solidFill>
                <a:latin typeface="Arial"/>
              </a:rPr>
              <a:t>27</a:t>
            </a:r>
            <a:r>
              <a:rPr lang="en-GB" sz="3200" baseline="30000" dirty="0">
                <a:solidFill>
                  <a:srgbClr val="292934"/>
                </a:solidFill>
                <a:latin typeface="Arial"/>
              </a:rPr>
              <a:t>th</a:t>
            </a:r>
            <a:r>
              <a:rPr lang="en-GB" sz="3200" dirty="0">
                <a:solidFill>
                  <a:srgbClr val="292934"/>
                </a:solidFill>
                <a:latin typeface="Arial"/>
              </a:rPr>
              <a:t> January – 3</a:t>
            </a:r>
            <a:r>
              <a:rPr lang="en-GB" sz="3200" baseline="30000" dirty="0">
                <a:solidFill>
                  <a:srgbClr val="292934"/>
                </a:solidFill>
                <a:latin typeface="Arial"/>
              </a:rPr>
              <a:t>rd</a:t>
            </a:r>
            <a:r>
              <a:rPr lang="en-GB" sz="3200" dirty="0">
                <a:solidFill>
                  <a:srgbClr val="292934"/>
                </a:solidFill>
                <a:latin typeface="Arial"/>
              </a:rPr>
              <a:t> March 2025</a:t>
            </a:r>
          </a:p>
          <a:p>
            <a:pPr marL="0" indent="0" algn="ctr">
              <a:buClr>
                <a:srgbClr val="93A299"/>
              </a:buClr>
              <a:buSzPct val="85000"/>
              <a:buNone/>
            </a:pPr>
            <a:r>
              <a:rPr lang="en-GB" sz="3200" b="1" dirty="0">
                <a:solidFill>
                  <a:srgbClr val="292934"/>
                </a:solidFill>
                <a:latin typeface="Arial"/>
              </a:rPr>
              <a:t>Only one assignment due after Easter</a:t>
            </a:r>
            <a:endParaRPr lang="en-GB" sz="3200" dirty="0">
              <a:solidFill>
                <a:srgbClr val="292934"/>
              </a:solidFill>
              <a:latin typeface="Arial"/>
            </a:endParaRPr>
          </a:p>
          <a:p>
            <a:pPr marL="0" indent="0" algn="ctr">
              <a:buClr>
                <a:srgbClr val="93A299"/>
              </a:buClr>
              <a:buSzPct val="85000"/>
              <a:buNone/>
            </a:pPr>
            <a:r>
              <a:rPr lang="en-GB" sz="3200" dirty="0">
                <a:solidFill>
                  <a:srgbClr val="292934"/>
                </a:solidFill>
                <a:latin typeface="Arial"/>
              </a:rPr>
              <a:t>10</a:t>
            </a:r>
            <a:r>
              <a:rPr lang="en-GB" sz="3200" baseline="30000" dirty="0">
                <a:solidFill>
                  <a:srgbClr val="292934"/>
                </a:solidFill>
                <a:latin typeface="Arial"/>
              </a:rPr>
              <a:t>th</a:t>
            </a:r>
            <a:r>
              <a:rPr lang="en-GB" sz="3200" dirty="0">
                <a:solidFill>
                  <a:srgbClr val="292934"/>
                </a:solidFill>
                <a:latin typeface="Arial"/>
              </a:rPr>
              <a:t> March – Progression week</a:t>
            </a:r>
          </a:p>
          <a:p>
            <a:pPr marL="0" indent="0" algn="ctr">
              <a:buClr>
                <a:srgbClr val="93A299"/>
              </a:buClr>
              <a:buSzPct val="85000"/>
              <a:buNone/>
            </a:pPr>
            <a:endParaRPr lang="en-GB" sz="3200" dirty="0">
              <a:solidFill>
                <a:srgbClr val="292934"/>
              </a:solidFill>
              <a:latin typeface="Arial"/>
            </a:endParaRPr>
          </a:p>
          <a:p>
            <a:pPr marL="0" indent="0" algn="ctr">
              <a:buClr>
                <a:srgbClr val="93A299"/>
              </a:buClr>
              <a:buSzPct val="85000"/>
              <a:buNone/>
            </a:pPr>
            <a:endParaRPr lang="en-GB" sz="1688" dirty="0">
              <a:solidFill>
                <a:srgbClr val="292934"/>
              </a:solidFill>
              <a:latin typeface="Arial"/>
            </a:endParaRPr>
          </a:p>
          <a:p>
            <a:pPr marL="0" indent="0" algn="ctr">
              <a:buClr>
                <a:srgbClr val="93A299"/>
              </a:buClr>
              <a:buSzPct val="85000"/>
              <a:buNone/>
            </a:pPr>
            <a:endParaRPr lang="en-GB" sz="1688" b="1" dirty="0">
              <a:solidFill>
                <a:srgbClr val="292934"/>
              </a:solidFill>
              <a:latin typeface="Arial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919537" y="2748808"/>
            <a:ext cx="9315656" cy="2825389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marL="0" marR="0" lvl="0" indent="0" algn="ctr" defTabSz="51435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292934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51435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Weeks 7 - 9 (w/b)</a:t>
            </a:r>
          </a:p>
          <a:p>
            <a:pPr marL="0" marR="0" lvl="0" indent="0" algn="ctr" defTabSz="51435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17</a:t>
            </a:r>
            <a:r>
              <a:rPr kumimoji="0" lang="en-GB" sz="3200" b="0" i="0" u="none" strike="noStrike" kern="1200" cap="none" spc="0" normalizeH="0" baseline="3000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March – 31</a:t>
            </a:r>
            <a:r>
              <a:rPr kumimoji="0" lang="en-GB" sz="3200" b="0" i="0" u="none" strike="noStrike" kern="1200" cap="none" spc="0" normalizeH="0" baseline="3000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st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March</a:t>
            </a:r>
          </a:p>
          <a:p>
            <a:pPr marL="0" marR="0" lvl="0" indent="0" algn="ctr" defTabSz="51435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Easter Break – 7</a:t>
            </a:r>
            <a:r>
              <a:rPr kumimoji="0" lang="en-GB" sz="3200" b="0" i="0" u="none" strike="noStrike" kern="1200" cap="none" spc="0" normalizeH="0" baseline="3000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April – 25</a:t>
            </a:r>
            <a:r>
              <a:rPr kumimoji="0" lang="en-GB" sz="3200" b="0" i="0" u="none" strike="noStrike" kern="1200" cap="none" spc="0" normalizeH="0" baseline="3000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April</a:t>
            </a:r>
          </a:p>
          <a:p>
            <a:pPr marL="0" marR="0" lvl="0" indent="0" algn="ctr" defTabSz="51435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Assignment  –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11.59pm Friday </a:t>
            </a:r>
            <a:r>
              <a:rPr lang="en-GB" sz="3200">
                <a:solidFill>
                  <a:srgbClr val="292934"/>
                </a:solidFill>
                <a:latin typeface="Arial"/>
              </a:rPr>
              <a:t>2</a:t>
            </a:r>
            <a:r>
              <a:rPr lang="en-GB" sz="3200" baseline="30000">
                <a:solidFill>
                  <a:srgbClr val="292934"/>
                </a:solidFill>
                <a:latin typeface="Arial"/>
              </a:rPr>
              <a:t>nd</a:t>
            </a:r>
            <a:r>
              <a:rPr lang="en-GB" sz="3200">
                <a:solidFill>
                  <a:srgbClr val="292934"/>
                </a:solidFill>
                <a:latin typeface="Arial"/>
              </a:rPr>
              <a:t> </a:t>
            </a: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May 25</a:t>
            </a:r>
          </a:p>
        </p:txBody>
      </p:sp>
      <p:sp>
        <p:nvSpPr>
          <p:cNvPr id="4" name="Rectangle 3"/>
          <p:cNvSpPr/>
          <p:nvPr/>
        </p:nvSpPr>
        <p:spPr>
          <a:xfrm>
            <a:off x="150660" y="2565928"/>
            <a:ext cx="15588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51435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20 Credits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5143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82685A-BD3A-4230-8D85-804689F67293}" type="slidenum">
              <a:rPr kumimoji="0" lang="en-GB" sz="675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pPr marL="0" marR="0" lvl="0" indent="0" algn="r" defTabSz="5143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675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25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61748"/>
            <a:ext cx="10972800" cy="990600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</a:rPr>
              <a:t>Level of Study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3874" y="2149642"/>
            <a:ext cx="10499558" cy="4327358"/>
          </a:xfrm>
        </p:spPr>
        <p:txBody>
          <a:bodyPr>
            <a:noAutofit/>
          </a:bodyPr>
          <a:lstStyle/>
          <a:p>
            <a:pPr lvl="0">
              <a:buClr>
                <a:srgbClr val="93A299"/>
              </a:buClr>
            </a:pPr>
            <a:r>
              <a:rPr lang="en-US" sz="2800" dirty="0">
                <a:solidFill>
                  <a:srgbClr val="292934"/>
                </a:solidFill>
              </a:rPr>
              <a:t>Level 5 reflects the ability </a:t>
            </a:r>
            <a:r>
              <a:rPr lang="en-US" sz="2800" b="1" dirty="0">
                <a:solidFill>
                  <a:srgbClr val="292934"/>
                </a:solidFill>
              </a:rPr>
              <a:t>to identify and use relevant understanding, methods and skills </a:t>
            </a:r>
            <a:r>
              <a:rPr lang="en-US" sz="2800" dirty="0">
                <a:solidFill>
                  <a:srgbClr val="292934"/>
                </a:solidFill>
              </a:rPr>
              <a:t>to address broadly-defined, complex problems. </a:t>
            </a:r>
          </a:p>
          <a:p>
            <a:pPr lvl="0">
              <a:buClr>
                <a:srgbClr val="93A299"/>
              </a:buClr>
            </a:pPr>
            <a:r>
              <a:rPr lang="en-US" sz="2800" b="1" dirty="0">
                <a:solidFill>
                  <a:srgbClr val="292934"/>
                </a:solidFill>
              </a:rPr>
              <a:t>Taking responsibility </a:t>
            </a:r>
            <a:r>
              <a:rPr lang="en-US" sz="2800" dirty="0">
                <a:solidFill>
                  <a:srgbClr val="292934"/>
                </a:solidFill>
              </a:rPr>
              <a:t>for planning and developing courses of action as well as exercising autonomy and judgement within broad parameters. </a:t>
            </a:r>
          </a:p>
          <a:p>
            <a:pPr lvl="0">
              <a:buClr>
                <a:srgbClr val="93A299"/>
              </a:buClr>
            </a:pPr>
            <a:r>
              <a:rPr lang="en-US" sz="2800" dirty="0">
                <a:solidFill>
                  <a:srgbClr val="292934"/>
                </a:solidFill>
              </a:rPr>
              <a:t>Reflects understanding of </a:t>
            </a:r>
            <a:r>
              <a:rPr lang="en-US" sz="2800" b="1" dirty="0">
                <a:solidFill>
                  <a:srgbClr val="292934"/>
                </a:solidFill>
              </a:rPr>
              <a:t>different perspectives</a:t>
            </a:r>
            <a:r>
              <a:rPr lang="en-US" sz="2800" dirty="0">
                <a:solidFill>
                  <a:srgbClr val="292934"/>
                </a:solidFill>
              </a:rPr>
              <a:t>, approaches or schools of thought and the reasoning behind them. </a:t>
            </a:r>
          </a:p>
          <a:p>
            <a:endParaRPr lang="en-US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8993392" y="788799"/>
            <a:ext cx="2333216" cy="106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>
                <a:latin typeface="Arial"/>
              </a:rPr>
              <a:pPr/>
              <a:t>13</a:t>
            </a:fld>
            <a:endParaRPr lang="en-GB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32387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884" y="784432"/>
            <a:ext cx="10876230" cy="1447800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</a:rPr>
              <a:t>Aim of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883" y="2363231"/>
            <a:ext cx="11048341" cy="21315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b="1" dirty="0"/>
              <a:t>AIM</a:t>
            </a:r>
          </a:p>
          <a:p>
            <a:r>
              <a:rPr lang="en-US" dirty="0"/>
              <a:t>To equip the student with the appropriate research skills in order to understand how to put evidence-based policing initiatives into practice, through planning and preparing for an individual policing research project in level 6. </a:t>
            </a:r>
            <a:endParaRPr lang="en-GB" dirty="0"/>
          </a:p>
          <a:p>
            <a:pPr marL="0" indent="0">
              <a:buNone/>
            </a:pPr>
            <a:endParaRPr lang="en-GB" sz="2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4106702" y="4740068"/>
            <a:ext cx="3183608" cy="1451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>
                <a:latin typeface="Arial"/>
              </a:rPr>
              <a:pPr/>
              <a:t>14</a:t>
            </a:fld>
            <a:endParaRPr lang="en-GB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5094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1399674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</a:rPr>
              <a:t>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9916" y="1809750"/>
            <a:ext cx="11042984" cy="46958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/>
              <a:t>Upon the successful completion of this module, the student should be able to demonstrate the ability to:</a:t>
            </a:r>
          </a:p>
          <a:p>
            <a:endParaRPr lang="en-US" dirty="0"/>
          </a:p>
          <a:p>
            <a:r>
              <a:rPr lang="en-US" sz="2800" dirty="0"/>
              <a:t>Identify effective ways of choosing a research topic and methodology.</a:t>
            </a:r>
          </a:p>
          <a:p>
            <a:r>
              <a:rPr lang="en-US" sz="2800" dirty="0"/>
              <a:t>Demonstrate skills in the use of resources and primary/ secondary literature sources relevant to the degree </a:t>
            </a:r>
            <a:r>
              <a:rPr lang="en-US" sz="2800" dirty="0" err="1"/>
              <a:t>programme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>
                <a:latin typeface="Arial"/>
              </a:rPr>
              <a:pPr/>
              <a:t>15</a:t>
            </a:fld>
            <a:endParaRPr lang="en-GB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54203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0389" y="1556792"/>
            <a:ext cx="9625263" cy="990600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</a:rPr>
              <a:t>Indicative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0389" y="2743717"/>
            <a:ext cx="10371221" cy="2978732"/>
          </a:xfrm>
        </p:spPr>
        <p:txBody>
          <a:bodyPr>
            <a:normAutofit/>
          </a:bodyPr>
          <a:lstStyle/>
          <a:p>
            <a:r>
              <a:rPr lang="en-US" dirty="0"/>
              <a:t>Effective planning and preparation skills to start research. </a:t>
            </a:r>
          </a:p>
          <a:p>
            <a:r>
              <a:rPr lang="en-US" dirty="0"/>
              <a:t>Writing a research proposal form. </a:t>
            </a:r>
          </a:p>
          <a:p>
            <a:r>
              <a:rPr lang="en-US" dirty="0"/>
              <a:t>Identifying ethical considerations.</a:t>
            </a:r>
          </a:p>
          <a:p>
            <a:r>
              <a:rPr lang="en-US" dirty="0"/>
              <a:t>Structure of dissertation/research project. </a:t>
            </a:r>
          </a:p>
          <a:p>
            <a:r>
              <a:rPr lang="en-US" dirty="0"/>
              <a:t>Strengths and Weaknesses of research methodologies and approaches.</a:t>
            </a:r>
          </a:p>
          <a:p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9330495" y="952132"/>
            <a:ext cx="2603878" cy="118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>
                <a:latin typeface="Arial"/>
              </a:rPr>
              <a:pPr/>
              <a:t>16</a:t>
            </a:fld>
            <a:endParaRPr lang="en-GB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1290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4084" y="1432518"/>
            <a:ext cx="8229600" cy="1094113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</a:rPr>
              <a:t>Indicative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4084" y="3013292"/>
            <a:ext cx="10522999" cy="2272655"/>
          </a:xfrm>
        </p:spPr>
        <p:txBody>
          <a:bodyPr>
            <a:normAutofit/>
          </a:bodyPr>
          <a:lstStyle/>
          <a:p>
            <a:pPr lvl="0"/>
            <a:r>
              <a:rPr lang="en-GB" dirty="0"/>
              <a:t>Researching, analysing, and evaluating research publications.</a:t>
            </a:r>
          </a:p>
          <a:p>
            <a:pPr lvl="0"/>
            <a:r>
              <a:rPr lang="en-GB" dirty="0"/>
              <a:t>Qualitative and quantitative data.</a:t>
            </a:r>
          </a:p>
          <a:p>
            <a:pPr lvl="0"/>
            <a:r>
              <a:rPr lang="en-GB" dirty="0"/>
              <a:t>Effective referencing skills of a wide range of materials </a:t>
            </a:r>
          </a:p>
          <a:p>
            <a:pPr lvl="0"/>
            <a:r>
              <a:rPr lang="en-GB" dirty="0"/>
              <a:t>Problem solving.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8858061" y="945857"/>
            <a:ext cx="2603878" cy="118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>
                <a:latin typeface="Arial"/>
              </a:rPr>
              <a:pPr/>
              <a:t>17</a:t>
            </a:fld>
            <a:endParaRPr lang="en-GB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6880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641" y="763211"/>
            <a:ext cx="4910621" cy="1872208"/>
          </a:xfrm>
        </p:spPr>
        <p:txBody>
          <a:bodyPr>
            <a:noAutofit/>
          </a:bodyPr>
          <a:lstStyle/>
          <a:p>
            <a:r>
              <a:rPr lang="en-GB" sz="4400" dirty="0">
                <a:solidFill>
                  <a:schemeClr val="tx1"/>
                </a:solidFill>
              </a:rPr>
              <a:t>Level of Study: 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2F8A10-4287-4BE8-ACD7-B40DB3D6C2A8}" type="slidenum">
              <a:rPr lang="en-GB">
                <a:latin typeface="Arial"/>
              </a:rPr>
              <a:pPr>
                <a:defRPr/>
              </a:pPr>
              <a:t>18</a:t>
            </a:fld>
            <a:endParaRPr lang="en-GB">
              <a:latin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150B37-2BF5-4C85-9003-157E858766D5}"/>
              </a:ext>
            </a:extLst>
          </p:cNvPr>
          <p:cNvSpPr txBox="1"/>
          <p:nvPr/>
        </p:nvSpPr>
        <p:spPr>
          <a:xfrm>
            <a:off x="625641" y="2526778"/>
            <a:ext cx="538723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400" dirty="0">
                <a:solidFill>
                  <a:srgbClr val="292934"/>
                </a:solidFill>
                <a:latin typeface="Arial"/>
              </a:rPr>
              <a:t>Standard assessment specifications for each level</a:t>
            </a:r>
          </a:p>
          <a:p>
            <a:pPr>
              <a:defRPr/>
            </a:pPr>
            <a:endParaRPr lang="en-GB" sz="2400" dirty="0">
              <a:solidFill>
                <a:srgbClr val="292934"/>
              </a:solidFill>
              <a:latin typeface="Arial"/>
            </a:endParaRPr>
          </a:p>
          <a:p>
            <a:pPr>
              <a:defRPr/>
            </a:pPr>
            <a:r>
              <a:rPr lang="en-GB" sz="2400" dirty="0">
                <a:solidFill>
                  <a:srgbClr val="292934"/>
                </a:solidFill>
                <a:latin typeface="Arial"/>
              </a:rPr>
              <a:t>All tailored to the module in question</a:t>
            </a:r>
          </a:p>
          <a:p>
            <a:pPr>
              <a:defRPr/>
            </a:pPr>
            <a:endParaRPr lang="en-GB" sz="2400" dirty="0">
              <a:solidFill>
                <a:srgbClr val="292934"/>
              </a:solidFill>
              <a:latin typeface="Arial"/>
            </a:endParaRPr>
          </a:p>
          <a:p>
            <a:pPr>
              <a:defRPr/>
            </a:pPr>
            <a:r>
              <a:rPr lang="en-GB" sz="2400" dirty="0">
                <a:solidFill>
                  <a:srgbClr val="292934"/>
                </a:solidFill>
                <a:latin typeface="Arial"/>
              </a:rPr>
              <a:t>It is of critical importance to understand assessment specs as soon as they are released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12A98F-40CA-4982-98D8-5621CC6202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9127" y="486018"/>
            <a:ext cx="4910622" cy="6108746"/>
          </a:xfrm>
          <a:prstGeom prst="rect">
            <a:avLst/>
          </a:prstGeom>
          <a:ln w="412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4001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44996"/>
            <a:ext cx="10972800" cy="990600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</a:rPr>
              <a:t>Assessment </a:t>
            </a:r>
          </a:p>
        </p:txBody>
      </p:sp>
      <p:sp>
        <p:nvSpPr>
          <p:cNvPr id="4" name="Rectangle 3"/>
          <p:cNvSpPr/>
          <p:nvPr/>
        </p:nvSpPr>
        <p:spPr>
          <a:xfrm>
            <a:off x="1981200" y="1700808"/>
            <a:ext cx="843528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400" dirty="0">
              <a:solidFill>
                <a:srgbClr val="292934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400" dirty="0">
              <a:solidFill>
                <a:srgbClr val="292934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>
                <a:latin typeface="Arial"/>
              </a:rPr>
              <a:pPr/>
              <a:t>19</a:t>
            </a:fld>
            <a:endParaRPr lang="en-GB">
              <a:latin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1078D4E-3425-442A-9518-351028E0C017}"/>
              </a:ext>
            </a:extLst>
          </p:cNvPr>
          <p:cNvSpPr/>
          <p:nvPr/>
        </p:nvSpPr>
        <p:spPr>
          <a:xfrm>
            <a:off x="790270" y="1524000"/>
            <a:ext cx="10972800" cy="5016758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292934"/>
                </a:solidFill>
                <a:latin typeface="Arial"/>
              </a:rPr>
              <a:t>100% - Coursework</a:t>
            </a:r>
          </a:p>
          <a:p>
            <a:endParaRPr lang="en-US" sz="3200" b="1" dirty="0">
              <a:solidFill>
                <a:srgbClr val="292934"/>
              </a:solidFill>
              <a:latin typeface="Arial"/>
            </a:endParaRPr>
          </a:p>
          <a:p>
            <a:r>
              <a:rPr lang="en-US" sz="3200" dirty="0" err="1">
                <a:solidFill>
                  <a:srgbClr val="292934"/>
                </a:solidFill>
                <a:latin typeface="Arial"/>
              </a:rPr>
              <a:t>Porfolio</a:t>
            </a:r>
            <a:r>
              <a:rPr lang="en-US" sz="3200" dirty="0">
                <a:solidFill>
                  <a:srgbClr val="292934"/>
                </a:solidFill>
                <a:latin typeface="Arial"/>
              </a:rPr>
              <a:t> equivalent to 4000 words</a:t>
            </a:r>
          </a:p>
          <a:p>
            <a:endParaRPr lang="en-US" sz="3200" dirty="0">
              <a:solidFill>
                <a:srgbClr val="292934"/>
              </a:solidFill>
              <a:latin typeface="Arial"/>
            </a:endParaRPr>
          </a:p>
          <a:p>
            <a:r>
              <a:rPr lang="en-US" sz="3200" dirty="0">
                <a:solidFill>
                  <a:srgbClr val="292934"/>
                </a:solidFill>
                <a:latin typeface="Arial"/>
              </a:rPr>
              <a:t>The aim is to prepare you for the 40-credit major project at Level 6</a:t>
            </a:r>
          </a:p>
          <a:p>
            <a:endParaRPr lang="en-US" sz="3200" dirty="0">
              <a:solidFill>
                <a:srgbClr val="292934"/>
              </a:solidFill>
              <a:latin typeface="Arial"/>
            </a:endParaRPr>
          </a:p>
          <a:p>
            <a:r>
              <a:rPr lang="en-US" sz="3200" dirty="0">
                <a:solidFill>
                  <a:srgbClr val="292934"/>
                </a:solidFill>
                <a:latin typeface="Arial"/>
              </a:rPr>
              <a:t>Focus on why research is so important and write a Research Proposal</a:t>
            </a:r>
          </a:p>
          <a:p>
            <a:endParaRPr lang="en-US" sz="3200" dirty="0">
              <a:solidFill>
                <a:srgbClr val="292934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7648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399"/>
            <a:ext cx="10972800" cy="1489365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</a:rPr>
              <a:t>Referencing</a:t>
            </a:r>
            <a:r>
              <a:rPr lang="en-GB" sz="600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3320" y="2207233"/>
            <a:ext cx="7231586" cy="4086629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Becoming a black belt in Harvard referencing</a:t>
            </a:r>
          </a:p>
          <a:p>
            <a:r>
              <a:rPr lang="en-GB" sz="2800" dirty="0"/>
              <a:t>Author’s surname, initial, (year), title, place of publication: publisher</a:t>
            </a:r>
          </a:p>
          <a:p>
            <a:r>
              <a:rPr lang="en-GB" sz="2800" dirty="0"/>
              <a:t>Developing research skills (UWTSD library and information)</a:t>
            </a:r>
          </a:p>
          <a:p>
            <a:r>
              <a:rPr lang="en-GB" sz="2800" dirty="0"/>
              <a:t>A foundation for your studies at all academic levels and for research in the professional context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>
                <a:latin typeface="Arial"/>
              </a:rPr>
              <a:pPr/>
              <a:t>20</a:t>
            </a:fld>
            <a:endParaRPr lang="en-GB">
              <a:latin typeface="Arial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62E19B-440C-41B3-9A2A-A4B05A682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4906" y="1278081"/>
            <a:ext cx="3324225" cy="484822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092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>
                <a:latin typeface="Arial"/>
              </a:rPr>
              <a:pPr/>
              <a:t>21</a:t>
            </a:fld>
            <a:endParaRPr lang="en-GB">
              <a:latin typeface="Arial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E758207-C5A5-4956-A884-BF8D76284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19326"/>
            <a:ext cx="10972800" cy="1489365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</a:rPr>
              <a:t>Reading List</a:t>
            </a:r>
            <a:endParaRPr lang="en-GB" sz="6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3EAB17-39C1-3F1E-92B4-8F4ADEC79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2208691"/>
            <a:ext cx="8686800" cy="355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617971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852</Words>
  <Application>Microsoft Office PowerPoint</Application>
  <PresentationFormat>Widescreen</PresentationFormat>
  <Paragraphs>159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Calibri</vt:lpstr>
      <vt:lpstr>Calibri Light</vt:lpstr>
      <vt:lpstr>Myriad Pro</vt:lpstr>
      <vt:lpstr>20140311PresentationUWTSDTemplate</vt:lpstr>
      <vt:lpstr>Clarity</vt:lpstr>
      <vt:lpstr>1_Office Theme</vt:lpstr>
      <vt:lpstr>2_20140311PresentationUWTSDTemplate</vt:lpstr>
      <vt:lpstr>BMPL5017  Preparing for Research Within Policing</vt:lpstr>
      <vt:lpstr>Welcome</vt:lpstr>
      <vt:lpstr>Contents</vt:lpstr>
      <vt:lpstr>Contact</vt:lpstr>
      <vt:lpstr>Swansea Councillor</vt:lpstr>
      <vt:lpstr>How can I help you?</vt:lpstr>
      <vt:lpstr>PowerPoint Presentation</vt:lpstr>
      <vt:lpstr>Weekly Classes</vt:lpstr>
      <vt:lpstr>PowerPoint Presentation</vt:lpstr>
      <vt:lpstr>Overview</vt:lpstr>
      <vt:lpstr>PowerPoint Presentation</vt:lpstr>
      <vt:lpstr>PowerPoint Presentation</vt:lpstr>
      <vt:lpstr>Level of Study</vt:lpstr>
      <vt:lpstr>Aim of Module</vt:lpstr>
      <vt:lpstr>Learning Outcomes</vt:lpstr>
      <vt:lpstr>Indicative Content</vt:lpstr>
      <vt:lpstr>Indicative Content</vt:lpstr>
      <vt:lpstr>Level of Study: 5</vt:lpstr>
      <vt:lpstr>Assessment </vt:lpstr>
      <vt:lpstr>Referencing </vt:lpstr>
      <vt:lpstr>Reading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BMPL5012  Preparing for Research Within Policing</dc:title>
  <dc:creator>Mike Durke</dc:creator>
  <cp:lastModifiedBy>Mike Durke</cp:lastModifiedBy>
  <cp:revision>21</cp:revision>
  <dcterms:created xsi:type="dcterms:W3CDTF">2024-01-10T13:39:39Z</dcterms:created>
  <dcterms:modified xsi:type="dcterms:W3CDTF">2025-02-01T15:10:26Z</dcterms:modified>
</cp:coreProperties>
</file>