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2" autoAdjust="0"/>
    <p:restoredTop sz="94660"/>
  </p:normalViewPr>
  <p:slideViewPr>
    <p:cSldViewPr snapToGrid="0">
      <p:cViewPr varScale="1">
        <p:scale>
          <a:sx n="67" d="100"/>
          <a:sy n="67" d="100"/>
        </p:scale>
        <p:origin x="571"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98F3-72D6-4863-92EA-2B2926F694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44FA65-C131-44E1-A4D5-783CC120D0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1435A-DF54-47C7-81CC-7A3D7766504F}"/>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E02C85D6-1172-4C9F-9447-91AC5D9E4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AD7868-9192-44AF-B488-4DF03BFA1BC3}"/>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2258228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92A1A-062F-427A-8B6A-A669963DA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5373EF-BEC0-4532-89CC-A23B747745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26A6F-53A7-4D88-A0AA-0401A6BD32F2}"/>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4381698D-948F-46CC-AB54-CFA5410E6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D1E6B-6131-4745-948C-C4215F8DCE07}"/>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2640523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71659-883B-44CC-81B4-952598766C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FA2364-8701-47FD-84FE-51CE0A5CBD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F49B91-301B-439D-A52E-8F4C7C55077A}"/>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AFB414FA-3CD8-41EF-ABFC-5C7EE623C9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3F07A-A9CC-4C50-A08D-5EB72BA08BD3}"/>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66785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B06EC-3FCA-421B-BFB3-AA9B2830BE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8E4BA-9826-4097-AB88-5F4ABEEC88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AD6E76-3581-4FF5-BAFE-AB37EE9C0D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E273F-412E-4D40-BD06-147D0903E342}"/>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6" name="Footer Placeholder 5">
            <a:extLst>
              <a:ext uri="{FF2B5EF4-FFF2-40B4-BE49-F238E27FC236}">
                <a16:creationId xmlns:a16="http://schemas.microsoft.com/office/drawing/2014/main" id="{0B9364B8-8977-4B62-8B3F-6D582310A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27C9A6-F171-4363-9371-4625C873365C}"/>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283072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A7BF-3E72-4BEF-8D8E-3C9B2821000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4E2DF6-3A70-446A-B6B1-B4C4BC04E6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542DE7-BE62-4F19-AFA2-03BE1803BB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DA95B9-B5D3-49D4-B644-761CA0D9F6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377585-7D73-4A55-87B3-204BF53C74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B712ED-49D6-4981-8B44-1573E9078E32}"/>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8" name="Footer Placeholder 7">
            <a:extLst>
              <a:ext uri="{FF2B5EF4-FFF2-40B4-BE49-F238E27FC236}">
                <a16:creationId xmlns:a16="http://schemas.microsoft.com/office/drawing/2014/main" id="{36F5332A-6216-46E1-8BE0-DF59E80382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DA185D-C29C-4AF4-B2CE-FE2D7CCF905A}"/>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408187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F1417-0134-426E-8E50-4803D44634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39BE04-EF7C-416A-974A-E361FDFC9259}"/>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4" name="Footer Placeholder 3">
            <a:extLst>
              <a:ext uri="{FF2B5EF4-FFF2-40B4-BE49-F238E27FC236}">
                <a16:creationId xmlns:a16="http://schemas.microsoft.com/office/drawing/2014/main" id="{C389B2D9-F1A5-474B-BF16-2A4634127F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6C1A52-6A55-4149-9B5F-AC4405452BEC}"/>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3254516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77D102-B8DF-4AFB-A8CF-5F9F4F197E61}"/>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3" name="Footer Placeholder 2">
            <a:extLst>
              <a:ext uri="{FF2B5EF4-FFF2-40B4-BE49-F238E27FC236}">
                <a16:creationId xmlns:a16="http://schemas.microsoft.com/office/drawing/2014/main" id="{2614C2BD-D49A-447D-804F-39A1FFF4A9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F43633-D94A-4A14-AA42-DA1584CADAE4}"/>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3669794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56326-BB7D-4B18-89C9-C78B71D3B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3D24D6-083F-4C1D-B58B-20DF5FE37A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6501AB-C127-44B8-9BF0-F8B5785D2A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5D0D6C-6D7C-4AA8-99E1-E5F79619B6E8}"/>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6" name="Footer Placeholder 5">
            <a:extLst>
              <a:ext uri="{FF2B5EF4-FFF2-40B4-BE49-F238E27FC236}">
                <a16:creationId xmlns:a16="http://schemas.microsoft.com/office/drawing/2014/main" id="{4E96662A-84A2-4A58-8409-A2FE0FABCD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45AABD-C23C-42D5-8905-0ABE02E0D791}"/>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3472959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0DBBB-4479-4977-86E2-9D96DF30AA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831922-32AA-48B4-85B5-2CDC77E9EC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2AF3AE-A2F7-460A-877D-ACD5E95402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EFFF16-30D7-438F-BA49-68194BF0CDD6}"/>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6" name="Footer Placeholder 5">
            <a:extLst>
              <a:ext uri="{FF2B5EF4-FFF2-40B4-BE49-F238E27FC236}">
                <a16:creationId xmlns:a16="http://schemas.microsoft.com/office/drawing/2014/main" id="{B6883544-3E3E-4190-AD96-52BF33472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84A669-50DB-48E3-89BC-8C1FB078E293}"/>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1935522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53E66-489E-483D-BDF3-AC6DD83C47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2B9CB7-92E9-48BD-89A1-78985AF1E7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F8B56-46B9-46E6-B785-F72A6B1535F6}"/>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13FDD418-148F-4D93-A685-51E728225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1CDE6D-7566-4C57-9519-B7AAD5111521}"/>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279835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050DE9-C1FA-4639-8DEA-238A4C6CAD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F93DD5-6D19-4FDE-859B-06424FD0E9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D46A3-DB62-4E52-9DBA-DF484939EDFB}"/>
              </a:ext>
            </a:extLst>
          </p:cNvPr>
          <p:cNvSpPr>
            <a:spLocks noGrp="1"/>
          </p:cNvSpPr>
          <p:nvPr>
            <p:ph type="dt" sz="half" idx="10"/>
          </p:nvPr>
        </p:nvSpPr>
        <p:spPr/>
        <p:txBody>
          <a:body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62CEB6B9-174F-469D-A9B8-3C4947DD30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C9F2C-8888-4CC5-AC43-34BE4F3B1399}"/>
              </a:ext>
            </a:extLst>
          </p:cNvPr>
          <p:cNvSpPr>
            <a:spLocks noGrp="1"/>
          </p:cNvSpPr>
          <p:nvPr>
            <p:ph type="sldNum" sz="quarter" idx="12"/>
          </p:nvPr>
        </p:nvSpPr>
        <p:spPr/>
        <p:txBody>
          <a:bodyPr/>
          <a:lstStyle/>
          <a:p>
            <a:fld id="{5DEAC274-DB36-4D28-B2F7-894A53CCB916}" type="slidenum">
              <a:rPr lang="en-GB" smtClean="0"/>
              <a:t>‹#›</a:t>
            </a:fld>
            <a:endParaRPr lang="en-GB"/>
          </a:p>
        </p:txBody>
      </p:sp>
    </p:spTree>
    <p:extLst>
      <p:ext uri="{BB962C8B-B14F-4D97-AF65-F5344CB8AC3E}">
        <p14:creationId xmlns:p14="http://schemas.microsoft.com/office/powerpoint/2010/main" val="750133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7EB036-A74A-4A79-9A4F-EE8FEF0DE4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D5B4D3-DE68-4375-960A-3CE2968378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FE8BC-6BB2-4AEF-909D-524142FF52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CA6D53-7635-45D2-B231-4910178BAB2C}" type="datetimeFigureOut">
              <a:rPr lang="en-GB" smtClean="0"/>
              <a:t>27/04/2021</a:t>
            </a:fld>
            <a:endParaRPr lang="en-GB"/>
          </a:p>
        </p:txBody>
      </p:sp>
      <p:sp>
        <p:nvSpPr>
          <p:cNvPr id="5" name="Footer Placeholder 4">
            <a:extLst>
              <a:ext uri="{FF2B5EF4-FFF2-40B4-BE49-F238E27FC236}">
                <a16:creationId xmlns:a16="http://schemas.microsoft.com/office/drawing/2014/main" id="{BCF6AB43-B4DE-4123-8497-26FE8DC8B0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9083091-7BCE-4EBC-BB58-9E773B132A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AC274-DB36-4D28-B2F7-894A53CCB916}" type="slidenum">
              <a:rPr lang="en-GB" smtClean="0"/>
              <a:t>‹#›</a:t>
            </a:fld>
            <a:endParaRPr lang="en-GB"/>
          </a:p>
        </p:txBody>
      </p:sp>
    </p:spTree>
    <p:extLst>
      <p:ext uri="{BB962C8B-B14F-4D97-AF65-F5344CB8AC3E}">
        <p14:creationId xmlns:p14="http://schemas.microsoft.com/office/powerpoint/2010/main" val="31986572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91D96-0633-4B9E-91DD-6D2F2C386F87}"/>
              </a:ext>
            </a:extLst>
          </p:cNvPr>
          <p:cNvSpPr>
            <a:spLocks noGrp="1"/>
          </p:cNvSpPr>
          <p:nvPr>
            <p:ph type="ctrTitle"/>
          </p:nvPr>
        </p:nvSpPr>
        <p:spPr>
          <a:xfrm>
            <a:off x="1524000" y="1122363"/>
            <a:ext cx="9144000" cy="1655762"/>
          </a:xfrm>
        </p:spPr>
        <p:txBody>
          <a:bodyPr>
            <a:normAutofit/>
          </a:bodyPr>
          <a:lstStyle/>
          <a:p>
            <a:r>
              <a:rPr lang="en-GB" sz="5400" dirty="0"/>
              <a:t>Power Transmission:</a:t>
            </a:r>
            <a:br>
              <a:rPr lang="en-GB" sz="5400" dirty="0"/>
            </a:br>
            <a:r>
              <a:rPr lang="en-GB" sz="5400" dirty="0"/>
              <a:t>Gear drive systems</a:t>
            </a:r>
          </a:p>
        </p:txBody>
      </p:sp>
      <p:sp>
        <p:nvSpPr>
          <p:cNvPr id="3" name="Subtitle 2">
            <a:extLst>
              <a:ext uri="{FF2B5EF4-FFF2-40B4-BE49-F238E27FC236}">
                <a16:creationId xmlns:a16="http://schemas.microsoft.com/office/drawing/2014/main" id="{1BE51E38-F36C-4904-AC75-6A6F1F381381}"/>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3355259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0040A-3AB8-48BB-B72C-2071FEE211DB}"/>
              </a:ext>
            </a:extLst>
          </p:cNvPr>
          <p:cNvSpPr>
            <a:spLocks noGrp="1"/>
          </p:cNvSpPr>
          <p:nvPr>
            <p:ph type="title"/>
          </p:nvPr>
        </p:nvSpPr>
        <p:spPr>
          <a:xfrm>
            <a:off x="838200" y="0"/>
            <a:ext cx="10515600" cy="800100"/>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CF55CC78-69E8-4B69-9C3E-47261575C6DE}"/>
              </a:ext>
            </a:extLst>
          </p:cNvPr>
          <p:cNvSpPr>
            <a:spLocks noGrp="1"/>
          </p:cNvSpPr>
          <p:nvPr>
            <p:ph idx="1"/>
          </p:nvPr>
        </p:nvSpPr>
        <p:spPr>
          <a:xfrm>
            <a:off x="274319" y="651510"/>
            <a:ext cx="11675745" cy="6075045"/>
          </a:xfrm>
        </p:spPr>
        <p:txBody>
          <a:bodyPr>
            <a:normAutofit/>
          </a:bodyPr>
          <a:lstStyle/>
          <a:p>
            <a:pPr marL="0" indent="0">
              <a:buNone/>
            </a:pPr>
            <a:r>
              <a:rPr lang="en-GB" sz="2400" dirty="0"/>
              <a:t>Mechanical power transmission concerns a means to transmit mechanical power from one place to another, either rotary or linear.</a:t>
            </a:r>
          </a:p>
          <a:p>
            <a:pPr marL="0" indent="0">
              <a:buNone/>
            </a:pPr>
            <a:r>
              <a:rPr lang="en-GB" sz="2400" dirty="0"/>
              <a:t>Prior to Industrial Revolution, the waterwheel was the first invention to offer power transmission and the Greco-Roman world provides documented development of wheel-based technologies.  Power transmission however was limited to changing the rotary motions of the wheel into reciprocating motion, or vice versa.</a:t>
            </a:r>
          </a:p>
          <a:p>
            <a:pPr marL="0" indent="0">
              <a:buNone/>
            </a:pPr>
            <a:r>
              <a:rPr lang="en-GB" sz="2400" dirty="0"/>
              <a:t>From the 16</a:t>
            </a:r>
            <a:r>
              <a:rPr lang="en-GB" sz="2400" baseline="30000" dirty="0"/>
              <a:t>th</a:t>
            </a:r>
            <a:r>
              <a:rPr lang="en-GB" sz="2400" dirty="0"/>
              <a:t> century power is needed elsewhere for applications in mines and factories.</a:t>
            </a:r>
          </a:p>
        </p:txBody>
      </p:sp>
      <p:pic>
        <p:nvPicPr>
          <p:cNvPr id="1026" name="Picture 2" descr="The Mechanical Transmission of Power (1): Stangenkunst - LOW-TECH MAGAZINE">
            <a:extLst>
              <a:ext uri="{FF2B5EF4-FFF2-40B4-BE49-F238E27FC236}">
                <a16:creationId xmlns:a16="http://schemas.microsoft.com/office/drawing/2014/main" id="{E3B964ED-5C8A-4233-ABDA-7E0299171D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2015" y="3326130"/>
            <a:ext cx="4756089" cy="32975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F12903-1313-4C65-A48A-EEDE05B47A6C}"/>
              </a:ext>
            </a:extLst>
          </p:cNvPr>
          <p:cNvSpPr txBox="1"/>
          <p:nvPr/>
        </p:nvSpPr>
        <p:spPr>
          <a:xfrm>
            <a:off x="274319" y="3279457"/>
            <a:ext cx="5932171" cy="3447098"/>
          </a:xfrm>
          <a:prstGeom prst="rect">
            <a:avLst/>
          </a:prstGeom>
          <a:noFill/>
        </p:spPr>
        <p:txBody>
          <a:bodyPr wrap="square" rtlCol="0">
            <a:spAutoFit/>
          </a:bodyPr>
          <a:lstStyle/>
          <a:p>
            <a:r>
              <a:rPr lang="en-GB" sz="2400" dirty="0"/>
              <a:t>The engineers of that era needed to find some way to transmit the work from an existing waterwheel to the work site.</a:t>
            </a:r>
          </a:p>
          <a:p>
            <a:endParaRPr lang="en-GB" sz="200" dirty="0"/>
          </a:p>
          <a:p>
            <a:r>
              <a:rPr lang="en-GB" sz="2400" dirty="0"/>
              <a:t>They developed the flatrod system and was used mainly for pumping water from mines. Was an evolution of crank &amp; connecting rod on a major scale; reciprocal motion is transferred by the way of a network of adjoining pivoting rods.</a:t>
            </a:r>
          </a:p>
        </p:txBody>
      </p:sp>
    </p:spTree>
    <p:extLst>
      <p:ext uri="{BB962C8B-B14F-4D97-AF65-F5344CB8AC3E}">
        <p14:creationId xmlns:p14="http://schemas.microsoft.com/office/powerpoint/2010/main" val="4254160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8E94-2B34-4CE7-A525-FE3B4D0885A7}"/>
              </a:ext>
            </a:extLst>
          </p:cNvPr>
          <p:cNvSpPr>
            <a:spLocks noGrp="1"/>
          </p:cNvSpPr>
          <p:nvPr>
            <p:ph type="title"/>
          </p:nvPr>
        </p:nvSpPr>
        <p:spPr>
          <a:xfrm>
            <a:off x="838200" y="56516"/>
            <a:ext cx="10515600" cy="669290"/>
          </a:xfrm>
        </p:spPr>
        <p:txBody>
          <a:bodyPr>
            <a:normAutofit/>
          </a:bodyPr>
          <a:lstStyle/>
          <a:p>
            <a:pPr algn="ctr"/>
            <a:r>
              <a:rPr lang="en-GB" sz="4000" dirty="0"/>
              <a:t>Methods of mechanical power transmission</a:t>
            </a:r>
          </a:p>
        </p:txBody>
      </p:sp>
      <p:sp>
        <p:nvSpPr>
          <p:cNvPr id="3" name="Content Placeholder 2">
            <a:extLst>
              <a:ext uri="{FF2B5EF4-FFF2-40B4-BE49-F238E27FC236}">
                <a16:creationId xmlns:a16="http://schemas.microsoft.com/office/drawing/2014/main" id="{C3DC51CF-671C-4EF2-A52A-22BF5E2BA133}"/>
              </a:ext>
            </a:extLst>
          </p:cNvPr>
          <p:cNvSpPr>
            <a:spLocks noGrp="1"/>
          </p:cNvSpPr>
          <p:nvPr>
            <p:ph idx="1"/>
          </p:nvPr>
        </p:nvSpPr>
        <p:spPr>
          <a:xfrm>
            <a:off x="228600" y="725806"/>
            <a:ext cx="11658600" cy="5886449"/>
          </a:xfrm>
        </p:spPr>
        <p:txBody>
          <a:bodyPr>
            <a:normAutofit/>
          </a:bodyPr>
          <a:lstStyle/>
          <a:p>
            <a:pPr marL="0" indent="0">
              <a:buNone/>
            </a:pPr>
            <a:r>
              <a:rPr lang="en-GB" sz="2400" dirty="0"/>
              <a:t>During the Industrial Revolution, mass production requires high torque to efficiently transmit power to all machinery in a factory through a system of belts and pulleys on rotating overhead line shafts. If a machine requires more speed, this is solved using gearboxes, and as a result power is not wasted where it’s not </a:t>
            </a:r>
            <a:r>
              <a:rPr lang="en-GB" sz="2400"/>
              <a:t>required.</a:t>
            </a:r>
          </a:p>
          <a:p>
            <a:pPr marL="0" indent="0">
              <a:buNone/>
            </a:pPr>
            <a:endParaRPr lang="en-GB" sz="2400" dirty="0"/>
          </a:p>
        </p:txBody>
      </p:sp>
      <p:pic>
        <p:nvPicPr>
          <p:cNvPr id="2050" name="Picture 2" descr="Old School Machine Shop Photograph by Paul Freidlund">
            <a:extLst>
              <a:ext uri="{FF2B5EF4-FFF2-40B4-BE49-F238E27FC236}">
                <a16:creationId xmlns:a16="http://schemas.microsoft.com/office/drawing/2014/main" id="{C8C2F499-62FD-41B8-9E23-920B498E4B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614" y="2217420"/>
            <a:ext cx="4261485" cy="4261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14486B8-01E2-4C8E-A4E9-068B10121AF5}"/>
              </a:ext>
            </a:extLst>
          </p:cNvPr>
          <p:cNvSpPr txBox="1"/>
          <p:nvPr/>
        </p:nvSpPr>
        <p:spPr>
          <a:xfrm>
            <a:off x="4796789" y="2063115"/>
            <a:ext cx="7210425" cy="4524315"/>
          </a:xfrm>
          <a:prstGeom prst="rect">
            <a:avLst/>
          </a:prstGeom>
          <a:noFill/>
        </p:spPr>
        <p:txBody>
          <a:bodyPr wrap="square" rtlCol="0">
            <a:spAutoFit/>
          </a:bodyPr>
          <a:lstStyle/>
          <a:p>
            <a:r>
              <a:rPr lang="en-GB" sz="2400" dirty="0"/>
              <a:t>Together with belts, ropes &amp; chains are used in power transmission over relatively long distances; flexible and elastic.  They absorb shock loads and aid in damping out effects of unwanted vibration.</a:t>
            </a:r>
          </a:p>
          <a:p>
            <a:r>
              <a:rPr lang="en-GB" sz="2400" dirty="0"/>
              <a:t>Development of V-belts enhanced friction between belt and pulley and toothed-belts provided synchronous power transmission.  Wear of belt &amp; pulleys is an issue.</a:t>
            </a:r>
          </a:p>
          <a:p>
            <a:r>
              <a:rPr lang="en-GB" sz="2400" dirty="0"/>
              <a:t>For higher efficiency and no-slip operating condition, chain and sprocket drive system is preferred; compact design and less wear.  Issues are noise and precise alignment of shafts.</a:t>
            </a:r>
          </a:p>
          <a:p>
            <a:r>
              <a:rPr lang="en-GB" sz="2400" dirty="0"/>
              <a:t>Gear drive systems provide positive power transmission.</a:t>
            </a:r>
          </a:p>
        </p:txBody>
      </p:sp>
    </p:spTree>
    <p:extLst>
      <p:ext uri="{BB962C8B-B14F-4D97-AF65-F5344CB8AC3E}">
        <p14:creationId xmlns:p14="http://schemas.microsoft.com/office/powerpoint/2010/main" val="119561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0A56E-E3CD-4A11-84EF-A838C7576219}"/>
              </a:ext>
            </a:extLst>
          </p:cNvPr>
          <p:cNvSpPr>
            <a:spLocks noGrp="1"/>
          </p:cNvSpPr>
          <p:nvPr>
            <p:ph type="title"/>
          </p:nvPr>
        </p:nvSpPr>
        <p:spPr>
          <a:xfrm>
            <a:off x="838200" y="80327"/>
            <a:ext cx="10515600" cy="600710"/>
          </a:xfrm>
        </p:spPr>
        <p:txBody>
          <a:bodyPr>
            <a:normAutofit fontScale="90000"/>
          </a:bodyPr>
          <a:lstStyle/>
          <a:p>
            <a:pPr algn="ctr"/>
            <a:r>
              <a:rPr lang="en-GB" sz="4000" dirty="0"/>
              <a:t>Gear drive systems</a:t>
            </a:r>
          </a:p>
        </p:txBody>
      </p:sp>
      <p:sp>
        <p:nvSpPr>
          <p:cNvPr id="3" name="Content Placeholder 2">
            <a:extLst>
              <a:ext uri="{FF2B5EF4-FFF2-40B4-BE49-F238E27FC236}">
                <a16:creationId xmlns:a16="http://schemas.microsoft.com/office/drawing/2014/main" id="{9824338B-5315-47A2-872A-DB2D6B2F20B5}"/>
              </a:ext>
            </a:extLst>
          </p:cNvPr>
          <p:cNvSpPr>
            <a:spLocks noGrp="1"/>
          </p:cNvSpPr>
          <p:nvPr>
            <p:ph idx="1"/>
          </p:nvPr>
        </p:nvSpPr>
        <p:spPr>
          <a:xfrm>
            <a:off x="280035" y="681037"/>
            <a:ext cx="11647170" cy="5988368"/>
          </a:xfrm>
        </p:spPr>
        <p:txBody>
          <a:bodyPr>
            <a:normAutofit/>
          </a:bodyPr>
          <a:lstStyle/>
          <a:p>
            <a:pPr marL="0" indent="0">
              <a:buNone/>
            </a:pPr>
            <a:r>
              <a:rPr lang="en-GB" sz="2400" dirty="0"/>
              <a:t>Gear wheel itself is a toothed device designed to transmit rotary motion from one shaft to another.  Gears are robust, durable and efficient transmission devices, providing rigid drives.</a:t>
            </a:r>
          </a:p>
          <a:p>
            <a:pPr marL="0" indent="0">
              <a:buNone/>
            </a:pPr>
            <a:r>
              <a:rPr lang="en-GB" i="1" dirty="0"/>
              <a:t>Spur gears</a:t>
            </a:r>
          </a:p>
          <a:p>
            <a:pPr marL="0" indent="0">
              <a:buNone/>
            </a:pPr>
            <a:endParaRPr lang="en-GB" sz="2400" i="1" dirty="0"/>
          </a:p>
          <a:p>
            <a:pPr marL="0" indent="0">
              <a:buNone/>
            </a:pPr>
            <a:endParaRPr lang="en-GB" sz="2400" i="1" dirty="0"/>
          </a:p>
          <a:p>
            <a:pPr marL="0" indent="0">
              <a:buNone/>
            </a:pPr>
            <a:endParaRPr lang="en-GB" sz="2400" i="1" dirty="0"/>
          </a:p>
          <a:p>
            <a:pPr marL="0" indent="0">
              <a:buNone/>
            </a:pPr>
            <a:endParaRPr lang="en-GB" sz="2400" i="1" dirty="0"/>
          </a:p>
          <a:p>
            <a:pPr marL="0" indent="0">
              <a:buNone/>
            </a:pPr>
            <a:endParaRPr lang="en-GB" sz="2400" i="1" dirty="0"/>
          </a:p>
          <a:p>
            <a:pPr marL="0" indent="0">
              <a:buNone/>
            </a:pPr>
            <a:endParaRPr lang="en-GB" sz="2400" i="1" dirty="0"/>
          </a:p>
          <a:p>
            <a:pPr marL="0" indent="0">
              <a:buNone/>
            </a:pPr>
            <a:endParaRPr lang="en-GB" sz="2400" i="1" dirty="0"/>
          </a:p>
          <a:p>
            <a:pPr marL="0" indent="0">
              <a:buNone/>
            </a:pPr>
            <a:endParaRPr lang="en-GB" sz="2400" dirty="0"/>
          </a:p>
        </p:txBody>
      </p:sp>
      <p:pic>
        <p:nvPicPr>
          <p:cNvPr id="4" name="Picture 3" descr="Spur Gears | 3D CAD Model Library | GrabCAD">
            <a:extLst>
              <a:ext uri="{FF2B5EF4-FFF2-40B4-BE49-F238E27FC236}">
                <a16:creationId xmlns:a16="http://schemas.microsoft.com/office/drawing/2014/main" id="{6F926C40-9930-4A15-9480-4779794CF5F2}"/>
              </a:ext>
            </a:extLst>
          </p:cNvPr>
          <p:cNvPicPr/>
          <p:nvPr/>
        </p:nvPicPr>
        <p:blipFill rotWithShape="1">
          <a:blip r:embed="rId2" cstate="print">
            <a:extLst>
              <a:ext uri="{28A0092B-C50C-407E-A947-70E740481C1C}">
                <a14:useLocalDpi xmlns:a14="http://schemas.microsoft.com/office/drawing/2010/main" val="0"/>
              </a:ext>
            </a:extLst>
          </a:blip>
          <a:srcRect l="14449" t="8020" r="11951" b="9754"/>
          <a:stretch/>
        </p:blipFill>
        <p:spPr bwMode="auto">
          <a:xfrm>
            <a:off x="8500110" y="1448266"/>
            <a:ext cx="3691890" cy="2888297"/>
          </a:xfrm>
          <a:prstGeom prst="rect">
            <a:avLst/>
          </a:prstGeom>
          <a:noFill/>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5DD9AE23-7098-4DF7-A5A2-BC8381C0E186}"/>
              </a:ext>
            </a:extLst>
          </p:cNvPr>
          <p:cNvSpPr txBox="1"/>
          <p:nvPr/>
        </p:nvSpPr>
        <p:spPr>
          <a:xfrm>
            <a:off x="280034" y="1922919"/>
            <a:ext cx="8235315" cy="1938992"/>
          </a:xfrm>
          <a:prstGeom prst="rect">
            <a:avLst/>
          </a:prstGeom>
          <a:noFill/>
        </p:spPr>
        <p:txBody>
          <a:bodyPr wrap="square" rtlCol="0">
            <a:spAutoFit/>
          </a:bodyPr>
          <a:lstStyle/>
          <a:p>
            <a:r>
              <a:rPr lang="en-GB" sz="2400" dirty="0"/>
              <a:t>Most common type of gear which utilises </a:t>
            </a:r>
            <a:r>
              <a:rPr lang="en-GB" sz="2400" i="1" dirty="0"/>
              <a:t>straight teeth </a:t>
            </a:r>
            <a:r>
              <a:rPr lang="en-GB" sz="2400" dirty="0"/>
              <a:t>on the outer diameter of the gear, which mate/mesh to other spur gears which are mounted on to </a:t>
            </a:r>
            <a:r>
              <a:rPr lang="en-GB" sz="2400" i="1" dirty="0"/>
              <a:t>parallel shafts</a:t>
            </a:r>
            <a:r>
              <a:rPr lang="en-GB" sz="2400" dirty="0"/>
              <a:t>. Sometimes many spur gears are used together to create very large gear reductions, i.e. reduction gear train. </a:t>
            </a:r>
          </a:p>
        </p:txBody>
      </p:sp>
      <p:pic>
        <p:nvPicPr>
          <p:cNvPr id="3074" name="Picture 2" descr="1: Basic geometry of a pair of spur gears. [29] | Download Scientific  Diagram">
            <a:extLst>
              <a:ext uri="{FF2B5EF4-FFF2-40B4-BE49-F238E27FC236}">
                <a16:creationId xmlns:a16="http://schemas.microsoft.com/office/drawing/2014/main" id="{7BFE406E-3F05-41F4-B2C7-AE3F489962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 y="3861911"/>
            <a:ext cx="4350555" cy="30760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3696C9-328D-4ED5-9A71-6CDDB6EEDDCC}"/>
              </a:ext>
            </a:extLst>
          </p:cNvPr>
          <p:cNvSpPr txBox="1"/>
          <p:nvPr/>
        </p:nvSpPr>
        <p:spPr>
          <a:xfrm>
            <a:off x="4615350" y="4336563"/>
            <a:ext cx="7327095" cy="2308324"/>
          </a:xfrm>
          <a:prstGeom prst="rect">
            <a:avLst/>
          </a:prstGeom>
          <a:noFill/>
        </p:spPr>
        <p:txBody>
          <a:bodyPr wrap="square" rtlCol="0">
            <a:spAutoFit/>
          </a:bodyPr>
          <a:lstStyle/>
          <a:p>
            <a:r>
              <a:rPr lang="en-GB" sz="2400" dirty="0"/>
              <a:t>Each time a gear tooth engages with a tooth on another gear, the engagement makes a noise; noise is more pronounced at high speed. Spur gears used for a wide range of speed ratios. Mechanical applications, such as clocks, electric screwdrivers, pumps, watering systems, material handling equipment, power plant machinery. </a:t>
            </a:r>
          </a:p>
        </p:txBody>
      </p:sp>
    </p:spTree>
    <p:extLst>
      <p:ext uri="{BB962C8B-B14F-4D97-AF65-F5344CB8AC3E}">
        <p14:creationId xmlns:p14="http://schemas.microsoft.com/office/powerpoint/2010/main" val="1892064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223BF5-B03A-40D8-A76A-E94D4E441241}"/>
              </a:ext>
            </a:extLst>
          </p:cNvPr>
          <p:cNvSpPr>
            <a:spLocks noGrp="1"/>
          </p:cNvSpPr>
          <p:nvPr>
            <p:ph idx="1"/>
          </p:nvPr>
        </p:nvSpPr>
        <p:spPr>
          <a:xfrm>
            <a:off x="285750" y="612935"/>
            <a:ext cx="11612880" cy="5943600"/>
          </a:xfrm>
        </p:spPr>
        <p:txBody>
          <a:bodyPr>
            <a:normAutofit/>
          </a:bodyPr>
          <a:lstStyle/>
          <a:p>
            <a:pPr marL="0" indent="0">
              <a:buNone/>
            </a:pPr>
            <a:r>
              <a:rPr lang="en-GB" i="1" dirty="0"/>
              <a:t>Helical Spur gears</a:t>
            </a:r>
          </a:p>
          <a:p>
            <a:pPr marL="0" indent="0">
              <a:buNone/>
            </a:pPr>
            <a:r>
              <a:rPr lang="en-GB" sz="2400" dirty="0"/>
              <a:t>Helical Gears uses teeth that are set at angle to the gear axis and can engage more gradually between the teeth of the gear, hence this type of gear acts smoother and quieter than spur gears when in operation. </a:t>
            </a:r>
          </a:p>
          <a:p>
            <a:pPr marL="0" indent="0">
              <a:buNone/>
            </a:pPr>
            <a:r>
              <a:rPr lang="en-GB" sz="2400" dirty="0"/>
              <a:t>Due to angular teeth it also has a greater tooth strength and a higher load carrying capacity than a spur gear; used in applications that require high speeds or high loading such as vehicle transmissions, washing machines, blenders, construction equipment, fuel pumps and mills.</a:t>
            </a:r>
          </a:p>
          <a:p>
            <a:pPr marL="0" indent="0">
              <a:buNone/>
            </a:pPr>
            <a:endParaRPr lang="en-GB" sz="2400" dirty="0"/>
          </a:p>
        </p:txBody>
      </p:sp>
      <p:sp>
        <p:nvSpPr>
          <p:cNvPr id="4" name="Title 1">
            <a:extLst>
              <a:ext uri="{FF2B5EF4-FFF2-40B4-BE49-F238E27FC236}">
                <a16:creationId xmlns:a16="http://schemas.microsoft.com/office/drawing/2014/main" id="{C4F59D7C-B0BF-4309-959E-542F059D07FA}"/>
              </a:ext>
            </a:extLst>
          </p:cNvPr>
          <p:cNvSpPr>
            <a:spLocks noGrp="1"/>
          </p:cNvSpPr>
          <p:nvPr>
            <p:ph type="title"/>
          </p:nvPr>
        </p:nvSpPr>
        <p:spPr>
          <a:xfrm>
            <a:off x="838200" y="0"/>
            <a:ext cx="10515600" cy="771525"/>
          </a:xfrm>
        </p:spPr>
        <p:txBody>
          <a:bodyPr>
            <a:normAutofit/>
          </a:bodyPr>
          <a:lstStyle/>
          <a:p>
            <a:pPr algn="ctr"/>
            <a:r>
              <a:rPr lang="en-GB" sz="4000" dirty="0"/>
              <a:t>Gear drive systems</a:t>
            </a:r>
          </a:p>
        </p:txBody>
      </p:sp>
      <p:pic>
        <p:nvPicPr>
          <p:cNvPr id="7" name="Picture 6">
            <a:extLst>
              <a:ext uri="{FF2B5EF4-FFF2-40B4-BE49-F238E27FC236}">
                <a16:creationId xmlns:a16="http://schemas.microsoft.com/office/drawing/2014/main" id="{697859C8-5F47-4C13-BF91-30CF5E867C03}"/>
              </a:ext>
            </a:extLst>
          </p:cNvPr>
          <p:cNvPicPr>
            <a:picLocks noChangeAspect="1"/>
          </p:cNvPicPr>
          <p:nvPr/>
        </p:nvPicPr>
        <p:blipFill rotWithShape="1">
          <a:blip r:embed="rId2"/>
          <a:srcRect b="11404"/>
          <a:stretch/>
        </p:blipFill>
        <p:spPr>
          <a:xfrm>
            <a:off x="6181727" y="3542353"/>
            <a:ext cx="5383704" cy="3161341"/>
          </a:xfrm>
          <a:prstGeom prst="rect">
            <a:avLst/>
          </a:prstGeom>
        </p:spPr>
      </p:pic>
      <p:sp>
        <p:nvSpPr>
          <p:cNvPr id="8" name="TextBox 7">
            <a:extLst>
              <a:ext uri="{FF2B5EF4-FFF2-40B4-BE49-F238E27FC236}">
                <a16:creationId xmlns:a16="http://schemas.microsoft.com/office/drawing/2014/main" id="{5C4CA074-CAB8-4A17-95A1-1DDCD5428451}"/>
              </a:ext>
            </a:extLst>
          </p:cNvPr>
          <p:cNvSpPr txBox="1"/>
          <p:nvPr/>
        </p:nvSpPr>
        <p:spPr>
          <a:xfrm>
            <a:off x="285749" y="3651885"/>
            <a:ext cx="5810251" cy="1200329"/>
          </a:xfrm>
          <a:prstGeom prst="rect">
            <a:avLst/>
          </a:prstGeom>
          <a:noFill/>
        </p:spPr>
        <p:txBody>
          <a:bodyPr wrap="square" rtlCol="0">
            <a:spAutoFit/>
          </a:bodyPr>
          <a:lstStyle/>
          <a:p>
            <a:r>
              <a:rPr lang="en-GB" sz="2400" dirty="0"/>
              <a:t>A downside to helical gears is they produce an axial thrust that needs to be accounted for due to the engagement. </a:t>
            </a:r>
          </a:p>
        </p:txBody>
      </p:sp>
      <p:pic>
        <p:nvPicPr>
          <p:cNvPr id="5122" name="Picture 2" descr="Useful information on External Gear Pumps">
            <a:extLst>
              <a:ext uri="{FF2B5EF4-FFF2-40B4-BE49-F238E27FC236}">
                <a16:creationId xmlns:a16="http://schemas.microsoft.com/office/drawing/2014/main" id="{3EF2F56A-EFD4-4BF3-9C28-E1A001E5FE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827"/>
          <a:stretch/>
        </p:blipFill>
        <p:spPr bwMode="auto">
          <a:xfrm>
            <a:off x="1263922" y="4917668"/>
            <a:ext cx="4173126" cy="1858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175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85163A-4D89-45CB-8692-8EF9D26BB3AB}"/>
              </a:ext>
            </a:extLst>
          </p:cNvPr>
          <p:cNvSpPr>
            <a:spLocks noGrp="1"/>
          </p:cNvSpPr>
          <p:nvPr>
            <p:ph idx="1"/>
          </p:nvPr>
        </p:nvSpPr>
        <p:spPr>
          <a:xfrm>
            <a:off x="337185" y="697230"/>
            <a:ext cx="11504295" cy="5937885"/>
          </a:xfrm>
        </p:spPr>
        <p:txBody>
          <a:bodyPr>
            <a:normAutofit/>
          </a:bodyPr>
          <a:lstStyle/>
          <a:p>
            <a:pPr marL="0" indent="0">
              <a:buNone/>
            </a:pPr>
            <a:r>
              <a:rPr lang="en-GB" i="1" dirty="0"/>
              <a:t>Bevelled gears</a:t>
            </a:r>
          </a:p>
          <a:p>
            <a:pPr marL="0" indent="0">
              <a:buNone/>
            </a:pPr>
            <a:r>
              <a:rPr lang="en-GB" sz="2400" dirty="0"/>
              <a:t>This type of gear enables transmission of power normally perpendicular from the driving shaft to the driven shaft. These gears can either be straight teeth or they can be helical gears. </a:t>
            </a:r>
          </a:p>
          <a:p>
            <a:pPr marL="0" indent="0">
              <a:buNone/>
            </a:pPr>
            <a:r>
              <a:rPr lang="en-GB" sz="2400" dirty="0"/>
              <a:t>Numerous applications for this type of gear such as automotive drivetrains, construction equipment, helicopter transmissions, marine drivetrains and locomotives.</a:t>
            </a:r>
          </a:p>
          <a:p>
            <a:pPr marL="0" indent="0">
              <a:buNone/>
            </a:pPr>
            <a:endParaRPr lang="en-GB" sz="2400" dirty="0"/>
          </a:p>
        </p:txBody>
      </p:sp>
      <p:sp>
        <p:nvSpPr>
          <p:cNvPr id="4" name="Title 1">
            <a:extLst>
              <a:ext uri="{FF2B5EF4-FFF2-40B4-BE49-F238E27FC236}">
                <a16:creationId xmlns:a16="http://schemas.microsoft.com/office/drawing/2014/main" id="{1B0F4F22-C2E5-4102-BA2A-D60C7C7E99E0}"/>
              </a:ext>
            </a:extLst>
          </p:cNvPr>
          <p:cNvSpPr>
            <a:spLocks noGrp="1"/>
          </p:cNvSpPr>
          <p:nvPr>
            <p:ph type="title"/>
          </p:nvPr>
        </p:nvSpPr>
        <p:spPr>
          <a:xfrm>
            <a:off x="838200" y="0"/>
            <a:ext cx="10515600" cy="748666"/>
          </a:xfrm>
        </p:spPr>
        <p:txBody>
          <a:bodyPr>
            <a:normAutofit/>
          </a:bodyPr>
          <a:lstStyle/>
          <a:p>
            <a:pPr algn="ctr"/>
            <a:r>
              <a:rPr lang="en-GB" sz="4000" dirty="0"/>
              <a:t>Gear drive systems</a:t>
            </a:r>
          </a:p>
        </p:txBody>
      </p:sp>
      <p:pic>
        <p:nvPicPr>
          <p:cNvPr id="5" name="Picture 4" descr="What's the Difference Between Spur, Helical, Bevel, and Worm Gears ...">
            <a:extLst>
              <a:ext uri="{FF2B5EF4-FFF2-40B4-BE49-F238E27FC236}">
                <a16:creationId xmlns:a16="http://schemas.microsoft.com/office/drawing/2014/main" id="{306986C5-3D27-4DAB-A338-2EF640A30D83}"/>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7185" y="3429000"/>
            <a:ext cx="5223510" cy="2754630"/>
          </a:xfrm>
          <a:prstGeom prst="rect">
            <a:avLst/>
          </a:prstGeom>
          <a:noFill/>
          <a:ln>
            <a:noFill/>
          </a:ln>
        </p:spPr>
      </p:pic>
      <p:pic>
        <p:nvPicPr>
          <p:cNvPr id="6146" name="Picture 2" descr="Investigation of Spiral Bevel Gear Condition Indicator Validation Via  AC–29–2C Combining Test Rig Damage Progression Data">
            <a:extLst>
              <a:ext uri="{FF2B5EF4-FFF2-40B4-BE49-F238E27FC236}">
                <a16:creationId xmlns:a16="http://schemas.microsoft.com/office/drawing/2014/main" id="{5ECEEEF2-9735-47A7-93B5-50D8A9F349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70848"/>
            <a:ext cx="5364480" cy="3648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4489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726B5-AC18-449D-9671-4355FF566B85}"/>
              </a:ext>
            </a:extLst>
          </p:cNvPr>
          <p:cNvSpPr>
            <a:spLocks noGrp="1"/>
          </p:cNvSpPr>
          <p:nvPr>
            <p:ph type="title"/>
          </p:nvPr>
        </p:nvSpPr>
        <p:spPr>
          <a:xfrm>
            <a:off x="838200" y="79375"/>
            <a:ext cx="10515600" cy="686435"/>
          </a:xfrm>
        </p:spPr>
        <p:txBody>
          <a:bodyPr>
            <a:normAutofit/>
          </a:bodyPr>
          <a:lstStyle/>
          <a:p>
            <a:pPr algn="ctr"/>
            <a:r>
              <a:rPr lang="en-GB" sz="4000" dirty="0"/>
              <a:t>Simple gear train</a:t>
            </a:r>
          </a:p>
        </p:txBody>
      </p:sp>
      <p:sp>
        <p:nvSpPr>
          <p:cNvPr id="3" name="Content Placeholder 2">
            <a:extLst>
              <a:ext uri="{FF2B5EF4-FFF2-40B4-BE49-F238E27FC236}">
                <a16:creationId xmlns:a16="http://schemas.microsoft.com/office/drawing/2014/main" id="{C1361A16-3390-46AF-BC0D-68590003217F}"/>
              </a:ext>
            </a:extLst>
          </p:cNvPr>
          <p:cNvSpPr>
            <a:spLocks noGrp="1"/>
          </p:cNvSpPr>
          <p:nvPr>
            <p:ph idx="1"/>
          </p:nvPr>
        </p:nvSpPr>
        <p:spPr>
          <a:xfrm>
            <a:off x="251460" y="714374"/>
            <a:ext cx="11807190" cy="5903595"/>
          </a:xfrm>
        </p:spPr>
        <p:txBody>
          <a:bodyPr>
            <a:normAutofit/>
          </a:bodyPr>
          <a:lstStyle/>
          <a:p>
            <a:pPr marL="0" indent="0">
              <a:buNone/>
            </a:pPr>
            <a:r>
              <a:rPr lang="en-GB" sz="2400" dirty="0"/>
              <a:t>Simplest gear train has two gears; input gear will typically be connected to a power source providing input rotation and torque. In this example, the output of torque and rotational speed from the output (driven) gear depend on the ratio of the dimensions of the two gears and rotation of output gear is in opposite direction to input gear.</a:t>
            </a:r>
          </a:p>
          <a:p>
            <a:pPr marL="0" indent="0">
              <a:buNone/>
            </a:pPr>
            <a:endParaRPr lang="en-GB" sz="2400" dirty="0"/>
          </a:p>
        </p:txBody>
      </p:sp>
      <p:pic>
        <p:nvPicPr>
          <p:cNvPr id="7170" name="Picture 2" descr="The Gear Train Tradeoff | Engineering Expert Witness Blog">
            <a:extLst>
              <a:ext uri="{FF2B5EF4-FFF2-40B4-BE49-F238E27FC236}">
                <a16:creationId xmlns:a16="http://schemas.microsoft.com/office/drawing/2014/main" id="{DA508E1C-6556-408D-950F-9646672307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5" t="542" r="1885" b="-542"/>
          <a:stretch/>
        </p:blipFill>
        <p:spPr bwMode="auto">
          <a:xfrm>
            <a:off x="8532496" y="2622231"/>
            <a:ext cx="3333750" cy="316230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C7FE4A5C-DBB7-46DB-9FE6-D47DB419B7DF}"/>
                  </a:ext>
                </a:extLst>
              </p:cNvPr>
              <p:cNvSpPr txBox="1"/>
              <p:nvPr/>
            </p:nvSpPr>
            <p:spPr>
              <a:xfrm>
                <a:off x="251460" y="2256581"/>
                <a:ext cx="8349615" cy="4361387"/>
              </a:xfrm>
              <a:prstGeom prst="rect">
                <a:avLst/>
              </a:prstGeom>
              <a:noFill/>
            </p:spPr>
            <p:txBody>
              <a:bodyPr wrap="square" rtlCol="0">
                <a:spAutoFit/>
              </a:bodyPr>
              <a:lstStyle/>
              <a:p>
                <a:r>
                  <a:rPr lang="en-GB" sz="2400" dirty="0"/>
                  <a:t>From diagram opposite of simple gear train, angular distance travelled by driven gear (output) will be greater than driving gear (input) for 1 revolution.  Distance travelled depends of number of teeth (</a:t>
                </a:r>
                <a:r>
                  <a:rPr lang="en-GB" sz="2400" i="1" dirty="0"/>
                  <a:t>t</a:t>
                </a:r>
                <a:r>
                  <a:rPr lang="en-GB" sz="2400" dirty="0"/>
                  <a:t>) for each gear, and a </a:t>
                </a:r>
                <a:r>
                  <a:rPr lang="en-GB" sz="2400" i="1" dirty="0"/>
                  <a:t>gear ratio </a:t>
                </a:r>
                <a:r>
                  <a:rPr lang="en-GB" sz="2400" dirty="0"/>
                  <a:t>exists between the two gears.</a:t>
                </a:r>
              </a:p>
              <a:p>
                <a:endParaRPr lang="en-GB" sz="800" dirty="0"/>
              </a:p>
              <a:p>
                <a:r>
                  <a:rPr lang="en-GB" sz="2400" dirty="0"/>
                  <a:t>Knowing that gear teeth on any meshing pair must be same size, hence number of teeth on any gear is directly proportional to its pitch circle diameter.  There is also a velocity ratio between gears.</a:t>
                </a:r>
              </a:p>
              <a:p>
                <a:endParaRPr lang="en-GB" sz="800" dirty="0"/>
              </a:p>
              <a:p>
                <a:r>
                  <a:rPr lang="en-GB" sz="2400" dirty="0"/>
                  <a:t>The general </a:t>
                </a:r>
                <a:r>
                  <a:rPr lang="en-GB" sz="2400" i="1" dirty="0"/>
                  <a:t>Gear ratio </a:t>
                </a:r>
                <a:r>
                  <a:rPr lang="en-GB" sz="2400" dirty="0"/>
                  <a:t>formula is: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𝐴</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𝐵</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𝐴</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𝐴</m:t>
                            </m:r>
                          </m:sub>
                        </m:sSub>
                      </m:den>
                    </m:f>
                  </m:oMath>
                </a14:m>
                <a:endParaRPr lang="en-GB" sz="2400" dirty="0"/>
              </a:p>
              <a:p>
                <a:endParaRPr lang="en-GB" sz="800" dirty="0"/>
              </a:p>
              <a:p>
                <a:r>
                  <a:rPr lang="en-GB" sz="2400" dirty="0"/>
                  <a:t>where, </a:t>
                </a:r>
                <a:r>
                  <a:rPr lang="en-GB" sz="2400" i="1" dirty="0"/>
                  <a:t>A</a:t>
                </a:r>
                <a:r>
                  <a:rPr lang="en-GB" sz="2400" dirty="0"/>
                  <a:t> is driving (input) gear, and </a:t>
                </a:r>
                <a:r>
                  <a:rPr lang="en-GB" sz="2400" i="1" dirty="0"/>
                  <a:t>B</a:t>
                </a:r>
                <a:r>
                  <a:rPr lang="en-GB" sz="2400" dirty="0"/>
                  <a:t> is driven (output) gear.</a:t>
                </a:r>
              </a:p>
            </p:txBody>
          </p:sp>
        </mc:Choice>
        <mc:Fallback xmlns="">
          <p:sp>
            <p:nvSpPr>
              <p:cNvPr id="4" name="TextBox 3">
                <a:extLst>
                  <a:ext uri="{FF2B5EF4-FFF2-40B4-BE49-F238E27FC236}">
                    <a16:creationId xmlns:a16="http://schemas.microsoft.com/office/drawing/2014/main" id="{C7FE4A5C-DBB7-46DB-9FE6-D47DB419B7DF}"/>
                  </a:ext>
                </a:extLst>
              </p:cNvPr>
              <p:cNvSpPr txBox="1">
                <a:spLocks noRot="1" noChangeAspect="1" noMove="1" noResize="1" noEditPoints="1" noAdjustHandles="1" noChangeArrowheads="1" noChangeShapeType="1" noTextEdit="1"/>
              </p:cNvSpPr>
              <p:nvPr/>
            </p:nvSpPr>
            <p:spPr>
              <a:xfrm>
                <a:off x="251460" y="2256581"/>
                <a:ext cx="8349615" cy="4361387"/>
              </a:xfrm>
              <a:prstGeom prst="rect">
                <a:avLst/>
              </a:prstGeom>
              <a:blipFill>
                <a:blip r:embed="rId3"/>
                <a:stretch>
                  <a:fillRect l="-1095" t="-1117" r="-803" b="-2095"/>
                </a:stretch>
              </a:blipFill>
            </p:spPr>
            <p:txBody>
              <a:bodyPr/>
              <a:lstStyle/>
              <a:p>
                <a:r>
                  <a:rPr lang="en-GB">
                    <a:noFill/>
                  </a:rPr>
                  <a:t> </a:t>
                </a:r>
              </a:p>
            </p:txBody>
          </p:sp>
        </mc:Fallback>
      </mc:AlternateContent>
    </p:spTree>
    <p:extLst>
      <p:ext uri="{BB962C8B-B14F-4D97-AF65-F5344CB8AC3E}">
        <p14:creationId xmlns:p14="http://schemas.microsoft.com/office/powerpoint/2010/main" val="1354873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DBA9E-1FBC-411B-ABFF-570938A543AF}"/>
              </a:ext>
            </a:extLst>
          </p:cNvPr>
          <p:cNvSpPr>
            <a:spLocks noGrp="1"/>
          </p:cNvSpPr>
          <p:nvPr>
            <p:ph type="title"/>
          </p:nvPr>
        </p:nvSpPr>
        <p:spPr>
          <a:xfrm>
            <a:off x="838200" y="34607"/>
            <a:ext cx="10515600" cy="646430"/>
          </a:xfrm>
        </p:spPr>
        <p:txBody>
          <a:bodyPr>
            <a:normAutofit/>
          </a:bodyPr>
          <a:lstStyle/>
          <a:p>
            <a:pPr algn="ctr"/>
            <a:r>
              <a:rPr lang="en-GB" sz="4000" dirty="0"/>
              <a:t>Simple gear train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F8E7E50-4A2B-4DC5-B341-B53F812021E8}"/>
                  </a:ext>
                </a:extLst>
              </p:cNvPr>
              <p:cNvSpPr>
                <a:spLocks noGrp="1"/>
              </p:cNvSpPr>
              <p:nvPr>
                <p:ph idx="1"/>
              </p:nvPr>
            </p:nvSpPr>
            <p:spPr>
              <a:xfrm>
                <a:off x="394335" y="640080"/>
                <a:ext cx="11578590" cy="5937885"/>
              </a:xfrm>
            </p:spPr>
            <p:txBody>
              <a:bodyPr>
                <a:normAutofit/>
              </a:bodyPr>
              <a:lstStyle/>
              <a:p>
                <a:pPr marL="0" indent="0">
                  <a:buNone/>
                </a:pPr>
                <a:r>
                  <a:rPr lang="en-GB" sz="2400" dirty="0"/>
                  <a:t>For the simple gear train shown below, if the driving gear (input) has 18 teeth (</a:t>
                </a:r>
                <a:r>
                  <a:rPr lang="en-GB" sz="2400" i="1" dirty="0" err="1"/>
                  <a:t>t</a:t>
                </a:r>
                <a:r>
                  <a:rPr lang="en-GB" sz="2400" i="1" baseline="-25000" dirty="0" err="1"/>
                  <a:t>A</a:t>
                </a:r>
                <a:r>
                  <a:rPr lang="en-GB" sz="2400" dirty="0"/>
                  <a:t> = 18) and the driven gear (output) has 24 teeth (</a:t>
                </a:r>
                <a:r>
                  <a:rPr lang="en-GB" sz="2400" i="1" dirty="0" err="1"/>
                  <a:t>t</a:t>
                </a:r>
                <a:r>
                  <a:rPr lang="en-GB" sz="2400" i="1" baseline="-25000" dirty="0" err="1"/>
                  <a:t>B</a:t>
                </a:r>
                <a:r>
                  <a:rPr lang="en-GB" sz="2400" dirty="0"/>
                  <a:t> = 24), what is the gear ratio?</a:t>
                </a:r>
              </a:p>
              <a:p>
                <a:pPr marL="0" indent="0">
                  <a:buNone/>
                </a:pPr>
                <a:r>
                  <a:rPr lang="en-GB" sz="2400" dirty="0"/>
                  <a:t>Knowing that,		</a:t>
                </a:r>
                <a:r>
                  <a:rPr lang="en-GB" sz="2400" b="0" dirty="0"/>
                  <a:t>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𝐴</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𝐵</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𝐴</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𝐴</m:t>
                            </m:r>
                          </m:sub>
                        </m:sSub>
                      </m:den>
                    </m:f>
                  </m:oMath>
                </a14:m>
                <a:endParaRPr lang="en-GB" sz="2400" dirty="0"/>
              </a:p>
              <a:p>
                <a:pPr marL="0" indent="0">
                  <a:buNone/>
                </a:pPr>
                <a:endParaRPr lang="en-GB" sz="200" dirty="0"/>
              </a:p>
              <a:p>
                <a:pPr marL="0" indent="0">
                  <a:buNone/>
                </a:pPr>
                <a:r>
                  <a:rPr lang="en-GB" sz="2400" dirty="0"/>
                  <a:t>then,	</a:t>
                </a:r>
                <a:r>
                  <a:rPr lang="en-GB" sz="2400" b="0" dirty="0"/>
                  <a:t>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𝐴</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24</m:t>
                        </m:r>
                      </m:num>
                      <m:den>
                        <m:r>
                          <a:rPr lang="en-GB" sz="2400" b="0" i="1" smtClean="0">
                            <a:latin typeface="Cambria Math" panose="02040503050406030204" pitchFamily="18" charset="0"/>
                          </a:rPr>
                          <m:t>18</m:t>
                        </m:r>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4</m:t>
                        </m:r>
                      </m:num>
                      <m:den>
                        <m:r>
                          <a:rPr lang="en-GB" sz="2400" b="0" i="1" smtClean="0">
                            <a:latin typeface="Cambria Math" panose="02040503050406030204" pitchFamily="18" charset="0"/>
                          </a:rPr>
                          <m:t>3</m:t>
                        </m:r>
                      </m:den>
                    </m:f>
                  </m:oMath>
                </a14:m>
                <a:r>
                  <a:rPr lang="en-GB" sz="2400" dirty="0"/>
                  <a:t> 	so, 	gear ratio is </a:t>
                </a:r>
                <a:r>
                  <a:rPr lang="en-GB" sz="2400" i="1" dirty="0"/>
                  <a:t>4:3</a:t>
                </a:r>
              </a:p>
              <a:p>
                <a:pPr marL="0" indent="0">
                  <a:buNone/>
                </a:pPr>
                <a:r>
                  <a:rPr lang="en-GB" sz="2400" dirty="0"/>
                  <a:t>What is the speed of output if input gear rotates at 125 rpm?</a:t>
                </a:r>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BF8E7E50-4A2B-4DC5-B341-B53F812021E8}"/>
                  </a:ext>
                </a:extLst>
              </p:cNvPr>
              <p:cNvSpPr>
                <a:spLocks noGrp="1" noRot="1" noChangeAspect="1" noMove="1" noResize="1" noEditPoints="1" noAdjustHandles="1" noChangeArrowheads="1" noChangeShapeType="1" noTextEdit="1"/>
              </p:cNvSpPr>
              <p:nvPr>
                <p:ph idx="1"/>
              </p:nvPr>
            </p:nvSpPr>
            <p:spPr>
              <a:xfrm>
                <a:off x="394335" y="640080"/>
                <a:ext cx="11578590" cy="5937885"/>
              </a:xfrm>
              <a:blipFill>
                <a:blip r:embed="rId2"/>
                <a:stretch>
                  <a:fillRect l="-843" t="-143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D8011C5D-77EA-463D-837D-185D312ACE43}"/>
                  </a:ext>
                </a:extLst>
              </p:cNvPr>
              <p:cNvSpPr txBox="1"/>
              <p:nvPr/>
            </p:nvSpPr>
            <p:spPr>
              <a:xfrm>
                <a:off x="4551045" y="3832705"/>
                <a:ext cx="7343775" cy="2756396"/>
              </a:xfrm>
              <a:prstGeom prst="rect">
                <a:avLst/>
              </a:prstGeom>
              <a:noFill/>
            </p:spPr>
            <p:txBody>
              <a:bodyPr wrap="square" rtlCol="0">
                <a:spAutoFit/>
              </a:bodyPr>
              <a:lstStyle/>
              <a:p>
                <a:r>
                  <a:rPr lang="en-GB" sz="2400" dirty="0"/>
                  <a:t>An idler gear has function of reversing direction of driven gear, so in same direction as driver gear as shown.  We still consider combination of gear pairs to find the overall gear ratio.</a:t>
                </a:r>
              </a:p>
              <a:p>
                <a:endParaRPr lang="en-GB" sz="800" dirty="0"/>
              </a:p>
              <a:p>
                <a:r>
                  <a:rPr lang="en-GB" sz="2400" dirty="0"/>
                  <a:t>For example shown,	</a:t>
                </a:r>
                <a:r>
                  <a:rPr lang="en-GB" sz="2400" b="0" dirty="0"/>
                  <a:t>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𝐴</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𝐵</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ea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ea typeface="Cambria Math" panose="02040503050406030204" pitchFamily="18" charset="0"/>
                              </a:rPr>
                              <m:t>𝐶</m:t>
                            </m:r>
                          </m:sub>
                        </m:sSub>
                      </m:den>
                    </m:f>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𝐴</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ea typeface="Cambria Math" panose="02040503050406030204" pitchFamily="18" charset="0"/>
                              </a:rPr>
                              <m:t>𝐶</m:t>
                            </m:r>
                          </m:sub>
                        </m:sSub>
                      </m:den>
                    </m:f>
                  </m:oMath>
                </a14:m>
                <a:r>
                  <a:rPr lang="en-GB" sz="2400" dirty="0"/>
                  <a:t> </a:t>
                </a:r>
              </a:p>
              <a:p>
                <a:endParaRPr lang="en-GB" sz="800" dirty="0"/>
              </a:p>
              <a:p>
                <a:endParaRPr lang="en-GB" sz="200" dirty="0"/>
              </a:p>
              <a:p>
                <a:r>
                  <a:rPr lang="en-GB" sz="2400" dirty="0"/>
                  <a:t>So idler gear has no effect on the final gear ratio.</a:t>
                </a:r>
              </a:p>
            </p:txBody>
          </p:sp>
        </mc:Choice>
        <mc:Fallback xmlns="">
          <p:sp>
            <p:nvSpPr>
              <p:cNvPr id="11" name="TextBox 10">
                <a:extLst>
                  <a:ext uri="{FF2B5EF4-FFF2-40B4-BE49-F238E27FC236}">
                    <a16:creationId xmlns:a16="http://schemas.microsoft.com/office/drawing/2014/main" id="{D8011C5D-77EA-463D-837D-185D312ACE43}"/>
                  </a:ext>
                </a:extLst>
              </p:cNvPr>
              <p:cNvSpPr txBox="1">
                <a:spLocks noRot="1" noChangeAspect="1" noMove="1" noResize="1" noEditPoints="1" noAdjustHandles="1" noChangeArrowheads="1" noChangeShapeType="1" noTextEdit="1"/>
              </p:cNvSpPr>
              <p:nvPr/>
            </p:nvSpPr>
            <p:spPr>
              <a:xfrm>
                <a:off x="4551045" y="3832705"/>
                <a:ext cx="7343775" cy="2756396"/>
              </a:xfrm>
              <a:prstGeom prst="rect">
                <a:avLst/>
              </a:prstGeom>
              <a:blipFill>
                <a:blip r:embed="rId3"/>
                <a:stretch>
                  <a:fillRect l="-1329" t="-1770" r="-664" b="-4204"/>
                </a:stretch>
              </a:blipFill>
            </p:spPr>
            <p:txBody>
              <a:bodyPr/>
              <a:lstStyle/>
              <a:p>
                <a:r>
                  <a:rPr lang="en-GB">
                    <a:noFill/>
                  </a:rPr>
                  <a:t> </a:t>
                </a:r>
              </a:p>
            </p:txBody>
          </p:sp>
        </mc:Fallback>
      </mc:AlternateContent>
      <p:grpSp>
        <p:nvGrpSpPr>
          <p:cNvPr id="13" name="Group 12">
            <a:extLst>
              <a:ext uri="{FF2B5EF4-FFF2-40B4-BE49-F238E27FC236}">
                <a16:creationId xmlns:a16="http://schemas.microsoft.com/office/drawing/2014/main" id="{68D785DF-CA56-41CE-8849-AA56BE540371}"/>
              </a:ext>
            </a:extLst>
          </p:cNvPr>
          <p:cNvGrpSpPr/>
          <p:nvPr/>
        </p:nvGrpSpPr>
        <p:grpSpPr>
          <a:xfrm>
            <a:off x="121920" y="3560129"/>
            <a:ext cx="4429125" cy="2891790"/>
            <a:chOff x="394335" y="3743009"/>
            <a:chExt cx="4429125" cy="2891790"/>
          </a:xfrm>
        </p:grpSpPr>
        <p:pic>
          <p:nvPicPr>
            <p:cNvPr id="9218" name="Picture 2" descr="Gear Train - an overview | ScienceDirect Topics">
              <a:extLst>
                <a:ext uri="{FF2B5EF4-FFF2-40B4-BE49-F238E27FC236}">
                  <a16:creationId xmlns:a16="http://schemas.microsoft.com/office/drawing/2014/main" id="{9F6B37E8-5558-485B-A8DE-7BD9BAB362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245" t="2493" r="1198" b="4063"/>
            <a:stretch/>
          </p:blipFill>
          <p:spPr bwMode="auto">
            <a:xfrm>
              <a:off x="394335" y="3743009"/>
              <a:ext cx="4429125" cy="289179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7443ACBA-F2F1-4537-A691-EF5619287900}"/>
                </a:ext>
              </a:extLst>
            </p:cNvPr>
            <p:cNvCxnSpPr/>
            <p:nvPr/>
          </p:nvCxnSpPr>
          <p:spPr>
            <a:xfrm>
              <a:off x="1931670" y="4023360"/>
              <a:ext cx="537210" cy="560070"/>
            </a:xfrm>
            <a:prstGeom prst="straightConnector1">
              <a:avLst/>
            </a:prstGeom>
            <a:ln>
              <a:tailEnd type="triangle" w="lg" len="lg"/>
            </a:ln>
          </p:spPr>
          <p:style>
            <a:lnRef idx="2">
              <a:schemeClr val="dk1"/>
            </a:lnRef>
            <a:fillRef idx="0">
              <a:schemeClr val="dk1"/>
            </a:fillRef>
            <a:effectRef idx="1">
              <a:schemeClr val="dk1"/>
            </a:effectRef>
            <a:fontRef idx="minor">
              <a:schemeClr val="tx1"/>
            </a:fontRef>
          </p:style>
        </p:cxnSp>
        <p:sp>
          <p:nvSpPr>
            <p:cNvPr id="9" name="Arrow: Curved Down 8">
              <a:extLst>
                <a:ext uri="{FF2B5EF4-FFF2-40B4-BE49-F238E27FC236}">
                  <a16:creationId xmlns:a16="http://schemas.microsoft.com/office/drawing/2014/main" id="{52674AAE-E54C-4128-9407-CAA580BC6DC8}"/>
                </a:ext>
              </a:extLst>
            </p:cNvPr>
            <p:cNvSpPr/>
            <p:nvPr/>
          </p:nvSpPr>
          <p:spPr>
            <a:xfrm>
              <a:off x="3358978" y="4206549"/>
              <a:ext cx="834082" cy="376881"/>
            </a:xfrm>
            <a:prstGeom prst="curved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solidFill>
                  <a:schemeClr val="tx1"/>
                </a:solidFill>
              </a:endParaRPr>
            </a:p>
          </p:txBody>
        </p:sp>
        <p:sp>
          <p:nvSpPr>
            <p:cNvPr id="10" name="Arrow: Curved Down 9">
              <a:extLst>
                <a:ext uri="{FF2B5EF4-FFF2-40B4-BE49-F238E27FC236}">
                  <a16:creationId xmlns:a16="http://schemas.microsoft.com/office/drawing/2014/main" id="{851A063A-4161-44FA-B863-F00E741718A1}"/>
                </a:ext>
              </a:extLst>
            </p:cNvPr>
            <p:cNvSpPr/>
            <p:nvPr/>
          </p:nvSpPr>
          <p:spPr>
            <a:xfrm>
              <a:off x="1366193" y="5015376"/>
              <a:ext cx="834082" cy="376881"/>
            </a:xfrm>
            <a:prstGeom prst="curved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solidFill>
                  <a:schemeClr val="tx1"/>
                </a:solidFill>
              </a:endParaRPr>
            </a:p>
          </p:txBody>
        </p:sp>
        <p:sp>
          <p:nvSpPr>
            <p:cNvPr id="8" name="Arrow: Curved Up 7">
              <a:extLst>
                <a:ext uri="{FF2B5EF4-FFF2-40B4-BE49-F238E27FC236}">
                  <a16:creationId xmlns:a16="http://schemas.microsoft.com/office/drawing/2014/main" id="{3E3F14E8-CCC8-4BED-A279-BC1542FF4BD6}"/>
                </a:ext>
              </a:extLst>
            </p:cNvPr>
            <p:cNvSpPr/>
            <p:nvPr/>
          </p:nvSpPr>
          <p:spPr>
            <a:xfrm rot="10374348">
              <a:off x="2565648" y="4825743"/>
              <a:ext cx="529719" cy="333632"/>
            </a:xfrm>
            <a:prstGeom prst="curvedUp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schemeClr val="tx1"/>
                </a:solidFill>
              </a:endParaRPr>
            </a:p>
          </p:txBody>
        </p:sp>
        <p:sp>
          <p:nvSpPr>
            <p:cNvPr id="12" name="TextBox 11">
              <a:extLst>
                <a:ext uri="{FF2B5EF4-FFF2-40B4-BE49-F238E27FC236}">
                  <a16:creationId xmlns:a16="http://schemas.microsoft.com/office/drawing/2014/main" id="{001D3082-9075-4D29-8BF3-E934988D4E61}"/>
                </a:ext>
              </a:extLst>
            </p:cNvPr>
            <p:cNvSpPr txBox="1"/>
            <p:nvPr/>
          </p:nvSpPr>
          <p:spPr>
            <a:xfrm>
              <a:off x="1211580" y="5634990"/>
              <a:ext cx="491490" cy="468054"/>
            </a:xfrm>
            <a:prstGeom prst="rect">
              <a:avLst/>
            </a:prstGeom>
            <a:noFill/>
          </p:spPr>
          <p:txBody>
            <a:bodyPr wrap="square" rtlCol="0">
              <a:spAutoFit/>
            </a:bodyPr>
            <a:lstStyle/>
            <a:p>
              <a:r>
                <a:rPr lang="en-GB" sz="2400" dirty="0"/>
                <a:t>A</a:t>
              </a:r>
            </a:p>
          </p:txBody>
        </p:sp>
        <p:sp>
          <p:nvSpPr>
            <p:cNvPr id="14" name="TextBox 13">
              <a:extLst>
                <a:ext uri="{FF2B5EF4-FFF2-40B4-BE49-F238E27FC236}">
                  <a16:creationId xmlns:a16="http://schemas.microsoft.com/office/drawing/2014/main" id="{CE10FFB8-4E7B-42A1-9526-2E80399BF11E}"/>
                </a:ext>
              </a:extLst>
            </p:cNvPr>
            <p:cNvSpPr txBox="1"/>
            <p:nvPr/>
          </p:nvSpPr>
          <p:spPr>
            <a:xfrm>
              <a:off x="2672715" y="5467350"/>
              <a:ext cx="491490" cy="468054"/>
            </a:xfrm>
            <a:prstGeom prst="rect">
              <a:avLst/>
            </a:prstGeom>
            <a:noFill/>
          </p:spPr>
          <p:txBody>
            <a:bodyPr wrap="square" rtlCol="0">
              <a:spAutoFit/>
            </a:bodyPr>
            <a:lstStyle/>
            <a:p>
              <a:r>
                <a:rPr lang="en-GB" sz="2400" dirty="0"/>
                <a:t>B</a:t>
              </a:r>
            </a:p>
          </p:txBody>
        </p:sp>
        <p:sp>
          <p:nvSpPr>
            <p:cNvPr id="15" name="TextBox 14">
              <a:extLst>
                <a:ext uri="{FF2B5EF4-FFF2-40B4-BE49-F238E27FC236}">
                  <a16:creationId xmlns:a16="http://schemas.microsoft.com/office/drawing/2014/main" id="{ACEA4A44-4821-4F6B-87E7-E17A13B01AEA}"/>
                </a:ext>
              </a:extLst>
            </p:cNvPr>
            <p:cNvSpPr txBox="1"/>
            <p:nvPr/>
          </p:nvSpPr>
          <p:spPr>
            <a:xfrm>
              <a:off x="3358978" y="4864174"/>
              <a:ext cx="491490" cy="468054"/>
            </a:xfrm>
            <a:prstGeom prst="rect">
              <a:avLst/>
            </a:prstGeom>
            <a:noFill/>
          </p:spPr>
          <p:txBody>
            <a:bodyPr wrap="square" rtlCol="0">
              <a:spAutoFit/>
            </a:bodyPr>
            <a:lstStyle/>
            <a:p>
              <a:r>
                <a:rPr lang="en-GB" sz="2400" dirty="0"/>
                <a:t>C</a:t>
              </a:r>
            </a:p>
          </p:txBody>
        </p:sp>
      </p:grpSp>
      <p:grpSp>
        <p:nvGrpSpPr>
          <p:cNvPr id="18" name="Group 17">
            <a:extLst>
              <a:ext uri="{FF2B5EF4-FFF2-40B4-BE49-F238E27FC236}">
                <a16:creationId xmlns:a16="http://schemas.microsoft.com/office/drawing/2014/main" id="{F4069203-C0B4-4424-AE44-47B8CC584808}"/>
              </a:ext>
            </a:extLst>
          </p:cNvPr>
          <p:cNvGrpSpPr/>
          <p:nvPr/>
        </p:nvGrpSpPr>
        <p:grpSpPr>
          <a:xfrm>
            <a:off x="9137394" y="1238013"/>
            <a:ext cx="2591691" cy="2458404"/>
            <a:chOff x="9303129" y="1286510"/>
            <a:chExt cx="2591691" cy="2458404"/>
          </a:xfrm>
        </p:grpSpPr>
        <p:pic>
          <p:nvPicPr>
            <p:cNvPr id="4" name="Picture 2" descr="The Gear Train Tradeoff | Engineering Expert Witness Blog">
              <a:extLst>
                <a:ext uri="{FF2B5EF4-FFF2-40B4-BE49-F238E27FC236}">
                  <a16:creationId xmlns:a16="http://schemas.microsoft.com/office/drawing/2014/main" id="{EC6AABF0-319C-4793-A0AD-06FA9500AC7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5" t="542" r="1885" b="-542"/>
            <a:stretch/>
          </p:blipFill>
          <p:spPr bwMode="auto">
            <a:xfrm>
              <a:off x="9303129" y="1286510"/>
              <a:ext cx="2591691" cy="245840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EF404D11-5430-4B87-AF89-B9F54E1429AE}"/>
                </a:ext>
              </a:extLst>
            </p:cNvPr>
            <p:cNvSpPr txBox="1"/>
            <p:nvPr/>
          </p:nvSpPr>
          <p:spPr>
            <a:xfrm>
              <a:off x="10081260" y="2532540"/>
              <a:ext cx="354330" cy="411480"/>
            </a:xfrm>
            <a:prstGeom prst="rect">
              <a:avLst/>
            </a:prstGeom>
            <a:noFill/>
          </p:spPr>
          <p:txBody>
            <a:bodyPr wrap="square" rtlCol="0">
              <a:spAutoFit/>
            </a:bodyPr>
            <a:lstStyle/>
            <a:p>
              <a:r>
                <a:rPr lang="en-GB" sz="2000" dirty="0"/>
                <a:t>B</a:t>
              </a:r>
            </a:p>
          </p:txBody>
        </p:sp>
        <p:sp>
          <p:nvSpPr>
            <p:cNvPr id="19" name="TextBox 18">
              <a:extLst>
                <a:ext uri="{FF2B5EF4-FFF2-40B4-BE49-F238E27FC236}">
                  <a16:creationId xmlns:a16="http://schemas.microsoft.com/office/drawing/2014/main" id="{2FA3C692-9932-4640-8DF6-4A3C4DDA49D2}"/>
                </a:ext>
              </a:extLst>
            </p:cNvPr>
            <p:cNvSpPr txBox="1"/>
            <p:nvPr/>
          </p:nvSpPr>
          <p:spPr>
            <a:xfrm>
              <a:off x="11073765" y="1845391"/>
              <a:ext cx="354330" cy="411480"/>
            </a:xfrm>
            <a:prstGeom prst="rect">
              <a:avLst/>
            </a:prstGeom>
            <a:noFill/>
          </p:spPr>
          <p:txBody>
            <a:bodyPr wrap="square" rtlCol="0">
              <a:spAutoFit/>
            </a:bodyPr>
            <a:lstStyle/>
            <a:p>
              <a:r>
                <a:rPr lang="en-GB" sz="2000" dirty="0"/>
                <a:t>A</a:t>
              </a:r>
            </a:p>
          </p:txBody>
        </p:sp>
      </p:grpSp>
    </p:spTree>
    <p:extLst>
      <p:ext uri="{BB962C8B-B14F-4D97-AF65-F5344CB8AC3E}">
        <p14:creationId xmlns:p14="http://schemas.microsoft.com/office/powerpoint/2010/main" val="2833607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59DFF-DFF3-4F49-86DC-5586476DC883}"/>
              </a:ext>
            </a:extLst>
          </p:cNvPr>
          <p:cNvSpPr>
            <a:spLocks noGrp="1"/>
          </p:cNvSpPr>
          <p:nvPr>
            <p:ph type="title"/>
          </p:nvPr>
        </p:nvSpPr>
        <p:spPr>
          <a:xfrm>
            <a:off x="838200" y="62865"/>
            <a:ext cx="10515600" cy="668656"/>
          </a:xfrm>
        </p:spPr>
        <p:txBody>
          <a:bodyPr>
            <a:normAutofit/>
          </a:bodyPr>
          <a:lstStyle/>
          <a:p>
            <a:pPr algn="ctr"/>
            <a:r>
              <a:rPr lang="en-GB" sz="4000" dirty="0"/>
              <a:t>Compound gear train</a:t>
            </a:r>
          </a:p>
        </p:txBody>
      </p:sp>
      <p:sp>
        <p:nvSpPr>
          <p:cNvPr id="3" name="Content Placeholder 2">
            <a:extLst>
              <a:ext uri="{FF2B5EF4-FFF2-40B4-BE49-F238E27FC236}">
                <a16:creationId xmlns:a16="http://schemas.microsoft.com/office/drawing/2014/main" id="{A12D0FD4-B23A-4D72-9039-D0F5D7B45B13}"/>
              </a:ext>
            </a:extLst>
          </p:cNvPr>
          <p:cNvSpPr>
            <a:spLocks noGrp="1"/>
          </p:cNvSpPr>
          <p:nvPr>
            <p:ph idx="1"/>
          </p:nvPr>
        </p:nvSpPr>
        <p:spPr>
          <a:xfrm>
            <a:off x="331470" y="731521"/>
            <a:ext cx="11532870" cy="5915024"/>
          </a:xfrm>
        </p:spPr>
        <p:txBody>
          <a:bodyPr>
            <a:normAutofit/>
          </a:bodyPr>
          <a:lstStyle/>
          <a:p>
            <a:pPr marL="0" indent="0">
              <a:buNone/>
            </a:pPr>
            <a:r>
              <a:rPr lang="en-GB" sz="2400" dirty="0"/>
              <a:t>In a compound gear train at least one shaft carries a compound gear, i.e. two gears that attach to the same shaft.  Hence, they both rotate in same direction and angular speed.</a:t>
            </a:r>
          </a:p>
          <a:p>
            <a:pPr marL="0" indent="0">
              <a:buNone/>
            </a:pPr>
            <a:r>
              <a:rPr lang="en-GB" sz="2400" dirty="0"/>
              <a:t>The advantage of this configuration is that compound gear trains can produce higher gear ratios without requiring larger gear sizes needed in a simple gear train.</a:t>
            </a:r>
          </a:p>
          <a:p>
            <a:pPr marL="0" indent="0">
              <a:buNone/>
            </a:pPr>
            <a:r>
              <a:rPr lang="en-GB" sz="2400" dirty="0"/>
              <a:t>They also generate very large torque and low speeds from high-speed, low-torque motors, for example. The overall gear ratio is found by multiplying all the individual gear ratios together.</a:t>
            </a:r>
          </a:p>
          <a:p>
            <a:pPr marL="0" indent="0">
              <a:buNone/>
            </a:pPr>
            <a:endParaRPr lang="en-GB" sz="2400" dirty="0"/>
          </a:p>
        </p:txBody>
      </p:sp>
      <p:pic>
        <p:nvPicPr>
          <p:cNvPr id="1026" name="Picture 2" descr="Gear Trains | KHK Gears">
            <a:extLst>
              <a:ext uri="{FF2B5EF4-FFF2-40B4-BE49-F238E27FC236}">
                <a16:creationId xmlns:a16="http://schemas.microsoft.com/office/drawing/2014/main" id="{90AB2F50-EDBA-4801-8706-0CE35ED0C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6660" y="3060383"/>
            <a:ext cx="4088130" cy="36894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89DEDF1-6E78-44E5-BA29-AB0183F44A42}"/>
              </a:ext>
            </a:extLst>
          </p:cNvPr>
          <p:cNvSpPr txBox="1"/>
          <p:nvPr/>
        </p:nvSpPr>
        <p:spPr>
          <a:xfrm>
            <a:off x="327660" y="3429000"/>
            <a:ext cx="6755130" cy="3170099"/>
          </a:xfrm>
          <a:prstGeom prst="rect">
            <a:avLst/>
          </a:prstGeom>
          <a:noFill/>
        </p:spPr>
        <p:txBody>
          <a:bodyPr wrap="square" rtlCol="0">
            <a:spAutoFit/>
          </a:bodyPr>
          <a:lstStyle/>
          <a:p>
            <a:r>
              <a:rPr lang="en-GB" sz="2400" dirty="0"/>
              <a:t>Applications of compound gear trains include vehicle gearboxes, lathes, drilling machines and wind turbines.</a:t>
            </a:r>
          </a:p>
          <a:p>
            <a:endParaRPr lang="en-GB" sz="800" dirty="0"/>
          </a:p>
          <a:p>
            <a:r>
              <a:rPr lang="en-GB" sz="2400" dirty="0"/>
              <a:t> A gearbox is typically used in a wind turbine to increase rotational speed from a low-speed rotor to a higher speed electrical generator. A common ratio is about 90:1, with a rate 16.7 rpm input from the rotor to 1,500 rpm output for the generator.</a:t>
            </a:r>
          </a:p>
        </p:txBody>
      </p:sp>
    </p:spTree>
    <p:extLst>
      <p:ext uri="{BB962C8B-B14F-4D97-AF65-F5344CB8AC3E}">
        <p14:creationId xmlns:p14="http://schemas.microsoft.com/office/powerpoint/2010/main" val="3467146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47CD5E-97E9-4E9F-868D-EA1385FFD28B}"/>
              </a:ext>
            </a:extLst>
          </p:cNvPr>
          <p:cNvSpPr>
            <a:spLocks noGrp="1"/>
          </p:cNvSpPr>
          <p:nvPr>
            <p:ph idx="1"/>
          </p:nvPr>
        </p:nvSpPr>
        <p:spPr>
          <a:xfrm>
            <a:off x="320039" y="652780"/>
            <a:ext cx="11561445" cy="6096635"/>
          </a:xfrm>
        </p:spPr>
        <p:txBody>
          <a:bodyPr>
            <a:normAutofit/>
          </a:bodyPr>
          <a:lstStyle/>
          <a:p>
            <a:pPr marL="0" indent="0">
              <a:buNone/>
            </a:pPr>
            <a:r>
              <a:rPr lang="en-GB" sz="2400" i="1" dirty="0"/>
              <a:t>Wind turbine gearboxes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Title 1">
            <a:extLst>
              <a:ext uri="{FF2B5EF4-FFF2-40B4-BE49-F238E27FC236}">
                <a16:creationId xmlns:a16="http://schemas.microsoft.com/office/drawing/2014/main" id="{27C6FEC2-79A4-44C1-8C4C-54B5A47869A9}"/>
              </a:ext>
            </a:extLst>
          </p:cNvPr>
          <p:cNvSpPr>
            <a:spLocks noGrp="1"/>
          </p:cNvSpPr>
          <p:nvPr>
            <p:ph type="title"/>
          </p:nvPr>
        </p:nvSpPr>
        <p:spPr>
          <a:xfrm>
            <a:off x="838200" y="0"/>
            <a:ext cx="10515600" cy="675005"/>
          </a:xfrm>
        </p:spPr>
        <p:txBody>
          <a:bodyPr>
            <a:normAutofit/>
          </a:bodyPr>
          <a:lstStyle/>
          <a:p>
            <a:pPr algn="ctr"/>
            <a:r>
              <a:rPr lang="en-GB" sz="4000" dirty="0"/>
              <a:t>Compound gear train</a:t>
            </a:r>
          </a:p>
        </p:txBody>
      </p:sp>
      <p:pic>
        <p:nvPicPr>
          <p:cNvPr id="3074" name="Picture 2" descr="Your Guide to Wind Turbine Inspection and Maintenance with a Videoscope |  Blog Post | Olympus IMS">
            <a:extLst>
              <a:ext uri="{FF2B5EF4-FFF2-40B4-BE49-F238E27FC236}">
                <a16:creationId xmlns:a16="http://schemas.microsoft.com/office/drawing/2014/main" id="{5A5C0329-A08A-4468-9B3C-DEBC69934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3046" y="571498"/>
            <a:ext cx="4234814" cy="380461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7C9CA85-527D-4E22-99B6-6335FEFAFA26}"/>
              </a:ext>
            </a:extLst>
          </p:cNvPr>
          <p:cNvSpPr txBox="1"/>
          <p:nvPr/>
        </p:nvSpPr>
        <p:spPr>
          <a:xfrm>
            <a:off x="360044" y="1085850"/>
            <a:ext cx="7309486" cy="2616101"/>
          </a:xfrm>
          <a:prstGeom prst="rect">
            <a:avLst/>
          </a:prstGeom>
          <a:noFill/>
        </p:spPr>
        <p:txBody>
          <a:bodyPr wrap="square" rtlCol="0">
            <a:spAutoFit/>
          </a:bodyPr>
          <a:lstStyle/>
          <a:p>
            <a:r>
              <a:rPr lang="en-GB" sz="2200" dirty="0"/>
              <a:t>Preferred gear types for wind turbine gearboxes are spur, helical, and double helical. Helical gears are quieter than spur gears and have more load capacity. </a:t>
            </a:r>
          </a:p>
          <a:p>
            <a:endParaRPr lang="en-GB" sz="800" dirty="0"/>
          </a:p>
          <a:p>
            <a:r>
              <a:rPr lang="en-GB" sz="2200" dirty="0"/>
              <a:t>As shown in the diagram opposite, wind turbines often use three-stage gearboxes. The first stage is often a </a:t>
            </a:r>
            <a:r>
              <a:rPr lang="en-GB" sz="2200" i="1" dirty="0"/>
              <a:t>planetary drive </a:t>
            </a:r>
            <a:r>
              <a:rPr lang="en-GB" sz="2200" dirty="0"/>
              <a:t>or </a:t>
            </a:r>
            <a:r>
              <a:rPr lang="en-GB" sz="2200" i="1" dirty="0"/>
              <a:t>epicyclic gear</a:t>
            </a:r>
            <a:r>
              <a:rPr lang="en-GB" sz="2200" dirty="0"/>
              <a:t> train because that design copes better with high torques. The later two stages use helical gears</a:t>
            </a:r>
            <a:r>
              <a:rPr lang="en-GB" sz="2400" dirty="0"/>
              <a:t>.</a:t>
            </a:r>
          </a:p>
        </p:txBody>
      </p:sp>
      <p:pic>
        <p:nvPicPr>
          <p:cNvPr id="6" name="Picture 5">
            <a:extLst>
              <a:ext uri="{FF2B5EF4-FFF2-40B4-BE49-F238E27FC236}">
                <a16:creationId xmlns:a16="http://schemas.microsoft.com/office/drawing/2014/main" id="{323C2805-06A0-4204-B3FE-A068A6F34DE7}"/>
              </a:ext>
            </a:extLst>
          </p:cNvPr>
          <p:cNvPicPr>
            <a:picLocks noChangeAspect="1"/>
          </p:cNvPicPr>
          <p:nvPr/>
        </p:nvPicPr>
        <p:blipFill>
          <a:blip r:embed="rId3"/>
          <a:stretch>
            <a:fillRect/>
          </a:stretch>
        </p:blipFill>
        <p:spPr>
          <a:xfrm>
            <a:off x="436415" y="3839314"/>
            <a:ext cx="3434544" cy="2772738"/>
          </a:xfrm>
          <a:prstGeom prst="rect">
            <a:avLst/>
          </a:prstGeom>
        </p:spPr>
      </p:pic>
      <p:sp>
        <p:nvSpPr>
          <p:cNvPr id="7" name="TextBox 6">
            <a:extLst>
              <a:ext uri="{FF2B5EF4-FFF2-40B4-BE49-F238E27FC236}">
                <a16:creationId xmlns:a16="http://schemas.microsoft.com/office/drawing/2014/main" id="{673C65D8-126F-4065-B452-E5D640223D2F}"/>
              </a:ext>
            </a:extLst>
          </p:cNvPr>
          <p:cNvSpPr txBox="1"/>
          <p:nvPr/>
        </p:nvSpPr>
        <p:spPr>
          <a:xfrm>
            <a:off x="4249100" y="4287202"/>
            <a:ext cx="7637146" cy="2462213"/>
          </a:xfrm>
          <a:prstGeom prst="rect">
            <a:avLst/>
          </a:prstGeom>
          <a:noFill/>
        </p:spPr>
        <p:txBody>
          <a:bodyPr wrap="square" rtlCol="0">
            <a:spAutoFit/>
          </a:bodyPr>
          <a:lstStyle/>
          <a:p>
            <a:r>
              <a:rPr lang="en-GB" sz="2200" dirty="0"/>
              <a:t>Outer ring or</a:t>
            </a:r>
            <a:r>
              <a:rPr lang="en-GB" sz="2200" i="1" dirty="0"/>
              <a:t> ring gear </a:t>
            </a:r>
            <a:r>
              <a:rPr lang="en-GB" sz="2200" dirty="0"/>
              <a:t>is stationary—bolted to the frame of the gearbox. Turbine’s rotor turns the centre gear, called a </a:t>
            </a:r>
            <a:r>
              <a:rPr lang="en-GB" sz="2200" i="1" dirty="0"/>
              <a:t>sun gear</a:t>
            </a:r>
            <a:r>
              <a:rPr lang="en-GB" sz="2200" dirty="0"/>
              <a:t>. As sun gear turns at the rotational speed of the turbine’s blades, the </a:t>
            </a:r>
            <a:r>
              <a:rPr lang="en-GB" sz="2200" i="1" dirty="0"/>
              <a:t>three planetary gears </a:t>
            </a:r>
            <a:r>
              <a:rPr lang="en-GB" sz="2200" dirty="0"/>
              <a:t>are rigidly connected and distribute the loads throughout the rotational cycle and transfer rotation to next stage of gearbox. The planetary gears essentially keep the centre sun gear fixed in the proper place while it rotates.</a:t>
            </a:r>
          </a:p>
        </p:txBody>
      </p:sp>
    </p:spTree>
    <p:extLst>
      <p:ext uri="{BB962C8B-B14F-4D97-AF65-F5344CB8AC3E}">
        <p14:creationId xmlns:p14="http://schemas.microsoft.com/office/powerpoint/2010/main" val="3872156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F713C087-9785-4081-8681-0A44FA5BB6CA}"/>
                  </a:ext>
                </a:extLst>
              </p:cNvPr>
              <p:cNvSpPr>
                <a:spLocks noGrp="1"/>
              </p:cNvSpPr>
              <p:nvPr>
                <p:ph idx="1"/>
              </p:nvPr>
            </p:nvSpPr>
            <p:spPr>
              <a:xfrm>
                <a:off x="331469" y="1085850"/>
                <a:ext cx="11584305" cy="4686300"/>
              </a:xfrm>
            </p:spPr>
            <p:txBody>
              <a:bodyPr>
                <a:normAutofit lnSpcReduction="10000"/>
              </a:bodyPr>
              <a:lstStyle/>
              <a:p>
                <a:pPr marL="0" indent="0">
                  <a:buNone/>
                </a:pPr>
                <a:r>
                  <a:rPr lang="en-GB" sz="2400" dirty="0"/>
                  <a:t>We can apply the previous equation for gear ratios</a:t>
                </a:r>
              </a:p>
              <a:p>
                <a:pPr marL="0" indent="0">
                  <a:buNone/>
                </a:pPr>
                <a:r>
                  <a:rPr lang="en-GB" sz="2400" dirty="0"/>
                  <a:t>in order to analyse a compound gear train:</a:t>
                </a:r>
              </a:p>
              <a:p>
                <a:pPr marL="0" indent="0">
                  <a:buNone/>
                </a:pPr>
                <a:endParaRPr lang="en-GB" sz="800" dirty="0"/>
              </a:p>
              <a:p>
                <a:pPr marL="0" indent="0">
                  <a:buNone/>
                </a:pP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𝐴</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𝜔</m:t>
                            </m:r>
                          </m:e>
                          <m:sub>
                            <m:r>
                              <a:rPr lang="en-GB" sz="2400" b="0" i="1" smtClean="0">
                                <a:latin typeface="Cambria Math" panose="02040503050406030204" pitchFamily="18" charset="0"/>
                              </a:rPr>
                              <m:t>𝐵</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𝑡</m:t>
                            </m:r>
                          </m:e>
                          <m:sub>
                            <m:r>
                              <a:rPr lang="en-GB" sz="2400" b="0" i="1" smtClean="0">
                                <a:latin typeface="Cambria Math" panose="02040503050406030204" pitchFamily="18" charset="0"/>
                              </a:rPr>
                              <m:t>𝐴</m:t>
                            </m:r>
                          </m:sub>
                        </m:sSub>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𝐵</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𝑑</m:t>
                            </m:r>
                          </m:e>
                          <m:sub>
                            <m:r>
                              <a:rPr lang="en-GB" sz="2400" b="0" i="1" smtClean="0">
                                <a:latin typeface="Cambria Math" panose="02040503050406030204" pitchFamily="18" charset="0"/>
                              </a:rPr>
                              <m:t>𝐴</m:t>
                            </m:r>
                          </m:sub>
                        </m:sSub>
                      </m:den>
                    </m:f>
                  </m:oMath>
                </a14:m>
                <a:r>
                  <a:rPr lang="en-GB" sz="2400" dirty="0"/>
                  <a:t> 	for each meshing pair</a:t>
                </a:r>
              </a:p>
              <a:p>
                <a:pPr marL="0" indent="0">
                  <a:lnSpc>
                    <a:spcPct val="115000"/>
                  </a:lnSpc>
                  <a:spcAft>
                    <a:spcPts val="1000"/>
                  </a:spcAft>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Given that the speed of gear A is 300 rpm clockwise, and the number of teeth on the gears are: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A</a:t>
                </a:r>
                <a:r>
                  <a:rPr lang="en-GB" sz="2400" dirty="0">
                    <a:effectLst/>
                    <a:latin typeface="Calibri" panose="020F0502020204030204" pitchFamily="34" charset="0"/>
                    <a:ea typeface="Calibri" panose="020F0502020204030204" pitchFamily="34" charset="0"/>
                    <a:cs typeface="Times New Roman" panose="02020603050405020304" pitchFamily="18" charset="0"/>
                  </a:rPr>
                  <a:t> = 60;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B</a:t>
                </a:r>
                <a:r>
                  <a:rPr lang="en-GB" sz="2400" dirty="0">
                    <a:effectLst/>
                    <a:latin typeface="Calibri" panose="020F0502020204030204" pitchFamily="34" charset="0"/>
                    <a:ea typeface="Calibri" panose="020F0502020204030204" pitchFamily="34" charset="0"/>
                    <a:cs typeface="Times New Roman" panose="02020603050405020304" pitchFamily="18" charset="0"/>
                  </a:rPr>
                  <a:t> = 40;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C</a:t>
                </a:r>
                <a:r>
                  <a:rPr lang="en-GB" sz="2400" dirty="0">
                    <a:effectLst/>
                    <a:latin typeface="Calibri" panose="020F0502020204030204" pitchFamily="34" charset="0"/>
                    <a:ea typeface="Calibri" panose="020F0502020204030204" pitchFamily="34" charset="0"/>
                    <a:cs typeface="Times New Roman" panose="02020603050405020304" pitchFamily="18" charset="0"/>
                  </a:rPr>
                  <a:t> = 100;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D</a:t>
                </a:r>
                <a:r>
                  <a:rPr lang="en-GB" sz="2400" dirty="0">
                    <a:effectLst/>
                    <a:latin typeface="Calibri" panose="020F0502020204030204" pitchFamily="34" charset="0"/>
                    <a:ea typeface="Calibri" panose="020F0502020204030204" pitchFamily="34" charset="0"/>
                    <a:cs typeface="Times New Roman" panose="02020603050405020304" pitchFamily="18" charset="0"/>
                  </a:rPr>
                  <a:t> = 30,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latin typeface="Calibri" panose="020F0502020204030204" pitchFamily="34" charset="0"/>
                    <a:ea typeface="Calibri" panose="020F0502020204030204" pitchFamily="34" charset="0"/>
                    <a:cs typeface="Times New Roman" panose="02020603050405020304" pitchFamily="18" charset="0"/>
                  </a:rPr>
                  <a:t>d</a:t>
                </a:r>
                <a:r>
                  <a:rPr lang="en-GB" sz="2400" dirty="0">
                    <a:effectLst/>
                    <a:latin typeface="Calibri" panose="020F0502020204030204" pitchFamily="34" charset="0"/>
                    <a:ea typeface="Calibri" panose="020F0502020204030204" pitchFamily="34" charset="0"/>
                    <a:cs typeface="Times New Roman" panose="02020603050405020304" pitchFamily="18" charset="0"/>
                  </a:rPr>
                  <a:t>etermine the required number of teeth on gear E so that it will rotate at a speed of 450 rpm.  Also, what will be the speed of gear 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mc:Choice>
        <mc:Fallback>
          <p:sp>
            <p:nvSpPr>
              <p:cNvPr id="3" name="Content Placeholder 2">
                <a:extLst>
                  <a:ext uri="{FF2B5EF4-FFF2-40B4-BE49-F238E27FC236}">
                    <a16:creationId xmlns:a16="http://schemas.microsoft.com/office/drawing/2014/main" id="{F713C087-9785-4081-8681-0A44FA5BB6CA}"/>
                  </a:ext>
                </a:extLst>
              </p:cNvPr>
              <p:cNvSpPr>
                <a:spLocks noGrp="1" noRot="1" noChangeAspect="1" noMove="1" noResize="1" noEditPoints="1" noAdjustHandles="1" noChangeArrowheads="1" noChangeShapeType="1" noTextEdit="1"/>
              </p:cNvSpPr>
              <p:nvPr>
                <p:ph idx="1"/>
              </p:nvPr>
            </p:nvSpPr>
            <p:spPr>
              <a:xfrm>
                <a:off x="331469" y="1085850"/>
                <a:ext cx="11584305" cy="4686300"/>
              </a:xfrm>
              <a:blipFill>
                <a:blip r:embed="rId2"/>
                <a:stretch>
                  <a:fillRect l="-789" t="-2471"/>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1D238E6D-36A6-41E8-9C08-A323FC4185C5}"/>
              </a:ext>
            </a:extLst>
          </p:cNvPr>
          <p:cNvSpPr>
            <a:spLocks noGrp="1"/>
          </p:cNvSpPr>
          <p:nvPr>
            <p:ph type="title"/>
          </p:nvPr>
        </p:nvSpPr>
        <p:spPr>
          <a:xfrm>
            <a:off x="838200" y="85725"/>
            <a:ext cx="10515600" cy="777241"/>
          </a:xfrm>
        </p:spPr>
        <p:txBody>
          <a:bodyPr>
            <a:normAutofit/>
          </a:bodyPr>
          <a:lstStyle/>
          <a:p>
            <a:pPr algn="ctr"/>
            <a:r>
              <a:rPr lang="en-GB" sz="4000" dirty="0"/>
              <a:t>Compound gear train</a:t>
            </a:r>
          </a:p>
        </p:txBody>
      </p:sp>
      <p:pic>
        <p:nvPicPr>
          <p:cNvPr id="5" name="Picture 4">
            <a:extLst>
              <a:ext uri="{FF2B5EF4-FFF2-40B4-BE49-F238E27FC236}">
                <a16:creationId xmlns:a16="http://schemas.microsoft.com/office/drawing/2014/main" id="{D0C08927-8097-4183-B6F7-AC2EBBF6336C}"/>
              </a:ext>
            </a:extLst>
          </p:cNvPr>
          <p:cNvPicPr>
            <a:picLocks noChangeAspect="1"/>
          </p:cNvPicPr>
          <p:nvPr/>
        </p:nvPicPr>
        <p:blipFill>
          <a:blip r:embed="rId3"/>
          <a:stretch>
            <a:fillRect/>
          </a:stretch>
        </p:blipFill>
        <p:spPr>
          <a:xfrm>
            <a:off x="6917909" y="862966"/>
            <a:ext cx="5062637" cy="2583181"/>
          </a:xfrm>
          <a:prstGeom prst="rect">
            <a:avLst/>
          </a:prstGeom>
        </p:spPr>
      </p:pic>
    </p:spTree>
    <p:extLst>
      <p:ext uri="{BB962C8B-B14F-4D97-AF65-F5344CB8AC3E}">
        <p14:creationId xmlns:p14="http://schemas.microsoft.com/office/powerpoint/2010/main" val="3844360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3033</TotalTime>
  <Words>1446</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Cambria Math</vt:lpstr>
      <vt:lpstr>Office Theme</vt:lpstr>
      <vt:lpstr>Power Transmission: Gear drive systems</vt:lpstr>
      <vt:lpstr>Introduction</vt:lpstr>
      <vt:lpstr>Methods of mechanical power transmission</vt:lpstr>
      <vt:lpstr>Gear drive systems</vt:lpstr>
      <vt:lpstr>Gear drive systems</vt:lpstr>
      <vt:lpstr>Gear drive systems</vt:lpstr>
      <vt:lpstr>Simple gear train</vt:lpstr>
      <vt:lpstr>Simple gear train</vt:lpstr>
      <vt:lpstr>Compound gear train</vt:lpstr>
      <vt:lpstr>Compound gear train</vt:lpstr>
      <vt:lpstr>Compound gear train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Transmission: Gear drive systems</dc:title>
  <dc:creator>Robert Goodson</dc:creator>
  <cp:lastModifiedBy>Robert Goodson</cp:lastModifiedBy>
  <cp:revision>41</cp:revision>
  <dcterms:created xsi:type="dcterms:W3CDTF">2021-04-21T13:11:10Z</dcterms:created>
  <dcterms:modified xsi:type="dcterms:W3CDTF">2021-04-27T16:17:14Z</dcterms:modified>
</cp:coreProperties>
</file>