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880" y="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10484953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jstor.org/stable/45176580" TargetMode="External"/><Relationship Id="rId13" Type="http://schemas.openxmlformats.org/officeDocument/2006/relationships/hyperlink" Target="https://institute.welcoa.org/wp/wp-content/uploads/2019/09/Rigby-Ryan-selfdetermination-theory-hr.pdf" TargetMode="External"/><Relationship Id="rId3" Type="http://schemas.openxmlformats.org/officeDocument/2006/relationships/hyperlink" Target="https://e-tarjome.com/storage/panel/fileuploads/2020-05-12/1589284613_E14900-e-tarjome.pdf" TargetMode="External"/><Relationship Id="rId7" Type="http://schemas.openxmlformats.org/officeDocument/2006/relationships/hyperlink" Target="https://www.tandfonline.com/doi/pdf/10.1080/09585192.2017.1380062" TargetMode="External"/><Relationship Id="rId12" Type="http://schemas.openxmlformats.org/officeDocument/2006/relationships/hyperlink" Target="https://books.google.com/books?hl=en&amp;lr=&amp;id=6qYLEAAAQBAJ&amp;oi=fnd&amp;pg=PT14&amp;dq=leadership+theories&amp;ots=QPbmr8-g6q&amp;sig=FDgM73FaNR27HeIQNXjc7VGQd0M"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mdpi.com/2071-1050/11/20/5782/pdf" TargetMode="External"/><Relationship Id="rId11" Type="http://schemas.openxmlformats.org/officeDocument/2006/relationships/hyperlink" Target="http://growingscience.com/beta/msl/4116-employee-retention-and-organizational-performance-evidence-from-banking-industry.html" TargetMode="External"/><Relationship Id="rId5" Type="http://schemas.openxmlformats.org/officeDocument/2006/relationships/hyperlink" Target="https://journals.sagepub.com/doi/pdf/10.1177/0149206318818718" TargetMode="External"/><Relationship Id="rId15" Type="http://schemas.openxmlformats.org/officeDocument/2006/relationships/hyperlink" Target="https://www.lsms.ac/public/uploads/DKw7BWa5eZMiJ5e2rKTbJM5W1iF4UI42ZkBBJmZR7ezeKvRQ741575397258LQXXTgsURRhYdDi0VqSkvQGycyJjkGQDKkBvDFQfoFEA8gkV6M.pdf" TargetMode="External"/><Relationship Id="rId10" Type="http://schemas.openxmlformats.org/officeDocument/2006/relationships/hyperlink" Target="https://www.ceeol.com/search/article-detail?id=951472" TargetMode="External"/><Relationship Id="rId4" Type="http://schemas.openxmlformats.org/officeDocument/2006/relationships/hyperlink" Target="https://www.tandfonline.com/doi/pdf/10.1080/10615806.2020.1797695" TargetMode="External"/><Relationship Id="rId9" Type="http://schemas.openxmlformats.org/officeDocument/2006/relationships/hyperlink" Target="https://jpap.sbu.ac.ir/index.php/ayenehmarefat/journal/article_96733.html?lang=en" TargetMode="External"/><Relationship Id="rId14" Type="http://schemas.openxmlformats.org/officeDocument/2006/relationships/hyperlink" Target="https://www.academia.edu/download/60641051/5095_lit_review_paper20190919-118800-dzni7v.pdf"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45792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998052ded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998052ded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current presentation is focused on the concept of managing people within organisations along with elaborating interrelationship between organisational structure, culture, leadership and management. Moreover, this presentation is evaluating real-life organisational examples that helps to understand the context of employee retention, motivation and employee engagement process within the organisations. Moreover, this presentation evaluates the concept of human resource theories that might enhance understanding of influential factors of employee behaviour.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098949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1998052ded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1998052ded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Moreover, organisational structure determines the organisational culture as well, for example, rigid organisational structure or hierarchical structures such as Netflix tends to proceed with the formal hierarchical culture where the information flows from the top to bottom line of the workforce (Brighton School, 2019). However, it can be evident that organizational structures and organisational cultures ensure employee engagement and managing people because an organisation cannot run without proper people management concepts. Managing people is the only reason behind developing productive and efficient informal or formal organisational structures or environments in the corporation that leads to controlling employee attitudes, perceptions, different behaviours and working traits with different types of people's aptitudes.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4113169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1998052ded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1998052ded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Moreover, the flow of communication also decides the organisational environment where the employees achieve their motivation and self-esteem profoundly (Jaiswal, 2022). Moreover, to some extent, technological advancement, political situations, economic disturbance, social issues, cultural differences, environmental hazards and other internal or external measures can directly impact business cultures and the environment. Hindrances in the internal and external environment generally make the pathway narrow and complicated, and increasing restrictions and misuse of overpowering reduce job satisfaction and motivation in the company. For example, Apple practices centralised organisational culture where the communication flows in descending order so that it assists the organisation to enhance its brand value and makes it one of the best choices for job seekers. On the other hand, Google practised a cross-functional structure where the employees can also participate in the decision-making process that enhances their morality along with their commitment.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965114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1998052ded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1998052ded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varies from one leader to another and it determines connectivity between the employer and employees. As argued by Heyler, and Martin, (2018, p.230), Behavioural, contingency and trait Leadership theories and concepts are an essential part of the managerial decision-making process which helps to develop a framework for critical thinking regarding the decisions and the various factors that are required to be considered. Additionally, these theories help to shape the overall management role and the leader’s role along with their impact on the group's dynamics for teams.  For example, CEO’s of Tesco highly focused on the Democratic styles of leadership which helps to developing a more productive bands effective organisational culture that enhances diversity measures as well.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5139794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1998052ded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1998052ded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As an outcome, new concepts of managerial tasks activities and approaches have emerged that enhance productivity as well as connectivity. Amazon is the biggest example of transformational leadership traits because Jeff Bezos the founder of Amazon is an inspirational, transformational and task-oriented leader who gradually focuses on the changes and develops new ideas to dominate the change in his way (Juneja, 2022).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4139450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1998052ded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1998052ded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Therefore, human resource as a part of organisational management engages in specific approaches to managing employees in such a way that it prevents the turnover rate from reaching higher.</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i="1">
                <a:solidFill>
                  <a:schemeClr val="dk1"/>
                </a:solidFill>
                <a:latin typeface="Times New Roman"/>
                <a:ea typeface="Times New Roman"/>
                <a:cs typeface="Times New Roman"/>
                <a:sym typeface="Times New Roman"/>
              </a:rPr>
              <a:t>Employee retention</a:t>
            </a:r>
            <a:endParaRPr sz="1200" i="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Employee retention can be carried out through several approaches of human resources management such as employee engagement, reward and appraisal, providing opportunities for personal and professional development within the organisational operations. Furthermore, having an enhanced and systematic culture within the organisation also helps in retaining employees with full potential (</a:t>
            </a:r>
            <a:r>
              <a:rPr lang="en-GB" sz="1200">
                <a:solidFill>
                  <a:srgbClr val="222222"/>
                </a:solidFill>
                <a:highlight>
                  <a:srgbClr val="FFFFFF"/>
                </a:highlight>
                <a:latin typeface="Times New Roman"/>
                <a:ea typeface="Times New Roman"/>
                <a:cs typeface="Times New Roman"/>
                <a:sym typeface="Times New Roman"/>
              </a:rPr>
              <a:t>Amrutha and Geetha, 2020)</a:t>
            </a:r>
            <a:r>
              <a:rPr lang="en-GB" sz="1200">
                <a:solidFill>
                  <a:schemeClr val="dk1"/>
                </a:solidFill>
                <a:latin typeface="Times New Roman"/>
                <a:ea typeface="Times New Roman"/>
                <a:cs typeface="Times New Roman"/>
                <a:sym typeface="Times New Roman"/>
              </a:rPr>
              <a:t>. There are ample strategies such as the implementation of employee engagement approaches, providing employees with feedback and rewards based on their performance, recruiting the right employees in the organisation, providing employees with exceptional onboarding experiences and having a significant learning and developing environment (Collings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2018, p.12). Companies such as </a:t>
            </a:r>
            <a:r>
              <a:rPr lang="en-GB" sz="1200" i="1">
                <a:solidFill>
                  <a:schemeClr val="dk1"/>
                </a:solidFill>
                <a:latin typeface="Times New Roman"/>
                <a:ea typeface="Times New Roman"/>
                <a:cs typeface="Times New Roman"/>
                <a:sym typeface="Times New Roman"/>
              </a:rPr>
              <a:t>Amazon</a:t>
            </a:r>
            <a:r>
              <a:rPr lang="en-GB" sz="1200">
                <a:solidFill>
                  <a:schemeClr val="dk1"/>
                </a:solidFill>
                <a:latin typeface="Times New Roman"/>
                <a:ea typeface="Times New Roman"/>
                <a:cs typeface="Times New Roman"/>
                <a:sym typeface="Times New Roman"/>
              </a:rPr>
              <a:t> are considered to be one of the finest companies in terms of retaining employees. The company has a minimum employee turnover rate as it provides employees with effective opportunities and developing areas along with significant facilities such as incentives, value-based working culture, higher pay and appraisals and educational developments. These approaches are considered to be effective in minimising employee turnover and increasing employee satisfaction.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3374699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1998052ded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1998052ded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For example, </a:t>
            </a:r>
            <a:r>
              <a:rPr lang="en-GB" sz="1200" i="1">
                <a:solidFill>
                  <a:schemeClr val="dk1"/>
                </a:solidFill>
                <a:latin typeface="Times New Roman"/>
                <a:ea typeface="Times New Roman"/>
                <a:cs typeface="Times New Roman"/>
                <a:sym typeface="Times New Roman"/>
              </a:rPr>
              <a:t>Google </a:t>
            </a:r>
            <a:r>
              <a:rPr lang="en-GB" sz="1200">
                <a:solidFill>
                  <a:schemeClr val="dk1"/>
                </a:solidFill>
                <a:latin typeface="Times New Roman"/>
                <a:ea typeface="Times New Roman"/>
                <a:cs typeface="Times New Roman"/>
                <a:sym typeface="Times New Roman"/>
              </a:rPr>
              <a:t>as a leading company follows the intervention of </a:t>
            </a:r>
            <a:r>
              <a:rPr lang="en-GB" sz="1200" i="1">
                <a:solidFill>
                  <a:schemeClr val="dk1"/>
                </a:solidFill>
                <a:latin typeface="Times New Roman"/>
                <a:ea typeface="Times New Roman"/>
                <a:cs typeface="Times New Roman"/>
                <a:sym typeface="Times New Roman"/>
              </a:rPr>
              <a:t>Maslow’s Hierarchy of Needs </a:t>
            </a:r>
            <a:r>
              <a:rPr lang="en-GB" sz="1200">
                <a:solidFill>
                  <a:schemeClr val="dk1"/>
                </a:solidFill>
                <a:latin typeface="Times New Roman"/>
                <a:ea typeface="Times New Roman"/>
                <a:cs typeface="Times New Roman"/>
                <a:sym typeface="Times New Roman"/>
              </a:rPr>
              <a:t>to identify the needs and requirements of the employees as well as help the management to provide specific benefits throughout the operations.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i="1">
                <a:solidFill>
                  <a:schemeClr val="dk1"/>
                </a:solidFill>
                <a:latin typeface="Times New Roman"/>
                <a:ea typeface="Times New Roman"/>
                <a:cs typeface="Times New Roman"/>
                <a:sym typeface="Times New Roman"/>
              </a:rPr>
              <a:t>Employee engagement</a:t>
            </a:r>
            <a:endParaRPr sz="1200" i="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Human resource management effectively works for managing employees with significant approaches and strategies. Human resource management needs to understand employees with their needs and requirements along with establishing effective communication to provide them with significant benefits and an open speaking environment (</a:t>
            </a:r>
            <a:r>
              <a:rPr lang="en-GB" sz="1200">
                <a:solidFill>
                  <a:srgbClr val="222222"/>
                </a:solidFill>
                <a:highlight>
                  <a:srgbClr val="FFFFFF"/>
                </a:highlight>
                <a:latin typeface="Times New Roman"/>
                <a:ea typeface="Times New Roman"/>
                <a:cs typeface="Times New Roman"/>
                <a:sym typeface="Times New Roman"/>
              </a:rPr>
              <a:t>Boon </a:t>
            </a:r>
            <a:r>
              <a:rPr lang="en-GB" sz="1200" i="1">
                <a:solidFill>
                  <a:srgbClr val="222222"/>
                </a:solidFill>
                <a:highlight>
                  <a:srgbClr val="FFFFFF"/>
                </a:highlight>
                <a:latin typeface="Times New Roman"/>
                <a:ea typeface="Times New Roman"/>
                <a:cs typeface="Times New Roman"/>
                <a:sym typeface="Times New Roman"/>
              </a:rPr>
              <a:t>et al</a:t>
            </a:r>
            <a:r>
              <a:rPr lang="en-GB" sz="1200">
                <a:solidFill>
                  <a:srgbClr val="222222"/>
                </a:solidFill>
                <a:highlight>
                  <a:srgbClr val="FFFFFF"/>
                </a:highlight>
                <a:latin typeface="Times New Roman"/>
                <a:ea typeface="Times New Roman"/>
                <a:cs typeface="Times New Roman"/>
                <a:sym typeface="Times New Roman"/>
              </a:rPr>
              <a:t>., 2019)</a:t>
            </a:r>
            <a:r>
              <a:rPr lang="en-GB" sz="1200">
                <a:solidFill>
                  <a:schemeClr val="dk1"/>
                </a:solidFill>
                <a:latin typeface="Times New Roman"/>
                <a:ea typeface="Times New Roman"/>
                <a:cs typeface="Times New Roman"/>
                <a:sym typeface="Times New Roman"/>
              </a:rPr>
              <a:t>. For example, </a:t>
            </a:r>
            <a:r>
              <a:rPr lang="en-GB" sz="1200" i="1">
                <a:solidFill>
                  <a:schemeClr val="dk1"/>
                </a:solidFill>
                <a:latin typeface="Times New Roman"/>
                <a:ea typeface="Times New Roman"/>
                <a:cs typeface="Times New Roman"/>
                <a:sym typeface="Times New Roman"/>
              </a:rPr>
              <a:t>Tesco</a:t>
            </a:r>
            <a:r>
              <a:rPr lang="en-GB" sz="1200">
                <a:solidFill>
                  <a:schemeClr val="dk1"/>
                </a:solidFill>
                <a:latin typeface="Times New Roman"/>
                <a:ea typeface="Times New Roman"/>
                <a:cs typeface="Times New Roman"/>
                <a:sym typeface="Times New Roman"/>
              </a:rPr>
              <a:t> implements effective communication through different internet HUB, notice boards, colleague engagement programs, social media platforms, as well as emails.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4106618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998052ded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998052ded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A comprehensive employee retention program and strategies can play an important role in attracting and retaining key talents as well as reducing high turnover rates and operational costs as well (BambooHR, 2022). All of these employee retention programs contribute to an organisation’s productivity and enhance overall organisational performance. Developing a beneficial employee retention strategy helps to enhance recruitment aspects and the selection policy of the organisations. For example, </a:t>
            </a:r>
            <a:r>
              <a:rPr lang="en-GB" sz="1200" i="1">
                <a:solidFill>
                  <a:srgbClr val="0E101A"/>
                </a:solidFill>
                <a:latin typeface="Times New Roman"/>
                <a:ea typeface="Times New Roman"/>
                <a:cs typeface="Times New Roman"/>
                <a:sym typeface="Times New Roman"/>
              </a:rPr>
              <a:t>Amazon</a:t>
            </a:r>
            <a:r>
              <a:rPr lang="en-GB" sz="1200">
                <a:solidFill>
                  <a:srgbClr val="0E101A"/>
                </a:solidFill>
                <a:latin typeface="Times New Roman"/>
                <a:ea typeface="Times New Roman"/>
                <a:cs typeface="Times New Roman"/>
                <a:sym typeface="Times New Roman"/>
              </a:rPr>
              <a:t> uses six components for its employee retention, resume screening, phone screening, HR interviews, aptitude tests, loop interviews and final screening. </a:t>
            </a:r>
            <a:endParaRPr/>
          </a:p>
        </p:txBody>
      </p:sp>
    </p:spTree>
    <p:extLst>
      <p:ext uri="{BB962C8B-B14F-4D97-AF65-F5344CB8AC3E}">
        <p14:creationId xmlns:p14="http://schemas.microsoft.com/office/powerpoint/2010/main" val="194665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1998052ded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1998052ded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i="1">
                <a:solidFill>
                  <a:srgbClr val="0E101A"/>
                </a:solidFill>
                <a:latin typeface="Times New Roman"/>
                <a:ea typeface="Times New Roman"/>
                <a:cs typeface="Times New Roman"/>
                <a:sym typeface="Times New Roman"/>
              </a:rPr>
              <a:t>Invest in employee’s career: </a:t>
            </a:r>
            <a:endParaRPr sz="1200" i="1">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Organisations can tap employee motivation and enhance their productivity by focusing on their desire for development by serving mentorship events, and constant investment in employee’s additional curriculum courses. These events and programs can make the workforce reskill and upskill their employees along with attracting growing new talents while enhancing employee satisfaction as well (SHRM, 2019). </a:t>
            </a:r>
            <a:endParaRPr sz="1200">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i="1">
                <a:solidFill>
                  <a:srgbClr val="0E101A"/>
                </a:solidFill>
                <a:latin typeface="Times New Roman"/>
                <a:ea typeface="Times New Roman"/>
                <a:cs typeface="Times New Roman"/>
                <a:sym typeface="Times New Roman"/>
              </a:rPr>
              <a:t>Recognise employee contribution: </a:t>
            </a:r>
            <a:endParaRPr sz="1200" i="1">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As denoted by Ivana, (2020, p.33), Maslow’s hierarchical theory evaluates that recognition and rewards assist an individual to achieve their self-esteem and improve their self-actualization as well. Similarly, the organisation can introduce recognition programs or manual meet-ups for serving rewards, awards and reputation to the employee for their constant contribution towards the organisation. Small credits such as the name of projects, appraisals and increments assist the employees to enhance their morale and productivity. </a:t>
            </a:r>
            <a:endParaRPr sz="1200">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i="1">
                <a:solidFill>
                  <a:srgbClr val="0E101A"/>
                </a:solidFill>
                <a:latin typeface="Times New Roman"/>
                <a:ea typeface="Times New Roman"/>
                <a:cs typeface="Times New Roman"/>
                <a:sym typeface="Times New Roman"/>
              </a:rPr>
              <a:t>Prioritise work-life balance: </a:t>
            </a:r>
            <a:endParaRPr sz="1200" i="1">
              <a:solidFill>
                <a:srgbClr val="0E101A"/>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rgbClr val="0E101A"/>
                </a:solidFill>
                <a:latin typeface="Times New Roman"/>
                <a:ea typeface="Times New Roman"/>
                <a:cs typeface="Times New Roman"/>
                <a:sym typeface="Times New Roman"/>
              </a:rPr>
              <a:t>As discussed by Kurdi, B. and Alshurideh, (2020, p.3990), Balancing personal and professional life is not a myth, it is the most essential component for employees to enhance their productivity and efficiency in their working aspects. In addition, the managers need to take care of their team's physical and mental health by providing them with casual leaves and other beneficial elements.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2381307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1998052ded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1998052ded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The implementation of transaction cost theory provides an organisation with the benefit of understanding employee compliances as well as delivering a strategic payroll system to support employee needs. </a:t>
            </a:r>
            <a:r>
              <a:rPr lang="en-GB" sz="1200" i="1">
                <a:solidFill>
                  <a:schemeClr val="dk1"/>
                </a:solidFill>
                <a:latin typeface="Times New Roman"/>
                <a:ea typeface="Times New Roman"/>
                <a:cs typeface="Times New Roman"/>
                <a:sym typeface="Times New Roman"/>
              </a:rPr>
              <a:t>Human capital theory</a:t>
            </a:r>
            <a:endParaRPr sz="1200" i="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human capital theory is considered to be the theory that provides an organisation with effective approaches to increasing productivity and efficiency in the workforce and contributing efforts on meeting the organisational goals and objectives. Furthermore, the theory also states to put more effort into the learning and development of employees along with economic value to the functions of the organisational culture (</a:t>
            </a:r>
            <a:r>
              <a:rPr lang="en-GB" sz="1200">
                <a:solidFill>
                  <a:srgbClr val="222222"/>
                </a:solidFill>
                <a:highlight>
                  <a:srgbClr val="FFFFFF"/>
                </a:highlight>
                <a:latin typeface="Times New Roman"/>
                <a:ea typeface="Times New Roman"/>
                <a:cs typeface="Times New Roman"/>
                <a:sym typeface="Times New Roman"/>
              </a:rPr>
              <a:t>Bakker and de, 2021, p.20)</a:t>
            </a:r>
            <a:r>
              <a:rPr lang="en-GB" sz="1200">
                <a:solidFill>
                  <a:schemeClr val="dk1"/>
                </a:solidFill>
                <a:latin typeface="Times New Roman"/>
                <a:ea typeface="Times New Roman"/>
                <a:cs typeface="Times New Roman"/>
                <a:sym typeface="Times New Roman"/>
              </a:rPr>
              <a:t>. The human capital theory entails having a strategic movement of employee engagement as well as allying with the effective qualities of individual learning efficiency.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i="1">
                <a:solidFill>
                  <a:schemeClr val="dk1"/>
                </a:solidFill>
                <a:latin typeface="Times New Roman"/>
                <a:ea typeface="Times New Roman"/>
                <a:cs typeface="Times New Roman"/>
                <a:sym typeface="Times New Roman"/>
              </a:rPr>
              <a:t>General system theory</a:t>
            </a:r>
            <a:endParaRPr sz="1200" i="1">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general system theory can be defined as the aspect of human resource theory that entails managing strategic accounts and focuses on the role of the contextual environment (</a:t>
            </a:r>
            <a:r>
              <a:rPr lang="en-GB" sz="1200">
                <a:solidFill>
                  <a:srgbClr val="222222"/>
                </a:solidFill>
                <a:highlight>
                  <a:srgbClr val="FFFFFF"/>
                </a:highlight>
                <a:latin typeface="Times New Roman"/>
                <a:ea typeface="Times New Roman"/>
                <a:cs typeface="Times New Roman"/>
                <a:sym typeface="Times New Roman"/>
              </a:rPr>
              <a:t>Swanson, 2022)</a:t>
            </a:r>
            <a:r>
              <a:rPr lang="en-GB" sz="1200">
                <a:solidFill>
                  <a:schemeClr val="dk1"/>
                </a:solidFill>
                <a:latin typeface="Times New Roman"/>
                <a:ea typeface="Times New Roman"/>
                <a:cs typeface="Times New Roman"/>
                <a:sym typeface="Times New Roman"/>
              </a:rPr>
              <a:t>. Furthermore, it helps in meeting organisational goals through different approaches such as behavioural context, isomorphism and developmental features that are spread throughout the organisational operations.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085653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998052ded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998052ded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a:solidFill>
                  <a:schemeClr val="dk1"/>
                </a:solidFill>
                <a:latin typeface="Times New Roman"/>
                <a:ea typeface="Times New Roman"/>
                <a:cs typeface="Times New Roman"/>
                <a:sym typeface="Times New Roman"/>
              </a:rPr>
              <a:t>For example, Ronal Coase is considered to be using the fundamentals of transaction cost theory to have a strategic cost management facility with the human resource functions to enforce the labour cost to meet the organisational effectiveness. Furthermore, the general system theory is considered to be effective in terms of establishing a coherent work environment and providing employees with beneficial aspects within the organisation. Organisations such as Amazon and Google readily engage with general system theory to establish a concise understanding of the needs and requirements of the employees and contribute to an effective organisational culture and working environment. Accordingly, human capital theory engages with providing employees with developmental aspects to increase productivity (</a:t>
            </a:r>
            <a:r>
              <a:rPr lang="en-GB" sz="1200">
                <a:solidFill>
                  <a:srgbClr val="222222"/>
                </a:solidFill>
                <a:highlight>
                  <a:srgbClr val="FFFFFF"/>
                </a:highlight>
                <a:latin typeface="Times New Roman"/>
                <a:ea typeface="Times New Roman"/>
                <a:cs typeface="Times New Roman"/>
                <a:sym typeface="Times New Roman"/>
              </a:rPr>
              <a:t>Boon </a:t>
            </a:r>
            <a:r>
              <a:rPr lang="en-GB" sz="1200" i="1">
                <a:solidFill>
                  <a:srgbClr val="222222"/>
                </a:solidFill>
                <a:highlight>
                  <a:srgbClr val="FFFFFF"/>
                </a:highlight>
                <a:latin typeface="Times New Roman"/>
                <a:ea typeface="Times New Roman"/>
                <a:cs typeface="Times New Roman"/>
                <a:sym typeface="Times New Roman"/>
              </a:rPr>
              <a:t>et al</a:t>
            </a:r>
            <a:r>
              <a:rPr lang="en-GB" sz="1200">
                <a:solidFill>
                  <a:srgbClr val="222222"/>
                </a:solidFill>
                <a:highlight>
                  <a:srgbClr val="FFFFFF"/>
                </a:highlight>
                <a:latin typeface="Times New Roman"/>
                <a:ea typeface="Times New Roman"/>
                <a:cs typeface="Times New Roman"/>
                <a:sym typeface="Times New Roman"/>
              </a:rPr>
              <a:t>., 2019)</a:t>
            </a:r>
            <a:r>
              <a:rPr lang="en-GB" sz="1200">
                <a:solidFill>
                  <a:schemeClr val="dk1"/>
                </a:solidFill>
                <a:latin typeface="Times New Roman"/>
                <a:ea typeface="Times New Roman"/>
                <a:cs typeface="Times New Roman"/>
                <a:sym typeface="Times New Roman"/>
              </a:rPr>
              <a:t>. Companies such as Adobe and IBM are considered to be using the human capital theory to increase productivity through the understanding of market demand</a:t>
            </a:r>
            <a:endParaRPr/>
          </a:p>
        </p:txBody>
      </p:sp>
    </p:spTree>
    <p:extLst>
      <p:ext uri="{BB962C8B-B14F-4D97-AF65-F5344CB8AC3E}">
        <p14:creationId xmlns:p14="http://schemas.microsoft.com/office/powerpoint/2010/main" val="3977989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998052ded0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998052ded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These factors also help an organisation to be effective in terms of employee engagement as well as contribute to a versatile working environment (</a:t>
            </a:r>
            <a:r>
              <a:rPr lang="en-GB" sz="1200">
                <a:solidFill>
                  <a:srgbClr val="222222"/>
                </a:solidFill>
                <a:highlight>
                  <a:srgbClr val="FFFFFF"/>
                </a:highlight>
                <a:latin typeface="Times New Roman"/>
                <a:ea typeface="Times New Roman"/>
                <a:cs typeface="Times New Roman"/>
                <a:sym typeface="Times New Roman"/>
              </a:rPr>
              <a:t>Hamadamin and Atan, 2019)</a:t>
            </a:r>
            <a:r>
              <a:rPr lang="en-GB" sz="1200">
                <a:solidFill>
                  <a:schemeClr val="dk1"/>
                </a:solidFill>
                <a:latin typeface="Times New Roman"/>
                <a:ea typeface="Times New Roman"/>
                <a:cs typeface="Times New Roman"/>
                <a:sym typeface="Times New Roman"/>
              </a:rPr>
              <a:t>. For example, Google as an MNC engages in implementing a diverse culture where employees get the opportunity to develop their skills in collaborative work culture. Furthermore, it is also evident that enhancing organisational behaviour motivates employees to improve their effort and reflect on their shortcomings to be efficient in operations (</a:t>
            </a:r>
            <a:r>
              <a:rPr lang="en-GB" sz="1200">
                <a:solidFill>
                  <a:srgbClr val="222222"/>
                </a:solidFill>
                <a:highlight>
                  <a:srgbClr val="FFFFFF"/>
                </a:highlight>
                <a:latin typeface="Times New Roman"/>
                <a:ea typeface="Times New Roman"/>
                <a:cs typeface="Times New Roman"/>
                <a:sym typeface="Times New Roman"/>
              </a:rPr>
              <a:t>Rigby and Ryan, 2018, p.140)</a:t>
            </a:r>
            <a:r>
              <a:rPr lang="en-GB" sz="1200">
                <a:solidFill>
                  <a:schemeClr val="dk1"/>
                </a:solidFill>
                <a:latin typeface="Times New Roman"/>
                <a:ea typeface="Times New Roman"/>
                <a:cs typeface="Times New Roman"/>
                <a:sym typeface="Times New Roman"/>
              </a:rPr>
              <a:t>. Therefore, </a:t>
            </a:r>
            <a:r>
              <a:rPr lang="en-GB" sz="1200" i="1">
                <a:solidFill>
                  <a:schemeClr val="dk1"/>
                </a:solidFill>
                <a:latin typeface="Times New Roman"/>
                <a:ea typeface="Times New Roman"/>
                <a:cs typeface="Times New Roman"/>
                <a:sym typeface="Times New Roman"/>
              </a:rPr>
              <a:t>Google </a:t>
            </a:r>
            <a:r>
              <a:rPr lang="en-GB" sz="1200">
                <a:solidFill>
                  <a:schemeClr val="dk1"/>
                </a:solidFill>
                <a:latin typeface="Times New Roman"/>
                <a:ea typeface="Times New Roman"/>
                <a:cs typeface="Times New Roman"/>
                <a:sym typeface="Times New Roman"/>
              </a:rPr>
              <a:t>helps its employees to identify opportunities and drawbacks to guide them through difficulties faced within the operations. Hence, it can be said that behavioural approaches are important to enhance organisational operation and productivity systematically and efficiently.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2692924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998052ded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998052ded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All these factors including employee retention, motivation, performance and others strengthen the brand image of the organisation and enhance the competitive edge of the company in the labour market which directly contributes to connecting and attracting talents. However, it can be concluded that this presentation assignment evaluates productive concepts of controlling and managing people by using various real-life examples.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356245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998052ded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998052ded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Amrutha, V.N. and Geetha, S.N., 2020. A systematic review on green human resource management: Implications for social sustainability. </a:t>
            </a:r>
            <a:r>
              <a:rPr lang="en-GB" sz="1200" i="1">
                <a:solidFill>
                  <a:schemeClr val="dk1"/>
                </a:solidFill>
                <a:latin typeface="Times New Roman"/>
                <a:ea typeface="Times New Roman"/>
                <a:cs typeface="Times New Roman"/>
                <a:sym typeface="Times New Roman"/>
              </a:rPr>
              <a:t>Journal of Cleaner Production</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247</a:t>
            </a:r>
            <a:r>
              <a:rPr lang="en-GB" sz="1200">
                <a:solidFill>
                  <a:schemeClr val="dk1"/>
                </a:solidFill>
                <a:latin typeface="Times New Roman"/>
                <a:ea typeface="Times New Roman"/>
                <a:cs typeface="Times New Roman"/>
                <a:sym typeface="Times New Roman"/>
              </a:rPr>
              <a:t>, p.119131.</a:t>
            </a:r>
            <a:r>
              <a:rPr lang="en-GB" sz="1200" u="sng">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https://e-tarjome.com/storage/panel/fileuploads/2020-05-12/1589284613_E14900-e-tarjome.pdf</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Bakker, A.B. and de Vries, J.D., 2021. Job Demands–Resources theory and self-regulation: New explanations and remedies for job burnout. </a:t>
            </a:r>
            <a:r>
              <a:rPr lang="en-GB" sz="1200" i="1">
                <a:solidFill>
                  <a:schemeClr val="dk1"/>
                </a:solidFill>
                <a:latin typeface="Times New Roman"/>
                <a:ea typeface="Times New Roman"/>
                <a:cs typeface="Times New Roman"/>
                <a:sym typeface="Times New Roman"/>
              </a:rPr>
              <a:t>Anxiety, Stress, &amp; Coping</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34</a:t>
            </a:r>
            <a:r>
              <a:rPr lang="en-GB" sz="1200">
                <a:solidFill>
                  <a:schemeClr val="dk1"/>
                </a:solidFill>
                <a:latin typeface="Times New Roman"/>
                <a:ea typeface="Times New Roman"/>
                <a:cs typeface="Times New Roman"/>
                <a:sym typeface="Times New Roman"/>
              </a:rPr>
              <a:t>(1), pp.1-21.</a:t>
            </a:r>
            <a:r>
              <a:rPr lang="en-GB" sz="1200" u="sng">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https://www.tandfonline.com/doi/pdf/10.1080/10615806.2020.1797695</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BambooHR., 2022. </a:t>
            </a:r>
            <a:r>
              <a:rPr lang="en-GB" sz="1200" i="1">
                <a:solidFill>
                  <a:schemeClr val="dk1"/>
                </a:solidFill>
                <a:latin typeface="Times New Roman"/>
                <a:ea typeface="Times New Roman"/>
                <a:cs typeface="Times New Roman"/>
                <a:sym typeface="Times New Roman"/>
              </a:rPr>
              <a:t>What is a Retention Strategy? | BambooHR Glossary</a:t>
            </a:r>
            <a:r>
              <a:rPr lang="en-GB" sz="1200">
                <a:solidFill>
                  <a:schemeClr val="dk1"/>
                </a:solidFill>
                <a:latin typeface="Times New Roman"/>
                <a:ea typeface="Times New Roman"/>
                <a:cs typeface="Times New Roman"/>
                <a:sym typeface="Times New Roman"/>
              </a:rPr>
              <a:t>.  Available at: https://www.bamboohr.com/hr-glossary/retention-strategy/ [Accessed 26 Nov.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Boon, C., Den Hartog, D.N. and Lepak, D.P., 2019. A systematic review of human resource management systems and their measurement. </a:t>
            </a:r>
            <a:r>
              <a:rPr lang="en-GB" sz="1200" i="1">
                <a:solidFill>
                  <a:schemeClr val="dk1"/>
                </a:solidFill>
                <a:latin typeface="Times New Roman"/>
                <a:ea typeface="Times New Roman"/>
                <a:cs typeface="Times New Roman"/>
                <a:sym typeface="Times New Roman"/>
              </a:rPr>
              <a:t>Journal of management</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45</a:t>
            </a:r>
            <a:r>
              <a:rPr lang="en-GB" sz="1200">
                <a:solidFill>
                  <a:schemeClr val="dk1"/>
                </a:solidFill>
                <a:latin typeface="Times New Roman"/>
                <a:ea typeface="Times New Roman"/>
                <a:cs typeface="Times New Roman"/>
                <a:sym typeface="Times New Roman"/>
              </a:rPr>
              <a:t>(6), pp.2498-2537.</a:t>
            </a:r>
            <a:r>
              <a:rPr lang="en-GB" sz="12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https://journals.sagepub.com/doi/pdf/10.1177/0149206318818718</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Brighton School., 2019. </a:t>
            </a:r>
            <a:r>
              <a:rPr lang="en-GB" sz="1200" i="1">
                <a:solidFill>
                  <a:schemeClr val="dk1"/>
                </a:solidFill>
                <a:latin typeface="Times New Roman"/>
                <a:ea typeface="Times New Roman"/>
                <a:cs typeface="Times New Roman"/>
                <a:sym typeface="Times New Roman"/>
              </a:rPr>
              <a:t>Brighton School of Business and Management</a:t>
            </a:r>
            <a:r>
              <a:rPr lang="en-GB" sz="1200">
                <a:solidFill>
                  <a:schemeClr val="dk1"/>
                </a:solidFill>
                <a:latin typeface="Times New Roman"/>
                <a:ea typeface="Times New Roman"/>
                <a:cs typeface="Times New Roman"/>
                <a:sym typeface="Times New Roman"/>
              </a:rPr>
              <a:t>.  Brighton School of Business and Management. Available at: https://www.brightonsbm.com/news/relationship-organizational-structure-culture/ [Accessed 26 Nov.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Collings, D.G., Wood, G.T. and Szamosi, L.T., 2018. Human resource management: A critical approach. In </a:t>
            </a:r>
            <a:r>
              <a:rPr lang="en-GB" sz="1200" i="1">
                <a:solidFill>
                  <a:schemeClr val="dk1"/>
                </a:solidFill>
                <a:latin typeface="Times New Roman"/>
                <a:ea typeface="Times New Roman"/>
                <a:cs typeface="Times New Roman"/>
                <a:sym typeface="Times New Roman"/>
              </a:rPr>
              <a:t>Human resource management</a:t>
            </a:r>
            <a:r>
              <a:rPr lang="en-GB" sz="1200">
                <a:solidFill>
                  <a:schemeClr val="dk1"/>
                </a:solidFill>
                <a:latin typeface="Times New Roman"/>
                <a:ea typeface="Times New Roman"/>
                <a:cs typeface="Times New Roman"/>
                <a:sym typeface="Times New Roman"/>
              </a:rPr>
              <a:t> (pp. 1-23). Routledge.</a:t>
            </a:r>
            <a:r>
              <a:rPr lang="en-GB" sz="12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https://www.mdpi.com/2071-1050/11/20/5782/pdf</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Hamadamin, H.H. and Atan, T., 2019. The impact of strategic human resource management practices on competitive advantage sustainability: The mediation of human capital development and employee commitment. </a:t>
            </a:r>
            <a:r>
              <a:rPr lang="en-GB" sz="1200" i="1">
                <a:solidFill>
                  <a:schemeClr val="dk1"/>
                </a:solidFill>
                <a:latin typeface="Times New Roman"/>
                <a:ea typeface="Times New Roman"/>
                <a:cs typeface="Times New Roman"/>
                <a:sym typeface="Times New Roman"/>
              </a:rPr>
              <a:t>Sustainability</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11</a:t>
            </a:r>
            <a:r>
              <a:rPr lang="en-GB" sz="1200">
                <a:solidFill>
                  <a:schemeClr val="dk1"/>
                </a:solidFill>
                <a:latin typeface="Times New Roman"/>
                <a:ea typeface="Times New Roman"/>
                <a:cs typeface="Times New Roman"/>
                <a:sym typeface="Times New Roman"/>
              </a:rPr>
              <a:t>(20), p.5782.</a:t>
            </a:r>
            <a:r>
              <a:rPr lang="en-GB" sz="12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https://www.mdpi.com/2071-1050/11/20/5782/pdf</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Hewett, R., Shantz, A., Mundy, J. and Alfes, K., 2018. Attribution theories in human resource management research: A review and research agenda. </a:t>
            </a:r>
            <a:r>
              <a:rPr lang="en-GB" sz="1200" i="1">
                <a:solidFill>
                  <a:schemeClr val="dk1"/>
                </a:solidFill>
                <a:latin typeface="Times New Roman"/>
                <a:ea typeface="Times New Roman"/>
                <a:cs typeface="Times New Roman"/>
                <a:sym typeface="Times New Roman"/>
              </a:rPr>
              <a:t>The International Journal of Human Resource Management</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29</a:t>
            </a:r>
            <a:r>
              <a:rPr lang="en-GB" sz="1200">
                <a:solidFill>
                  <a:schemeClr val="dk1"/>
                </a:solidFill>
                <a:latin typeface="Times New Roman"/>
                <a:ea typeface="Times New Roman"/>
                <a:cs typeface="Times New Roman"/>
                <a:sym typeface="Times New Roman"/>
              </a:rPr>
              <a:t>(1), pp.87-126.</a:t>
            </a:r>
            <a:r>
              <a:rPr lang="en-GB" sz="1200" u="sng">
                <a:solidFill>
                  <a:srgbClr val="1155CC"/>
                </a:solidFill>
                <a:highlight>
                  <a:srgbClr val="FFFFFF"/>
                </a:highlight>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https://www.tandfonline.com/doi/pdf/10.1080/09585192.2017.1380062</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Heyler, S.G. and Martin, J.A., 2018. Servant leadership theory: Opportunities for additional theoretical integration. </a:t>
            </a:r>
            <a:r>
              <a:rPr lang="en-GB" sz="1200" i="1">
                <a:solidFill>
                  <a:srgbClr val="222222"/>
                </a:solidFill>
                <a:highlight>
                  <a:srgbClr val="FFFFFF"/>
                </a:highlight>
                <a:latin typeface="Times New Roman"/>
                <a:ea typeface="Times New Roman"/>
                <a:cs typeface="Times New Roman"/>
                <a:sym typeface="Times New Roman"/>
              </a:rPr>
              <a:t>Journal of Managerial Issues</a:t>
            </a:r>
            <a:r>
              <a:rPr lang="en-GB" sz="1200">
                <a:solidFill>
                  <a:srgbClr val="222222"/>
                </a:solidFill>
                <a:highlight>
                  <a:srgbClr val="FFFFFF"/>
                </a:highlight>
                <a:latin typeface="Times New Roman"/>
                <a:ea typeface="Times New Roman"/>
                <a:cs typeface="Times New Roman"/>
                <a:sym typeface="Times New Roman"/>
              </a:rPr>
              <a:t>, pp.230-243.</a:t>
            </a:r>
            <a:r>
              <a:rPr lang="en-GB" sz="1200">
                <a:solidFill>
                  <a:srgbClr val="222222"/>
                </a:solidFill>
                <a:highlight>
                  <a:srgbClr val="FFFFFF"/>
                </a:highlight>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1200" u="sng">
                <a:solidFill>
                  <a:srgbClr val="1155CC"/>
                </a:solidFill>
                <a:highlight>
                  <a:srgbClr val="FFFFFF"/>
                </a:highlight>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https://www.jstor.org/stable/45176580</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Hodaei, M., Alvani, S.M., Yazdani, H.R. and Zarei Matin, H., 2020. Coopetitive (Cooperation and Competition) Advantage in Public Organizations: Synergy of People and Process. </a:t>
            </a:r>
            <a:r>
              <a:rPr lang="en-GB" sz="1200" i="1">
                <a:solidFill>
                  <a:srgbClr val="222222"/>
                </a:solidFill>
                <a:highlight>
                  <a:srgbClr val="FFFFFF"/>
                </a:highlight>
                <a:latin typeface="Times New Roman"/>
                <a:ea typeface="Times New Roman"/>
                <a:cs typeface="Times New Roman"/>
                <a:sym typeface="Times New Roman"/>
              </a:rPr>
              <a:t>Public Administration Perspaective</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11</a:t>
            </a:r>
            <a:r>
              <a:rPr lang="en-GB" sz="1200">
                <a:solidFill>
                  <a:srgbClr val="222222"/>
                </a:solidFill>
                <a:highlight>
                  <a:srgbClr val="FFFFFF"/>
                </a:highlight>
                <a:latin typeface="Times New Roman"/>
                <a:ea typeface="Times New Roman"/>
                <a:cs typeface="Times New Roman"/>
                <a:sym typeface="Times New Roman"/>
              </a:rPr>
              <a:t>(2), pp.15-33.</a:t>
            </a:r>
            <a:r>
              <a:rPr lang="en-GB" sz="1200">
                <a:solidFill>
                  <a:srgbClr val="222222"/>
                </a:solidFill>
                <a:highlight>
                  <a:srgbClr val="FFFFFF"/>
                </a:highlight>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GB" sz="1200" u="sng">
                <a:solidFill>
                  <a:srgbClr val="1155CC"/>
                </a:solidFill>
                <a:highlight>
                  <a:srgbClr val="FFFFFF"/>
                </a:highlight>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https://jpap.sbu.ac.ir/index.php/ayenehmarefat/journal/article_96733.html?lang=en</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Ivana, D., 2020. Human resource practices in improving employee retention. </a:t>
            </a:r>
            <a:r>
              <a:rPr lang="en-GB" sz="1200" i="1">
                <a:solidFill>
                  <a:srgbClr val="222222"/>
                </a:solidFill>
                <a:highlight>
                  <a:srgbClr val="FFFFFF"/>
                </a:highlight>
                <a:latin typeface="Times New Roman"/>
                <a:ea typeface="Times New Roman"/>
                <a:cs typeface="Times New Roman"/>
                <a:sym typeface="Times New Roman"/>
              </a:rPr>
              <a:t>Review of Economic Studies and Research Virgil Madgearu</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13</a:t>
            </a:r>
            <a:r>
              <a:rPr lang="en-GB" sz="1200">
                <a:solidFill>
                  <a:srgbClr val="222222"/>
                </a:solidFill>
                <a:highlight>
                  <a:srgbClr val="FFFFFF"/>
                </a:highlight>
                <a:latin typeface="Times New Roman"/>
                <a:ea typeface="Times New Roman"/>
                <a:cs typeface="Times New Roman"/>
                <a:sym typeface="Times New Roman"/>
              </a:rPr>
              <a:t>(1), pp.33-43.</a:t>
            </a:r>
            <a:r>
              <a:rPr lang="en-GB" sz="1200">
                <a:solidFill>
                  <a:srgbClr val="222222"/>
                </a:solidFill>
                <a:highlight>
                  <a:srgbClr val="FFFFFF"/>
                </a:highlight>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 </a:t>
            </a:r>
            <a:r>
              <a:rPr lang="en-GB" sz="1200" u="sng">
                <a:solidFill>
                  <a:srgbClr val="1155CC"/>
                </a:solidFill>
                <a:highlight>
                  <a:srgbClr val="FFFFFF"/>
                </a:highlight>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https://www.ceeol.com/search/article-detail?id=951472</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Jaiswal, S., 2022. </a:t>
            </a:r>
            <a:r>
              <a:rPr lang="en-GB" sz="1200" i="1">
                <a:solidFill>
                  <a:schemeClr val="dk1"/>
                </a:solidFill>
                <a:latin typeface="Times New Roman"/>
                <a:ea typeface="Times New Roman"/>
                <a:cs typeface="Times New Roman"/>
                <a:sym typeface="Times New Roman"/>
              </a:rPr>
              <a:t>Leadership Theories For Every Manager In 2022 | Leadership | Emeritus India</a:t>
            </a:r>
            <a:r>
              <a:rPr lang="en-GB" sz="1200">
                <a:solidFill>
                  <a:schemeClr val="dk1"/>
                </a:solidFill>
                <a:latin typeface="Times New Roman"/>
                <a:ea typeface="Times New Roman"/>
                <a:cs typeface="Times New Roman"/>
                <a:sym typeface="Times New Roman"/>
              </a:rPr>
              <a:t>.  Emeritus - Online Certificate Courses | Diploma Programs. Available at: https://emeritus.org/in/learn/leadership-theories-for-every-manager-in-2022/ [Accessed 26 Nov.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Juneja, P., 2022. </a:t>
            </a:r>
            <a:r>
              <a:rPr lang="en-GB" sz="1200" i="1">
                <a:solidFill>
                  <a:schemeClr val="dk1"/>
                </a:solidFill>
                <a:latin typeface="Times New Roman"/>
                <a:ea typeface="Times New Roman"/>
                <a:cs typeface="Times New Roman"/>
                <a:sym typeface="Times New Roman"/>
              </a:rPr>
              <a:t>Transformational Leadership Theory - Meaning, Criticisms and Its Implications</a:t>
            </a:r>
            <a:r>
              <a:rPr lang="en-GB" sz="1200">
                <a:solidFill>
                  <a:schemeClr val="dk1"/>
                </a:solidFill>
                <a:latin typeface="Times New Roman"/>
                <a:ea typeface="Times New Roman"/>
                <a:cs typeface="Times New Roman"/>
                <a:sym typeface="Times New Roman"/>
              </a:rPr>
              <a:t>.  Managementstudyguide.com. Available at: https://managementstudyguide.com/transformational-leadership.htm [Accessed 26 Nov.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Kurdi, B. and Alshurideh, M., 2020. Employee retention and organizational performance: Evidence from banking industry. </a:t>
            </a:r>
            <a:r>
              <a:rPr lang="en-GB" sz="1200" i="1">
                <a:solidFill>
                  <a:srgbClr val="222222"/>
                </a:solidFill>
                <a:highlight>
                  <a:srgbClr val="FFFFFF"/>
                </a:highlight>
                <a:latin typeface="Times New Roman"/>
                <a:ea typeface="Times New Roman"/>
                <a:cs typeface="Times New Roman"/>
                <a:sym typeface="Times New Roman"/>
              </a:rPr>
              <a:t>Management Science Letters</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10</a:t>
            </a:r>
            <a:r>
              <a:rPr lang="en-GB" sz="1200">
                <a:solidFill>
                  <a:srgbClr val="222222"/>
                </a:solidFill>
                <a:highlight>
                  <a:srgbClr val="FFFFFF"/>
                </a:highlight>
                <a:latin typeface="Times New Roman"/>
                <a:ea typeface="Times New Roman"/>
                <a:cs typeface="Times New Roman"/>
                <a:sym typeface="Times New Roman"/>
              </a:rPr>
              <a:t>(16), pp.3981-3990.</a:t>
            </a:r>
            <a:r>
              <a:rPr lang="en-GB" sz="1200">
                <a:solidFill>
                  <a:srgbClr val="222222"/>
                </a:solidFill>
                <a:highlight>
                  <a:srgbClr val="FFFFFF"/>
                </a:highlight>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 </a:t>
            </a:r>
            <a:r>
              <a:rPr lang="en-GB" sz="1200" u="sng">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http://growingscience.com/beta/msl/4116-employee-retention-and-organizational-performance-evidence-from-banking-industry.html</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Northouse, P.G., 2021. </a:t>
            </a:r>
            <a:r>
              <a:rPr lang="en-GB" sz="1200" i="1">
                <a:solidFill>
                  <a:srgbClr val="222222"/>
                </a:solidFill>
                <a:highlight>
                  <a:srgbClr val="FFFFFF"/>
                </a:highlight>
                <a:latin typeface="Times New Roman"/>
                <a:ea typeface="Times New Roman"/>
                <a:cs typeface="Times New Roman"/>
                <a:sym typeface="Times New Roman"/>
              </a:rPr>
              <a:t>Leadership: Theory and practice</a:t>
            </a:r>
            <a:r>
              <a:rPr lang="en-GB" sz="1200">
                <a:solidFill>
                  <a:srgbClr val="222222"/>
                </a:solidFill>
                <a:highlight>
                  <a:srgbClr val="FFFFFF"/>
                </a:highlight>
                <a:latin typeface="Times New Roman"/>
                <a:ea typeface="Times New Roman"/>
                <a:cs typeface="Times New Roman"/>
                <a:sym typeface="Times New Roman"/>
              </a:rPr>
              <a:t>. Sage publications.</a:t>
            </a:r>
            <a:r>
              <a:rPr lang="en-GB" sz="1200">
                <a:solidFill>
                  <a:srgbClr val="222222"/>
                </a:solidFill>
                <a:highlight>
                  <a:srgbClr val="FFFFFF"/>
                </a:highlight>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 </a:t>
            </a:r>
            <a:r>
              <a:rPr lang="en-GB" sz="1200" u="sng">
                <a:solidFill>
                  <a:srgbClr val="1155CC"/>
                </a:solidFill>
                <a:highlight>
                  <a:srgbClr val="FFFFFF"/>
                </a:highlight>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https://books.google.com/books?hl=en&amp;lr=&amp;id=6qYLEAAAQBAJ&amp;oi=fnd&amp;pg=PT14&amp;dq=leadership+theories&amp;ots=QPbmr8-g6q&amp;sig=FDgM73FaNR27HeIQNXjc7VGQd0M</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Rigby, C.S. and Ryan, R.M., 2018. Self-determination theory in human resource development: New directions and practical considerations. </a:t>
            </a:r>
            <a:r>
              <a:rPr lang="en-GB" sz="1200" i="1">
                <a:solidFill>
                  <a:schemeClr val="dk1"/>
                </a:solidFill>
                <a:latin typeface="Times New Roman"/>
                <a:ea typeface="Times New Roman"/>
                <a:cs typeface="Times New Roman"/>
                <a:sym typeface="Times New Roman"/>
              </a:rPr>
              <a:t>Advances in Developing Human Resources</a:t>
            </a:r>
            <a:r>
              <a:rPr lang="en-GB" sz="1200">
                <a:solidFill>
                  <a:schemeClr val="dk1"/>
                </a:solidFill>
                <a:latin typeface="Times New Roman"/>
                <a:ea typeface="Times New Roman"/>
                <a:cs typeface="Times New Roman"/>
                <a:sym typeface="Times New Roman"/>
              </a:rPr>
              <a:t>, </a:t>
            </a:r>
            <a:r>
              <a:rPr lang="en-GB" sz="1200" i="1">
                <a:solidFill>
                  <a:schemeClr val="dk1"/>
                </a:solidFill>
                <a:latin typeface="Times New Roman"/>
                <a:ea typeface="Times New Roman"/>
                <a:cs typeface="Times New Roman"/>
                <a:sym typeface="Times New Roman"/>
              </a:rPr>
              <a:t>20</a:t>
            </a:r>
            <a:r>
              <a:rPr lang="en-GB" sz="1200">
                <a:solidFill>
                  <a:schemeClr val="dk1"/>
                </a:solidFill>
                <a:latin typeface="Times New Roman"/>
                <a:ea typeface="Times New Roman"/>
                <a:cs typeface="Times New Roman"/>
                <a:sym typeface="Times New Roman"/>
              </a:rPr>
              <a:t>(2), pp.133-147.</a:t>
            </a:r>
            <a:r>
              <a:rPr lang="en-GB" sz="1200" u="sng">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https://institute.welcoa.org/wp/wp-content/uploads/2019/09/Rigby-Ryan-selfdetermination-theory-hr.pdf</a:t>
            </a:r>
            <a:endParaRPr sz="1200" u="sng">
              <a:solidFill>
                <a:srgbClr val="1155CC"/>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SHRM., 2019. </a:t>
            </a:r>
            <a:r>
              <a:rPr lang="en-GB" sz="1200" i="1">
                <a:solidFill>
                  <a:schemeClr val="dk1"/>
                </a:solidFill>
                <a:latin typeface="Times New Roman"/>
                <a:ea typeface="Times New Roman"/>
                <a:cs typeface="Times New Roman"/>
                <a:sym typeface="Times New Roman"/>
              </a:rPr>
              <a:t>Managing for Employee Retention</a:t>
            </a:r>
            <a:r>
              <a:rPr lang="en-GB" sz="1200">
                <a:solidFill>
                  <a:schemeClr val="dk1"/>
                </a:solidFill>
                <a:latin typeface="Times New Roman"/>
                <a:ea typeface="Times New Roman"/>
                <a:cs typeface="Times New Roman"/>
                <a:sym typeface="Times New Roman"/>
              </a:rPr>
              <a:t>.  SHRM. Available at: https://www.shrm.org/resourcesandtools/tools-and-samples/toolkits/pages/managingforemployeeretention.aspx [Accessed 26 Nov. 2022].</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Singh, D., 2019. A literature review on employee retention with focus on recent trends. International Journal of Scientific Research in Science and Technology, 6(1), pp.425-431.</a:t>
            </a:r>
            <a:r>
              <a:rPr lang="en-GB" sz="1200">
                <a:solidFill>
                  <a:schemeClr val="dk1"/>
                </a:solidFill>
                <a:uFill>
                  <a:noFill/>
                </a:u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 </a:t>
            </a:r>
            <a:r>
              <a:rPr lang="en-GB" sz="1200" u="sng">
                <a:solidFill>
                  <a:srgbClr val="1155CC"/>
                </a:solidFill>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https://www.academia.edu/download/60641051/5095_lit_review_paper20190919-118800-dzni7v.pdf</a:t>
            </a:r>
            <a:endParaRPr sz="1200" u="sng">
              <a:solidFill>
                <a:srgbClr val="1155CC"/>
              </a:solidFill>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Swanson, R.A., 2022. </a:t>
            </a:r>
            <a:r>
              <a:rPr lang="en-GB" sz="1200" i="1">
                <a:solidFill>
                  <a:schemeClr val="dk1"/>
                </a:solidFill>
                <a:latin typeface="Times New Roman"/>
                <a:ea typeface="Times New Roman"/>
                <a:cs typeface="Times New Roman"/>
                <a:sym typeface="Times New Roman"/>
              </a:rPr>
              <a:t>Foundations of human resource development</a:t>
            </a:r>
            <a:r>
              <a:rPr lang="en-GB" sz="1200">
                <a:solidFill>
                  <a:schemeClr val="dk1"/>
                </a:solidFill>
                <a:latin typeface="Times New Roman"/>
                <a:ea typeface="Times New Roman"/>
                <a:cs typeface="Times New Roman"/>
                <a:sym typeface="Times New Roman"/>
              </a:rPr>
              <a:t>. Berrett-Koehler Publishers.</a:t>
            </a:r>
            <a:r>
              <a:rPr lang="en-GB" sz="1200" u="sng">
                <a:solidFill>
                  <a:srgbClr val="1155CC"/>
                </a:solidFill>
                <a:highlight>
                  <a:srgbClr val="FFFFFF"/>
                </a:highlight>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https://www.lsms.ac/public/uploads/DKw7BWa5eZMiJ5e2rKTbJM5W1iF4UI42ZkBBJmZR7ezeKvRQ741575397258LQXXTgsURRhYdDi0VqSkvQGycyJjkGQDKkBvDFQfoFEA8gkV6M.pdf</a:t>
            </a:r>
            <a:endParaRPr sz="1200" u="sng">
              <a:solidFill>
                <a:srgbClr val="1155CC"/>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extLst>
      <p:ext uri="{BB962C8B-B14F-4D97-AF65-F5344CB8AC3E}">
        <p14:creationId xmlns:p14="http://schemas.microsoft.com/office/powerpoint/2010/main" val="19312133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1998052ded0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1998052ded0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2488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openxmlformats.org/officeDocument/2006/relationships/hyperlink" Target="https://jpap.sbu.ac.ir/index.php/ayenehmarefat/journal/article_96733.html?lang=en" TargetMode="External"/><Relationship Id="rId3" Type="http://schemas.openxmlformats.org/officeDocument/2006/relationships/hyperlink" Target="https://www.academia.edu/download/60641051/5095_lit_review_paper20190919-118800-dzni7v.pdf" TargetMode="External"/><Relationship Id="rId7" Type="http://schemas.openxmlformats.org/officeDocument/2006/relationships/hyperlink" Target="https://books.google.com/books?hl=en&amp;lr=&amp;id=6qYLEAAAQBAJ&amp;oi=fnd&amp;pg=PT14&amp;dq=leadership+theories&amp;ots=QPbmr8-g6q&amp;sig=FDgM73FaNR27HeIQNXjc7VGQd0M"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www.jstor.org/stable/45176580" TargetMode="External"/><Relationship Id="rId5" Type="http://schemas.openxmlformats.org/officeDocument/2006/relationships/hyperlink" Target="http://growingscience.com/beta/msl/4116-employee-retention-and-organizational-performance-evidence-from-banking-industry.html" TargetMode="External"/><Relationship Id="rId4" Type="http://schemas.openxmlformats.org/officeDocument/2006/relationships/hyperlink" Target="https://www.ceeol.com/search/article-detail?id=951472"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GB" sz="4400" b="1" dirty="0"/>
              <a:t>Component 1: Individual Presentation</a:t>
            </a:r>
            <a:endParaRPr sz="4400" dirty="0"/>
          </a:p>
        </p:txBody>
      </p:sp>
      <p:sp>
        <p:nvSpPr>
          <p:cNvPr id="55" name="Google Shape;55;p13"/>
          <p:cNvSpPr txBox="1">
            <a:spLocks noGrp="1"/>
          </p:cNvSpPr>
          <p:nvPr>
            <p:ph type="subTitle" idx="1"/>
          </p:nvPr>
        </p:nvSpPr>
        <p:spPr>
          <a:xfrm>
            <a:off x="311700" y="3186525"/>
            <a:ext cx="8520600" cy="14601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200" b="1" i="1" dirty="0">
                <a:solidFill>
                  <a:schemeClr val="dk1"/>
                </a:solidFill>
              </a:rPr>
              <a:t>Student </a:t>
            </a:r>
            <a:r>
              <a:rPr lang="en-GB" sz="1200" b="1" i="1" dirty="0" err="1">
                <a:solidFill>
                  <a:schemeClr val="dk1"/>
                </a:solidFill>
              </a:rPr>
              <a:t>Name:</a:t>
            </a:r>
            <a:r>
              <a:rPr lang="en-GB" sz="1600" b="1" i="1" dirty="0" err="1">
                <a:solidFill>
                  <a:schemeClr val="dk1"/>
                </a:solidFill>
              </a:rPr>
              <a:t>Daniela</a:t>
            </a:r>
            <a:r>
              <a:rPr lang="en-GB" sz="1600" b="1" i="1" dirty="0">
                <a:solidFill>
                  <a:schemeClr val="dk1"/>
                </a:solidFill>
              </a:rPr>
              <a:t> </a:t>
            </a:r>
            <a:r>
              <a:rPr lang="en-GB" sz="1600" b="1" i="1" dirty="0" err="1">
                <a:solidFill>
                  <a:schemeClr val="dk1"/>
                </a:solidFill>
              </a:rPr>
              <a:t>Nedelcu</a:t>
            </a:r>
            <a:endParaRPr sz="1200" b="1" i="1" dirty="0">
              <a:solidFill>
                <a:schemeClr val="dk1"/>
              </a:solidFill>
            </a:endParaRPr>
          </a:p>
          <a:p>
            <a:pPr marL="0" lvl="0" indent="0" algn="ctr" rtl="0">
              <a:lnSpc>
                <a:spcPct val="150000"/>
              </a:lnSpc>
              <a:spcBef>
                <a:spcPts val="0"/>
              </a:spcBef>
              <a:spcAft>
                <a:spcPts val="0"/>
              </a:spcAft>
              <a:buClr>
                <a:schemeClr val="dk1"/>
              </a:buClr>
              <a:buSzPts val="1100"/>
              <a:buFont typeface="Arial"/>
              <a:buNone/>
            </a:pPr>
            <a:r>
              <a:rPr lang="en-GB" sz="1200" b="1" i="1" dirty="0">
                <a:solidFill>
                  <a:schemeClr val="dk1"/>
                </a:solidFill>
              </a:rPr>
              <a:t>Student ID:</a:t>
            </a:r>
            <a:r>
              <a:rPr lang="en-GB" sz="1600" b="1" i="1" dirty="0">
                <a:solidFill>
                  <a:schemeClr val="dk1"/>
                </a:solidFill>
              </a:rPr>
              <a:t>1922478</a:t>
            </a:r>
            <a:endParaRPr sz="1200" b="1" i="1" dirty="0">
              <a:solidFill>
                <a:schemeClr val="dk1"/>
              </a:solidFill>
            </a:endParaRPr>
          </a:p>
          <a:p>
            <a:pPr marL="0" lvl="0" indent="0" algn="ctr" rtl="0">
              <a:lnSpc>
                <a:spcPct val="150000"/>
              </a:lnSpc>
              <a:spcBef>
                <a:spcPts val="0"/>
              </a:spcBef>
              <a:spcAft>
                <a:spcPts val="0"/>
              </a:spcAft>
              <a:buClr>
                <a:schemeClr val="dk1"/>
              </a:buClr>
              <a:buSzPts val="1100"/>
              <a:buFont typeface="Arial"/>
              <a:buNone/>
            </a:pPr>
            <a:r>
              <a:rPr lang="en-GB" sz="1200" b="1" i="1" dirty="0">
                <a:solidFill>
                  <a:schemeClr val="dk1"/>
                </a:solidFill>
              </a:rPr>
              <a:t>Course </a:t>
            </a:r>
            <a:r>
              <a:rPr lang="en-GB" sz="1200" b="1" i="1" dirty="0" err="1">
                <a:solidFill>
                  <a:schemeClr val="dk1"/>
                </a:solidFill>
              </a:rPr>
              <a:t>Name:</a:t>
            </a:r>
            <a:r>
              <a:rPr lang="en-GB" sz="1600" b="1" i="1" dirty="0" err="1">
                <a:solidFill>
                  <a:schemeClr val="dk1"/>
                </a:solidFill>
              </a:rPr>
              <a:t>Managing</a:t>
            </a:r>
            <a:r>
              <a:rPr lang="en-GB" sz="1600" b="1" i="1" dirty="0">
                <a:solidFill>
                  <a:schemeClr val="dk1"/>
                </a:solidFill>
              </a:rPr>
              <a:t> people</a:t>
            </a:r>
            <a:endParaRPr sz="1200" b="1" i="1" dirty="0">
              <a:solidFill>
                <a:schemeClr val="dk1"/>
              </a:solidFill>
            </a:endParaRPr>
          </a:p>
          <a:p>
            <a:pPr marL="0" lvl="0" indent="0" algn="ctr" rtl="0">
              <a:lnSpc>
                <a:spcPct val="150000"/>
              </a:lnSpc>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341775"/>
            <a:ext cx="8520600" cy="10602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4400" b="1"/>
              <a:t>Introduction </a:t>
            </a:r>
            <a:endParaRPr sz="4400"/>
          </a:p>
        </p:txBody>
      </p:sp>
      <p:sp>
        <p:nvSpPr>
          <p:cNvPr id="61" name="Google Shape;61;p14"/>
          <p:cNvSpPr txBox="1">
            <a:spLocks noGrp="1"/>
          </p:cNvSpPr>
          <p:nvPr>
            <p:ph type="body" idx="1"/>
          </p:nvPr>
        </p:nvSpPr>
        <p:spPr>
          <a:xfrm>
            <a:off x="311700" y="3776625"/>
            <a:ext cx="8520600" cy="11355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600">
                <a:solidFill>
                  <a:schemeClr val="dk1"/>
                </a:solidFill>
              </a:rPr>
              <a:t>As mentioned by </a:t>
            </a:r>
            <a:r>
              <a:rPr lang="en-GB" sz="1600">
                <a:solidFill>
                  <a:srgbClr val="222222"/>
                </a:solidFill>
                <a:highlight>
                  <a:srgbClr val="FFFFFF"/>
                </a:highlight>
              </a:rPr>
              <a:t>Yazdani </a:t>
            </a:r>
            <a:r>
              <a:rPr lang="en-GB" sz="1600" i="1">
                <a:solidFill>
                  <a:srgbClr val="222222"/>
                </a:solidFill>
                <a:highlight>
                  <a:srgbClr val="FFFFFF"/>
                </a:highlight>
              </a:rPr>
              <a:t>et al</a:t>
            </a:r>
            <a:r>
              <a:rPr lang="en-GB" sz="1600">
                <a:solidFill>
                  <a:srgbClr val="222222"/>
                </a:solidFill>
                <a:highlight>
                  <a:srgbClr val="FFFFFF"/>
                </a:highlight>
              </a:rPr>
              <a:t>., (2019, p.33), </a:t>
            </a:r>
            <a:r>
              <a:rPr lang="en-GB" sz="1600">
                <a:solidFill>
                  <a:schemeClr val="dk1"/>
                </a:solidFill>
              </a:rPr>
              <a:t>Managing people in an organisational setting results in developing a good and interactive organisational environment, culture and staff training. </a:t>
            </a:r>
            <a:endParaRPr sz="1600"/>
          </a:p>
        </p:txBody>
      </p:sp>
      <p:pic>
        <p:nvPicPr>
          <p:cNvPr id="62" name="Google Shape;62;p14"/>
          <p:cNvPicPr preferRelativeResize="0"/>
          <p:nvPr/>
        </p:nvPicPr>
        <p:blipFill>
          <a:blip r:embed="rId3">
            <a:alphaModFix/>
          </a:blip>
          <a:stretch>
            <a:fillRect/>
          </a:stretch>
        </p:blipFill>
        <p:spPr>
          <a:xfrm>
            <a:off x="550625" y="1141425"/>
            <a:ext cx="8210124" cy="25172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91050"/>
            <a:ext cx="8520600" cy="1222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t>Analysis of the relationship between organisational structure, culture, people and performances </a:t>
            </a:r>
            <a:endParaRPr sz="2400"/>
          </a:p>
        </p:txBody>
      </p:sp>
      <p:sp>
        <p:nvSpPr>
          <p:cNvPr id="68" name="Google Shape;68;p15"/>
          <p:cNvSpPr txBox="1">
            <a:spLocks noGrp="1"/>
          </p:cNvSpPr>
          <p:nvPr>
            <p:ph type="body" idx="1"/>
          </p:nvPr>
        </p:nvSpPr>
        <p:spPr>
          <a:xfrm>
            <a:off x="311700" y="4071600"/>
            <a:ext cx="8520600" cy="9735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400" dirty="0">
                <a:solidFill>
                  <a:schemeClr val="dk1"/>
                </a:solidFill>
              </a:rPr>
              <a:t>To achieve projected goals effectively organisations are always required to have a formal and productive organisational structure. It is essential to equally distribute organisational tasks into various groups to ensure that communication within the organisation flows perfectly. </a:t>
            </a:r>
            <a:endParaRPr sz="1400" dirty="0"/>
          </a:p>
        </p:txBody>
      </p:sp>
      <p:pic>
        <p:nvPicPr>
          <p:cNvPr id="69" name="Google Shape;69;p15"/>
          <p:cNvPicPr preferRelativeResize="0"/>
          <p:nvPr/>
        </p:nvPicPr>
        <p:blipFill>
          <a:blip r:embed="rId3">
            <a:alphaModFix/>
          </a:blip>
          <a:stretch>
            <a:fillRect/>
          </a:stretch>
        </p:blipFill>
        <p:spPr>
          <a:xfrm>
            <a:off x="771825" y="1200500"/>
            <a:ext cx="7428502" cy="28711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927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5833"/>
              <a:buFont typeface="Arial"/>
              <a:buNone/>
            </a:pPr>
            <a:r>
              <a:rPr lang="en-GB" sz="2400" b="1"/>
              <a:t>Analysis of the relationship between organisational structure, culture, people and performances- continuation </a:t>
            </a:r>
            <a:endParaRPr sz="2400"/>
          </a:p>
          <a:p>
            <a:pPr marL="0" lvl="0" indent="0" algn="l" rtl="0">
              <a:spcBef>
                <a:spcPts val="0"/>
              </a:spcBef>
              <a:spcAft>
                <a:spcPts val="0"/>
              </a:spcAft>
              <a:buNone/>
            </a:pPr>
            <a:endParaRPr/>
          </a:p>
        </p:txBody>
      </p:sp>
      <p:sp>
        <p:nvSpPr>
          <p:cNvPr id="75" name="Google Shape;75;p16"/>
          <p:cNvSpPr txBox="1">
            <a:spLocks noGrp="1"/>
          </p:cNvSpPr>
          <p:nvPr>
            <p:ph type="body" idx="1"/>
          </p:nvPr>
        </p:nvSpPr>
        <p:spPr>
          <a:xfrm>
            <a:off x="311700" y="4307100"/>
            <a:ext cx="8520600" cy="693600"/>
          </a:xfrm>
          <a:prstGeom prst="rect">
            <a:avLst/>
          </a:prstGeom>
        </p:spPr>
        <p:txBody>
          <a:bodyPr spcFirstLastPara="1" wrap="square" lIns="91425" tIns="91425" rIns="91425" bIns="91425" anchor="t" anchorCtr="0">
            <a:normAutofit fontScale="92500"/>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In addition, it can be evident that business performance in the organisational structures can be impacted by time due to changes in the organisational structures. </a:t>
            </a:r>
            <a:endParaRPr sz="1200" dirty="0"/>
          </a:p>
        </p:txBody>
      </p:sp>
      <p:pic>
        <p:nvPicPr>
          <p:cNvPr id="76" name="Google Shape;76;p16"/>
          <p:cNvPicPr preferRelativeResize="0"/>
          <p:nvPr/>
        </p:nvPicPr>
        <p:blipFill>
          <a:blip r:embed="rId3">
            <a:alphaModFix/>
          </a:blip>
          <a:stretch>
            <a:fillRect/>
          </a:stretch>
        </p:blipFill>
        <p:spPr>
          <a:xfrm>
            <a:off x="2245838" y="1505243"/>
            <a:ext cx="4652324" cy="266923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11784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t>Role of leadership in terms of identifying the nature of managerial work</a:t>
            </a:r>
            <a:endParaRPr sz="2400"/>
          </a:p>
        </p:txBody>
      </p:sp>
      <p:sp>
        <p:nvSpPr>
          <p:cNvPr id="82" name="Google Shape;82;p17"/>
          <p:cNvSpPr txBox="1">
            <a:spLocks noGrp="1"/>
          </p:cNvSpPr>
          <p:nvPr>
            <p:ph type="body" idx="1"/>
          </p:nvPr>
        </p:nvSpPr>
        <p:spPr>
          <a:xfrm>
            <a:off x="311700" y="4233825"/>
            <a:ext cx="8520600" cy="7332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rPr>
              <a:t>Leadership is directly connected with management concepts because a reliable leadership style determines the management style of the organisation. </a:t>
            </a:r>
            <a:endParaRPr sz="1200" dirty="0"/>
          </a:p>
        </p:txBody>
      </p:sp>
      <p:pic>
        <p:nvPicPr>
          <p:cNvPr id="83" name="Google Shape;83;p17"/>
          <p:cNvPicPr preferRelativeResize="0"/>
          <p:nvPr/>
        </p:nvPicPr>
        <p:blipFill>
          <a:blip r:embed="rId3">
            <a:alphaModFix/>
          </a:blip>
          <a:stretch>
            <a:fillRect/>
          </a:stretch>
        </p:blipFill>
        <p:spPr>
          <a:xfrm>
            <a:off x="2992582" y="1623425"/>
            <a:ext cx="3461669" cy="24978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445025"/>
            <a:ext cx="8520600" cy="10602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5833"/>
              <a:buFont typeface="Arial"/>
              <a:buNone/>
            </a:pPr>
            <a:r>
              <a:rPr lang="en-GB" sz="2400" b="1"/>
              <a:t>Role of leadership in terms of identifying the nature of managerial work-Continuation </a:t>
            </a:r>
            <a:endParaRPr sz="2400"/>
          </a:p>
          <a:p>
            <a:pPr marL="0" lvl="0" indent="0" algn="l" rtl="0">
              <a:spcBef>
                <a:spcPts val="0"/>
              </a:spcBef>
              <a:spcAft>
                <a:spcPts val="0"/>
              </a:spcAft>
              <a:buNone/>
            </a:pPr>
            <a:endParaRPr/>
          </a:p>
        </p:txBody>
      </p:sp>
      <p:sp>
        <p:nvSpPr>
          <p:cNvPr id="89" name="Google Shape;89;p18"/>
          <p:cNvSpPr txBox="1">
            <a:spLocks noGrp="1"/>
          </p:cNvSpPr>
          <p:nvPr>
            <p:ph type="body" idx="1"/>
          </p:nvPr>
        </p:nvSpPr>
        <p:spPr>
          <a:xfrm>
            <a:off x="311700" y="4065097"/>
            <a:ext cx="8520600" cy="8703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300" dirty="0">
                <a:solidFill>
                  <a:schemeClr val="dk1"/>
                </a:solidFill>
              </a:rPr>
              <a:t>As per </a:t>
            </a:r>
            <a:r>
              <a:rPr lang="en-GB" sz="1300" dirty="0" err="1">
                <a:solidFill>
                  <a:schemeClr val="dk1"/>
                </a:solidFill>
              </a:rPr>
              <a:t>Northouse</a:t>
            </a:r>
            <a:r>
              <a:rPr lang="en-GB" sz="1300" dirty="0">
                <a:solidFill>
                  <a:schemeClr val="dk1"/>
                </a:solidFill>
              </a:rPr>
              <a:t>, (2021), the transformational theory is essential to build high-performance teams to enhance the quality of business attributes and inspire the workforce to go beyond their responsibility and become innovative to accept the change in the environment.</a:t>
            </a:r>
            <a:endParaRPr sz="1300" dirty="0"/>
          </a:p>
        </p:txBody>
      </p:sp>
      <p:pic>
        <p:nvPicPr>
          <p:cNvPr id="90" name="Google Shape;90;p18"/>
          <p:cNvPicPr preferRelativeResize="0"/>
          <p:nvPr/>
        </p:nvPicPr>
        <p:blipFill>
          <a:blip r:embed="rId3">
            <a:alphaModFix/>
          </a:blip>
          <a:stretch>
            <a:fillRect/>
          </a:stretch>
        </p:blipFill>
        <p:spPr>
          <a:xfrm>
            <a:off x="1917475" y="1558950"/>
            <a:ext cx="5061650" cy="23651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Human resource approaches to employee retention, motivation and engagement in organisations</a:t>
            </a:r>
            <a:endParaRPr b="1"/>
          </a:p>
        </p:txBody>
      </p:sp>
      <p:sp>
        <p:nvSpPr>
          <p:cNvPr id="96" name="Google Shape;96;p19"/>
          <p:cNvSpPr txBox="1">
            <a:spLocks noGrp="1"/>
          </p:cNvSpPr>
          <p:nvPr>
            <p:ph type="body" idx="1"/>
          </p:nvPr>
        </p:nvSpPr>
        <p:spPr>
          <a:xfrm>
            <a:off x="311700" y="3836075"/>
            <a:ext cx="8520600" cy="732900"/>
          </a:xfrm>
          <a:prstGeom prst="rect">
            <a:avLst/>
          </a:prstGeom>
        </p:spPr>
        <p:txBody>
          <a:bodyPr spcFirstLastPara="1" wrap="square" lIns="91425" tIns="91425" rIns="91425" bIns="91425" anchor="t" anchorCtr="0">
            <a:normAutofit fontScale="77500" lnSpcReduction="20000"/>
          </a:bodyPr>
          <a:lstStyle/>
          <a:p>
            <a:pPr marL="0" lvl="0" indent="0" algn="ctr" rtl="0">
              <a:spcBef>
                <a:spcPts val="0"/>
              </a:spcBef>
              <a:spcAft>
                <a:spcPts val="1200"/>
              </a:spcAft>
              <a:buNone/>
            </a:pPr>
            <a:r>
              <a:rPr lang="en-GB" sz="1200">
                <a:solidFill>
                  <a:schemeClr val="dk1"/>
                </a:solidFill>
              </a:rPr>
              <a:t>As per the views of </a:t>
            </a:r>
            <a:r>
              <a:rPr lang="en-GB" sz="1200">
                <a:solidFill>
                  <a:srgbClr val="222222"/>
                </a:solidFill>
                <a:highlight>
                  <a:srgbClr val="FFFFFF"/>
                </a:highlight>
              </a:rPr>
              <a:t>Rigby and Ryan (2018, p.134), </a:t>
            </a:r>
            <a:r>
              <a:rPr lang="en-GB" sz="1200">
                <a:solidFill>
                  <a:schemeClr val="dk1"/>
                </a:solidFill>
              </a:rPr>
              <a:t>employee retention can be defined as the aspect of human resource management that entails preventing the organisation from employee turnover. Employee turnover can be dependent upon several factors such as lack of motivation, organisational management as well as individual behavioural issues. </a:t>
            </a:r>
            <a:endParaRPr/>
          </a:p>
        </p:txBody>
      </p:sp>
      <p:pic>
        <p:nvPicPr>
          <p:cNvPr id="97" name="Google Shape;97;p19"/>
          <p:cNvPicPr preferRelativeResize="0"/>
          <p:nvPr/>
        </p:nvPicPr>
        <p:blipFill>
          <a:blip r:embed="rId3">
            <a:alphaModFix/>
          </a:blip>
          <a:stretch>
            <a:fillRect/>
          </a:stretch>
        </p:blipFill>
        <p:spPr>
          <a:xfrm>
            <a:off x="1697975" y="1574025"/>
            <a:ext cx="6122625" cy="2109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1960" b="1">
                <a:solidFill>
                  <a:srgbClr val="000000"/>
                </a:solidFill>
              </a:rPr>
              <a:t>Human resource approaches to employee retention, motivation and engagement in organisations-Continutation </a:t>
            </a:r>
            <a:endParaRPr sz="1960" b="1">
              <a:solidFill>
                <a:srgbClr val="000000"/>
              </a:solidFill>
            </a:endParaRPr>
          </a:p>
          <a:p>
            <a:pPr marL="0" lvl="0" indent="0" algn="l" rtl="0">
              <a:spcBef>
                <a:spcPts val="0"/>
              </a:spcBef>
              <a:spcAft>
                <a:spcPts val="0"/>
              </a:spcAft>
              <a:buSzPts val="990"/>
              <a:buNone/>
            </a:pPr>
            <a:endParaRPr sz="3220"/>
          </a:p>
        </p:txBody>
      </p:sp>
      <p:sp>
        <p:nvSpPr>
          <p:cNvPr id="103" name="Google Shape;103;p20"/>
          <p:cNvSpPr txBox="1">
            <a:spLocks noGrp="1"/>
          </p:cNvSpPr>
          <p:nvPr>
            <p:ph type="body" idx="1"/>
          </p:nvPr>
        </p:nvSpPr>
        <p:spPr>
          <a:xfrm>
            <a:off x="311700" y="3247025"/>
            <a:ext cx="8520600" cy="1621858"/>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GB" sz="700" i="1" dirty="0">
                <a:solidFill>
                  <a:schemeClr val="dk1"/>
                </a:solidFill>
              </a:rPr>
              <a:t>Employee motivation</a:t>
            </a:r>
            <a:endParaRPr sz="700" i="1" dirty="0">
              <a:solidFill>
                <a:schemeClr val="dk1"/>
              </a:solidFill>
            </a:endParaRPr>
          </a:p>
          <a:p>
            <a:pPr marL="0" lvl="0" indent="0" algn="ctr" rtl="0">
              <a:lnSpc>
                <a:spcPct val="150000"/>
              </a:lnSpc>
              <a:spcBef>
                <a:spcPts val="1200"/>
              </a:spcBef>
              <a:spcAft>
                <a:spcPts val="1200"/>
              </a:spcAft>
              <a:buNone/>
            </a:pPr>
            <a:r>
              <a:rPr lang="en-GB" sz="700" dirty="0">
                <a:solidFill>
                  <a:schemeClr val="dk1"/>
                </a:solidFill>
              </a:rPr>
              <a:t>According to </a:t>
            </a:r>
            <a:r>
              <a:rPr lang="en-GB" sz="700" dirty="0" err="1">
                <a:solidFill>
                  <a:srgbClr val="222222"/>
                </a:solidFill>
                <a:highlight>
                  <a:srgbClr val="FFFFFF"/>
                </a:highlight>
              </a:rPr>
              <a:t>Hamadamin</a:t>
            </a:r>
            <a:r>
              <a:rPr lang="en-GB" sz="700" dirty="0">
                <a:solidFill>
                  <a:srgbClr val="222222"/>
                </a:solidFill>
                <a:highlight>
                  <a:srgbClr val="FFFFFF"/>
                </a:highlight>
              </a:rPr>
              <a:t> and </a:t>
            </a:r>
            <a:r>
              <a:rPr lang="en-GB" sz="700" dirty="0" err="1">
                <a:solidFill>
                  <a:srgbClr val="222222"/>
                </a:solidFill>
                <a:highlight>
                  <a:srgbClr val="FFFFFF"/>
                </a:highlight>
              </a:rPr>
              <a:t>Atan</a:t>
            </a:r>
            <a:r>
              <a:rPr lang="en-GB" sz="700" dirty="0">
                <a:solidFill>
                  <a:srgbClr val="222222"/>
                </a:solidFill>
                <a:highlight>
                  <a:srgbClr val="FFFFFF"/>
                </a:highlight>
              </a:rPr>
              <a:t> (2019), </a:t>
            </a:r>
            <a:r>
              <a:rPr lang="en-GB" sz="700" dirty="0">
                <a:solidFill>
                  <a:schemeClr val="dk1"/>
                </a:solidFill>
              </a:rPr>
              <a:t>it has been determined that employee motivation is based on need, process and reinforcement. Human resource management needs to motivate employees to guide them through operational challenges and difficulties. </a:t>
            </a:r>
          </a:p>
          <a:p>
            <a:pPr marL="0" lvl="0" indent="0" algn="ctr" rtl="0">
              <a:lnSpc>
                <a:spcPct val="150000"/>
              </a:lnSpc>
              <a:spcBef>
                <a:spcPts val="1200"/>
              </a:spcBef>
              <a:spcAft>
                <a:spcPts val="1200"/>
              </a:spcAft>
              <a:buNone/>
            </a:pPr>
            <a:r>
              <a:rPr lang="en-GB" sz="700" dirty="0">
                <a:solidFill>
                  <a:schemeClr val="dk1"/>
                </a:solidFill>
              </a:rPr>
              <a:t>Several HRM strategies help in motivating employees through the operations such as leading employees with effective examples of success, providing flexible working culture and constant monitoring.</a:t>
            </a:r>
            <a:endParaRPr sz="900" dirty="0"/>
          </a:p>
        </p:txBody>
      </p:sp>
      <p:pic>
        <p:nvPicPr>
          <p:cNvPr id="104" name="Google Shape;104;p20"/>
          <p:cNvPicPr preferRelativeResize="0"/>
          <p:nvPr/>
        </p:nvPicPr>
        <p:blipFill>
          <a:blip r:embed="rId3">
            <a:alphaModFix/>
          </a:blip>
          <a:stretch>
            <a:fillRect/>
          </a:stretch>
        </p:blipFill>
        <p:spPr>
          <a:xfrm>
            <a:off x="1181100" y="1322525"/>
            <a:ext cx="2413151" cy="1924499"/>
          </a:xfrm>
          <a:prstGeom prst="rect">
            <a:avLst/>
          </a:prstGeom>
          <a:noFill/>
          <a:ln>
            <a:noFill/>
          </a:ln>
        </p:spPr>
      </p:pic>
      <p:pic>
        <p:nvPicPr>
          <p:cNvPr id="105" name="Google Shape;105;p20"/>
          <p:cNvPicPr preferRelativeResize="0"/>
          <p:nvPr/>
        </p:nvPicPr>
        <p:blipFill>
          <a:blip r:embed="rId4">
            <a:alphaModFix/>
          </a:blip>
          <a:stretch>
            <a:fillRect/>
          </a:stretch>
        </p:blipFill>
        <p:spPr>
          <a:xfrm>
            <a:off x="4775351" y="1322525"/>
            <a:ext cx="3426550" cy="19245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311700" y="445025"/>
            <a:ext cx="8520600" cy="12372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2400" b="1"/>
              <a:t>Effective human resource strategies to address retention, motivation and engagement in organisations</a:t>
            </a:r>
            <a:endParaRPr sz="2400"/>
          </a:p>
        </p:txBody>
      </p:sp>
      <p:sp>
        <p:nvSpPr>
          <p:cNvPr id="111" name="Google Shape;111;p21"/>
          <p:cNvSpPr txBox="1">
            <a:spLocks noGrp="1"/>
          </p:cNvSpPr>
          <p:nvPr>
            <p:ph type="body" idx="1"/>
          </p:nvPr>
        </p:nvSpPr>
        <p:spPr>
          <a:xfrm>
            <a:off x="311700" y="3996174"/>
            <a:ext cx="8520600" cy="1062713"/>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400" dirty="0">
                <a:solidFill>
                  <a:srgbClr val="0E101A"/>
                </a:solidFill>
              </a:rPr>
              <a:t>As argued by Singh, (2019, p.425), managing and controlling employee retention include strategic actions to keep the workforce motivated and focused towards the task that might assist the management to enhance the productivity of the organisation. </a:t>
            </a:r>
            <a:endParaRPr sz="1400" dirty="0"/>
          </a:p>
        </p:txBody>
      </p:sp>
      <p:pic>
        <p:nvPicPr>
          <p:cNvPr id="112" name="Google Shape;112;p21"/>
          <p:cNvPicPr preferRelativeResize="0"/>
          <p:nvPr/>
        </p:nvPicPr>
        <p:blipFill>
          <a:blip r:embed="rId3">
            <a:alphaModFix/>
          </a:blip>
          <a:stretch>
            <a:fillRect/>
          </a:stretch>
        </p:blipFill>
        <p:spPr>
          <a:xfrm>
            <a:off x="1813175" y="1772650"/>
            <a:ext cx="5954656" cy="20091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2"/>
          <p:cNvSpPr txBox="1">
            <a:spLocks noGrp="1"/>
          </p:cNvSpPr>
          <p:nvPr>
            <p:ph type="title"/>
          </p:nvPr>
        </p:nvSpPr>
        <p:spPr>
          <a:xfrm>
            <a:off x="311700" y="179550"/>
            <a:ext cx="8520600" cy="11193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45833"/>
              <a:buFont typeface="Arial"/>
              <a:buNone/>
            </a:pPr>
            <a:r>
              <a:rPr lang="en-GB" sz="2400" b="1"/>
              <a:t>Effective human resource strategies to address retention, motivation and engagement in organisations</a:t>
            </a:r>
            <a:endParaRPr sz="2400"/>
          </a:p>
          <a:p>
            <a:pPr marL="0" lvl="0" indent="0" algn="l" rtl="0">
              <a:spcBef>
                <a:spcPts val="0"/>
              </a:spcBef>
              <a:spcAft>
                <a:spcPts val="0"/>
              </a:spcAft>
              <a:buNone/>
            </a:pPr>
            <a:endParaRPr/>
          </a:p>
        </p:txBody>
      </p:sp>
      <p:sp>
        <p:nvSpPr>
          <p:cNvPr id="118" name="Google Shape;118;p22"/>
          <p:cNvSpPr txBox="1">
            <a:spLocks noGrp="1"/>
          </p:cNvSpPr>
          <p:nvPr>
            <p:ph type="body" idx="1"/>
          </p:nvPr>
        </p:nvSpPr>
        <p:spPr>
          <a:xfrm>
            <a:off x="311700" y="3996175"/>
            <a:ext cx="8520600" cy="871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dirty="0">
                <a:solidFill>
                  <a:srgbClr val="0E101A"/>
                </a:solidFill>
              </a:rPr>
              <a:t>These processes assist the organisation to select the most reliable and accurate talent for its different departments. </a:t>
            </a:r>
          </a:p>
          <a:p>
            <a:pPr marL="0" lvl="0" indent="0" algn="just" rtl="0">
              <a:lnSpc>
                <a:spcPct val="150000"/>
              </a:lnSpc>
              <a:spcBef>
                <a:spcPts val="0"/>
              </a:spcBef>
              <a:spcAft>
                <a:spcPts val="0"/>
              </a:spcAft>
              <a:buClr>
                <a:schemeClr val="dk1"/>
              </a:buClr>
              <a:buSzPts val="1100"/>
              <a:buFont typeface="Arial"/>
              <a:buNone/>
            </a:pPr>
            <a:r>
              <a:rPr lang="en-GB" sz="1100" dirty="0">
                <a:solidFill>
                  <a:srgbClr val="0E101A"/>
                </a:solidFill>
              </a:rPr>
              <a:t>The focus of an organisation’s employee retention strategy provides positive outcomes to the HR decisions for developing an effective retention strategy to improve employee morale and commitment. Generally, retention strategy includes the following measures, </a:t>
            </a:r>
            <a:endParaRPr sz="1100" dirty="0">
              <a:solidFill>
                <a:srgbClr val="0E101A"/>
              </a:solidFill>
            </a:endParaRPr>
          </a:p>
        </p:txBody>
      </p:sp>
      <p:pic>
        <p:nvPicPr>
          <p:cNvPr id="119" name="Google Shape;119;p22"/>
          <p:cNvPicPr preferRelativeResize="0"/>
          <p:nvPr/>
        </p:nvPicPr>
        <p:blipFill>
          <a:blip r:embed="rId3">
            <a:alphaModFix/>
          </a:blip>
          <a:stretch>
            <a:fillRect/>
          </a:stretch>
        </p:blipFill>
        <p:spPr>
          <a:xfrm>
            <a:off x="1193500" y="1451250"/>
            <a:ext cx="2392525" cy="2392525"/>
          </a:xfrm>
          <a:prstGeom prst="rect">
            <a:avLst/>
          </a:prstGeom>
          <a:noFill/>
          <a:ln>
            <a:noFill/>
          </a:ln>
        </p:spPr>
      </p:pic>
      <p:pic>
        <p:nvPicPr>
          <p:cNvPr id="120" name="Google Shape;120;p22"/>
          <p:cNvPicPr preferRelativeResize="0"/>
          <p:nvPr/>
        </p:nvPicPr>
        <p:blipFill>
          <a:blip r:embed="rId4">
            <a:alphaModFix/>
          </a:blip>
          <a:stretch>
            <a:fillRect/>
          </a:stretch>
        </p:blipFill>
        <p:spPr>
          <a:xfrm>
            <a:off x="4705150" y="1451250"/>
            <a:ext cx="2990656" cy="23925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3"/>
          <p:cNvSpPr txBox="1">
            <a:spLocks noGrp="1"/>
          </p:cNvSpPr>
          <p:nvPr>
            <p:ph type="title"/>
          </p:nvPr>
        </p:nvSpPr>
        <p:spPr>
          <a:xfrm>
            <a:off x="311700" y="191650"/>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600"/>
              </a:spcAft>
              <a:buNone/>
            </a:pPr>
            <a:r>
              <a:rPr lang="en-GB" sz="2300" b="1" dirty="0"/>
              <a:t>Theoretical analysis of organisational approaches in terms of human resource management </a:t>
            </a:r>
            <a:endParaRPr dirty="0"/>
          </a:p>
        </p:txBody>
      </p:sp>
      <p:sp>
        <p:nvSpPr>
          <p:cNvPr id="126" name="Google Shape;126;p23"/>
          <p:cNvSpPr txBox="1">
            <a:spLocks noGrp="1"/>
          </p:cNvSpPr>
          <p:nvPr>
            <p:ph type="body" idx="1"/>
          </p:nvPr>
        </p:nvSpPr>
        <p:spPr>
          <a:xfrm>
            <a:off x="311700" y="3649300"/>
            <a:ext cx="8520600" cy="919500"/>
          </a:xfrm>
          <a:prstGeom prst="rect">
            <a:avLst/>
          </a:prstGeom>
        </p:spPr>
        <p:txBody>
          <a:bodyPr spcFirstLastPara="1" wrap="square" lIns="91425" tIns="91425" rIns="91425" bIns="91425" anchor="t" anchorCtr="0">
            <a:noAutofit/>
          </a:bodyPr>
          <a:lstStyle/>
          <a:p>
            <a:pPr marL="0" lvl="0" indent="0" algn="ctr" rtl="0">
              <a:lnSpc>
                <a:spcPct val="140000"/>
              </a:lnSpc>
              <a:spcBef>
                <a:spcPts val="1200"/>
              </a:spcBef>
              <a:spcAft>
                <a:spcPts val="0"/>
              </a:spcAft>
              <a:buClr>
                <a:schemeClr val="dk1"/>
              </a:buClr>
              <a:buSzPts val="852"/>
              <a:buFont typeface="Arial"/>
              <a:buNone/>
            </a:pPr>
            <a:r>
              <a:rPr lang="en-GB" sz="1130" i="1" dirty="0">
                <a:solidFill>
                  <a:schemeClr val="dk1"/>
                </a:solidFill>
              </a:rPr>
              <a:t>Transaction cost theory</a:t>
            </a:r>
            <a:endParaRPr sz="1130" i="1" dirty="0">
              <a:solidFill>
                <a:schemeClr val="dk1"/>
              </a:solidFill>
            </a:endParaRPr>
          </a:p>
          <a:p>
            <a:pPr marL="0" lvl="0" indent="0" algn="ctr" rtl="0">
              <a:lnSpc>
                <a:spcPct val="105000"/>
              </a:lnSpc>
              <a:spcBef>
                <a:spcPts val="1200"/>
              </a:spcBef>
              <a:spcAft>
                <a:spcPts val="1200"/>
              </a:spcAft>
              <a:buSzPts val="852"/>
              <a:buNone/>
            </a:pPr>
            <a:r>
              <a:rPr lang="en-GB" sz="1130" dirty="0">
                <a:solidFill>
                  <a:schemeClr val="dk1"/>
                </a:solidFill>
              </a:rPr>
              <a:t>As opined by </a:t>
            </a:r>
            <a:r>
              <a:rPr lang="en-GB" sz="1130" dirty="0">
                <a:solidFill>
                  <a:srgbClr val="222222"/>
                </a:solidFill>
                <a:highlight>
                  <a:srgbClr val="FFFFFF"/>
                </a:highlight>
              </a:rPr>
              <a:t>Hewett </a:t>
            </a:r>
            <a:r>
              <a:rPr lang="en-GB" sz="1130" i="1" dirty="0">
                <a:solidFill>
                  <a:srgbClr val="222222"/>
                </a:solidFill>
                <a:highlight>
                  <a:srgbClr val="FFFFFF"/>
                </a:highlight>
              </a:rPr>
              <a:t>et al</a:t>
            </a:r>
            <a:r>
              <a:rPr lang="en-GB" sz="1130" dirty="0">
                <a:solidFill>
                  <a:srgbClr val="222222"/>
                </a:solidFill>
                <a:highlight>
                  <a:srgbClr val="FFFFFF"/>
                </a:highlight>
              </a:rPr>
              <a:t>., (2018, p.112), </a:t>
            </a:r>
            <a:r>
              <a:rPr lang="en-GB" sz="1130" dirty="0">
                <a:solidFill>
                  <a:schemeClr val="dk1"/>
                </a:solidFill>
              </a:rPr>
              <a:t>the transaction cost theory states that through the implementation of transaction cost theory an organisation can enforce its management to be cost-effective and efficient particularly for acquiring partners for exchange and establishing enforcing networks. </a:t>
            </a:r>
            <a:endParaRPr sz="1595" dirty="0"/>
          </a:p>
        </p:txBody>
      </p:sp>
      <p:pic>
        <p:nvPicPr>
          <p:cNvPr id="127" name="Google Shape;127;p23"/>
          <p:cNvPicPr preferRelativeResize="0"/>
          <p:nvPr/>
        </p:nvPicPr>
        <p:blipFill>
          <a:blip r:embed="rId3">
            <a:alphaModFix/>
          </a:blip>
          <a:stretch>
            <a:fillRect/>
          </a:stretch>
        </p:blipFill>
        <p:spPr>
          <a:xfrm>
            <a:off x="819850" y="1419225"/>
            <a:ext cx="2857500" cy="2305050"/>
          </a:xfrm>
          <a:prstGeom prst="rect">
            <a:avLst/>
          </a:prstGeom>
          <a:noFill/>
          <a:ln>
            <a:noFill/>
          </a:ln>
        </p:spPr>
      </p:pic>
      <p:pic>
        <p:nvPicPr>
          <p:cNvPr id="128" name="Google Shape;128;p23"/>
          <p:cNvPicPr preferRelativeResize="0"/>
          <p:nvPr/>
        </p:nvPicPr>
        <p:blipFill>
          <a:blip r:embed="rId4">
            <a:alphaModFix/>
          </a:blip>
          <a:stretch>
            <a:fillRect/>
          </a:stretch>
        </p:blipFill>
        <p:spPr>
          <a:xfrm>
            <a:off x="4957600" y="1322525"/>
            <a:ext cx="2890404" cy="23267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Critical evaluation of the application of human resource theories with organisational examples </a:t>
            </a:r>
            <a:endParaRPr b="1"/>
          </a:p>
        </p:txBody>
      </p:sp>
      <p:sp>
        <p:nvSpPr>
          <p:cNvPr id="134" name="Google Shape;134;p24"/>
          <p:cNvSpPr txBox="1">
            <a:spLocks noGrp="1"/>
          </p:cNvSpPr>
          <p:nvPr>
            <p:ph type="body" idx="1"/>
          </p:nvPr>
        </p:nvSpPr>
        <p:spPr>
          <a:xfrm>
            <a:off x="311700" y="3505625"/>
            <a:ext cx="8520600" cy="1063200"/>
          </a:xfrm>
          <a:prstGeom prst="rect">
            <a:avLst/>
          </a:prstGeom>
        </p:spPr>
        <p:txBody>
          <a:bodyPr spcFirstLastPara="1" wrap="square" lIns="91425" tIns="91425" rIns="91425" bIns="91425" anchor="t" anchorCtr="0">
            <a:normAutofit fontScale="62500" lnSpcReduction="20000"/>
          </a:bodyPr>
          <a:lstStyle/>
          <a:p>
            <a:pPr marL="0" lvl="0" indent="0" algn="ctr" rtl="0">
              <a:spcBef>
                <a:spcPts val="0"/>
              </a:spcBef>
              <a:spcAft>
                <a:spcPts val="1200"/>
              </a:spcAft>
              <a:buNone/>
            </a:pPr>
            <a:r>
              <a:rPr lang="en-GB" sz="1400" dirty="0">
                <a:solidFill>
                  <a:schemeClr val="dk1"/>
                </a:solidFill>
              </a:rPr>
              <a:t>The above-mentioned theories help an organisation to be strategic in its operations and provide significant benefits to the employees to work in a motivating environment. </a:t>
            </a:r>
          </a:p>
          <a:p>
            <a:pPr marL="0" lvl="0" indent="0" algn="ctr" rtl="0">
              <a:spcBef>
                <a:spcPts val="0"/>
              </a:spcBef>
              <a:spcAft>
                <a:spcPts val="1200"/>
              </a:spcAft>
              <a:buNone/>
            </a:pPr>
            <a:r>
              <a:rPr lang="en-GB" sz="1400" dirty="0">
                <a:solidFill>
                  <a:schemeClr val="dk1"/>
                </a:solidFill>
              </a:rPr>
              <a:t>The transaction cost theory is greatly used by Banks to incur costs and contribute to a strategic establishment of a contract between two or more organisations (</a:t>
            </a:r>
            <a:r>
              <a:rPr lang="en-GB" sz="1400" dirty="0">
                <a:solidFill>
                  <a:srgbClr val="222222"/>
                </a:solidFill>
                <a:highlight>
                  <a:srgbClr val="FFFFFF"/>
                </a:highlight>
              </a:rPr>
              <a:t>Swanson, 2022)</a:t>
            </a:r>
            <a:r>
              <a:rPr lang="en-GB" sz="1400" dirty="0">
                <a:solidFill>
                  <a:schemeClr val="dk1"/>
                </a:solidFill>
              </a:rPr>
              <a:t>.</a:t>
            </a:r>
            <a:endParaRPr sz="2000" dirty="0"/>
          </a:p>
        </p:txBody>
      </p:sp>
      <p:pic>
        <p:nvPicPr>
          <p:cNvPr id="135" name="Google Shape;135;p24"/>
          <p:cNvPicPr preferRelativeResize="0"/>
          <p:nvPr/>
        </p:nvPicPr>
        <p:blipFill>
          <a:blip r:embed="rId3">
            <a:alphaModFix/>
          </a:blip>
          <a:stretch>
            <a:fillRect/>
          </a:stretch>
        </p:blipFill>
        <p:spPr>
          <a:xfrm>
            <a:off x="1243075" y="1427125"/>
            <a:ext cx="2078499" cy="2078499"/>
          </a:xfrm>
          <a:prstGeom prst="rect">
            <a:avLst/>
          </a:prstGeom>
          <a:noFill/>
          <a:ln>
            <a:noFill/>
          </a:ln>
        </p:spPr>
      </p:pic>
      <p:pic>
        <p:nvPicPr>
          <p:cNvPr id="136" name="Google Shape;136;p24"/>
          <p:cNvPicPr preferRelativeResize="0"/>
          <p:nvPr/>
        </p:nvPicPr>
        <p:blipFill>
          <a:blip r:embed="rId4">
            <a:alphaModFix/>
          </a:blip>
          <a:stretch>
            <a:fillRect/>
          </a:stretch>
        </p:blipFill>
        <p:spPr>
          <a:xfrm>
            <a:off x="4081275" y="1427125"/>
            <a:ext cx="3977985" cy="20785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600"/>
              </a:spcAft>
              <a:buNone/>
            </a:pPr>
            <a:r>
              <a:rPr lang="en-GB" sz="2300" b="1"/>
              <a:t>A behavioural approach to management with different influencing factors and its effect on individual behaviour </a:t>
            </a:r>
            <a:endParaRPr/>
          </a:p>
        </p:txBody>
      </p:sp>
      <p:sp>
        <p:nvSpPr>
          <p:cNvPr id="142" name="Google Shape;142;p25"/>
          <p:cNvSpPr txBox="1">
            <a:spLocks noGrp="1"/>
          </p:cNvSpPr>
          <p:nvPr>
            <p:ph type="body" idx="1"/>
          </p:nvPr>
        </p:nvSpPr>
        <p:spPr>
          <a:xfrm>
            <a:off x="311700" y="3462525"/>
            <a:ext cx="8520600" cy="1106400"/>
          </a:xfrm>
          <a:prstGeom prst="rect">
            <a:avLst/>
          </a:prstGeom>
        </p:spPr>
        <p:txBody>
          <a:bodyPr spcFirstLastPara="1" wrap="square" lIns="91425" tIns="91425" rIns="91425" bIns="91425" anchor="t" anchorCtr="0">
            <a:normAutofit/>
          </a:bodyPr>
          <a:lstStyle/>
          <a:p>
            <a:pPr marL="0" lvl="0" indent="0" algn="ctr" rtl="0">
              <a:spcBef>
                <a:spcPts val="0"/>
              </a:spcBef>
              <a:spcAft>
                <a:spcPts val="1200"/>
              </a:spcAft>
              <a:buNone/>
            </a:pPr>
            <a:r>
              <a:rPr lang="en-GB" sz="1200">
                <a:solidFill>
                  <a:schemeClr val="dk1"/>
                </a:solidFill>
              </a:rPr>
              <a:t>Organisational behaviour is influenced by several factors which help in differentiating it from other aspects of management as well as define strategic management to ensure proper movement operations. Factors such as organisational </a:t>
            </a:r>
            <a:r>
              <a:rPr lang="en-GB" sz="1200" i="1">
                <a:solidFill>
                  <a:schemeClr val="dk1"/>
                </a:solidFill>
              </a:rPr>
              <a:t>culture, collaborating features, employee recognition and diversity and inclusion</a:t>
            </a:r>
            <a:r>
              <a:rPr lang="en-GB" sz="1200">
                <a:solidFill>
                  <a:schemeClr val="dk1"/>
                </a:solidFill>
              </a:rPr>
              <a:t> readily influence organisational behaviour. </a:t>
            </a:r>
            <a:endParaRPr/>
          </a:p>
        </p:txBody>
      </p:sp>
      <p:pic>
        <p:nvPicPr>
          <p:cNvPr id="143" name="Google Shape;143;p25"/>
          <p:cNvPicPr preferRelativeResize="0"/>
          <p:nvPr/>
        </p:nvPicPr>
        <p:blipFill>
          <a:blip r:embed="rId3">
            <a:alphaModFix/>
          </a:blip>
          <a:stretch>
            <a:fillRect/>
          </a:stretch>
        </p:blipFill>
        <p:spPr>
          <a:xfrm>
            <a:off x="958025" y="1322525"/>
            <a:ext cx="6788198" cy="214000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6"/>
          <p:cNvSpPr txBox="1">
            <a:spLocks noGrp="1"/>
          </p:cNvSpPr>
          <p:nvPr>
            <p:ph type="title"/>
          </p:nvPr>
        </p:nvSpPr>
        <p:spPr>
          <a:xfrm>
            <a:off x="311700" y="445025"/>
            <a:ext cx="8520600" cy="883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4400" b="1"/>
              <a:t>Conclusion</a:t>
            </a:r>
            <a:endParaRPr sz="4400"/>
          </a:p>
        </p:txBody>
      </p:sp>
      <p:sp>
        <p:nvSpPr>
          <p:cNvPr id="149" name="Google Shape;149;p26"/>
          <p:cNvSpPr txBox="1">
            <a:spLocks noGrp="1"/>
          </p:cNvSpPr>
          <p:nvPr>
            <p:ph type="body" idx="1"/>
          </p:nvPr>
        </p:nvSpPr>
        <p:spPr>
          <a:xfrm>
            <a:off x="311700" y="3806125"/>
            <a:ext cx="8520600" cy="7629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0"/>
              </a:spcBef>
              <a:spcAft>
                <a:spcPts val="0"/>
              </a:spcAft>
              <a:buClr>
                <a:schemeClr val="dk1"/>
              </a:buClr>
              <a:buSzPts val="1100"/>
              <a:buFont typeface="Arial"/>
              <a:buNone/>
            </a:pPr>
            <a:r>
              <a:rPr lang="en-GB" sz="1300">
                <a:solidFill>
                  <a:schemeClr val="dk1"/>
                </a:solidFill>
              </a:rPr>
              <a:t>Lastly, it can be concluded the overall discussion evaluates various factors including organisational structures, cultures, employee retention, HR policies and other managerial measures concerning managing people concept. </a:t>
            </a:r>
            <a:endParaRPr sz="1300"/>
          </a:p>
        </p:txBody>
      </p:sp>
      <p:pic>
        <p:nvPicPr>
          <p:cNvPr id="150" name="Google Shape;150;p26"/>
          <p:cNvPicPr preferRelativeResize="0"/>
          <p:nvPr/>
        </p:nvPicPr>
        <p:blipFill>
          <a:blip r:embed="rId3">
            <a:alphaModFix/>
          </a:blip>
          <a:stretch>
            <a:fillRect/>
          </a:stretch>
        </p:blipFill>
        <p:spPr>
          <a:xfrm>
            <a:off x="970375" y="1480925"/>
            <a:ext cx="2619000" cy="2172800"/>
          </a:xfrm>
          <a:prstGeom prst="rect">
            <a:avLst/>
          </a:prstGeom>
          <a:noFill/>
          <a:ln>
            <a:noFill/>
          </a:ln>
        </p:spPr>
      </p:pic>
      <p:pic>
        <p:nvPicPr>
          <p:cNvPr id="151" name="Google Shape;151;p26"/>
          <p:cNvPicPr preferRelativeResize="0"/>
          <p:nvPr/>
        </p:nvPicPr>
        <p:blipFill>
          <a:blip r:embed="rId4">
            <a:alphaModFix/>
          </a:blip>
          <a:stretch>
            <a:fillRect/>
          </a:stretch>
        </p:blipFill>
        <p:spPr>
          <a:xfrm>
            <a:off x="4931600" y="1480925"/>
            <a:ext cx="2629920" cy="217280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7"/>
          <p:cNvSpPr txBox="1">
            <a:spLocks noGrp="1"/>
          </p:cNvSpPr>
          <p:nvPr>
            <p:ph type="title"/>
          </p:nvPr>
        </p:nvSpPr>
        <p:spPr>
          <a:xfrm>
            <a:off x="311700" y="509775"/>
            <a:ext cx="8520600" cy="8391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4400" b="1"/>
              <a:t>References</a:t>
            </a:r>
            <a:endParaRPr sz="4400"/>
          </a:p>
        </p:txBody>
      </p:sp>
      <p:sp>
        <p:nvSpPr>
          <p:cNvPr id="157" name="Google Shape;157;p27"/>
          <p:cNvSpPr txBox="1">
            <a:spLocks noGrp="1"/>
          </p:cNvSpPr>
          <p:nvPr>
            <p:ph type="body" idx="1"/>
          </p:nvPr>
        </p:nvSpPr>
        <p:spPr>
          <a:xfrm>
            <a:off x="311700" y="2027325"/>
            <a:ext cx="8520600" cy="2606400"/>
          </a:xfrm>
          <a:prstGeom prst="rect">
            <a:avLst/>
          </a:prstGeom>
        </p:spPr>
        <p:txBody>
          <a:bodyPr spcFirstLastPara="1" wrap="square" lIns="91425" tIns="91425" rIns="91425" bIns="91425" anchor="t" anchorCtr="0">
            <a:normAutofit fontScale="40000" lnSpcReduction="20000"/>
          </a:bodyPr>
          <a:lstStyle/>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rPr>
              <a:t>Singh, D., 2019. A literature review on employee retention with focus on recent trends. International Journal of Scientific Research in Science and Technology, 6(1), pp.425-431. </a:t>
            </a:r>
            <a:r>
              <a:rPr lang="en-GB" sz="1200" u="sng">
                <a:solidFill>
                  <a:srgbClr val="1155CC"/>
                </a:solidFill>
                <a:hlinkClick r:id="rId3">
                  <a:extLst>
                    <a:ext uri="{A12FA001-AC4F-418D-AE19-62706E023703}">
                      <ahyp:hlinkClr xmlns:ahyp="http://schemas.microsoft.com/office/drawing/2018/hyperlinkcolor" val="tx"/>
                    </a:ext>
                  </a:extLst>
                </a:hlinkClick>
              </a:rPr>
              <a:t>https://www.academia.edu/download/60641051/5095_lit_review_paper20190919-118800-dzni7v.pdf</a:t>
            </a:r>
            <a:r>
              <a:rPr lang="en-GB" sz="1200">
                <a:solidFill>
                  <a:schemeClr val="dk1"/>
                </a:solidFill>
              </a:rPr>
              <a:t> </a:t>
            </a:r>
            <a:endParaRPr sz="1200">
              <a:solidFill>
                <a:schemeClr val="dk1"/>
              </a:solidFill>
            </a:endParaRPr>
          </a:p>
          <a:p>
            <a:pPr marL="0" lvl="0" indent="0" algn="just" rtl="0">
              <a:lnSpc>
                <a:spcPct val="150000"/>
              </a:lnSpc>
              <a:spcBef>
                <a:spcPts val="0"/>
              </a:spcBef>
              <a:spcAft>
                <a:spcPts val="0"/>
              </a:spcAft>
              <a:buClr>
                <a:schemeClr val="dk1"/>
              </a:buClr>
              <a:buSzPct val="91666"/>
              <a:buFont typeface="Arial"/>
              <a:buNone/>
            </a:pPr>
            <a:r>
              <a:rPr lang="en-GB" sz="1200">
                <a:solidFill>
                  <a:srgbClr val="222222"/>
                </a:solidFill>
                <a:highlight>
                  <a:srgbClr val="FFFFFF"/>
                </a:highlight>
              </a:rPr>
              <a:t>Ivana, D., 2020. Human resource practices in improving employee retention. </a:t>
            </a:r>
            <a:r>
              <a:rPr lang="en-GB" sz="1200" i="1">
                <a:solidFill>
                  <a:srgbClr val="222222"/>
                </a:solidFill>
                <a:highlight>
                  <a:srgbClr val="FFFFFF"/>
                </a:highlight>
              </a:rPr>
              <a:t>Review of Economic Studies and Research Virgil Madgearu</a:t>
            </a:r>
            <a:r>
              <a:rPr lang="en-GB" sz="1200">
                <a:solidFill>
                  <a:srgbClr val="222222"/>
                </a:solidFill>
                <a:highlight>
                  <a:srgbClr val="FFFFFF"/>
                </a:highlight>
              </a:rPr>
              <a:t>, </a:t>
            </a:r>
            <a:r>
              <a:rPr lang="en-GB" sz="1200" i="1">
                <a:solidFill>
                  <a:srgbClr val="222222"/>
                </a:solidFill>
                <a:highlight>
                  <a:srgbClr val="FFFFFF"/>
                </a:highlight>
              </a:rPr>
              <a:t>13</a:t>
            </a:r>
            <a:r>
              <a:rPr lang="en-GB" sz="1200">
                <a:solidFill>
                  <a:srgbClr val="222222"/>
                </a:solidFill>
                <a:highlight>
                  <a:srgbClr val="FFFFFF"/>
                </a:highlight>
              </a:rPr>
              <a:t>(1), pp.33-43. </a:t>
            </a:r>
            <a:r>
              <a:rPr lang="en-GB" sz="1200" u="sng">
                <a:solidFill>
                  <a:srgbClr val="1155CC"/>
                </a:solidFill>
                <a:highlight>
                  <a:srgbClr val="FFFFFF"/>
                </a:highlight>
                <a:hlinkClick r:id="rId4">
                  <a:extLst>
                    <a:ext uri="{A12FA001-AC4F-418D-AE19-62706E023703}">
                      <ahyp:hlinkClr xmlns:ahyp="http://schemas.microsoft.com/office/drawing/2018/hyperlinkcolor" val="tx"/>
                    </a:ext>
                  </a:extLst>
                </a:hlinkClick>
              </a:rPr>
              <a:t>https://www.ceeol.com/search/article-detail?id=951472</a:t>
            </a:r>
            <a:r>
              <a:rPr lang="en-GB" sz="1200">
                <a:solidFill>
                  <a:srgbClr val="222222"/>
                </a:solidFill>
                <a:highlight>
                  <a:srgbClr val="FFFFFF"/>
                </a:highlight>
              </a:rPr>
              <a:t> </a:t>
            </a:r>
            <a:endParaRPr sz="1200">
              <a:solidFill>
                <a:srgbClr val="222222"/>
              </a:solidFill>
              <a:highlight>
                <a:srgbClr val="FFFFFF"/>
              </a:highlight>
            </a:endParaRPr>
          </a:p>
          <a:p>
            <a:pPr marL="0" lvl="0" indent="0" algn="just" rtl="0">
              <a:lnSpc>
                <a:spcPct val="150000"/>
              </a:lnSpc>
              <a:spcBef>
                <a:spcPts val="0"/>
              </a:spcBef>
              <a:spcAft>
                <a:spcPts val="0"/>
              </a:spcAft>
              <a:buClr>
                <a:schemeClr val="dk1"/>
              </a:buClr>
              <a:buSzPct val="91666"/>
              <a:buFont typeface="Arial"/>
              <a:buNone/>
            </a:pPr>
            <a:r>
              <a:rPr lang="en-GB" sz="1200">
                <a:solidFill>
                  <a:srgbClr val="222222"/>
                </a:solidFill>
                <a:highlight>
                  <a:srgbClr val="FFFFFF"/>
                </a:highlight>
              </a:rPr>
              <a:t>Kurdi, B. and Alshurideh, M., 2020. Employee retention and organizational performance: Evidence from banking industry. </a:t>
            </a:r>
            <a:r>
              <a:rPr lang="en-GB" sz="1200" i="1">
                <a:solidFill>
                  <a:srgbClr val="222222"/>
                </a:solidFill>
                <a:highlight>
                  <a:srgbClr val="FFFFFF"/>
                </a:highlight>
              </a:rPr>
              <a:t>Management Science Letters</a:t>
            </a:r>
            <a:r>
              <a:rPr lang="en-GB" sz="1200">
                <a:solidFill>
                  <a:srgbClr val="222222"/>
                </a:solidFill>
                <a:highlight>
                  <a:srgbClr val="FFFFFF"/>
                </a:highlight>
              </a:rPr>
              <a:t>, </a:t>
            </a:r>
            <a:r>
              <a:rPr lang="en-GB" sz="1200" i="1">
                <a:solidFill>
                  <a:srgbClr val="222222"/>
                </a:solidFill>
                <a:highlight>
                  <a:srgbClr val="FFFFFF"/>
                </a:highlight>
              </a:rPr>
              <a:t>10</a:t>
            </a:r>
            <a:r>
              <a:rPr lang="en-GB" sz="1200">
                <a:solidFill>
                  <a:srgbClr val="222222"/>
                </a:solidFill>
                <a:highlight>
                  <a:srgbClr val="FFFFFF"/>
                </a:highlight>
              </a:rPr>
              <a:t>(16), pp.3981-3990. </a:t>
            </a:r>
            <a:r>
              <a:rPr lang="en-GB" sz="1200" u="sng">
                <a:solidFill>
                  <a:srgbClr val="1155CC"/>
                </a:solidFill>
                <a:highlight>
                  <a:srgbClr val="FFFFFF"/>
                </a:highlight>
                <a:hlinkClick r:id="rId5">
                  <a:extLst>
                    <a:ext uri="{A12FA001-AC4F-418D-AE19-62706E023703}">
                      <ahyp:hlinkClr xmlns:ahyp="http://schemas.microsoft.com/office/drawing/2018/hyperlinkcolor" val="tx"/>
                    </a:ext>
                  </a:extLst>
                </a:hlinkClick>
              </a:rPr>
              <a:t>http://growingscience.com/beta/msl/4116-employee-retention-and-organizational-performance-evidence-from-banking-industry.html</a:t>
            </a:r>
            <a:r>
              <a:rPr lang="en-GB" sz="1200">
                <a:solidFill>
                  <a:srgbClr val="222222"/>
                </a:solidFill>
                <a:highlight>
                  <a:srgbClr val="FFFFFF"/>
                </a:highlight>
              </a:rPr>
              <a:t> </a:t>
            </a:r>
            <a:endParaRPr sz="1200">
              <a:solidFill>
                <a:srgbClr val="222222"/>
              </a:solidFill>
              <a:highlight>
                <a:srgbClr val="FFFFFF"/>
              </a:highlight>
            </a:endParaRPr>
          </a:p>
          <a:p>
            <a:pPr marL="0" lvl="0" indent="0" algn="just" rtl="0">
              <a:lnSpc>
                <a:spcPct val="150000"/>
              </a:lnSpc>
              <a:spcBef>
                <a:spcPts val="0"/>
              </a:spcBef>
              <a:spcAft>
                <a:spcPts val="0"/>
              </a:spcAft>
              <a:buClr>
                <a:schemeClr val="dk1"/>
              </a:buClr>
              <a:buSzPct val="91666"/>
              <a:buFont typeface="Arial"/>
              <a:buNone/>
            </a:pPr>
            <a:r>
              <a:rPr lang="en-GB" sz="1200">
                <a:solidFill>
                  <a:srgbClr val="222222"/>
                </a:solidFill>
                <a:highlight>
                  <a:srgbClr val="FFFFFF"/>
                </a:highlight>
              </a:rPr>
              <a:t>Heyler, S.G. and Martin, J.A., 2018. Servant leadership theory: Opportunities for additional theoretical integration. </a:t>
            </a:r>
            <a:r>
              <a:rPr lang="en-GB" sz="1200" i="1">
                <a:solidFill>
                  <a:srgbClr val="222222"/>
                </a:solidFill>
                <a:highlight>
                  <a:srgbClr val="FFFFFF"/>
                </a:highlight>
              </a:rPr>
              <a:t>Journal of Managerial Issues</a:t>
            </a:r>
            <a:r>
              <a:rPr lang="en-GB" sz="1200">
                <a:solidFill>
                  <a:srgbClr val="222222"/>
                </a:solidFill>
                <a:highlight>
                  <a:srgbClr val="FFFFFF"/>
                </a:highlight>
              </a:rPr>
              <a:t>, pp.230-243. </a:t>
            </a:r>
            <a:r>
              <a:rPr lang="en-GB" sz="1200" u="sng">
                <a:solidFill>
                  <a:srgbClr val="1155CC"/>
                </a:solidFill>
                <a:highlight>
                  <a:srgbClr val="FFFFFF"/>
                </a:highlight>
                <a:hlinkClick r:id="rId6">
                  <a:extLst>
                    <a:ext uri="{A12FA001-AC4F-418D-AE19-62706E023703}">
                      <ahyp:hlinkClr xmlns:ahyp="http://schemas.microsoft.com/office/drawing/2018/hyperlinkcolor" val="tx"/>
                    </a:ext>
                  </a:extLst>
                </a:hlinkClick>
              </a:rPr>
              <a:t>https://www.jstor.org/stable/45176580</a:t>
            </a:r>
            <a:r>
              <a:rPr lang="en-GB" sz="1200">
                <a:solidFill>
                  <a:srgbClr val="222222"/>
                </a:solidFill>
                <a:highlight>
                  <a:srgbClr val="FFFFFF"/>
                </a:highlight>
              </a:rPr>
              <a:t> </a:t>
            </a:r>
            <a:endParaRPr sz="1200">
              <a:solidFill>
                <a:srgbClr val="222222"/>
              </a:solidFill>
              <a:highlight>
                <a:srgbClr val="FFFFFF"/>
              </a:highlight>
            </a:endParaRPr>
          </a:p>
          <a:p>
            <a:pPr marL="0" lvl="0" indent="0" algn="just" rtl="0">
              <a:lnSpc>
                <a:spcPct val="150000"/>
              </a:lnSpc>
              <a:spcBef>
                <a:spcPts val="0"/>
              </a:spcBef>
              <a:spcAft>
                <a:spcPts val="0"/>
              </a:spcAft>
              <a:buClr>
                <a:schemeClr val="dk1"/>
              </a:buClr>
              <a:buSzPct val="91666"/>
              <a:buFont typeface="Arial"/>
              <a:buNone/>
            </a:pPr>
            <a:r>
              <a:rPr lang="en-GB" sz="1200">
                <a:solidFill>
                  <a:srgbClr val="222222"/>
                </a:solidFill>
                <a:highlight>
                  <a:srgbClr val="FFFFFF"/>
                </a:highlight>
              </a:rPr>
              <a:t>Northouse, P.G., 2021. </a:t>
            </a:r>
            <a:r>
              <a:rPr lang="en-GB" sz="1200" i="1">
                <a:solidFill>
                  <a:srgbClr val="222222"/>
                </a:solidFill>
                <a:highlight>
                  <a:srgbClr val="FFFFFF"/>
                </a:highlight>
              </a:rPr>
              <a:t>Leadership: Theory and practice</a:t>
            </a:r>
            <a:r>
              <a:rPr lang="en-GB" sz="1200">
                <a:solidFill>
                  <a:srgbClr val="222222"/>
                </a:solidFill>
                <a:highlight>
                  <a:srgbClr val="FFFFFF"/>
                </a:highlight>
              </a:rPr>
              <a:t>. Sage publications. </a:t>
            </a:r>
            <a:r>
              <a:rPr lang="en-GB" sz="1200" u="sng">
                <a:solidFill>
                  <a:srgbClr val="1155CC"/>
                </a:solidFill>
                <a:highlight>
                  <a:srgbClr val="FFFFFF"/>
                </a:highlight>
                <a:hlinkClick r:id="rId7">
                  <a:extLst>
                    <a:ext uri="{A12FA001-AC4F-418D-AE19-62706E023703}">
                      <ahyp:hlinkClr xmlns:ahyp="http://schemas.microsoft.com/office/drawing/2018/hyperlinkcolor" val="tx"/>
                    </a:ext>
                  </a:extLst>
                </a:hlinkClick>
              </a:rPr>
              <a:t>https://books.google.com/books?hl=en&amp;lr=&amp;id=6qYLEAAAQBAJ&amp;oi=fnd&amp;pg=PT14&amp;dq=leadership+theories&amp;ots=QPbmr8-g6q&amp;sig=FDgM73FaNR27HeIQNXjc7VGQd0M</a:t>
            </a:r>
            <a:r>
              <a:rPr lang="en-GB" sz="1200">
                <a:solidFill>
                  <a:srgbClr val="222222"/>
                </a:solidFill>
                <a:highlight>
                  <a:srgbClr val="FFFFFF"/>
                </a:highlight>
              </a:rPr>
              <a:t> </a:t>
            </a:r>
            <a:endParaRPr sz="1200">
              <a:solidFill>
                <a:srgbClr val="222222"/>
              </a:solidFill>
              <a:highlight>
                <a:srgbClr val="FFFFFF"/>
              </a:highlight>
            </a:endParaRPr>
          </a:p>
          <a:p>
            <a:pPr marL="0" lvl="0" indent="0" algn="just" rtl="0">
              <a:lnSpc>
                <a:spcPct val="150000"/>
              </a:lnSpc>
              <a:spcBef>
                <a:spcPts val="0"/>
              </a:spcBef>
              <a:spcAft>
                <a:spcPts val="0"/>
              </a:spcAft>
              <a:buClr>
                <a:schemeClr val="dk1"/>
              </a:buClr>
              <a:buSzPct val="91666"/>
              <a:buFont typeface="Arial"/>
              <a:buNone/>
            </a:pPr>
            <a:r>
              <a:rPr lang="en-GB" sz="1200">
                <a:solidFill>
                  <a:srgbClr val="222222"/>
                </a:solidFill>
                <a:highlight>
                  <a:srgbClr val="FFFFFF"/>
                </a:highlight>
              </a:rPr>
              <a:t>Hodaei, M., Alvani, S.M., Yazdani, H.R. and Zarei Matin, H., 2020. Coopetitive (Cooperation and Competition) Advantage in Public Organizations: Synergy of People and Process. </a:t>
            </a:r>
            <a:r>
              <a:rPr lang="en-GB" sz="1200" i="1">
                <a:solidFill>
                  <a:srgbClr val="222222"/>
                </a:solidFill>
                <a:highlight>
                  <a:srgbClr val="FFFFFF"/>
                </a:highlight>
              </a:rPr>
              <a:t>Public Administration Perspaective</a:t>
            </a:r>
            <a:r>
              <a:rPr lang="en-GB" sz="1200">
                <a:solidFill>
                  <a:srgbClr val="222222"/>
                </a:solidFill>
                <a:highlight>
                  <a:srgbClr val="FFFFFF"/>
                </a:highlight>
              </a:rPr>
              <a:t>, </a:t>
            </a:r>
            <a:r>
              <a:rPr lang="en-GB" sz="1200" i="1">
                <a:solidFill>
                  <a:srgbClr val="222222"/>
                </a:solidFill>
                <a:highlight>
                  <a:srgbClr val="FFFFFF"/>
                </a:highlight>
              </a:rPr>
              <a:t>11</a:t>
            </a:r>
            <a:r>
              <a:rPr lang="en-GB" sz="1200">
                <a:solidFill>
                  <a:srgbClr val="222222"/>
                </a:solidFill>
                <a:highlight>
                  <a:srgbClr val="FFFFFF"/>
                </a:highlight>
              </a:rPr>
              <a:t>(2), pp.15-33. </a:t>
            </a:r>
            <a:r>
              <a:rPr lang="en-GB" sz="1200" u="sng">
                <a:solidFill>
                  <a:srgbClr val="1155CC"/>
                </a:solidFill>
                <a:highlight>
                  <a:srgbClr val="FFFFFF"/>
                </a:highlight>
                <a:hlinkClick r:id="rId8">
                  <a:extLst>
                    <a:ext uri="{A12FA001-AC4F-418D-AE19-62706E023703}">
                      <ahyp:hlinkClr xmlns:ahyp="http://schemas.microsoft.com/office/drawing/2018/hyperlinkcolor" val="tx"/>
                    </a:ext>
                  </a:extLst>
                </a:hlinkClick>
              </a:rPr>
              <a:t>https://jpap.sbu.ac.ir/index.php/ayenehmarefat/journal/article_96733.html?lang=en</a:t>
            </a:r>
            <a:r>
              <a:rPr lang="en-GB" sz="1200">
                <a:solidFill>
                  <a:srgbClr val="222222"/>
                </a:solidFill>
                <a:highlight>
                  <a:srgbClr val="FFFFFF"/>
                </a:highlight>
              </a:rPr>
              <a:t> </a:t>
            </a:r>
            <a:endParaRPr sz="1200">
              <a:solidFill>
                <a:srgbClr val="222222"/>
              </a:solidFill>
              <a:highlight>
                <a:srgbClr val="FFFFFF"/>
              </a:highlight>
            </a:endParaRPr>
          </a:p>
          <a:p>
            <a:pPr marL="0" lvl="0" indent="0" algn="just" rtl="0">
              <a:lnSpc>
                <a:spcPct val="150000"/>
              </a:lnSpc>
              <a:spcBef>
                <a:spcPts val="0"/>
              </a:spcBef>
              <a:spcAft>
                <a:spcPts val="0"/>
              </a:spcAft>
              <a:buClr>
                <a:schemeClr val="dk1"/>
              </a:buClr>
              <a:buSzPct val="91666"/>
              <a:buFont typeface="Arial"/>
              <a:buNone/>
            </a:pPr>
            <a:r>
              <a:rPr lang="en-GB" sz="1200">
                <a:solidFill>
                  <a:schemeClr val="dk1"/>
                </a:solidFill>
              </a:rPr>
              <a:t>BambooHR., 2022. </a:t>
            </a:r>
            <a:r>
              <a:rPr lang="en-GB" sz="1200" i="1">
                <a:solidFill>
                  <a:schemeClr val="dk1"/>
                </a:solidFill>
              </a:rPr>
              <a:t>What is a Retention Strategy? | BambooHR Glossary</a:t>
            </a:r>
            <a:r>
              <a:rPr lang="en-GB" sz="1200">
                <a:solidFill>
                  <a:schemeClr val="dk1"/>
                </a:solidFill>
              </a:rPr>
              <a:t>.  Available at: https://www.bamboohr.com/hr-glossary/retention-strategy/ [Accessed 26 Nov. 2022].</a:t>
            </a:r>
            <a:endParaRPr sz="1200">
              <a:solidFill>
                <a:schemeClr val="dk1"/>
              </a:solidFill>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rPr>
              <a:t>Brighton School., 2019. </a:t>
            </a:r>
            <a:r>
              <a:rPr lang="en-GB" sz="1200" i="1">
                <a:solidFill>
                  <a:schemeClr val="dk1"/>
                </a:solidFill>
              </a:rPr>
              <a:t>Brighton School of Business and Management</a:t>
            </a:r>
            <a:r>
              <a:rPr lang="en-GB" sz="1200">
                <a:solidFill>
                  <a:schemeClr val="dk1"/>
                </a:solidFill>
              </a:rPr>
              <a:t>.  Brighton School of Business and Management. Available at: https://www.brightonsbm.com/news/relationship-organizational-structure-culture/ [Accessed 26 Nov. 2022].</a:t>
            </a:r>
            <a:endParaRPr sz="1200">
              <a:solidFill>
                <a:schemeClr val="dk1"/>
              </a:solidFill>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rPr>
              <a:t>Jaiswal, S., 2022. </a:t>
            </a:r>
            <a:r>
              <a:rPr lang="en-GB" sz="1200" i="1">
                <a:solidFill>
                  <a:schemeClr val="dk1"/>
                </a:solidFill>
              </a:rPr>
              <a:t>Leadership Theories For Every Manager In 2022 | Leadership | Emeritus India</a:t>
            </a:r>
            <a:r>
              <a:rPr lang="en-GB" sz="1200">
                <a:solidFill>
                  <a:schemeClr val="dk1"/>
                </a:solidFill>
              </a:rPr>
              <a:t>.  Emeritus - Online Certificate Courses | Diploma Programs. Available at: https://emeritus.org/in/learn/leadership-theories-for-every-manager-in-2022/ [Accessed 26 Nov. 2022].</a:t>
            </a:r>
            <a:endParaRPr sz="1200">
              <a:solidFill>
                <a:schemeClr val="dk1"/>
              </a:solidFill>
            </a:endParaRPr>
          </a:p>
          <a:p>
            <a:pPr marL="0" lvl="0" indent="0" algn="just" rtl="0">
              <a:lnSpc>
                <a:spcPct val="150000"/>
              </a:lnSpc>
              <a:spcBef>
                <a:spcPts val="1200"/>
              </a:spcBef>
              <a:spcAft>
                <a:spcPts val="0"/>
              </a:spcAft>
              <a:buClr>
                <a:schemeClr val="dk1"/>
              </a:buClr>
              <a:buSzPct val="91666"/>
              <a:buFont typeface="Arial"/>
              <a:buNone/>
            </a:pPr>
            <a:r>
              <a:rPr lang="en-GB" sz="1200">
                <a:solidFill>
                  <a:schemeClr val="dk1"/>
                </a:solidFill>
              </a:rPr>
              <a:t>Juneja, P., 2022. </a:t>
            </a:r>
            <a:r>
              <a:rPr lang="en-GB" sz="1200" i="1">
                <a:solidFill>
                  <a:schemeClr val="dk1"/>
                </a:solidFill>
              </a:rPr>
              <a:t>Transformational Leadership Theory - Meaning, Criticisms and Its Implications</a:t>
            </a:r>
            <a:r>
              <a:rPr lang="en-GB" sz="1200">
                <a:solidFill>
                  <a:schemeClr val="dk1"/>
                </a:solidFill>
              </a:rPr>
              <a:t>.  Managementstudyguide.com. Available at: https://managementstudyguide.com/transformational-leadership.htm [Accessed 26 Nov. 2022].</a:t>
            </a:r>
            <a:endParaRPr sz="1200">
              <a:solidFill>
                <a:schemeClr val="dk1"/>
              </a:solidFill>
            </a:endParaRPr>
          </a:p>
          <a:p>
            <a:pPr marL="0" lvl="0" indent="0" algn="just" rtl="0">
              <a:lnSpc>
                <a:spcPct val="150000"/>
              </a:lnSpc>
              <a:spcBef>
                <a:spcPts val="1200"/>
              </a:spcBef>
              <a:spcAft>
                <a:spcPts val="1200"/>
              </a:spcAft>
              <a:buNone/>
            </a:pPr>
            <a:r>
              <a:rPr lang="en-GB" sz="1200">
                <a:solidFill>
                  <a:schemeClr val="dk1"/>
                </a:solidFill>
              </a:rPr>
              <a:t>SHRM., 2019. </a:t>
            </a:r>
            <a:r>
              <a:rPr lang="en-GB" sz="1200" i="1">
                <a:solidFill>
                  <a:schemeClr val="dk1"/>
                </a:solidFill>
              </a:rPr>
              <a:t>Managing for Employee Retention</a:t>
            </a:r>
            <a:r>
              <a:rPr lang="en-GB" sz="1200">
                <a:solidFill>
                  <a:schemeClr val="dk1"/>
                </a:solidFill>
              </a:rPr>
              <a:t>.  SHRM. Available at: https://www.shrm.org/resourcesandtools/tools-and-samples/toolkits/pages/managingforemployeeretention.aspx [Accessed 26 Nov. 2022].</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pic>
        <p:nvPicPr>
          <p:cNvPr id="162" name="Google Shape;162;p28"/>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TotalTime>
  <Words>4007</Words>
  <Application>Microsoft Office PowerPoint</Application>
  <PresentationFormat>On-screen Show (16:9)</PresentationFormat>
  <Paragraphs>91</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Times New Roman</vt:lpstr>
      <vt:lpstr>Simple Light</vt:lpstr>
      <vt:lpstr>Component 1: Individual Presentation</vt:lpstr>
      <vt:lpstr>Introduction </vt:lpstr>
      <vt:lpstr>Analysis of the relationship between organisational structure, culture, people and performances </vt:lpstr>
      <vt:lpstr>Analysis of the relationship between organisational structure, culture, people and performances- continuation  </vt:lpstr>
      <vt:lpstr>Role of leadership in terms of identifying the nature of managerial work</vt:lpstr>
      <vt:lpstr>Role of leadership in terms of identifying the nature of managerial work-Continuation  </vt:lpstr>
      <vt:lpstr>Human resource approaches to employee retention, motivation and engagement in organisations</vt:lpstr>
      <vt:lpstr>Human resource approaches to employee retention, motivation and engagement in organisations-Continutation  </vt:lpstr>
      <vt:lpstr>Effective human resource strategies to address retention, motivation and engagement in organisations</vt:lpstr>
      <vt:lpstr>Effective human resource strategies to address retention, motivation and engagement in organisations </vt:lpstr>
      <vt:lpstr>Theoretical analysis of organisational approaches in terms of human resource management </vt:lpstr>
      <vt:lpstr>Critical evaluation of the application of human resource theories with organisational examples </vt:lpstr>
      <vt:lpstr>A behavioural approach to management with different influencing factors and its effect on individual behaviour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Individual Presentation</dc:title>
  <cp:lastModifiedBy>Ioan-Daniel Ciupag (Student)</cp:lastModifiedBy>
  <cp:revision>2</cp:revision>
  <dcterms:modified xsi:type="dcterms:W3CDTF">2022-11-30T17:49:34Z</dcterms:modified>
</cp:coreProperties>
</file>