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22"/>
  </p:notesMasterIdLst>
  <p:sldIdLst>
    <p:sldId id="276" r:id="rId2"/>
    <p:sldId id="277" r:id="rId3"/>
    <p:sldId id="256" r:id="rId4"/>
    <p:sldId id="257" r:id="rId5"/>
    <p:sldId id="270" r:id="rId6"/>
    <p:sldId id="269" r:id="rId7"/>
    <p:sldId id="273" r:id="rId8"/>
    <p:sldId id="262" r:id="rId9"/>
    <p:sldId id="271" r:id="rId10"/>
    <p:sldId id="259" r:id="rId11"/>
    <p:sldId id="265" r:id="rId12"/>
    <p:sldId id="267" r:id="rId13"/>
    <p:sldId id="274" r:id="rId14"/>
    <p:sldId id="272" r:id="rId15"/>
    <p:sldId id="279" r:id="rId16"/>
    <p:sldId id="266" r:id="rId17"/>
    <p:sldId id="261" r:id="rId18"/>
    <p:sldId id="282" r:id="rId19"/>
    <p:sldId id="280" r:id="rId20"/>
    <p:sldId id="28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52B4A5-2701-0B47-844E-05D8672D4A79}" v="6" dt="2026-03-29T15:30:25.9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38"/>
    <p:restoredTop sz="94898"/>
  </p:normalViewPr>
  <p:slideViewPr>
    <p:cSldViewPr snapToGrid="0">
      <p:cViewPr varScale="1">
        <p:scale>
          <a:sx n="113" d="100"/>
          <a:sy n="113" d="100"/>
        </p:scale>
        <p:origin x="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C38082-497E-47DD-B1F2-50D08F8A97A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A763A23-45DE-49D7-9AB0-3717C191EF7B}">
      <dgm:prSet/>
      <dgm:spPr/>
      <dgm:t>
        <a:bodyPr/>
        <a:lstStyle/>
        <a:p>
          <a:r>
            <a:rPr lang="en-US" dirty="0">
              <a:latin typeface="Arial" panose="020B0604020202020204" pitchFamily="34" charset="0"/>
              <a:cs typeface="Arial" panose="020B0604020202020204" pitchFamily="34" charset="0"/>
            </a:rPr>
            <a:t>Learning choreography fast</a:t>
          </a:r>
        </a:p>
      </dgm:t>
    </dgm:pt>
    <dgm:pt modelId="{9CF10476-7542-4BAB-95CB-ABD540414F53}" type="parTrans" cxnId="{7B3F5AF2-F03E-4BB8-ACC5-31DBDECA744E}">
      <dgm:prSet/>
      <dgm:spPr/>
      <dgm:t>
        <a:bodyPr/>
        <a:lstStyle/>
        <a:p>
          <a:endParaRPr lang="en-US"/>
        </a:p>
      </dgm:t>
    </dgm:pt>
    <dgm:pt modelId="{59A7E2B6-98A3-481F-BF34-167A5C11F89E}" type="sibTrans" cxnId="{7B3F5AF2-F03E-4BB8-ACC5-31DBDECA744E}">
      <dgm:prSet/>
      <dgm:spPr/>
      <dgm:t>
        <a:bodyPr/>
        <a:lstStyle/>
        <a:p>
          <a:endParaRPr lang="en-US"/>
        </a:p>
      </dgm:t>
    </dgm:pt>
    <dgm:pt modelId="{9B6AE881-9092-4356-8B9E-950071F60174}">
      <dgm:prSet/>
      <dgm:spPr/>
      <dgm:t>
        <a:bodyPr/>
        <a:lstStyle/>
        <a:p>
          <a:r>
            <a:rPr lang="en-GB" dirty="0">
              <a:latin typeface="Arial" panose="020B0604020202020204" pitchFamily="34" charset="0"/>
              <a:cs typeface="Arial" panose="020B0604020202020204" pitchFamily="34" charset="0"/>
            </a:rPr>
            <a:t>No tripod?</a:t>
          </a:r>
          <a:endParaRPr lang="en-US" dirty="0">
            <a:latin typeface="Arial" panose="020B0604020202020204" pitchFamily="34" charset="0"/>
            <a:cs typeface="Arial" panose="020B0604020202020204" pitchFamily="34" charset="0"/>
          </a:endParaRPr>
        </a:p>
      </dgm:t>
    </dgm:pt>
    <dgm:pt modelId="{CC2A22DC-F268-4C5D-82B5-33228178DBBD}" type="parTrans" cxnId="{0C7BCB60-2B0C-48D3-9B71-3A52795C3AF1}">
      <dgm:prSet/>
      <dgm:spPr/>
      <dgm:t>
        <a:bodyPr/>
        <a:lstStyle/>
        <a:p>
          <a:endParaRPr lang="en-US"/>
        </a:p>
      </dgm:t>
    </dgm:pt>
    <dgm:pt modelId="{1E415452-6F71-43E7-8AC7-38C2C7F20D72}" type="sibTrans" cxnId="{0C7BCB60-2B0C-48D3-9B71-3A52795C3AF1}">
      <dgm:prSet/>
      <dgm:spPr/>
      <dgm:t>
        <a:bodyPr/>
        <a:lstStyle/>
        <a:p>
          <a:endParaRPr lang="en-US"/>
        </a:p>
      </dgm:t>
    </dgm:pt>
    <dgm:pt modelId="{6B81BDAE-09E6-4E24-9D42-B8D77F340B13}">
      <dgm:prSet/>
      <dgm:spPr/>
      <dgm:t>
        <a:bodyPr/>
        <a:lstStyle/>
        <a:p>
          <a:r>
            <a:rPr lang="en-GB" dirty="0">
              <a:latin typeface="Arial" panose="020B0604020202020204" pitchFamily="34" charset="0"/>
              <a:cs typeface="Arial" panose="020B0604020202020204" pitchFamily="34" charset="0"/>
            </a:rPr>
            <a:t>Learning lines quickly  </a:t>
          </a:r>
          <a:endParaRPr lang="en-US" dirty="0">
            <a:latin typeface="Arial" panose="020B0604020202020204" pitchFamily="34" charset="0"/>
            <a:cs typeface="Arial" panose="020B0604020202020204" pitchFamily="34" charset="0"/>
          </a:endParaRPr>
        </a:p>
      </dgm:t>
    </dgm:pt>
    <dgm:pt modelId="{A4D9CB20-9313-45D1-A902-265A051F2011}" type="parTrans" cxnId="{638F124A-2925-4464-A4C2-770C2103E618}">
      <dgm:prSet/>
      <dgm:spPr/>
      <dgm:t>
        <a:bodyPr/>
        <a:lstStyle/>
        <a:p>
          <a:endParaRPr lang="en-US"/>
        </a:p>
      </dgm:t>
    </dgm:pt>
    <dgm:pt modelId="{1CEDAA74-6BBA-46F3-BB18-E26F925E6C8F}" type="sibTrans" cxnId="{638F124A-2925-4464-A4C2-770C2103E618}">
      <dgm:prSet/>
      <dgm:spPr/>
      <dgm:t>
        <a:bodyPr/>
        <a:lstStyle/>
        <a:p>
          <a:endParaRPr lang="en-US"/>
        </a:p>
      </dgm:t>
    </dgm:pt>
    <dgm:pt modelId="{82D15A4A-EAF5-406E-A366-AAC556B2E520}">
      <dgm:prSet/>
      <dgm:spPr/>
      <dgm:t>
        <a:bodyPr/>
        <a:lstStyle/>
        <a:p>
          <a:r>
            <a:rPr lang="en-GB" dirty="0">
              <a:latin typeface="Arial" panose="020B0604020202020204" pitchFamily="34" charset="0"/>
              <a:cs typeface="Arial" panose="020B0604020202020204" pitchFamily="34" charset="0"/>
            </a:rPr>
            <a:t>No partner to read the scene?</a:t>
          </a:r>
          <a:endParaRPr lang="en-US" dirty="0">
            <a:latin typeface="Arial" panose="020B0604020202020204" pitchFamily="34" charset="0"/>
            <a:cs typeface="Arial" panose="020B0604020202020204" pitchFamily="34" charset="0"/>
          </a:endParaRPr>
        </a:p>
      </dgm:t>
    </dgm:pt>
    <dgm:pt modelId="{0D6A0DCF-6DF9-46B1-838A-71D6CE372153}" type="parTrans" cxnId="{B1F981D2-398A-41C5-9237-30A79046B5FC}">
      <dgm:prSet/>
      <dgm:spPr/>
      <dgm:t>
        <a:bodyPr/>
        <a:lstStyle/>
        <a:p>
          <a:endParaRPr lang="en-US"/>
        </a:p>
      </dgm:t>
    </dgm:pt>
    <dgm:pt modelId="{2EFA6DE6-5B51-41C7-9981-017978B8517A}" type="sibTrans" cxnId="{B1F981D2-398A-41C5-9237-30A79046B5FC}">
      <dgm:prSet/>
      <dgm:spPr/>
      <dgm:t>
        <a:bodyPr/>
        <a:lstStyle/>
        <a:p>
          <a:endParaRPr lang="en-US"/>
        </a:p>
      </dgm:t>
    </dgm:pt>
    <dgm:pt modelId="{E320CE2D-2807-474E-8B1D-F70A34EF4864}">
      <dgm:prSet/>
      <dgm:spPr/>
      <dgm:t>
        <a:bodyPr/>
        <a:lstStyle/>
        <a:p>
          <a:r>
            <a:rPr lang="en-US" dirty="0">
              <a:latin typeface="Arial" panose="020B0604020202020204" pitchFamily="34" charset="0"/>
              <a:cs typeface="Arial" panose="020B0604020202020204" pitchFamily="34" charset="0"/>
            </a:rPr>
            <a:t>Sheet music has gotten wet </a:t>
          </a:r>
        </a:p>
      </dgm:t>
    </dgm:pt>
    <dgm:pt modelId="{CCDF69E3-463F-4D38-9397-73B9733825B9}" type="parTrans" cxnId="{F58943C7-E9B5-483D-99A6-C4B05F854CF3}">
      <dgm:prSet/>
      <dgm:spPr/>
      <dgm:t>
        <a:bodyPr/>
        <a:lstStyle/>
        <a:p>
          <a:endParaRPr lang="en-US"/>
        </a:p>
      </dgm:t>
    </dgm:pt>
    <dgm:pt modelId="{B720EEEB-664A-4D8C-B6C5-647F4706C818}" type="sibTrans" cxnId="{F58943C7-E9B5-483D-99A6-C4B05F854CF3}">
      <dgm:prSet/>
      <dgm:spPr/>
      <dgm:t>
        <a:bodyPr/>
        <a:lstStyle/>
        <a:p>
          <a:endParaRPr lang="en-US"/>
        </a:p>
      </dgm:t>
    </dgm:pt>
    <dgm:pt modelId="{3B5E91F7-DA3C-B143-824D-37B2A1BEF02B}" type="pres">
      <dgm:prSet presAssocID="{26C38082-497E-47DD-B1F2-50D08F8A97AC}" presName="linear" presStyleCnt="0">
        <dgm:presLayoutVars>
          <dgm:animLvl val="lvl"/>
          <dgm:resizeHandles val="exact"/>
        </dgm:presLayoutVars>
      </dgm:prSet>
      <dgm:spPr/>
    </dgm:pt>
    <dgm:pt modelId="{D6C82F24-FC70-5B44-80AC-A019DA00C10C}" type="pres">
      <dgm:prSet presAssocID="{2A763A23-45DE-49D7-9AB0-3717C191EF7B}" presName="parentText" presStyleLbl="node1" presStyleIdx="0" presStyleCnt="5">
        <dgm:presLayoutVars>
          <dgm:chMax val="0"/>
          <dgm:bulletEnabled val="1"/>
        </dgm:presLayoutVars>
      </dgm:prSet>
      <dgm:spPr/>
    </dgm:pt>
    <dgm:pt modelId="{8E0212C1-1DCD-7A42-8861-632AA5DBF570}" type="pres">
      <dgm:prSet presAssocID="{59A7E2B6-98A3-481F-BF34-167A5C11F89E}" presName="spacer" presStyleCnt="0"/>
      <dgm:spPr/>
    </dgm:pt>
    <dgm:pt modelId="{A65037FC-93B0-B848-AD4D-2962484CE120}" type="pres">
      <dgm:prSet presAssocID="{9B6AE881-9092-4356-8B9E-950071F60174}" presName="parentText" presStyleLbl="node1" presStyleIdx="1" presStyleCnt="5">
        <dgm:presLayoutVars>
          <dgm:chMax val="0"/>
          <dgm:bulletEnabled val="1"/>
        </dgm:presLayoutVars>
      </dgm:prSet>
      <dgm:spPr/>
    </dgm:pt>
    <dgm:pt modelId="{9FD0BDC5-4364-C440-9A58-F3293888727A}" type="pres">
      <dgm:prSet presAssocID="{1E415452-6F71-43E7-8AC7-38C2C7F20D72}" presName="spacer" presStyleCnt="0"/>
      <dgm:spPr/>
    </dgm:pt>
    <dgm:pt modelId="{4F3B13FF-DF8B-EA4D-A1D1-1249283A699C}" type="pres">
      <dgm:prSet presAssocID="{6B81BDAE-09E6-4E24-9D42-B8D77F340B13}" presName="parentText" presStyleLbl="node1" presStyleIdx="2" presStyleCnt="5">
        <dgm:presLayoutVars>
          <dgm:chMax val="0"/>
          <dgm:bulletEnabled val="1"/>
        </dgm:presLayoutVars>
      </dgm:prSet>
      <dgm:spPr/>
    </dgm:pt>
    <dgm:pt modelId="{C18FFBE9-9378-DA4F-A229-5C1CA3A76011}" type="pres">
      <dgm:prSet presAssocID="{1CEDAA74-6BBA-46F3-BB18-E26F925E6C8F}" presName="spacer" presStyleCnt="0"/>
      <dgm:spPr/>
    </dgm:pt>
    <dgm:pt modelId="{542FAECF-2E8C-1447-A2F6-825A8322EF5F}" type="pres">
      <dgm:prSet presAssocID="{82D15A4A-EAF5-406E-A366-AAC556B2E520}" presName="parentText" presStyleLbl="node1" presStyleIdx="3" presStyleCnt="5">
        <dgm:presLayoutVars>
          <dgm:chMax val="0"/>
          <dgm:bulletEnabled val="1"/>
        </dgm:presLayoutVars>
      </dgm:prSet>
      <dgm:spPr/>
    </dgm:pt>
    <dgm:pt modelId="{C733888E-9708-764F-87C0-A567969A7A73}" type="pres">
      <dgm:prSet presAssocID="{2EFA6DE6-5B51-41C7-9981-017978B8517A}" presName="spacer" presStyleCnt="0"/>
      <dgm:spPr/>
    </dgm:pt>
    <dgm:pt modelId="{5C928E50-643F-3443-9DE1-A0B2FFB15EEA}" type="pres">
      <dgm:prSet presAssocID="{E320CE2D-2807-474E-8B1D-F70A34EF4864}" presName="parentText" presStyleLbl="node1" presStyleIdx="4" presStyleCnt="5">
        <dgm:presLayoutVars>
          <dgm:chMax val="0"/>
          <dgm:bulletEnabled val="1"/>
        </dgm:presLayoutVars>
      </dgm:prSet>
      <dgm:spPr/>
    </dgm:pt>
  </dgm:ptLst>
  <dgm:cxnLst>
    <dgm:cxn modelId="{7C57020A-3595-B24A-B9CB-DAED940BC8CF}" type="presOf" srcId="{2A763A23-45DE-49D7-9AB0-3717C191EF7B}" destId="{D6C82F24-FC70-5B44-80AC-A019DA00C10C}" srcOrd="0" destOrd="0" presId="urn:microsoft.com/office/officeart/2005/8/layout/vList2"/>
    <dgm:cxn modelId="{36C7DE32-A07C-BF4F-8270-D6EC676EE327}" type="presOf" srcId="{26C38082-497E-47DD-B1F2-50D08F8A97AC}" destId="{3B5E91F7-DA3C-B143-824D-37B2A1BEF02B}" srcOrd="0" destOrd="0" presId="urn:microsoft.com/office/officeart/2005/8/layout/vList2"/>
    <dgm:cxn modelId="{DD078342-17D3-EF41-B521-FA6AA4E12662}" type="presOf" srcId="{82D15A4A-EAF5-406E-A366-AAC556B2E520}" destId="{542FAECF-2E8C-1447-A2F6-825A8322EF5F}" srcOrd="0" destOrd="0" presId="urn:microsoft.com/office/officeart/2005/8/layout/vList2"/>
    <dgm:cxn modelId="{638F124A-2925-4464-A4C2-770C2103E618}" srcId="{26C38082-497E-47DD-B1F2-50D08F8A97AC}" destId="{6B81BDAE-09E6-4E24-9D42-B8D77F340B13}" srcOrd="2" destOrd="0" parTransId="{A4D9CB20-9313-45D1-A902-265A051F2011}" sibTransId="{1CEDAA74-6BBA-46F3-BB18-E26F925E6C8F}"/>
    <dgm:cxn modelId="{0C7BCB60-2B0C-48D3-9B71-3A52795C3AF1}" srcId="{26C38082-497E-47DD-B1F2-50D08F8A97AC}" destId="{9B6AE881-9092-4356-8B9E-950071F60174}" srcOrd="1" destOrd="0" parTransId="{CC2A22DC-F268-4C5D-82B5-33228178DBBD}" sibTransId="{1E415452-6F71-43E7-8AC7-38C2C7F20D72}"/>
    <dgm:cxn modelId="{4E144B6B-DCEE-3345-89C8-A76F40043379}" type="presOf" srcId="{6B81BDAE-09E6-4E24-9D42-B8D77F340B13}" destId="{4F3B13FF-DF8B-EA4D-A1D1-1249283A699C}" srcOrd="0" destOrd="0" presId="urn:microsoft.com/office/officeart/2005/8/layout/vList2"/>
    <dgm:cxn modelId="{F3EDCA6C-8767-D04B-827F-3FDDDC40C21C}" type="presOf" srcId="{E320CE2D-2807-474E-8B1D-F70A34EF4864}" destId="{5C928E50-643F-3443-9DE1-A0B2FFB15EEA}" srcOrd="0" destOrd="0" presId="urn:microsoft.com/office/officeart/2005/8/layout/vList2"/>
    <dgm:cxn modelId="{2AA39AB6-704D-344F-94C5-3E0CA8346E9D}" type="presOf" srcId="{9B6AE881-9092-4356-8B9E-950071F60174}" destId="{A65037FC-93B0-B848-AD4D-2962484CE120}" srcOrd="0" destOrd="0" presId="urn:microsoft.com/office/officeart/2005/8/layout/vList2"/>
    <dgm:cxn modelId="{F58943C7-E9B5-483D-99A6-C4B05F854CF3}" srcId="{26C38082-497E-47DD-B1F2-50D08F8A97AC}" destId="{E320CE2D-2807-474E-8B1D-F70A34EF4864}" srcOrd="4" destOrd="0" parTransId="{CCDF69E3-463F-4D38-9397-73B9733825B9}" sibTransId="{B720EEEB-664A-4D8C-B6C5-647F4706C818}"/>
    <dgm:cxn modelId="{B1F981D2-398A-41C5-9237-30A79046B5FC}" srcId="{26C38082-497E-47DD-B1F2-50D08F8A97AC}" destId="{82D15A4A-EAF5-406E-A366-AAC556B2E520}" srcOrd="3" destOrd="0" parTransId="{0D6A0DCF-6DF9-46B1-838A-71D6CE372153}" sibTransId="{2EFA6DE6-5B51-41C7-9981-017978B8517A}"/>
    <dgm:cxn modelId="{7B3F5AF2-F03E-4BB8-ACC5-31DBDECA744E}" srcId="{26C38082-497E-47DD-B1F2-50D08F8A97AC}" destId="{2A763A23-45DE-49D7-9AB0-3717C191EF7B}" srcOrd="0" destOrd="0" parTransId="{9CF10476-7542-4BAB-95CB-ABD540414F53}" sibTransId="{59A7E2B6-98A3-481F-BF34-167A5C11F89E}"/>
    <dgm:cxn modelId="{2847B9C5-6164-1944-B5CB-5BA9C1030AD8}" type="presParOf" srcId="{3B5E91F7-DA3C-B143-824D-37B2A1BEF02B}" destId="{D6C82F24-FC70-5B44-80AC-A019DA00C10C}" srcOrd="0" destOrd="0" presId="urn:microsoft.com/office/officeart/2005/8/layout/vList2"/>
    <dgm:cxn modelId="{65B158E3-4A3C-914D-9FD1-92EF6B75F626}" type="presParOf" srcId="{3B5E91F7-DA3C-B143-824D-37B2A1BEF02B}" destId="{8E0212C1-1DCD-7A42-8861-632AA5DBF570}" srcOrd="1" destOrd="0" presId="urn:microsoft.com/office/officeart/2005/8/layout/vList2"/>
    <dgm:cxn modelId="{5F0F4666-3685-8445-A2C2-EFA16E6C384E}" type="presParOf" srcId="{3B5E91F7-DA3C-B143-824D-37B2A1BEF02B}" destId="{A65037FC-93B0-B848-AD4D-2962484CE120}" srcOrd="2" destOrd="0" presId="urn:microsoft.com/office/officeart/2005/8/layout/vList2"/>
    <dgm:cxn modelId="{75E0406B-A828-FD4E-BDF8-B04BCF4082B3}" type="presParOf" srcId="{3B5E91F7-DA3C-B143-824D-37B2A1BEF02B}" destId="{9FD0BDC5-4364-C440-9A58-F3293888727A}" srcOrd="3" destOrd="0" presId="urn:microsoft.com/office/officeart/2005/8/layout/vList2"/>
    <dgm:cxn modelId="{C8D9834C-E339-4B45-A299-7D618C93D322}" type="presParOf" srcId="{3B5E91F7-DA3C-B143-824D-37B2A1BEF02B}" destId="{4F3B13FF-DF8B-EA4D-A1D1-1249283A699C}" srcOrd="4" destOrd="0" presId="urn:microsoft.com/office/officeart/2005/8/layout/vList2"/>
    <dgm:cxn modelId="{09ABD6FE-A66D-464F-B2D6-6EE32D2568F9}" type="presParOf" srcId="{3B5E91F7-DA3C-B143-824D-37B2A1BEF02B}" destId="{C18FFBE9-9378-DA4F-A229-5C1CA3A76011}" srcOrd="5" destOrd="0" presId="urn:microsoft.com/office/officeart/2005/8/layout/vList2"/>
    <dgm:cxn modelId="{479176D8-DAAA-1449-89C6-DB1B749C215A}" type="presParOf" srcId="{3B5E91F7-DA3C-B143-824D-37B2A1BEF02B}" destId="{542FAECF-2E8C-1447-A2F6-825A8322EF5F}" srcOrd="6" destOrd="0" presId="urn:microsoft.com/office/officeart/2005/8/layout/vList2"/>
    <dgm:cxn modelId="{B6594682-2383-B54B-B837-9EDB3D1EE105}" type="presParOf" srcId="{3B5E91F7-DA3C-B143-824D-37B2A1BEF02B}" destId="{C733888E-9708-764F-87C0-A567969A7A73}" srcOrd="7" destOrd="0" presId="urn:microsoft.com/office/officeart/2005/8/layout/vList2"/>
    <dgm:cxn modelId="{97D7694E-264C-D141-AF8B-1099B5D402F5}" type="presParOf" srcId="{3B5E91F7-DA3C-B143-824D-37B2A1BEF02B}" destId="{5C928E50-643F-3443-9DE1-A0B2FFB15EE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45A9C6-C9CF-43FE-BDF3-BBC3865F97B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DB474A8-DAC8-484E-B527-46B713C8D07C}">
      <dgm:prSet/>
      <dgm:spPr/>
      <dgm:t>
        <a:bodyPr/>
        <a:lstStyle/>
        <a:p>
          <a:pPr>
            <a:lnSpc>
              <a:spcPct val="100000"/>
            </a:lnSpc>
          </a:pPr>
          <a:endParaRPr lang="en-US" dirty="0"/>
        </a:p>
      </dgm:t>
    </dgm:pt>
    <dgm:pt modelId="{95B0D1F0-BACA-4AD0-A4BC-DE1C5CA68F78}" type="parTrans" cxnId="{8D311DE9-29E7-4C9F-B9E5-103736F29736}">
      <dgm:prSet/>
      <dgm:spPr/>
      <dgm:t>
        <a:bodyPr/>
        <a:lstStyle/>
        <a:p>
          <a:endParaRPr lang="en-US"/>
        </a:p>
      </dgm:t>
    </dgm:pt>
    <dgm:pt modelId="{CADCEB28-97B0-4C45-89AD-1840433D2D4E}" type="sibTrans" cxnId="{8D311DE9-29E7-4C9F-B9E5-103736F29736}">
      <dgm:prSet/>
      <dgm:spPr/>
      <dgm:t>
        <a:bodyPr/>
        <a:lstStyle/>
        <a:p>
          <a:endParaRPr lang="en-US"/>
        </a:p>
      </dgm:t>
    </dgm:pt>
    <dgm:pt modelId="{33A385F4-ECAE-4108-94DB-AFF29F703B5F}">
      <dgm:prSet/>
      <dgm:spPr/>
      <dgm:t>
        <a:bodyPr/>
        <a:lstStyle/>
        <a:p>
          <a:pPr>
            <a:lnSpc>
              <a:spcPct val="100000"/>
            </a:lnSpc>
          </a:pPr>
          <a:endParaRPr lang="en-US" dirty="0">
            <a:latin typeface="Arial" panose="020B0604020202020204" pitchFamily="34" charset="0"/>
            <a:cs typeface="Arial" panose="020B0604020202020204" pitchFamily="34" charset="0"/>
          </a:endParaRPr>
        </a:p>
      </dgm:t>
    </dgm:pt>
    <dgm:pt modelId="{44223626-2D30-46E6-8312-28CE54CDA289}" type="parTrans" cxnId="{5F1791DD-EE0F-4699-B0D5-94D9AE54AF59}">
      <dgm:prSet/>
      <dgm:spPr/>
      <dgm:t>
        <a:bodyPr/>
        <a:lstStyle/>
        <a:p>
          <a:endParaRPr lang="en-US"/>
        </a:p>
      </dgm:t>
    </dgm:pt>
    <dgm:pt modelId="{94DFE152-9482-4044-8087-4F617060BDCE}" type="sibTrans" cxnId="{5F1791DD-EE0F-4699-B0D5-94D9AE54AF59}">
      <dgm:prSet/>
      <dgm:spPr/>
      <dgm:t>
        <a:bodyPr/>
        <a:lstStyle/>
        <a:p>
          <a:endParaRPr lang="en-US"/>
        </a:p>
      </dgm:t>
    </dgm:pt>
    <dgm:pt modelId="{EEC7EDCC-72C6-4ECD-AE11-AD6F7675666D}" type="pres">
      <dgm:prSet presAssocID="{3645A9C6-C9CF-43FE-BDF3-BBC3865F97B5}" presName="root" presStyleCnt="0">
        <dgm:presLayoutVars>
          <dgm:dir/>
          <dgm:resizeHandles val="exact"/>
        </dgm:presLayoutVars>
      </dgm:prSet>
      <dgm:spPr/>
    </dgm:pt>
    <dgm:pt modelId="{014ED411-F139-4A4A-83CE-56C3983FC1FA}" type="pres">
      <dgm:prSet presAssocID="{1DB474A8-DAC8-484E-B527-46B713C8D07C}" presName="compNode" presStyleCnt="0"/>
      <dgm:spPr/>
    </dgm:pt>
    <dgm:pt modelId="{8282318F-E59B-4B21-B7C6-73E3EDE04360}" type="pres">
      <dgm:prSet presAssocID="{1DB474A8-DAC8-484E-B527-46B713C8D07C}" presName="iconRect" presStyleLbl="node1" presStyleIdx="0" presStyleCnt="2" custLinFactNeighborX="3348" custLinFactNeighborY="-1562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rama"/>
        </a:ext>
      </dgm:extLst>
    </dgm:pt>
    <dgm:pt modelId="{08ACEF49-2CD5-484B-BE21-F5629A3C8296}" type="pres">
      <dgm:prSet presAssocID="{1DB474A8-DAC8-484E-B527-46B713C8D07C}" presName="spaceRect" presStyleCnt="0"/>
      <dgm:spPr/>
    </dgm:pt>
    <dgm:pt modelId="{0BE85E04-E3C7-4CF2-81F9-FDAE41B2A654}" type="pres">
      <dgm:prSet presAssocID="{1DB474A8-DAC8-484E-B527-46B713C8D07C}" presName="textRect" presStyleLbl="revTx" presStyleIdx="0" presStyleCnt="2">
        <dgm:presLayoutVars>
          <dgm:chMax val="1"/>
          <dgm:chPref val="1"/>
        </dgm:presLayoutVars>
      </dgm:prSet>
      <dgm:spPr/>
    </dgm:pt>
    <dgm:pt modelId="{A3581131-6A50-445A-BFF6-FE4F9DD27392}" type="pres">
      <dgm:prSet presAssocID="{CADCEB28-97B0-4C45-89AD-1840433D2D4E}" presName="sibTrans" presStyleCnt="0"/>
      <dgm:spPr/>
    </dgm:pt>
    <dgm:pt modelId="{8BC70FF7-615F-4D39-9654-24A1E10F980A}" type="pres">
      <dgm:prSet presAssocID="{33A385F4-ECAE-4108-94DB-AFF29F703B5F}" presName="compNode" presStyleCnt="0"/>
      <dgm:spPr/>
    </dgm:pt>
    <dgm:pt modelId="{A8520ABC-819D-4430-AA69-848F9ECBFE5D}" type="pres">
      <dgm:prSet presAssocID="{33A385F4-ECAE-4108-94DB-AFF29F703B5F}" presName="iconRect" presStyleLbl="node1" presStyleIdx="1" presStyleCnt="2" custLinFactNeighborX="-1420" custLinFactNeighborY="-1420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ductor"/>
        </a:ext>
      </dgm:extLst>
    </dgm:pt>
    <dgm:pt modelId="{70346BD1-007D-4A5D-ABB3-5CC3EEAC4213}" type="pres">
      <dgm:prSet presAssocID="{33A385F4-ECAE-4108-94DB-AFF29F703B5F}" presName="spaceRect" presStyleCnt="0"/>
      <dgm:spPr/>
    </dgm:pt>
    <dgm:pt modelId="{FFDA46C6-C563-4329-8E20-A92795F2A9DB}" type="pres">
      <dgm:prSet presAssocID="{33A385F4-ECAE-4108-94DB-AFF29F703B5F}" presName="textRect" presStyleLbl="revTx" presStyleIdx="1" presStyleCnt="2">
        <dgm:presLayoutVars>
          <dgm:chMax val="1"/>
          <dgm:chPref val="1"/>
        </dgm:presLayoutVars>
      </dgm:prSet>
      <dgm:spPr/>
    </dgm:pt>
  </dgm:ptLst>
  <dgm:cxnLst>
    <dgm:cxn modelId="{0979931D-40FD-4FB6-AA1D-7FED6D819A5B}" type="presOf" srcId="{1DB474A8-DAC8-484E-B527-46B713C8D07C}" destId="{0BE85E04-E3C7-4CF2-81F9-FDAE41B2A654}" srcOrd="0" destOrd="0" presId="urn:microsoft.com/office/officeart/2018/2/layout/IconLabelList"/>
    <dgm:cxn modelId="{EB9AB06C-5323-482F-B6B1-1B4AABEB00AA}" type="presOf" srcId="{33A385F4-ECAE-4108-94DB-AFF29F703B5F}" destId="{FFDA46C6-C563-4329-8E20-A92795F2A9DB}" srcOrd="0" destOrd="0" presId="urn:microsoft.com/office/officeart/2018/2/layout/IconLabelList"/>
    <dgm:cxn modelId="{74FCF8DA-DB11-4A71-B2E4-D944A175C973}" type="presOf" srcId="{3645A9C6-C9CF-43FE-BDF3-BBC3865F97B5}" destId="{EEC7EDCC-72C6-4ECD-AE11-AD6F7675666D}" srcOrd="0" destOrd="0" presId="urn:microsoft.com/office/officeart/2018/2/layout/IconLabelList"/>
    <dgm:cxn modelId="{5F1791DD-EE0F-4699-B0D5-94D9AE54AF59}" srcId="{3645A9C6-C9CF-43FE-BDF3-BBC3865F97B5}" destId="{33A385F4-ECAE-4108-94DB-AFF29F703B5F}" srcOrd="1" destOrd="0" parTransId="{44223626-2D30-46E6-8312-28CE54CDA289}" sibTransId="{94DFE152-9482-4044-8087-4F617060BDCE}"/>
    <dgm:cxn modelId="{8D311DE9-29E7-4C9F-B9E5-103736F29736}" srcId="{3645A9C6-C9CF-43FE-BDF3-BBC3865F97B5}" destId="{1DB474A8-DAC8-484E-B527-46B713C8D07C}" srcOrd="0" destOrd="0" parTransId="{95B0D1F0-BACA-4AD0-A4BC-DE1C5CA68F78}" sibTransId="{CADCEB28-97B0-4C45-89AD-1840433D2D4E}"/>
    <dgm:cxn modelId="{77517810-9EBB-4EE7-9588-0EA7E588D3C5}" type="presParOf" srcId="{EEC7EDCC-72C6-4ECD-AE11-AD6F7675666D}" destId="{014ED411-F139-4A4A-83CE-56C3983FC1FA}" srcOrd="0" destOrd="0" presId="urn:microsoft.com/office/officeart/2018/2/layout/IconLabelList"/>
    <dgm:cxn modelId="{82D550A2-889E-449A-ABEF-91EA976CDE16}" type="presParOf" srcId="{014ED411-F139-4A4A-83CE-56C3983FC1FA}" destId="{8282318F-E59B-4B21-B7C6-73E3EDE04360}" srcOrd="0" destOrd="0" presId="urn:microsoft.com/office/officeart/2018/2/layout/IconLabelList"/>
    <dgm:cxn modelId="{D27DDC44-98C9-4DDE-B9FE-4EE2A4293C33}" type="presParOf" srcId="{014ED411-F139-4A4A-83CE-56C3983FC1FA}" destId="{08ACEF49-2CD5-484B-BE21-F5629A3C8296}" srcOrd="1" destOrd="0" presId="urn:microsoft.com/office/officeart/2018/2/layout/IconLabelList"/>
    <dgm:cxn modelId="{0DAAC08B-6F31-4F0E-86AB-B915CF991E9D}" type="presParOf" srcId="{014ED411-F139-4A4A-83CE-56C3983FC1FA}" destId="{0BE85E04-E3C7-4CF2-81F9-FDAE41B2A654}" srcOrd="2" destOrd="0" presId="urn:microsoft.com/office/officeart/2018/2/layout/IconLabelList"/>
    <dgm:cxn modelId="{4D119DC6-9CC2-4F55-8A99-665B76320D8B}" type="presParOf" srcId="{EEC7EDCC-72C6-4ECD-AE11-AD6F7675666D}" destId="{A3581131-6A50-445A-BFF6-FE4F9DD27392}" srcOrd="1" destOrd="0" presId="urn:microsoft.com/office/officeart/2018/2/layout/IconLabelList"/>
    <dgm:cxn modelId="{77A1E3D8-DDF8-40C2-B29E-2D80E7609BBF}" type="presParOf" srcId="{EEC7EDCC-72C6-4ECD-AE11-AD6F7675666D}" destId="{8BC70FF7-615F-4D39-9654-24A1E10F980A}" srcOrd="2" destOrd="0" presId="urn:microsoft.com/office/officeart/2018/2/layout/IconLabelList"/>
    <dgm:cxn modelId="{DAC0E12E-08A2-45CD-8925-4598E2062B7B}" type="presParOf" srcId="{8BC70FF7-615F-4D39-9654-24A1E10F980A}" destId="{A8520ABC-819D-4430-AA69-848F9ECBFE5D}" srcOrd="0" destOrd="0" presId="urn:microsoft.com/office/officeart/2018/2/layout/IconLabelList"/>
    <dgm:cxn modelId="{4B4E2443-95CB-43A5-BCB5-A04382B1844C}" type="presParOf" srcId="{8BC70FF7-615F-4D39-9654-24A1E10F980A}" destId="{70346BD1-007D-4A5D-ABB3-5CC3EEAC4213}" srcOrd="1" destOrd="0" presId="urn:microsoft.com/office/officeart/2018/2/layout/IconLabelList"/>
    <dgm:cxn modelId="{677B68DE-D265-471E-8D91-B995C4C424B3}" type="presParOf" srcId="{8BC70FF7-615F-4D39-9654-24A1E10F980A}" destId="{FFDA46C6-C563-4329-8E20-A92795F2A9D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82F24-FC70-5B44-80AC-A019DA00C10C}">
      <dsp:nvSpPr>
        <dsp:cNvPr id="0" name=""/>
        <dsp:cNvSpPr/>
      </dsp:nvSpPr>
      <dsp:spPr>
        <a:xfrm>
          <a:off x="0" y="494778"/>
          <a:ext cx="5906181"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latin typeface="Arial" panose="020B0604020202020204" pitchFamily="34" charset="0"/>
              <a:cs typeface="Arial" panose="020B0604020202020204" pitchFamily="34" charset="0"/>
            </a:rPr>
            <a:t>Learning choreography fast</a:t>
          </a:r>
        </a:p>
      </dsp:txBody>
      <dsp:txXfrm>
        <a:off x="37696" y="532474"/>
        <a:ext cx="5830789" cy="696808"/>
      </dsp:txXfrm>
    </dsp:sp>
    <dsp:sp modelId="{A65037FC-93B0-B848-AD4D-2962484CE120}">
      <dsp:nvSpPr>
        <dsp:cNvPr id="0" name=""/>
        <dsp:cNvSpPr/>
      </dsp:nvSpPr>
      <dsp:spPr>
        <a:xfrm>
          <a:off x="0" y="1362019"/>
          <a:ext cx="5906181" cy="772200"/>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No tripod?</a:t>
          </a:r>
          <a:endParaRPr lang="en-US" sz="3300" kern="1200" dirty="0">
            <a:latin typeface="Arial" panose="020B0604020202020204" pitchFamily="34" charset="0"/>
            <a:cs typeface="Arial" panose="020B0604020202020204" pitchFamily="34" charset="0"/>
          </a:endParaRPr>
        </a:p>
      </dsp:txBody>
      <dsp:txXfrm>
        <a:off x="37696" y="1399715"/>
        <a:ext cx="5830789" cy="696808"/>
      </dsp:txXfrm>
    </dsp:sp>
    <dsp:sp modelId="{4F3B13FF-DF8B-EA4D-A1D1-1249283A699C}">
      <dsp:nvSpPr>
        <dsp:cNvPr id="0" name=""/>
        <dsp:cNvSpPr/>
      </dsp:nvSpPr>
      <dsp:spPr>
        <a:xfrm>
          <a:off x="0" y="2229259"/>
          <a:ext cx="5906181" cy="77220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Learning lines quickly  </a:t>
          </a:r>
          <a:endParaRPr lang="en-US" sz="3300" kern="1200" dirty="0">
            <a:latin typeface="Arial" panose="020B0604020202020204" pitchFamily="34" charset="0"/>
            <a:cs typeface="Arial" panose="020B0604020202020204" pitchFamily="34" charset="0"/>
          </a:endParaRPr>
        </a:p>
      </dsp:txBody>
      <dsp:txXfrm>
        <a:off x="37696" y="2266955"/>
        <a:ext cx="5830789" cy="696808"/>
      </dsp:txXfrm>
    </dsp:sp>
    <dsp:sp modelId="{542FAECF-2E8C-1447-A2F6-825A8322EF5F}">
      <dsp:nvSpPr>
        <dsp:cNvPr id="0" name=""/>
        <dsp:cNvSpPr/>
      </dsp:nvSpPr>
      <dsp:spPr>
        <a:xfrm>
          <a:off x="0" y="3096499"/>
          <a:ext cx="5906181" cy="772200"/>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No partner to read the scene?</a:t>
          </a:r>
          <a:endParaRPr lang="en-US" sz="3300" kern="1200" dirty="0">
            <a:latin typeface="Arial" panose="020B0604020202020204" pitchFamily="34" charset="0"/>
            <a:cs typeface="Arial" panose="020B0604020202020204" pitchFamily="34" charset="0"/>
          </a:endParaRPr>
        </a:p>
      </dsp:txBody>
      <dsp:txXfrm>
        <a:off x="37696" y="3134195"/>
        <a:ext cx="5830789" cy="696808"/>
      </dsp:txXfrm>
    </dsp:sp>
    <dsp:sp modelId="{5C928E50-643F-3443-9DE1-A0B2FFB15EEA}">
      <dsp:nvSpPr>
        <dsp:cNvPr id="0" name=""/>
        <dsp:cNvSpPr/>
      </dsp:nvSpPr>
      <dsp:spPr>
        <a:xfrm>
          <a:off x="0" y="3963739"/>
          <a:ext cx="5906181" cy="77220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latin typeface="Arial" panose="020B0604020202020204" pitchFamily="34" charset="0"/>
              <a:cs typeface="Arial" panose="020B0604020202020204" pitchFamily="34" charset="0"/>
            </a:rPr>
            <a:t>Sheet music has gotten wet </a:t>
          </a:r>
        </a:p>
      </dsp:txBody>
      <dsp:txXfrm>
        <a:off x="37696" y="4001435"/>
        <a:ext cx="5830789" cy="696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2318F-E59B-4B21-B7C6-73E3EDE04360}">
      <dsp:nvSpPr>
        <dsp:cNvPr id="0" name=""/>
        <dsp:cNvSpPr/>
      </dsp:nvSpPr>
      <dsp:spPr>
        <a:xfrm>
          <a:off x="1069264" y="1059908"/>
          <a:ext cx="1589625" cy="1589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E85E04-E3C7-4CF2-81F9-FDAE41B2A654}">
      <dsp:nvSpPr>
        <dsp:cNvPr id="0" name=""/>
        <dsp:cNvSpPr/>
      </dsp:nvSpPr>
      <dsp:spPr>
        <a:xfrm>
          <a:off x="44606" y="3305744"/>
          <a:ext cx="353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044700">
            <a:lnSpc>
              <a:spcPct val="100000"/>
            </a:lnSpc>
            <a:spcBef>
              <a:spcPct val="0"/>
            </a:spcBef>
            <a:spcAft>
              <a:spcPct val="35000"/>
            </a:spcAft>
            <a:buNone/>
          </a:pPr>
          <a:endParaRPr lang="en-US" sz="4600" kern="1200" dirty="0"/>
        </a:p>
      </dsp:txBody>
      <dsp:txXfrm>
        <a:off x="44606" y="3305744"/>
        <a:ext cx="3532500" cy="720000"/>
      </dsp:txXfrm>
    </dsp:sp>
    <dsp:sp modelId="{A8520ABC-819D-4430-AA69-848F9ECBFE5D}">
      <dsp:nvSpPr>
        <dsp:cNvPr id="0" name=""/>
        <dsp:cNvSpPr/>
      </dsp:nvSpPr>
      <dsp:spPr>
        <a:xfrm>
          <a:off x="5144158" y="1082481"/>
          <a:ext cx="1589625" cy="1589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DA46C6-C563-4329-8E20-A92795F2A9DB}">
      <dsp:nvSpPr>
        <dsp:cNvPr id="0" name=""/>
        <dsp:cNvSpPr/>
      </dsp:nvSpPr>
      <dsp:spPr>
        <a:xfrm>
          <a:off x="4195293" y="3305744"/>
          <a:ext cx="353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178050">
            <a:lnSpc>
              <a:spcPct val="100000"/>
            </a:lnSpc>
            <a:spcBef>
              <a:spcPct val="0"/>
            </a:spcBef>
            <a:spcAft>
              <a:spcPct val="35000"/>
            </a:spcAft>
            <a:buNone/>
          </a:pPr>
          <a:endParaRPr lang="en-US" sz="4900" kern="1200" dirty="0">
            <a:latin typeface="Arial" panose="020B0604020202020204" pitchFamily="34" charset="0"/>
            <a:cs typeface="Arial" panose="020B0604020202020204" pitchFamily="34" charset="0"/>
          </a:endParaRPr>
        </a:p>
      </dsp:txBody>
      <dsp:txXfrm>
        <a:off x="4195293" y="3305744"/>
        <a:ext cx="3532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010D2B-8567-0543-A0E0-36E01B1E5A5E}" type="datetimeFigureOut">
              <a:rPr lang="en-US" smtClean="0"/>
              <a:t>3/28/26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8CE37-ADF5-D04D-ACE0-8BA064DE55BB}" type="slidenum">
              <a:rPr lang="en-US" smtClean="0"/>
              <a:t>‹#›</a:t>
            </a:fld>
            <a:endParaRPr lang="en-US"/>
          </a:p>
        </p:txBody>
      </p:sp>
    </p:spTree>
    <p:extLst>
      <p:ext uri="{BB962C8B-B14F-4D97-AF65-F5344CB8AC3E}">
        <p14:creationId xmlns:p14="http://schemas.microsoft.com/office/powerpoint/2010/main" val="2526979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18CE37-ADF5-D04D-ACE0-8BA064DE55BB}" type="slidenum">
              <a:rPr lang="en-US" smtClean="0"/>
              <a:t>12</a:t>
            </a:fld>
            <a:endParaRPr lang="en-US" dirty="0"/>
          </a:p>
        </p:txBody>
      </p:sp>
    </p:spTree>
    <p:extLst>
      <p:ext uri="{BB962C8B-B14F-4D97-AF65-F5344CB8AC3E}">
        <p14:creationId xmlns:p14="http://schemas.microsoft.com/office/powerpoint/2010/main" val="3611866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a:t>3/12/26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a:t>3/12/26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a:t>3/12/26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a:t>3/12/26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a:t>3/12/26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a:t>3/12/26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a:t>3/12/26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a:t>3/12/26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a:t>3/12/26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a:t>3/12/26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a:t>3/12/26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a:t>3/12/26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youtu.be/YHgtZ3_ju9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lzPYkPkws18?si=ZrT5vsuo65nQwf3R" TargetMode="External"/><Relationship Id="rId2" Type="http://schemas.openxmlformats.org/officeDocument/2006/relationships/image" Target="../media/image5.jpeg"/><Relationship Id="rId1" Type="http://schemas.openxmlformats.org/officeDocument/2006/relationships/slideLayout" Target="../slideLayouts/slideLayout8.xml"/><Relationship Id="rId5" Type="http://schemas.openxmlformats.org/officeDocument/2006/relationships/hyperlink" Target="https://www.instagram.com/reel/DOgidN6jP2m/?utm_source=ig_web_button_share_sheet" TargetMode="External"/><Relationship Id="rId4" Type="http://schemas.openxmlformats.org/officeDocument/2006/relationships/hyperlink" Target="https://www.tiktok.com/@hannahlowther/video/7075756545564347653?is_from_webapp=1&amp;sender_device=pc"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ycfJ6mjTgiI?si=X5jOZIhkNZoCJBCg" TargetMode="External"/><Relationship Id="rId2" Type="http://schemas.openxmlformats.org/officeDocument/2006/relationships/hyperlink" Target="https://youtu.be/Zf1aEmxqJIQ?si=JSKf3l2FCJ6-gHPyvideo"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youtu.be/V8RP4K7Rvy4?si=fSMGAs3J7tCeHqfV" TargetMode="Externa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youtu.be/V8RP4K7Rvy4?si=fSMGAs3J7tCeHqfV%C2%A0%C2%A0" TargetMode="External"/><Relationship Id="rId13" Type="http://schemas.openxmlformats.org/officeDocument/2006/relationships/hyperlink" Target="https://uk.indeed.com/career-advice/starting-new-job/why-is-problem-solving-important-in-workplace" TargetMode="External"/><Relationship Id="rId3" Type="http://schemas.openxmlformats.org/officeDocument/2006/relationships/hyperlink" Target="https://www.bdadyslexia.org.uk/dyslexia" TargetMode="External"/><Relationship Id="rId7" Type="http://schemas.openxmlformats.org/officeDocument/2006/relationships/hyperlink" Target="https://blog.trinitycollege.co.uk/top-8-transferable-skills-developed-through-drama" TargetMode="External"/><Relationship Id="rId12" Type="http://schemas.openxmlformats.org/officeDocument/2006/relationships/hyperlink" Target="https://uk.indeed.com/career-advice/career-development/why-is-organisation-important" TargetMode="External"/><Relationship Id="rId2" Type="http://schemas.openxmlformats.org/officeDocument/2006/relationships/hyperlink" Target="https://www.txhes.com/ihe/2020/apply-mag-anxiety-problem-solving.html" TargetMode="External"/><Relationship Id="rId1" Type="http://schemas.openxmlformats.org/officeDocument/2006/relationships/slideLayout" Target="../slideLayouts/slideLayout7.xml"/><Relationship Id="rId6" Type="http://schemas.openxmlformats.org/officeDocument/2006/relationships/hyperlink" Target="https://www.psychologytoday.com/gb/blog/hack-your-anxiety/202109/11-ways-use-anxiety-positively" TargetMode="External"/><Relationship Id="rId11" Type="http://schemas.openxmlformats.org/officeDocument/2006/relationships/hyperlink" Target="https://theatretrain.co.uk/how-theatretrain-encourages-creativity-and-problem-solving-in-children/" TargetMode="External"/><Relationship Id="rId5" Type="http://schemas.openxmlformats.org/officeDocument/2006/relationships/hyperlink" Target="https://blog.becomemoregp.com/blog/top-reasons-we-struggle-to-solve-problems-effectively" TargetMode="External"/><Relationship Id="rId10" Type="http://schemas.openxmlformats.org/officeDocument/2006/relationships/hyperlink" Target="https://www.tiktok.com/@hannahlowther/video/7075756545564347653?is_from_webapp=1&amp;sender_device=pc" TargetMode="External"/><Relationship Id="rId4" Type="http://schemas.openxmlformats.org/officeDocument/2006/relationships/hyperlink" Target="https://www.bdadyslexia.org.uk/news/planning-and-organisation-how-technology-can-help" TargetMode="External"/><Relationship Id="rId9" Type="http://schemas.openxmlformats.org/officeDocument/2006/relationships/hyperlink" Target="https://www.carymedicalgroup.com/blog/five-ways-anxiety-affects-your-work-performance/" TargetMode="External"/><Relationship Id="rId14" Type="http://schemas.openxmlformats.org/officeDocument/2006/relationships/hyperlink" Target="https://www.utoronto.ca/news/gender-differences-problem-solving-may-be-linked-people-pleasing-behaviour-stud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youtu.be/Zf1aEmxqJIQ?si=mE0HZoi66qAzpHAS" TargetMode="External"/><Relationship Id="rId13" Type="http://schemas.openxmlformats.org/officeDocument/2006/relationships/hyperlink" Target="https://youtu.be/lzPYkPkws18?si=tmQThrokA1CCsiA9%20%C2%A0%C2%A0" TargetMode="External"/><Relationship Id="rId3" Type="http://schemas.openxmlformats.org/officeDocument/2006/relationships/hyperlink" Target="https://evanlapointe.medium.com/heres-why-people-are-bad-at-solving-problems-95458c05dfd6" TargetMode="External"/><Relationship Id="rId7" Type="http://schemas.openxmlformats.org/officeDocument/2006/relationships/hyperlink" Target="https://mikey-maven.medium.com/the-power-of-coachability-unlocking-growth-accountability-and-success-752389ce3878" TargetMode="External"/><Relationship Id="rId12" Type="http://schemas.openxmlformats.org/officeDocument/2006/relationships/hyperlink" Target="https://dyslexiascotland.org.uk/organisation-time-management-most-dyslexics-second-third-nightmare/" TargetMode="External"/><Relationship Id="rId2" Type="http://schemas.openxmlformats.org/officeDocument/2006/relationships/hyperlink" Target="https://www.peoplemanagement.co.uk/article/1875785/embracing-mindset-performer-help-stay-ahead-curve" TargetMode="External"/><Relationship Id="rId1" Type="http://schemas.openxmlformats.org/officeDocument/2006/relationships/slideLayout" Target="../slideLayouts/slideLayout7.xml"/><Relationship Id="rId6" Type="http://schemas.openxmlformats.org/officeDocument/2006/relationships/hyperlink" Target="https://www.instagram.com/reel/DOgidN6jP2m/?utm_source=ig_web_button_share_sheet" TargetMode="External"/><Relationship Id="rId11" Type="http://schemas.openxmlformats.org/officeDocument/2006/relationships/hyperlink" Target="https://www.strath.ac.uk/workwithus/trainingconsultancy/continuousimprovementforyourorganisation/ourblogs/problemsolvingastructuredapproach/" TargetMode="External"/><Relationship Id="rId5" Type="http://schemas.openxmlformats.org/officeDocument/2006/relationships/hyperlink" Target="https://truthaboutdyslexia.com/blogs/podcast/organised-chaos-wears-us-out" TargetMode="External"/><Relationship Id="rId10" Type="http://schemas.openxmlformats.org/officeDocument/2006/relationships/hyperlink" Target="https://www.workplaceoptions.com/blog/mental-health-benefits-of-staying-organized/" TargetMode="External"/><Relationship Id="rId4" Type="http://schemas.openxmlformats.org/officeDocument/2006/relationships/hyperlink" Target="https://youtu.be/ycfJ6mjTgiI?si=4I0c4-Uy9bh6y61l%20%C2%A0%C2%A0%C2%A0%C2%A0" TargetMode="External"/><Relationship Id="rId9" Type="http://schemas.openxmlformats.org/officeDocument/2006/relationships/hyperlink" Target="https://www.nhs.uk/every-mind-matters/mental-wellbeing-tips/self-help-cbt-techniques/problem-solv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EF988-A7CC-9D5C-9661-ED6CFA2E935D}"/>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Name: Evieanna Taylor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Number: 2502285</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Name: Learning in the Digital Era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Code: ADPA4001</a:t>
            </a:r>
          </a:p>
          <a:p>
            <a:pPr marL="0" indent="0">
              <a:buNone/>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Assessment: Reflective Video &amp; E-portfolio Submission </a:t>
            </a:r>
          </a:p>
        </p:txBody>
      </p:sp>
      <p:pic>
        <p:nvPicPr>
          <p:cNvPr id="4" name="Picture 3" descr="A black and white sign with white text&#10;&#10;Description automatically generated">
            <a:extLst>
              <a:ext uri="{FF2B5EF4-FFF2-40B4-BE49-F238E27FC236}">
                <a16:creationId xmlns:a16="http://schemas.microsoft.com/office/drawing/2014/main" id="{819A327C-66F0-015B-B1B1-781EF5339F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0168" y="373062"/>
            <a:ext cx="2911475" cy="899795"/>
          </a:xfrm>
          <a:prstGeom prst="rect">
            <a:avLst/>
          </a:prstGeom>
        </p:spPr>
      </p:pic>
      <p:sp>
        <p:nvSpPr>
          <p:cNvPr id="6" name="TextBox 5">
            <a:extLst>
              <a:ext uri="{FF2B5EF4-FFF2-40B4-BE49-F238E27FC236}">
                <a16:creationId xmlns:a16="http://schemas.microsoft.com/office/drawing/2014/main" id="{F41B2B2B-E36C-4C92-9C3B-D66520585FD2}"/>
              </a:ext>
            </a:extLst>
          </p:cNvPr>
          <p:cNvSpPr txBox="1"/>
          <p:nvPr/>
        </p:nvSpPr>
        <p:spPr>
          <a:xfrm>
            <a:off x="4290305" y="1388533"/>
            <a:ext cx="3251200"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BA (Hons) Musical Theatre </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Assessment Cover Page</a:t>
            </a:r>
            <a:endParaRPr lang="en-GB"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356636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56925-18AB-72E3-FA33-A1DCF7F7EF9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Reflective Video </a:t>
            </a:r>
          </a:p>
        </p:txBody>
      </p:sp>
      <p:sp>
        <p:nvSpPr>
          <p:cNvPr id="3" name="Content Placeholder 2">
            <a:extLst>
              <a:ext uri="{FF2B5EF4-FFF2-40B4-BE49-F238E27FC236}">
                <a16:creationId xmlns:a16="http://schemas.microsoft.com/office/drawing/2014/main" id="{3004AE29-BE7C-9DE5-D911-549CF73D9475}"/>
              </a:ext>
            </a:extLst>
          </p:cNvPr>
          <p:cNvSpPr>
            <a:spLocks noGrp="1"/>
          </p:cNvSpPr>
          <p:nvPr>
            <p:ph idx="1"/>
          </p:nvPr>
        </p:nvSpPr>
        <p:spPr/>
        <p:txBody>
          <a:bodyPr/>
          <a:lstStyle/>
          <a:p>
            <a:pPr marL="0" indent="0">
              <a:buNone/>
            </a:pPr>
            <a:r>
              <a:rPr lang="en-US" dirty="0">
                <a:hlinkClick r:id="rId2"/>
              </a:rPr>
              <a:t>https://youtu.be/YHgtZ3_ju9E</a:t>
            </a:r>
            <a:r>
              <a:rPr lang="en-US" dirty="0"/>
              <a:t> </a:t>
            </a:r>
          </a:p>
        </p:txBody>
      </p:sp>
    </p:spTree>
    <p:extLst>
      <p:ext uri="{BB962C8B-B14F-4D97-AF65-F5344CB8AC3E}">
        <p14:creationId xmlns:p14="http://schemas.microsoft.com/office/powerpoint/2010/main" val="706666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1486-58C1-BB3F-9984-BE6A58BDA225}"/>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Transferable Skills </a:t>
            </a:r>
          </a:p>
        </p:txBody>
      </p:sp>
      <p:sp>
        <p:nvSpPr>
          <p:cNvPr id="3" name="Subtitle 2">
            <a:extLst>
              <a:ext uri="{FF2B5EF4-FFF2-40B4-BE49-F238E27FC236}">
                <a16:creationId xmlns:a16="http://schemas.microsoft.com/office/drawing/2014/main" id="{B48C42D2-EEEE-DE71-A0BF-FDC4957664CA}"/>
              </a:ext>
            </a:extLst>
          </p:cNvPr>
          <p:cNvSpPr>
            <a:spLocks noGrp="1"/>
          </p:cNvSpPr>
          <p:nvPr>
            <p:ph type="subTitle" idx="1"/>
          </p:nvPr>
        </p:nvSpPr>
        <p:spPr/>
        <p:txBody>
          <a:bodyPr/>
          <a:lstStyle/>
          <a:p>
            <a:r>
              <a:rPr lang="en-US" dirty="0">
                <a:latin typeface="Arial" panose="020B0604020202020204" pitchFamily="34" charset="0"/>
                <a:cs typeface="Arial" panose="020B0604020202020204" pitchFamily="34" charset="0"/>
              </a:rPr>
              <a:t>By Evieanna Taylor</a:t>
            </a:r>
          </a:p>
        </p:txBody>
      </p:sp>
    </p:spTree>
    <p:extLst>
      <p:ext uri="{BB962C8B-B14F-4D97-AF65-F5344CB8AC3E}">
        <p14:creationId xmlns:p14="http://schemas.microsoft.com/office/powerpoint/2010/main" val="1916894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a:extLst>
              <a:ext uri="{FF2B5EF4-FFF2-40B4-BE49-F238E27FC236}">
                <a16:creationId xmlns:a16="http://schemas.microsoft.com/office/drawing/2014/main" id="{D12B4801-60C3-AAF9-7D5B-1EB5FA0ED392}"/>
              </a:ext>
            </a:extLst>
          </p:cNvPr>
          <p:cNvPicPr>
            <a:picLocks noGrp="1" noChangeAspect="1" noChangeArrowheads="1"/>
          </p:cNvPicPr>
          <p:nvPr>
            <p:ph idx="1"/>
          </p:nvPr>
        </p:nvPicPr>
        <p:blipFill>
          <a:blip r:embed="rId2">
            <a:alphaModFix amt="35000"/>
            <a:extLst>
              <a:ext uri="{28A0092B-C50C-407E-A947-70E740481C1C}">
                <a14:useLocalDpi xmlns:a14="http://schemas.microsoft.com/office/drawing/2010/main" val="0"/>
              </a:ext>
            </a:extLst>
          </a:blip>
          <a:srcRect l="1714" r="9841" b="-1"/>
          <a:stretch>
            <a:fillRect/>
          </a:stretch>
        </p:blipFill>
        <p:spPr bwMode="auto">
          <a:xfrm>
            <a:off x="0" y="0"/>
            <a:ext cx="1219199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53CFB90-61AB-029E-9A46-6C3641A8E87C}"/>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What is a transferable skill?</a:t>
            </a:r>
          </a:p>
        </p:txBody>
      </p:sp>
      <p:sp>
        <p:nvSpPr>
          <p:cNvPr id="4" name="TextBox 3">
            <a:extLst>
              <a:ext uri="{FF2B5EF4-FFF2-40B4-BE49-F238E27FC236}">
                <a16:creationId xmlns:a16="http://schemas.microsoft.com/office/drawing/2014/main" id="{2FB912E3-BC69-E734-8288-1AB40465505B}"/>
              </a:ext>
            </a:extLst>
          </p:cNvPr>
          <p:cNvSpPr txBox="1"/>
          <p:nvPr/>
        </p:nvSpPr>
        <p:spPr>
          <a:xfrm>
            <a:off x="1066800" y="2103120"/>
            <a:ext cx="10058400" cy="3931920"/>
          </a:xfrm>
          <a:prstGeom prst="rect">
            <a:avLst/>
          </a:prstGeom>
        </p:spPr>
        <p:txBody>
          <a:bodyPr vert="horz" lIns="91440" tIns="45720" rIns="91440" bIns="45720" rtlCol="0">
            <a:normAutofit/>
          </a:bodyPr>
          <a:lstStyle/>
          <a:p>
            <a:pPr marL="285750" indent="-285750" defTabSz="914400">
              <a:spcAft>
                <a:spcPts val="600"/>
              </a:spcAft>
              <a:buClr>
                <a:schemeClr val="tx1">
                  <a:lumMod val="85000"/>
                  <a:lumOff val="15000"/>
                </a:schemeClr>
              </a:buClr>
              <a:buFont typeface="Arial" panose="020B0604020202020204" pitchFamily="34" charset="0"/>
              <a:buChar char="•"/>
            </a:pPr>
            <a:r>
              <a:rPr lang="en-US" dirty="0">
                <a:latin typeface="Arial" panose="020B0604020202020204" pitchFamily="34" charset="0"/>
                <a:cs typeface="Arial" panose="020B0604020202020204" pitchFamily="34" charset="0"/>
              </a:rPr>
              <a:t>Transferable skills are skills that can be used for multiple jobs. </a:t>
            </a:r>
          </a:p>
          <a:p>
            <a:pPr defTabSz="914400">
              <a:spcAft>
                <a:spcPts val="600"/>
              </a:spcAft>
              <a:buClr>
                <a:schemeClr val="tx1">
                  <a:lumMod val="85000"/>
                  <a:lumOff val="15000"/>
                </a:schemeClr>
              </a:buCl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Musical Theatre has multiple transferable skills that apply to everyday jobs, such as communication and empathy. </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Transferable skills are what employers look for when they want to hire someone. </a:t>
            </a:r>
          </a:p>
          <a:p>
            <a:r>
              <a:rPr lang="en-GB" b="1" dirty="0"/>
              <a:t> </a:t>
            </a:r>
          </a:p>
          <a:p>
            <a:pPr indent="-182880" defTabSz="914400">
              <a:spcAft>
                <a:spcPts val="600"/>
              </a:spcAft>
              <a:buClr>
                <a:schemeClr val="tx1">
                  <a:lumMod val="85000"/>
                  <a:lumOff val="15000"/>
                </a:schemeClr>
              </a:buClr>
              <a:buFont typeface="Garamond" pitchFamily="18" charset="0"/>
              <a:buChar char="◦"/>
            </a:pPr>
            <a:endParaRPr lang="en-US" dirty="0"/>
          </a:p>
          <a:p>
            <a:pPr indent="-182880" defTabSz="914400">
              <a:spcAft>
                <a:spcPts val="600"/>
              </a:spcAft>
              <a:buClr>
                <a:schemeClr val="tx1">
                  <a:lumMod val="85000"/>
                  <a:lumOff val="15000"/>
                </a:schemeClr>
              </a:buClr>
              <a:buFont typeface="Garamond" pitchFamily="18" charset="0"/>
              <a:buChar char="◦"/>
            </a:pPr>
            <a:endParaRPr lang="en-US" dirty="0"/>
          </a:p>
        </p:txBody>
      </p:sp>
      <p:sp>
        <p:nvSpPr>
          <p:cNvPr id="1033" name="Rectangle 1032">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US" dirty="0"/>
          </a:p>
        </p:txBody>
      </p:sp>
    </p:spTree>
    <p:extLst>
      <p:ext uri="{BB962C8B-B14F-4D97-AF65-F5344CB8AC3E}">
        <p14:creationId xmlns:p14="http://schemas.microsoft.com/office/powerpoint/2010/main" val="33220409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F2419-BC52-8D1A-96A1-43657DE569F1}"/>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organisation</a:t>
            </a:r>
          </a:p>
        </p:txBody>
      </p:sp>
    </p:spTree>
    <p:extLst>
      <p:ext uri="{BB962C8B-B14F-4D97-AF65-F5344CB8AC3E}">
        <p14:creationId xmlns:p14="http://schemas.microsoft.com/office/powerpoint/2010/main" val="2645373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E628C-AD67-6CD6-D4F1-EB3BC80ACFF8}"/>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Organisation</a:t>
            </a:r>
          </a:p>
        </p:txBody>
      </p:sp>
      <p:sp>
        <p:nvSpPr>
          <p:cNvPr id="4" name="Text Placeholder 3">
            <a:extLst>
              <a:ext uri="{FF2B5EF4-FFF2-40B4-BE49-F238E27FC236}">
                <a16:creationId xmlns:a16="http://schemas.microsoft.com/office/drawing/2014/main" id="{0436E6A6-502F-3576-3431-16F33B77EF5E}"/>
              </a:ext>
            </a:extLst>
          </p:cNvPr>
          <p:cNvSpPr>
            <a:spLocks noGrp="1"/>
          </p:cNvSpPr>
          <p:nvPr>
            <p:ph type="body" sz="half" idx="2"/>
          </p:nvPr>
        </p:nvSpPr>
        <p:spPr/>
        <p:txBody>
          <a:bodyPr/>
          <a:lstStyle/>
          <a:p>
            <a:r>
              <a:rPr lang="en-US" altLang="en-US" sz="1600" dirty="0">
                <a:solidFill>
                  <a:schemeClr val="bg1"/>
                </a:solidFill>
                <a:latin typeface="Arial" panose="020B0604020202020204" pitchFamily="34" charset="0"/>
              </a:rPr>
              <a:t>the way which something can be done or arranged. </a:t>
            </a:r>
          </a:p>
          <a:p>
            <a:endParaRPr lang="en-US" dirty="0"/>
          </a:p>
        </p:txBody>
      </p:sp>
      <p:pic>
        <p:nvPicPr>
          <p:cNvPr id="5" name="Picture 5" descr="Durafile Ring Binder A4 Files, Vibrant Assorted Colours, Pack of 10  Folders, Heavy Duty Board Construction Folders for Paperwork Ring Binder,  Ideal ...">
            <a:extLst>
              <a:ext uri="{FF2B5EF4-FFF2-40B4-BE49-F238E27FC236}">
                <a16:creationId xmlns:a16="http://schemas.microsoft.com/office/drawing/2014/main" id="{8CBB7A58-AC80-76EE-667A-D5116C7B76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8488" y="2313234"/>
            <a:ext cx="3665779" cy="21363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1F4E51-8A93-CD8D-1D1C-C40E6159048E}"/>
              </a:ext>
            </a:extLst>
          </p:cNvPr>
          <p:cNvSpPr txBox="1"/>
          <p:nvPr/>
        </p:nvSpPr>
        <p:spPr>
          <a:xfrm>
            <a:off x="6679363" y="4690477"/>
            <a:ext cx="2205423" cy="116955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 short video on how to organaise notes</a:t>
            </a:r>
          </a:p>
          <a:p>
            <a:pPr lvl="0" defTabSz="914400" eaLnBrk="0" fontAlgn="base" hangingPunct="0">
              <a:spcBef>
                <a:spcPct val="0"/>
              </a:spcBef>
              <a:spcAft>
                <a:spcPct val="0"/>
              </a:spcAft>
            </a:pPr>
            <a:r>
              <a:rPr lang="en-US" altLang="en-US" sz="1400" dirty="0">
                <a:latin typeface="Arial" panose="020B0604020202020204" pitchFamily="34" charset="0"/>
                <a:hlinkClick r:id="rId3"/>
              </a:rPr>
              <a:t>https://youtu.be/lzPYkPkws18?si=ZrT5vsuo65nQwf3R</a:t>
            </a:r>
            <a:r>
              <a:rPr lang="en-US" altLang="en-US" sz="1400" dirty="0">
                <a:latin typeface="Arial" panose="020B0604020202020204" pitchFamily="34" charset="0"/>
              </a:rPr>
              <a:t> </a:t>
            </a:r>
          </a:p>
        </p:txBody>
      </p:sp>
      <p:cxnSp>
        <p:nvCxnSpPr>
          <p:cNvPr id="9" name="Straight Connector 8">
            <a:extLst>
              <a:ext uri="{FF2B5EF4-FFF2-40B4-BE49-F238E27FC236}">
                <a16:creationId xmlns:a16="http://schemas.microsoft.com/office/drawing/2014/main" id="{8A9FA0FE-B21A-C010-642A-E93A302D2FBC}"/>
              </a:ext>
            </a:extLst>
          </p:cNvPr>
          <p:cNvCxnSpPr>
            <a:cxnSpLocks/>
          </p:cNvCxnSpPr>
          <p:nvPr/>
        </p:nvCxnSpPr>
        <p:spPr>
          <a:xfrm flipV="1">
            <a:off x="6224267" y="1749778"/>
            <a:ext cx="842577" cy="66041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BFB4A10-3939-B30D-2052-0265F5E30395}"/>
              </a:ext>
            </a:extLst>
          </p:cNvPr>
          <p:cNvSpPr txBox="1"/>
          <p:nvPr/>
        </p:nvSpPr>
        <p:spPr>
          <a:xfrm>
            <a:off x="6273022" y="1272298"/>
            <a:ext cx="2396845" cy="800219"/>
          </a:xfrm>
          <a:prstGeom prst="rect">
            <a:avLst/>
          </a:prstGeom>
          <a:noFill/>
        </p:spPr>
        <p:txBody>
          <a:bodyPr wrap="square" rtlCol="0">
            <a:spAutoFit/>
          </a:bodyPr>
          <a:lstStyle/>
          <a:p>
            <a:r>
              <a:rPr lang="en-US" altLang="en-US" sz="1400" dirty="0">
                <a:latin typeface="Arial" panose="020B0604020202020204" pitchFamily="34" charset="0"/>
              </a:rPr>
              <a:t>Organisation looks different for every individual </a:t>
            </a:r>
          </a:p>
          <a:p>
            <a:endParaRPr lang="en-US" dirty="0"/>
          </a:p>
        </p:txBody>
      </p:sp>
      <p:cxnSp>
        <p:nvCxnSpPr>
          <p:cNvPr id="15" name="Straight Connector 14">
            <a:extLst>
              <a:ext uri="{FF2B5EF4-FFF2-40B4-BE49-F238E27FC236}">
                <a16:creationId xmlns:a16="http://schemas.microsoft.com/office/drawing/2014/main" id="{91E8F1F0-3F63-FD52-C7E2-2862F4F97855}"/>
              </a:ext>
            </a:extLst>
          </p:cNvPr>
          <p:cNvCxnSpPr>
            <a:cxnSpLocks/>
          </p:cNvCxnSpPr>
          <p:nvPr/>
        </p:nvCxnSpPr>
        <p:spPr>
          <a:xfrm flipH="1" flipV="1">
            <a:off x="1625600" y="1975556"/>
            <a:ext cx="932888" cy="65064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231376C-DA8D-70FF-0814-362FD2908992}"/>
              </a:ext>
            </a:extLst>
          </p:cNvPr>
          <p:cNvSpPr txBox="1"/>
          <p:nvPr/>
        </p:nvSpPr>
        <p:spPr>
          <a:xfrm>
            <a:off x="164710" y="1672407"/>
            <a:ext cx="2396846" cy="523220"/>
          </a:xfrm>
          <a:prstGeom prst="rect">
            <a:avLst/>
          </a:prstGeom>
          <a:noFill/>
        </p:spPr>
        <p:txBody>
          <a:bodyPr wrap="square" rtlCol="0">
            <a:spAutoFit/>
          </a:bodyPr>
          <a:lstStyle/>
          <a:p>
            <a:pPr lvl="0" eaLnBrk="0" fontAlgn="base" hangingPunct="0">
              <a:spcBef>
                <a:spcPct val="0"/>
              </a:spcBef>
              <a:spcAft>
                <a:spcPct val="0"/>
              </a:spcAft>
            </a:pPr>
            <a:r>
              <a:rPr lang="en-US" altLang="en-US" sz="1400" dirty="0">
                <a:latin typeface="Arial" panose="020B0604020202020204" pitchFamily="34" charset="0"/>
              </a:rPr>
              <a:t>Organisation can make you more employable </a:t>
            </a:r>
          </a:p>
        </p:txBody>
      </p:sp>
      <p:cxnSp>
        <p:nvCxnSpPr>
          <p:cNvPr id="19" name="Straight Connector 18">
            <a:extLst>
              <a:ext uri="{FF2B5EF4-FFF2-40B4-BE49-F238E27FC236}">
                <a16:creationId xmlns:a16="http://schemas.microsoft.com/office/drawing/2014/main" id="{B7563393-BC7D-3088-E33C-7EEB5CE1F05A}"/>
              </a:ext>
            </a:extLst>
          </p:cNvPr>
          <p:cNvCxnSpPr>
            <a:cxnSpLocks/>
          </p:cNvCxnSpPr>
          <p:nvPr/>
        </p:nvCxnSpPr>
        <p:spPr>
          <a:xfrm flipH="1">
            <a:off x="1319244" y="4038600"/>
            <a:ext cx="1242312" cy="41095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39883E4-468C-FCAF-FC8C-487C9B6845F4}"/>
              </a:ext>
            </a:extLst>
          </p:cNvPr>
          <p:cNvSpPr txBox="1"/>
          <p:nvPr/>
        </p:nvSpPr>
        <p:spPr>
          <a:xfrm>
            <a:off x="236222" y="4394294"/>
            <a:ext cx="2517954" cy="2092881"/>
          </a:xfrm>
          <a:prstGeom prst="rect">
            <a:avLst/>
          </a:prstGeom>
          <a:noFill/>
        </p:spPr>
        <p:txBody>
          <a:bodyPr wrap="square" rtlCol="0">
            <a:spAutoFit/>
          </a:bodyPr>
          <a:lstStyle/>
          <a:p>
            <a:r>
              <a:rPr lang="en-US" altLang="en-US" sz="1400" dirty="0">
                <a:latin typeface="Arial" panose="020B0604020202020204" pitchFamily="34" charset="0"/>
              </a:rPr>
              <a:t>Organisation helps reduce stress- “</a:t>
            </a:r>
            <a:r>
              <a:rPr lang="en-US" altLang="en-US" sz="1400" dirty="0">
                <a:solidFill>
                  <a:srgbClr val="2D2D2D"/>
                </a:solidFill>
                <a:latin typeface="Arial" panose="020B0604020202020204" pitchFamily="34" charset="0"/>
                <a:cs typeface="Arial" panose="020B0604020202020204" pitchFamily="34" charset="0"/>
              </a:rPr>
              <a:t>Organisation allows you to add more structure to your work life so that you can better control your workload and break it into manageable tasks.” Indeed Editorial Team (2025)</a:t>
            </a:r>
            <a:endParaRPr lang="en-US" altLang="en-US" sz="1400" dirty="0">
              <a:latin typeface="Arial" panose="020B0604020202020204" pitchFamily="34" charset="0"/>
              <a:cs typeface="Arial" panose="020B0604020202020204" pitchFamily="34" charset="0"/>
            </a:endParaRPr>
          </a:p>
          <a:p>
            <a:endParaRPr lang="en-US" dirty="0"/>
          </a:p>
        </p:txBody>
      </p:sp>
      <p:cxnSp>
        <p:nvCxnSpPr>
          <p:cNvPr id="24" name="Straight Connector 23">
            <a:extLst>
              <a:ext uri="{FF2B5EF4-FFF2-40B4-BE49-F238E27FC236}">
                <a16:creationId xmlns:a16="http://schemas.microsoft.com/office/drawing/2014/main" id="{E34170D5-178F-3C38-B279-2E2034CD273D}"/>
              </a:ext>
            </a:extLst>
          </p:cNvPr>
          <p:cNvCxnSpPr/>
          <p:nvPr/>
        </p:nvCxnSpPr>
        <p:spPr>
          <a:xfrm>
            <a:off x="6096000" y="4449555"/>
            <a:ext cx="682171" cy="105135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A44D47D2-6FB7-6C84-43A4-3B515A1C5C8E}"/>
              </a:ext>
            </a:extLst>
          </p:cNvPr>
          <p:cNvSpPr txBox="1"/>
          <p:nvPr/>
        </p:nvSpPr>
        <p:spPr>
          <a:xfrm flipH="1">
            <a:off x="1546577" y="253851"/>
            <a:ext cx="5520257" cy="1169551"/>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Musicals can be complex, and organisation is needed to keep the show running smoothly </a:t>
            </a:r>
            <a:r>
              <a:rPr lang="en-US" sz="1400" dirty="0">
                <a:latin typeface="Arial" panose="020B0604020202020204" pitchFamily="34" charset="0"/>
                <a:cs typeface="Arial" panose="020B0604020202020204" pitchFamily="34" charset="0"/>
                <a:hlinkClick r:id="rId4"/>
              </a:rPr>
              <a:t>https://www.tiktok.com/@hannahlowther/video/7075756545564347653?is_from_webapp=1&amp;sender_device=pc</a:t>
            </a:r>
            <a:r>
              <a:rPr lang="en-US" sz="1400" dirty="0">
                <a:latin typeface="Arial" panose="020B0604020202020204" pitchFamily="34" charset="0"/>
                <a:cs typeface="Arial" panose="020B0604020202020204" pitchFamily="34" charset="0"/>
              </a:rPr>
              <a:t>  Hannah Lowther (2022)</a:t>
            </a:r>
          </a:p>
        </p:txBody>
      </p:sp>
      <p:cxnSp>
        <p:nvCxnSpPr>
          <p:cNvPr id="27" name="Straight Connector 26">
            <a:extLst>
              <a:ext uri="{FF2B5EF4-FFF2-40B4-BE49-F238E27FC236}">
                <a16:creationId xmlns:a16="http://schemas.microsoft.com/office/drawing/2014/main" id="{400E189E-891A-579C-A819-AFBECB71EA20}"/>
              </a:ext>
            </a:extLst>
          </p:cNvPr>
          <p:cNvCxnSpPr>
            <a:cxnSpLocks/>
          </p:cNvCxnSpPr>
          <p:nvPr/>
        </p:nvCxnSpPr>
        <p:spPr>
          <a:xfrm flipV="1">
            <a:off x="4391377" y="1272298"/>
            <a:ext cx="0" cy="102858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674A99-EB1C-58CD-77FA-47152F38AFD7}"/>
              </a:ext>
            </a:extLst>
          </p:cNvPr>
          <p:cNvCxnSpPr>
            <a:cxnSpLocks/>
          </p:cNvCxnSpPr>
          <p:nvPr/>
        </p:nvCxnSpPr>
        <p:spPr>
          <a:xfrm>
            <a:off x="4391377" y="4449555"/>
            <a:ext cx="0" cy="61025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FFBFA64A-A6A7-41ED-CF03-25E69C11E10A}"/>
              </a:ext>
            </a:extLst>
          </p:cNvPr>
          <p:cNvSpPr txBox="1"/>
          <p:nvPr/>
        </p:nvSpPr>
        <p:spPr>
          <a:xfrm>
            <a:off x="2807778" y="5059809"/>
            <a:ext cx="3665778" cy="160043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Stage Mangers have a big book containing all the cues for the show- so this book must be organised so that the show can run smoothly </a:t>
            </a:r>
            <a:endParaRPr lang="en-US" sz="1400" dirty="0">
              <a:latin typeface="Arial" panose="020B0604020202020204" pitchFamily="34" charset="0"/>
              <a:cs typeface="Arial" panose="020B0604020202020204" pitchFamily="34" charset="0"/>
              <a:hlinkClick r:id="rId5"/>
            </a:endParaRPr>
          </a:p>
          <a:p>
            <a:r>
              <a:rPr lang="en-US" sz="1400" dirty="0">
                <a:latin typeface="Arial" panose="020B0604020202020204" pitchFamily="34" charset="0"/>
                <a:cs typeface="Arial" panose="020B0604020202020204" pitchFamily="34" charset="0"/>
                <a:hlinkClick r:id="rId5"/>
              </a:rPr>
              <a:t>https://www.instagram.com/reel/DOgidN6jP2m/?utm_source=ig_web_button_share_sheet</a:t>
            </a:r>
            <a:r>
              <a:rPr lang="en-US" sz="1400" dirty="0">
                <a:latin typeface="Arial" panose="020B0604020202020204" pitchFamily="34" charset="0"/>
                <a:cs typeface="Arial" panose="020B0604020202020204" pitchFamily="34" charset="0"/>
              </a:rPr>
              <a:t> Matilda The Musical (2025)</a:t>
            </a:r>
          </a:p>
        </p:txBody>
      </p:sp>
    </p:spTree>
    <p:extLst>
      <p:ext uri="{BB962C8B-B14F-4D97-AF65-F5344CB8AC3E}">
        <p14:creationId xmlns:p14="http://schemas.microsoft.com/office/powerpoint/2010/main" val="2280924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0772-A7CC-6A21-3311-0BB5CEDAD068}"/>
              </a:ext>
            </a:extLst>
          </p:cNvPr>
          <p:cNvSpPr>
            <a:spLocks noGrp="1"/>
          </p:cNvSpPr>
          <p:nvPr>
            <p:ph type="title"/>
          </p:nvPr>
        </p:nvSpPr>
        <p:spPr>
          <a:xfrm>
            <a:off x="953911" y="222225"/>
            <a:ext cx="10058400" cy="1371600"/>
          </a:xfrm>
        </p:spPr>
        <p:txBody>
          <a:bodyPr>
            <a:normAutofit/>
          </a:bodyPr>
          <a:lstStyle/>
          <a:p>
            <a:r>
              <a:rPr lang="en-US" dirty="0">
                <a:latin typeface="Arial" panose="020B0604020202020204" pitchFamily="34" charset="0"/>
                <a:cs typeface="Arial" panose="020B0604020202020204" pitchFamily="34" charset="0"/>
              </a:rPr>
              <a:t>Dyslexia- </a:t>
            </a:r>
            <a:r>
              <a:rPr lang="en-US" sz="2700" dirty="0">
                <a:latin typeface="Arial" panose="020B0604020202020204" pitchFamily="34" charset="0"/>
                <a:cs typeface="Arial" panose="020B0604020202020204" pitchFamily="34" charset="0"/>
              </a:rPr>
              <a:t>a set of processing difficulties that affect reading and spelling </a:t>
            </a:r>
          </a:p>
        </p:txBody>
      </p:sp>
      <p:sp>
        <p:nvSpPr>
          <p:cNvPr id="11" name="TextBox 10">
            <a:extLst>
              <a:ext uri="{FF2B5EF4-FFF2-40B4-BE49-F238E27FC236}">
                <a16:creationId xmlns:a16="http://schemas.microsoft.com/office/drawing/2014/main" id="{398DB9D9-E63C-0EF7-E058-FB4FD79D6105}"/>
              </a:ext>
            </a:extLst>
          </p:cNvPr>
          <p:cNvSpPr txBox="1"/>
          <p:nvPr/>
        </p:nvSpPr>
        <p:spPr>
          <a:xfrm>
            <a:off x="2110232" y="5024072"/>
            <a:ext cx="7416800"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Dyslexia is a condition that affects “10% of the population” British Dyslexia Association (2024) Dyslexia affects everyone differently, so the same technique isn’t going to work for different people </a:t>
            </a:r>
          </a:p>
        </p:txBody>
      </p:sp>
      <p:sp>
        <p:nvSpPr>
          <p:cNvPr id="3" name="Text Placeholder 2">
            <a:extLst>
              <a:ext uri="{FF2B5EF4-FFF2-40B4-BE49-F238E27FC236}">
                <a16:creationId xmlns:a16="http://schemas.microsoft.com/office/drawing/2014/main" id="{0F12A4BD-AED4-5E31-0F43-CD08099AB197}"/>
              </a:ext>
            </a:extLst>
          </p:cNvPr>
          <p:cNvSpPr>
            <a:spLocks noGrp="1"/>
          </p:cNvSpPr>
          <p:nvPr>
            <p:ph type="body" idx="1"/>
          </p:nvPr>
        </p:nvSpPr>
        <p:spPr>
          <a:xfrm>
            <a:off x="1063752" y="1767116"/>
            <a:ext cx="4754880" cy="640080"/>
          </a:xfrm>
        </p:spPr>
        <p:txBody>
          <a:bodyPr/>
          <a:lstStyle/>
          <a:p>
            <a:r>
              <a:rPr lang="en-US" dirty="0">
                <a:latin typeface="Arial" panose="020B0604020202020204" pitchFamily="34" charset="0"/>
                <a:cs typeface="Arial" panose="020B0604020202020204" pitchFamily="34" charset="0"/>
              </a:rPr>
              <a:t>Organised to the plain eye </a:t>
            </a:r>
          </a:p>
        </p:txBody>
      </p:sp>
      <p:sp>
        <p:nvSpPr>
          <p:cNvPr id="4" name="Content Placeholder 3">
            <a:extLst>
              <a:ext uri="{FF2B5EF4-FFF2-40B4-BE49-F238E27FC236}">
                <a16:creationId xmlns:a16="http://schemas.microsoft.com/office/drawing/2014/main" id="{2F3853BD-A8BC-DC07-68A6-0224F5A67177}"/>
              </a:ext>
            </a:extLst>
          </p:cNvPr>
          <p:cNvSpPr>
            <a:spLocks noGrp="1"/>
          </p:cNvSpPr>
          <p:nvPr>
            <p:ph sz="half" idx="2"/>
          </p:nvPr>
        </p:nvSpPr>
        <p:spPr>
          <a:xfrm>
            <a:off x="1100215" y="2577099"/>
            <a:ext cx="4754880" cy="3200400"/>
          </a:xfrm>
        </p:spPr>
        <p:txBody>
          <a:bodyPr>
            <a:normAutofit/>
          </a:bodyPr>
          <a:lstStyle/>
          <a:p>
            <a:r>
              <a:rPr lang="en-GB" dirty="0">
                <a:latin typeface="Arial" panose="020B0604020202020204" pitchFamily="34" charset="0"/>
                <a:cs typeface="Arial" panose="020B0604020202020204" pitchFamily="34" charset="0"/>
              </a:rPr>
              <a:t>British Dyslexia Association (2024) “Task and To Do lists, These enable you to create and manage daily tasks. Some enable you to allocate time and organise your day”. They can also help you prioritise jobs to do. </a:t>
            </a:r>
            <a:endParaRPr lang="en-US"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D44ECBDC-376D-8BE1-84F5-B6993AC2BFB9}"/>
              </a:ext>
            </a:extLst>
          </p:cNvPr>
          <p:cNvSpPr>
            <a:spLocks noGrp="1"/>
          </p:cNvSpPr>
          <p:nvPr>
            <p:ph type="body" sz="quarter" idx="3"/>
          </p:nvPr>
        </p:nvSpPr>
        <p:spPr>
          <a:xfrm>
            <a:off x="6373368" y="1727200"/>
            <a:ext cx="4754880" cy="640080"/>
          </a:xfrm>
        </p:spPr>
        <p:txBody>
          <a:bodyPr/>
          <a:lstStyle/>
          <a:p>
            <a:r>
              <a:rPr lang="en-US" dirty="0">
                <a:latin typeface="Arial" panose="020B0604020202020204" pitchFamily="34" charset="0"/>
                <a:cs typeface="Arial" panose="020B0604020202020204" pitchFamily="34" charset="0"/>
              </a:rPr>
              <a:t>Organised chaos</a:t>
            </a:r>
          </a:p>
        </p:txBody>
      </p:sp>
      <p:sp>
        <p:nvSpPr>
          <p:cNvPr id="6" name="Content Placeholder 5">
            <a:extLst>
              <a:ext uri="{FF2B5EF4-FFF2-40B4-BE49-F238E27FC236}">
                <a16:creationId xmlns:a16="http://schemas.microsoft.com/office/drawing/2014/main" id="{16494AFF-9F52-DBBA-CDF4-1088AF48A2BD}"/>
              </a:ext>
            </a:extLst>
          </p:cNvPr>
          <p:cNvSpPr>
            <a:spLocks noGrp="1"/>
          </p:cNvSpPr>
          <p:nvPr>
            <p:ph sz="quarter" idx="4"/>
          </p:nvPr>
        </p:nvSpPr>
        <p:spPr>
          <a:xfrm>
            <a:off x="6336905" y="2540570"/>
            <a:ext cx="4754880" cy="3200400"/>
          </a:xfrm>
        </p:spPr>
        <p:txBody>
          <a:bodyPr>
            <a:normAutofit/>
          </a:bodyPr>
          <a:lstStyle/>
          <a:p>
            <a:r>
              <a:rPr lang="en-GB" dirty="0">
                <a:latin typeface="Arial" panose="020B0604020202020204" pitchFamily="34" charset="0"/>
                <a:cs typeface="Arial" panose="020B0604020202020204" pitchFamily="34" charset="0"/>
              </a:rPr>
              <a:t>Stephen Martin (2019) “Maintaining a neat environment can feel like an uphill battle, especially if we’re constantly brainstorming new ideas. We want everything in easy reach, which sometimes leads to clutter. Yet we often know exactly where things are in those piles”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09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26F79F82-1252-45D5-B9C3-C4F2B0BA3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5" name="Rectangle 54">
            <a:extLst>
              <a:ext uri="{FF2B5EF4-FFF2-40B4-BE49-F238E27FC236}">
                <a16:creationId xmlns:a16="http://schemas.microsoft.com/office/drawing/2014/main" id="{E94D120F-99B4-41EA-B626-9C55D57C7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dirty="0"/>
          </a:p>
        </p:txBody>
      </p:sp>
      <p:sp>
        <p:nvSpPr>
          <p:cNvPr id="56" name="Rectangle 55">
            <a:extLst>
              <a:ext uri="{FF2B5EF4-FFF2-40B4-BE49-F238E27FC236}">
                <a16:creationId xmlns:a16="http://schemas.microsoft.com/office/drawing/2014/main" id="{E52426A7-8271-47C8-9006-BD9DBD52E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dirty="0"/>
          </a:p>
        </p:txBody>
      </p:sp>
      <p:sp>
        <p:nvSpPr>
          <p:cNvPr id="57" name="Rectangle 56">
            <a:extLst>
              <a:ext uri="{FF2B5EF4-FFF2-40B4-BE49-F238E27FC236}">
                <a16:creationId xmlns:a16="http://schemas.microsoft.com/office/drawing/2014/main" id="{04F92726-8D65-4F06-8243-96CB8CE66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pSp>
        <p:nvGrpSpPr>
          <p:cNvPr id="58" name="Group 57">
            <a:extLst>
              <a:ext uri="{FF2B5EF4-FFF2-40B4-BE49-F238E27FC236}">
                <a16:creationId xmlns:a16="http://schemas.microsoft.com/office/drawing/2014/main" id="{4A7F2011-714A-4A00-ABAD-EEF84D9279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5" name="Straight Connector 24">
              <a:extLst>
                <a:ext uri="{FF2B5EF4-FFF2-40B4-BE49-F238E27FC236}">
                  <a16:creationId xmlns:a16="http://schemas.microsoft.com/office/drawing/2014/main" id="{0A065EE9-9615-47E3-8F07-33DE59F69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F21A2FC-0F6E-4381-BAA6-AC50BFBEA7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8821413-03FF-40EC-A08E-856957FA6E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59" name="Rectangle 58">
            <a:extLst>
              <a:ext uri="{FF2B5EF4-FFF2-40B4-BE49-F238E27FC236}">
                <a16:creationId xmlns:a16="http://schemas.microsoft.com/office/drawing/2014/main" id="{1D00838E-E0E4-4875-9837-6B1DEC53B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F1CB3E15-BC4E-45DE-BE92-BA9B9D147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 y="0"/>
            <a:ext cx="12191969"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1" name="Rectangle 60">
            <a:extLst>
              <a:ext uri="{FF2B5EF4-FFF2-40B4-BE49-F238E27FC236}">
                <a16:creationId xmlns:a16="http://schemas.microsoft.com/office/drawing/2014/main" id="{4A56E3B7-03F1-4EB5-91BC-B27AFE8C2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4804317"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dirty="0"/>
          </a:p>
        </p:txBody>
      </p:sp>
      <p:sp>
        <p:nvSpPr>
          <p:cNvPr id="62" name="Rectangle 61">
            <a:extLst>
              <a:ext uri="{FF2B5EF4-FFF2-40B4-BE49-F238E27FC236}">
                <a16:creationId xmlns:a16="http://schemas.microsoft.com/office/drawing/2014/main" id="{B0CF4992-DAEE-4830-A0FF-136D1BA1B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87" y="809244"/>
            <a:ext cx="4471416" cy="5239512"/>
          </a:xfrm>
          <a:prstGeom prst="rect">
            <a:avLst/>
          </a:prstGeom>
          <a:noFill/>
          <a:ln w="6350" cap="sq" cmpd="sng" algn="ctr">
            <a:solidFill>
              <a:schemeClr val="tx1">
                <a:lumMod val="75000"/>
                <a:lumOff val="25000"/>
              </a:schemeClr>
            </a:solidFill>
            <a:prstDash val="solid"/>
            <a:miter lim="800000"/>
          </a:ln>
          <a:effectLst/>
        </p:spPr>
        <p:txBody>
          <a:bodyPr/>
          <a:lstStyle/>
          <a:p>
            <a:endParaRPr lang="en-US" dirty="0"/>
          </a:p>
        </p:txBody>
      </p:sp>
      <p:sp>
        <p:nvSpPr>
          <p:cNvPr id="2" name="Title 1">
            <a:extLst>
              <a:ext uri="{FF2B5EF4-FFF2-40B4-BE49-F238E27FC236}">
                <a16:creationId xmlns:a16="http://schemas.microsoft.com/office/drawing/2014/main" id="{4FF7A93B-7CD9-5F5E-8AD1-78862BFA6743}"/>
              </a:ext>
            </a:extLst>
          </p:cNvPr>
          <p:cNvSpPr>
            <a:spLocks noGrp="1"/>
          </p:cNvSpPr>
          <p:nvPr>
            <p:ph type="title"/>
          </p:nvPr>
        </p:nvSpPr>
        <p:spPr>
          <a:xfrm>
            <a:off x="1257342" y="1559768"/>
            <a:ext cx="3576306" cy="3135379"/>
          </a:xfrm>
        </p:spPr>
        <p:txBody>
          <a:bodyPr vert="horz" lIns="91440" tIns="45720" rIns="91440" bIns="45720" rtlCol="0" anchor="ctr">
            <a:normAutofit/>
          </a:bodyPr>
          <a:lstStyle/>
          <a:p>
            <a:pPr algn="ctr">
              <a:lnSpc>
                <a:spcPct val="83000"/>
              </a:lnSpc>
            </a:pPr>
            <a:r>
              <a:rPr lang="en-US" sz="3400" cap="all" spc="-100" dirty="0">
                <a:latin typeface="Arial" panose="020B0604020202020204" pitchFamily="34" charset="0"/>
                <a:cs typeface="Arial" panose="020B0604020202020204" pitchFamily="34" charset="0"/>
              </a:rPr>
              <a:t>My ways of organisation </a:t>
            </a:r>
          </a:p>
        </p:txBody>
      </p:sp>
      <p:sp>
        <p:nvSpPr>
          <p:cNvPr id="63" name="Rectangle 62">
            <a:extLst>
              <a:ext uri="{FF2B5EF4-FFF2-40B4-BE49-F238E27FC236}">
                <a16:creationId xmlns:a16="http://schemas.microsoft.com/office/drawing/2014/main" id="{DFB96B74-8FB3-4B27-8649-F195F9588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85375" y="640856"/>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64" name="Straight Connector 63">
            <a:extLst>
              <a:ext uri="{FF2B5EF4-FFF2-40B4-BE49-F238E27FC236}">
                <a16:creationId xmlns:a16="http://schemas.microsoft.com/office/drawing/2014/main" id="{CE7B6A5A-9559-4830-B778-D4B9EC8BDC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796"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7030DAC-F853-4687-A8C9-9EC07B0CF5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436"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4BD68F8-855E-4B56-AD00-A99F3B63D2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0796"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useBgFill="1">
        <p:nvSpPr>
          <p:cNvPr id="67" name="Rectangle 66">
            <a:extLst>
              <a:ext uri="{FF2B5EF4-FFF2-40B4-BE49-F238E27FC236}">
                <a16:creationId xmlns:a16="http://schemas.microsoft.com/office/drawing/2014/main" id="{FA96442A-D0C2-401F-88F7-7FC82B463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67">
            <a:extLst>
              <a:ext uri="{FF2B5EF4-FFF2-40B4-BE49-F238E27FC236}">
                <a16:creationId xmlns:a16="http://schemas.microsoft.com/office/drawing/2014/main" id="{B0803433-374A-4314-9AAD-C99A78F6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creenshot of a phone&#10;&#10;AI-generated content may be incorrect.">
            <a:extLst>
              <a:ext uri="{FF2B5EF4-FFF2-40B4-BE49-F238E27FC236}">
                <a16:creationId xmlns:a16="http://schemas.microsoft.com/office/drawing/2014/main" id="{50F790F5-6881-34DF-F827-3D2C49BA4436}"/>
              </a:ext>
            </a:extLst>
          </p:cNvPr>
          <p:cNvPicPr>
            <a:picLocks noChangeAspect="1"/>
          </p:cNvPicPr>
          <p:nvPr/>
        </p:nvPicPr>
        <p:blipFill>
          <a:blip r:embed="rId3"/>
          <a:stretch>
            <a:fillRect/>
          </a:stretch>
        </p:blipFill>
        <p:spPr>
          <a:xfrm>
            <a:off x="6928387" y="321734"/>
            <a:ext cx="1349358" cy="2739814"/>
          </a:xfrm>
          <a:prstGeom prst="rect">
            <a:avLst/>
          </a:prstGeom>
        </p:spPr>
      </p:pic>
      <p:sp>
        <p:nvSpPr>
          <p:cNvPr id="69" name="Rectangle 68">
            <a:extLst>
              <a:ext uri="{FF2B5EF4-FFF2-40B4-BE49-F238E27FC236}">
                <a16:creationId xmlns:a16="http://schemas.microsoft.com/office/drawing/2014/main" id="{EE8116C7-8DCC-4271-B39B-A7C7E1DAF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screenshot of a phone&#10;&#10;AI-generated content may be incorrect.">
            <a:extLst>
              <a:ext uri="{FF2B5EF4-FFF2-40B4-BE49-F238E27FC236}">
                <a16:creationId xmlns:a16="http://schemas.microsoft.com/office/drawing/2014/main" id="{FC9B320D-2209-DC6E-43DC-A25528C51616}"/>
              </a:ext>
            </a:extLst>
          </p:cNvPr>
          <p:cNvPicPr>
            <a:picLocks noChangeAspect="1"/>
          </p:cNvPicPr>
          <p:nvPr/>
        </p:nvPicPr>
        <p:blipFill>
          <a:blip r:embed="rId4"/>
          <a:stretch>
            <a:fillRect/>
          </a:stretch>
        </p:blipFill>
        <p:spPr>
          <a:xfrm>
            <a:off x="9729424" y="321734"/>
            <a:ext cx="1911019" cy="2739814"/>
          </a:xfrm>
          <a:prstGeom prst="rect">
            <a:avLst/>
          </a:prstGeom>
        </p:spPr>
      </p:pic>
      <p:sp>
        <p:nvSpPr>
          <p:cNvPr id="70" name="Rectangle 69">
            <a:extLst>
              <a:ext uri="{FF2B5EF4-FFF2-40B4-BE49-F238E27FC236}">
                <a16:creationId xmlns:a16="http://schemas.microsoft.com/office/drawing/2014/main" id="{334290A7-0E34-4A39-A1E6-0C0E52167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screen shot of a computer&#10;&#10;AI-generated content may be incorrect.">
            <a:extLst>
              <a:ext uri="{FF2B5EF4-FFF2-40B4-BE49-F238E27FC236}">
                <a16:creationId xmlns:a16="http://schemas.microsoft.com/office/drawing/2014/main" id="{86263CEA-0A6E-DFBE-BFBC-8C3ABAFBBE52}"/>
              </a:ext>
            </a:extLst>
          </p:cNvPr>
          <p:cNvPicPr>
            <a:picLocks noChangeAspect="1"/>
          </p:cNvPicPr>
          <p:nvPr/>
        </p:nvPicPr>
        <p:blipFill>
          <a:blip r:embed="rId5"/>
          <a:stretch>
            <a:fillRect/>
          </a:stretch>
        </p:blipFill>
        <p:spPr>
          <a:xfrm>
            <a:off x="6420908" y="4137881"/>
            <a:ext cx="2364317" cy="2056955"/>
          </a:xfrm>
          <a:prstGeom prst="rect">
            <a:avLst/>
          </a:prstGeom>
        </p:spPr>
      </p:pic>
      <p:sp>
        <p:nvSpPr>
          <p:cNvPr id="53" name="Rectangle 52">
            <a:extLst>
              <a:ext uri="{FF2B5EF4-FFF2-40B4-BE49-F238E27FC236}">
                <a16:creationId xmlns:a16="http://schemas.microsoft.com/office/drawing/2014/main" id="{48566F78-4610-4A77-B86E-34439D70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screenshot of a phone&#10;&#10;AI-generated content may be incorrect.">
            <a:extLst>
              <a:ext uri="{FF2B5EF4-FFF2-40B4-BE49-F238E27FC236}">
                <a16:creationId xmlns:a16="http://schemas.microsoft.com/office/drawing/2014/main" id="{D95E2E6D-0E0B-0A93-FB2B-0D0CF424139F}"/>
              </a:ext>
            </a:extLst>
          </p:cNvPr>
          <p:cNvPicPr>
            <a:picLocks noChangeAspect="1"/>
          </p:cNvPicPr>
          <p:nvPr/>
        </p:nvPicPr>
        <p:blipFill>
          <a:blip r:embed="rId6"/>
          <a:stretch>
            <a:fillRect/>
          </a:stretch>
        </p:blipFill>
        <p:spPr>
          <a:xfrm>
            <a:off x="9514533" y="4448198"/>
            <a:ext cx="2364317" cy="1436322"/>
          </a:xfrm>
          <a:prstGeom prst="rect">
            <a:avLst/>
          </a:prstGeom>
        </p:spPr>
      </p:pic>
      <p:sp>
        <p:nvSpPr>
          <p:cNvPr id="14" name="TextBox 13">
            <a:extLst>
              <a:ext uri="{FF2B5EF4-FFF2-40B4-BE49-F238E27FC236}">
                <a16:creationId xmlns:a16="http://schemas.microsoft.com/office/drawing/2014/main" id="{414BE871-2636-A256-2F81-314708E26CC0}"/>
              </a:ext>
            </a:extLst>
          </p:cNvPr>
          <p:cNvSpPr txBox="1"/>
          <p:nvPr/>
        </p:nvSpPr>
        <p:spPr>
          <a:xfrm>
            <a:off x="6097551" y="2998113"/>
            <a:ext cx="3087065"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All songs separated into folders on voice memos </a:t>
            </a:r>
          </a:p>
        </p:txBody>
      </p:sp>
      <p:sp>
        <p:nvSpPr>
          <p:cNvPr id="15" name="TextBox 14">
            <a:extLst>
              <a:ext uri="{FF2B5EF4-FFF2-40B4-BE49-F238E27FC236}">
                <a16:creationId xmlns:a16="http://schemas.microsoft.com/office/drawing/2014/main" id="{523C89D5-C0A1-CE09-6653-47A3F31A99AC}"/>
              </a:ext>
            </a:extLst>
          </p:cNvPr>
          <p:cNvSpPr txBox="1"/>
          <p:nvPr/>
        </p:nvSpPr>
        <p:spPr>
          <a:xfrm>
            <a:off x="9194695" y="3074628"/>
            <a:ext cx="3007289"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Songs with descriptions </a:t>
            </a:r>
          </a:p>
        </p:txBody>
      </p:sp>
      <p:sp>
        <p:nvSpPr>
          <p:cNvPr id="17" name="TextBox 16">
            <a:extLst>
              <a:ext uri="{FF2B5EF4-FFF2-40B4-BE49-F238E27FC236}">
                <a16:creationId xmlns:a16="http://schemas.microsoft.com/office/drawing/2014/main" id="{0BF88354-CF88-50E7-BCCE-A4C364F8595E}"/>
              </a:ext>
            </a:extLst>
          </p:cNvPr>
          <p:cNvSpPr txBox="1"/>
          <p:nvPr/>
        </p:nvSpPr>
        <p:spPr>
          <a:xfrm>
            <a:off x="6097551" y="6378222"/>
            <a:ext cx="289969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Monologue table with all information </a:t>
            </a:r>
          </a:p>
        </p:txBody>
      </p:sp>
      <p:sp>
        <p:nvSpPr>
          <p:cNvPr id="19" name="TextBox 18">
            <a:extLst>
              <a:ext uri="{FF2B5EF4-FFF2-40B4-BE49-F238E27FC236}">
                <a16:creationId xmlns:a16="http://schemas.microsoft.com/office/drawing/2014/main" id="{1878F47D-FA9E-9F86-EA7A-6C0E3F422A10}"/>
              </a:ext>
            </a:extLst>
          </p:cNvPr>
          <p:cNvSpPr txBox="1"/>
          <p:nvPr/>
        </p:nvSpPr>
        <p:spPr>
          <a:xfrm>
            <a:off x="9457267" y="6327103"/>
            <a:ext cx="257386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Songs labeled with bar numbers </a:t>
            </a:r>
          </a:p>
        </p:txBody>
      </p:sp>
    </p:spTree>
    <p:extLst>
      <p:ext uri="{BB962C8B-B14F-4D97-AF65-F5344CB8AC3E}">
        <p14:creationId xmlns:p14="http://schemas.microsoft.com/office/powerpoint/2010/main" val="2930878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0785D-160C-F110-A025-07B7EC0525E5}"/>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708946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US" dirty="0"/>
          </a:p>
        </p:txBody>
      </p:sp>
      <p:sp>
        <p:nvSpPr>
          <p:cNvPr id="2" name="Title 1">
            <a:extLst>
              <a:ext uri="{FF2B5EF4-FFF2-40B4-BE49-F238E27FC236}">
                <a16:creationId xmlns:a16="http://schemas.microsoft.com/office/drawing/2014/main" id="{37319786-93B4-17A9-6551-038A258629AE}"/>
              </a:ext>
            </a:extLst>
          </p:cNvPr>
          <p:cNvSpPr>
            <a:spLocks noGrp="1"/>
          </p:cNvSpPr>
          <p:nvPr>
            <p:ph type="title"/>
          </p:nvPr>
        </p:nvSpPr>
        <p:spPr>
          <a:xfrm>
            <a:off x="573409" y="559477"/>
            <a:ext cx="3765200" cy="5709931"/>
          </a:xfrm>
        </p:spPr>
        <p:txBody>
          <a:bodyPr>
            <a:normAutofit/>
          </a:bodyPr>
          <a:lstStyle/>
          <a:p>
            <a:pPr algn="ctr"/>
            <a:r>
              <a:rPr lang="en-US" dirty="0">
                <a:latin typeface="Arial" panose="020B0604020202020204" pitchFamily="34" charset="0"/>
                <a:cs typeface="Arial" panose="020B0604020202020204" pitchFamily="34" charset="0"/>
              </a:rPr>
              <a:t>PROBLEM SOLVING </a:t>
            </a:r>
            <a:br>
              <a:rPr lang="en-US" dirty="0"/>
            </a:br>
            <a:r>
              <a:rPr lang="en-GB" sz="1600" dirty="0">
                <a:latin typeface="Arial" panose="020B0604020202020204" pitchFamily="34" charset="0"/>
                <a:cs typeface="Arial" panose="020B0604020202020204" pitchFamily="34" charset="0"/>
              </a:rPr>
              <a:t>The process of finding solutions to problems</a:t>
            </a:r>
            <a:br>
              <a:rPr lang="en-GB" sz="1600" dirty="0"/>
            </a:br>
            <a:endParaRPr lang="en-US" sz="1600" dirty="0"/>
          </a:p>
        </p:txBody>
      </p:sp>
      <p:graphicFrame>
        <p:nvGraphicFramePr>
          <p:cNvPr id="18" name="Content Placeholder 2">
            <a:extLst>
              <a:ext uri="{FF2B5EF4-FFF2-40B4-BE49-F238E27FC236}">
                <a16:creationId xmlns:a16="http://schemas.microsoft.com/office/drawing/2014/main" id="{4DC1DA8E-C2FB-0647-AD8F-ACBDFE0DE796}"/>
              </a:ext>
            </a:extLst>
          </p:cNvPr>
          <p:cNvGraphicFramePr>
            <a:graphicFrameLocks noGrp="1"/>
          </p:cNvGraphicFramePr>
          <p:nvPr>
            <p:ph idx="1"/>
            <p:extLst>
              <p:ext uri="{D42A27DB-BD31-4B8C-83A1-F6EECF244321}">
                <p14:modId xmlns:p14="http://schemas.microsoft.com/office/powerpoint/2010/main" val="71679946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8895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D12EAF2C-E413-C02F-94C8-7890BBDB9D58}"/>
              </a:ext>
            </a:extLst>
          </p:cNvPr>
          <p:cNvSpPr/>
          <p:nvPr/>
        </p:nvSpPr>
        <p:spPr>
          <a:xfrm>
            <a:off x="5068711" y="383822"/>
            <a:ext cx="1715912" cy="9482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Problem Solving</a:t>
            </a:r>
          </a:p>
        </p:txBody>
      </p:sp>
      <p:cxnSp>
        <p:nvCxnSpPr>
          <p:cNvPr id="4" name="Straight Connector 3">
            <a:extLst>
              <a:ext uri="{FF2B5EF4-FFF2-40B4-BE49-F238E27FC236}">
                <a16:creationId xmlns:a16="http://schemas.microsoft.com/office/drawing/2014/main" id="{395C754F-25DA-37CD-6745-511C42994738}"/>
              </a:ext>
            </a:extLst>
          </p:cNvPr>
          <p:cNvCxnSpPr>
            <a:cxnSpLocks/>
          </p:cNvCxnSpPr>
          <p:nvPr/>
        </p:nvCxnSpPr>
        <p:spPr>
          <a:xfrm flipH="1">
            <a:off x="3183467" y="1004710"/>
            <a:ext cx="1885244" cy="111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706F932-5501-1B4A-A4D3-D2DD601111C6}"/>
              </a:ext>
            </a:extLst>
          </p:cNvPr>
          <p:cNvCxnSpPr>
            <a:stCxn id="2" idx="4"/>
          </p:cNvCxnSpPr>
          <p:nvPr/>
        </p:nvCxnSpPr>
        <p:spPr>
          <a:xfrm>
            <a:off x="5926667" y="1332089"/>
            <a:ext cx="0" cy="1399822"/>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9BF902A-F467-09EC-6114-D70FFD4C173D}"/>
              </a:ext>
            </a:extLst>
          </p:cNvPr>
          <p:cNvCxnSpPr>
            <a:cxnSpLocks/>
          </p:cNvCxnSpPr>
          <p:nvPr/>
        </p:nvCxnSpPr>
        <p:spPr>
          <a:xfrm>
            <a:off x="6784623" y="1004710"/>
            <a:ext cx="1885244" cy="936979"/>
          </a:xfrm>
          <a:prstGeom prst="line">
            <a:avLst/>
          </a:prstGeom>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D3E3690A-C632-FF99-59F7-AB520E7BAB4B}"/>
              </a:ext>
            </a:extLst>
          </p:cNvPr>
          <p:cNvSpPr/>
          <p:nvPr/>
        </p:nvSpPr>
        <p:spPr>
          <a:xfrm>
            <a:off x="1648191" y="1738487"/>
            <a:ext cx="2314207" cy="13066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How to overcome struggle </a:t>
            </a:r>
          </a:p>
        </p:txBody>
      </p:sp>
      <p:sp>
        <p:nvSpPr>
          <p:cNvPr id="12" name="Oval 11">
            <a:extLst>
              <a:ext uri="{FF2B5EF4-FFF2-40B4-BE49-F238E27FC236}">
                <a16:creationId xmlns:a16="http://schemas.microsoft.com/office/drawing/2014/main" id="{C3ABA72E-974E-EA97-0E95-5E420CEBF7B5}"/>
              </a:ext>
            </a:extLst>
          </p:cNvPr>
          <p:cNvSpPr/>
          <p:nvPr/>
        </p:nvSpPr>
        <p:spPr>
          <a:xfrm>
            <a:off x="5102578" y="2731911"/>
            <a:ext cx="1648177" cy="120791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Reasons for struggle  </a:t>
            </a:r>
          </a:p>
        </p:txBody>
      </p:sp>
      <p:sp>
        <p:nvSpPr>
          <p:cNvPr id="13" name="Oval 12">
            <a:extLst>
              <a:ext uri="{FF2B5EF4-FFF2-40B4-BE49-F238E27FC236}">
                <a16:creationId xmlns:a16="http://schemas.microsoft.com/office/drawing/2014/main" id="{824652B4-3FF1-8F9F-172C-ABEF35C5C9FB}"/>
              </a:ext>
            </a:extLst>
          </p:cNvPr>
          <p:cNvSpPr/>
          <p:nvPr/>
        </p:nvSpPr>
        <p:spPr>
          <a:xfrm>
            <a:off x="7890933" y="1840088"/>
            <a:ext cx="2122312" cy="1298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Why is it important? </a:t>
            </a:r>
          </a:p>
        </p:txBody>
      </p:sp>
      <p:cxnSp>
        <p:nvCxnSpPr>
          <p:cNvPr id="15" name="Straight Connector 14">
            <a:extLst>
              <a:ext uri="{FF2B5EF4-FFF2-40B4-BE49-F238E27FC236}">
                <a16:creationId xmlns:a16="http://schemas.microsoft.com/office/drawing/2014/main" id="{BA576FA9-7109-3765-B740-8210F0168EF5}"/>
              </a:ext>
            </a:extLst>
          </p:cNvPr>
          <p:cNvCxnSpPr/>
          <p:nvPr/>
        </p:nvCxnSpPr>
        <p:spPr>
          <a:xfrm flipH="1" flipV="1">
            <a:off x="1648191" y="1332089"/>
            <a:ext cx="507987" cy="507999"/>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D7F2481-DAB0-2BCF-F9B0-D854BAF7CFCB}"/>
              </a:ext>
            </a:extLst>
          </p:cNvPr>
          <p:cNvCxnSpPr/>
          <p:nvPr/>
        </p:nvCxnSpPr>
        <p:spPr>
          <a:xfrm flipH="1">
            <a:off x="1230489" y="2731911"/>
            <a:ext cx="553155" cy="603955"/>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39A944C-65F0-4B77-490C-52658D6BB970}"/>
              </a:ext>
            </a:extLst>
          </p:cNvPr>
          <p:cNvCxnSpPr>
            <a:cxnSpLocks/>
          </p:cNvCxnSpPr>
          <p:nvPr/>
        </p:nvCxnSpPr>
        <p:spPr>
          <a:xfrm>
            <a:off x="2664178" y="3052232"/>
            <a:ext cx="0" cy="543279"/>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71DE8AB-A810-6ACB-1900-7F1E2FA7DFBB}"/>
              </a:ext>
            </a:extLst>
          </p:cNvPr>
          <p:cNvCxnSpPr>
            <a:cxnSpLocks/>
          </p:cNvCxnSpPr>
          <p:nvPr/>
        </p:nvCxnSpPr>
        <p:spPr>
          <a:xfrm>
            <a:off x="5926666" y="3939822"/>
            <a:ext cx="0" cy="88053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9CEFC83-218B-A96C-EF49-3F0667E40119}"/>
              </a:ext>
            </a:extLst>
          </p:cNvPr>
          <p:cNvCxnSpPr/>
          <p:nvPr/>
        </p:nvCxnSpPr>
        <p:spPr>
          <a:xfrm>
            <a:off x="6716888" y="3505200"/>
            <a:ext cx="824089" cy="50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00DDA33-D4D5-91B7-439B-0768D78815C7}"/>
              </a:ext>
            </a:extLst>
          </p:cNvPr>
          <p:cNvCxnSpPr>
            <a:stCxn id="12" idx="2"/>
          </p:cNvCxnSpPr>
          <p:nvPr/>
        </p:nvCxnSpPr>
        <p:spPr>
          <a:xfrm flipH="1">
            <a:off x="4492978" y="3335867"/>
            <a:ext cx="609600" cy="519289"/>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480DE79-90BE-6074-BE7E-DD7C12578044}"/>
              </a:ext>
            </a:extLst>
          </p:cNvPr>
          <p:cNvCxnSpPr>
            <a:cxnSpLocks/>
            <a:stCxn id="13" idx="7"/>
          </p:cNvCxnSpPr>
          <p:nvPr/>
        </p:nvCxnSpPr>
        <p:spPr>
          <a:xfrm flipV="1">
            <a:off x="9702440" y="1207911"/>
            <a:ext cx="739782" cy="822297"/>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6B44A79-95C0-8248-F736-291E03405938}"/>
              </a:ext>
            </a:extLst>
          </p:cNvPr>
          <p:cNvCxnSpPr>
            <a:cxnSpLocks/>
          </p:cNvCxnSpPr>
          <p:nvPr/>
        </p:nvCxnSpPr>
        <p:spPr>
          <a:xfrm>
            <a:off x="10013244" y="2619022"/>
            <a:ext cx="666040" cy="389328"/>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6585AAE-6CF7-5A26-DAF4-B80215975F59}"/>
              </a:ext>
            </a:extLst>
          </p:cNvPr>
          <p:cNvCxnSpPr>
            <a:cxnSpLocks/>
            <a:stCxn id="13" idx="4"/>
          </p:cNvCxnSpPr>
          <p:nvPr/>
        </p:nvCxnSpPr>
        <p:spPr>
          <a:xfrm>
            <a:off x="8952089" y="3138311"/>
            <a:ext cx="118533" cy="716845"/>
          </a:xfrm>
          <a:prstGeom prst="line">
            <a:avLst/>
          </a:prstGeom>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56E2D845-A61B-90BD-B185-3E2F03C691EF}"/>
              </a:ext>
            </a:extLst>
          </p:cNvPr>
          <p:cNvSpPr txBox="1"/>
          <p:nvPr/>
        </p:nvSpPr>
        <p:spPr>
          <a:xfrm>
            <a:off x="871821" y="602157"/>
            <a:ext cx="1185334" cy="769441"/>
          </a:xfrm>
          <a:prstGeom prst="rect">
            <a:avLst/>
          </a:prstGeom>
          <a:noFill/>
        </p:spPr>
        <p:txBody>
          <a:bodyPr wrap="square" rtlCol="0">
            <a:spAutoFit/>
          </a:bodyPr>
          <a:lstStyle/>
          <a:p>
            <a:r>
              <a:rPr lang="en-GB" sz="1100" dirty="0">
                <a:hlinkClick r:id="rId2"/>
              </a:rPr>
              <a:t>https://youtu.be/Zf1aEmxqJIQ?si=JSKf3l2FCJ6-gHPy</a:t>
            </a:r>
          </a:p>
        </p:txBody>
      </p:sp>
      <p:sp>
        <p:nvSpPr>
          <p:cNvPr id="37" name="Rectangle 1">
            <a:extLst>
              <a:ext uri="{FF2B5EF4-FFF2-40B4-BE49-F238E27FC236}">
                <a16:creationId xmlns:a16="http://schemas.microsoft.com/office/drawing/2014/main" id="{055F6900-C045-0B3B-2274-47A354F22627}"/>
              </a:ext>
            </a:extLst>
          </p:cNvPr>
          <p:cNvSpPr>
            <a:spLocks noChangeArrowheads="1"/>
          </p:cNvSpPr>
          <p:nvPr/>
        </p:nvSpPr>
        <p:spPr bwMode="auto">
          <a:xfrm rot="10800000" flipV="1">
            <a:off x="10442222" y="229770"/>
            <a:ext cx="1495774"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“Problem solving is a skill that is essential for success in both personal and professional life.” Graham Ross (2023)</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891BB030-47F3-411F-458A-999B7D2E2414}"/>
              </a:ext>
            </a:extLst>
          </p:cNvPr>
          <p:cNvSpPr txBox="1"/>
          <p:nvPr/>
        </p:nvSpPr>
        <p:spPr>
          <a:xfrm>
            <a:off x="10611761" y="2565330"/>
            <a:ext cx="1258712"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Allows for quick thinking during collaborative projects  </a:t>
            </a:r>
          </a:p>
        </p:txBody>
      </p:sp>
      <p:sp>
        <p:nvSpPr>
          <p:cNvPr id="46" name="TextBox 45">
            <a:extLst>
              <a:ext uri="{FF2B5EF4-FFF2-40B4-BE49-F238E27FC236}">
                <a16:creationId xmlns:a16="http://schemas.microsoft.com/office/drawing/2014/main" id="{A31CCA2C-284F-A918-7FA6-655E2FF2CAA3}"/>
              </a:ext>
            </a:extLst>
          </p:cNvPr>
          <p:cNvSpPr txBox="1"/>
          <p:nvPr/>
        </p:nvSpPr>
        <p:spPr>
          <a:xfrm rot="10800000" flipV="1">
            <a:off x="8822054" y="3849651"/>
            <a:ext cx="3048419" cy="221599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Theatre is a live performance so anything can happen Theatretrain HQ (2026) explains “</a:t>
            </a:r>
            <a:r>
              <a:rPr lang="en-US" altLang="en-US" sz="1200" dirty="0">
                <a:solidFill>
                  <a:srgbClr val="1B1B1B"/>
                </a:solidFill>
                <a:latin typeface="Arial" panose="020B0604020202020204" pitchFamily="34" charset="0"/>
                <a:cs typeface="Arial" panose="020B0604020202020204" pitchFamily="34" charset="0"/>
              </a:rPr>
              <a:t>Theatre is full of surprises and unexpected twists, making it the perfect place to practice problem-solving. Whether it’s adjusting a scene, finding new ways to express emotions, or adapting to changes during rehearsals, children learn to think quickly and creatively.”</a:t>
            </a:r>
            <a:endParaRPr lang="en-US" altLang="en-US" sz="1200" dirty="0">
              <a:latin typeface="Arial" panose="020B0604020202020204" pitchFamily="34" charset="0"/>
              <a:cs typeface="Arial" panose="020B0604020202020204" pitchFamily="34" charset="0"/>
            </a:endParaRPr>
          </a:p>
          <a:p>
            <a:endParaRPr lang="en-US" dirty="0"/>
          </a:p>
        </p:txBody>
      </p:sp>
      <p:sp>
        <p:nvSpPr>
          <p:cNvPr id="49" name="TextBox 48">
            <a:extLst>
              <a:ext uri="{FF2B5EF4-FFF2-40B4-BE49-F238E27FC236}">
                <a16:creationId xmlns:a16="http://schemas.microsoft.com/office/drawing/2014/main" id="{DD70A1E0-61C6-777D-E2FB-CC40BC46655E}"/>
              </a:ext>
            </a:extLst>
          </p:cNvPr>
          <p:cNvSpPr txBox="1"/>
          <p:nvPr/>
        </p:nvSpPr>
        <p:spPr>
          <a:xfrm>
            <a:off x="5136445" y="4786489"/>
            <a:ext cx="1648178"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Dwelling on the problem rather than finding the solution </a:t>
            </a:r>
          </a:p>
        </p:txBody>
      </p:sp>
      <p:sp>
        <p:nvSpPr>
          <p:cNvPr id="50" name="TextBox 49">
            <a:extLst>
              <a:ext uri="{FF2B5EF4-FFF2-40B4-BE49-F238E27FC236}">
                <a16:creationId xmlns:a16="http://schemas.microsoft.com/office/drawing/2014/main" id="{7010BDB1-0DB4-86DF-8EE0-725AC07ACCAE}"/>
              </a:ext>
            </a:extLst>
          </p:cNvPr>
          <p:cNvSpPr txBox="1"/>
          <p:nvPr/>
        </p:nvSpPr>
        <p:spPr>
          <a:xfrm>
            <a:off x="6716888" y="4086578"/>
            <a:ext cx="1569157"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Getting overwhelmed by the problem itself </a:t>
            </a:r>
          </a:p>
        </p:txBody>
      </p:sp>
      <p:sp>
        <p:nvSpPr>
          <p:cNvPr id="51" name="TextBox 50">
            <a:extLst>
              <a:ext uri="{FF2B5EF4-FFF2-40B4-BE49-F238E27FC236}">
                <a16:creationId xmlns:a16="http://schemas.microsoft.com/office/drawing/2014/main" id="{F980A555-50E1-D83A-C857-AFF45906A140}"/>
              </a:ext>
            </a:extLst>
          </p:cNvPr>
          <p:cNvSpPr txBox="1"/>
          <p:nvPr/>
        </p:nvSpPr>
        <p:spPr>
          <a:xfrm>
            <a:off x="3561439" y="3812781"/>
            <a:ext cx="1591725"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Fear of failing or getting the answer wrong</a:t>
            </a:r>
          </a:p>
        </p:txBody>
      </p:sp>
      <p:sp>
        <p:nvSpPr>
          <p:cNvPr id="52" name="TextBox 51">
            <a:extLst>
              <a:ext uri="{FF2B5EF4-FFF2-40B4-BE49-F238E27FC236}">
                <a16:creationId xmlns:a16="http://schemas.microsoft.com/office/drawing/2014/main" id="{B6AB412C-79FD-8F7B-0F40-849B848E1EDC}"/>
              </a:ext>
            </a:extLst>
          </p:cNvPr>
          <p:cNvSpPr txBox="1"/>
          <p:nvPr/>
        </p:nvSpPr>
        <p:spPr>
          <a:xfrm>
            <a:off x="519507" y="3271122"/>
            <a:ext cx="1348811" cy="101566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Breaking the problem down into small manageable sections </a:t>
            </a:r>
          </a:p>
        </p:txBody>
      </p:sp>
      <p:sp>
        <p:nvSpPr>
          <p:cNvPr id="53" name="TextBox 52">
            <a:extLst>
              <a:ext uri="{FF2B5EF4-FFF2-40B4-BE49-F238E27FC236}">
                <a16:creationId xmlns:a16="http://schemas.microsoft.com/office/drawing/2014/main" id="{7B4E887A-ADDF-4CE1-63A7-1BD001828FC5}"/>
              </a:ext>
            </a:extLst>
          </p:cNvPr>
          <p:cNvSpPr txBox="1"/>
          <p:nvPr/>
        </p:nvSpPr>
        <p:spPr>
          <a:xfrm>
            <a:off x="1868318" y="3589400"/>
            <a:ext cx="1823148"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hlinkClick r:id="rId3"/>
              </a:rPr>
              <a:t>https://youtu.be/ycfJ6mjTgiI?si=X5jOZIhkNZoCJBCg</a:t>
            </a:r>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75622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6F50-ED49-F0E3-7046-10FB44B6F693}"/>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Anxiety </a:t>
            </a:r>
          </a:p>
        </p:txBody>
      </p:sp>
      <p:sp>
        <p:nvSpPr>
          <p:cNvPr id="3" name="Text Placeholder 2">
            <a:extLst>
              <a:ext uri="{FF2B5EF4-FFF2-40B4-BE49-F238E27FC236}">
                <a16:creationId xmlns:a16="http://schemas.microsoft.com/office/drawing/2014/main" id="{A2234F37-10E4-3515-45EA-07D97304FE12}"/>
              </a:ext>
            </a:extLst>
          </p:cNvPr>
          <p:cNvSpPr>
            <a:spLocks noGrp="1"/>
          </p:cNvSpPr>
          <p:nvPr>
            <p:ph type="body" idx="1"/>
          </p:nvPr>
        </p:nvSpPr>
        <p:spPr/>
        <p:txBody>
          <a:bodyPr/>
          <a:lstStyle/>
          <a:p>
            <a:r>
              <a:rPr lang="en-US" dirty="0">
                <a:latin typeface="Arial" panose="020B0604020202020204" pitchFamily="34" charset="0"/>
                <a:cs typeface="Arial" panose="020B0604020202020204" pitchFamily="34" charset="0"/>
              </a:rPr>
              <a:t>Using anxiety in a negative way </a:t>
            </a:r>
          </a:p>
        </p:txBody>
      </p:sp>
      <p:sp>
        <p:nvSpPr>
          <p:cNvPr id="4" name="Content Placeholder 3">
            <a:extLst>
              <a:ext uri="{FF2B5EF4-FFF2-40B4-BE49-F238E27FC236}">
                <a16:creationId xmlns:a16="http://schemas.microsoft.com/office/drawing/2014/main" id="{48827396-EC56-F564-733C-AEDD1F54D32C}"/>
              </a:ext>
            </a:extLst>
          </p:cNvPr>
          <p:cNvSpPr>
            <a:spLocks noGrp="1"/>
          </p:cNvSpPr>
          <p:nvPr>
            <p:ph sz="half" idx="2"/>
          </p:nvPr>
        </p:nvSpPr>
        <p:spPr>
          <a:xfrm rot="10800000" flipV="1">
            <a:off x="395110" y="2714414"/>
            <a:ext cx="5429617" cy="3242567"/>
          </a:xfrm>
        </p:spPr>
        <p:txBody>
          <a:bodyPr>
            <a:normAutofit fontScale="40000" lnSpcReduction="20000"/>
          </a:bodyPr>
          <a:lstStyle/>
          <a:p>
            <a:r>
              <a:rPr lang="en-US" sz="4000" dirty="0">
                <a:latin typeface="Arial" panose="020B0604020202020204" pitchFamily="34" charset="0"/>
                <a:cs typeface="Arial" panose="020B0604020202020204" pitchFamily="34" charset="0"/>
              </a:rPr>
              <a:t>For me, anxiety hinders how I think, and even the simplest things seem difficult purely based on my anxiety. </a:t>
            </a:r>
          </a:p>
          <a:p>
            <a:r>
              <a:rPr lang="en-US" sz="4000" dirty="0">
                <a:latin typeface="Arial" panose="020B0604020202020204" pitchFamily="34" charset="0"/>
                <a:cs typeface="Arial" panose="020B0604020202020204" pitchFamily="34" charset="0"/>
              </a:rPr>
              <a:t>I find I also put things off/procrastinate due to my anxious thoughts </a:t>
            </a:r>
          </a:p>
          <a:p>
            <a:r>
              <a:rPr lang="en-US" sz="4000" dirty="0">
                <a:latin typeface="Arial" panose="020B0604020202020204" pitchFamily="34" charset="0"/>
                <a:cs typeface="Arial" panose="020B0604020202020204" pitchFamily="34" charset="0"/>
              </a:rPr>
              <a:t>I can overthink, which in turn makes the problem more complicated than it first was</a:t>
            </a:r>
          </a:p>
          <a:p>
            <a:r>
              <a:rPr lang="en-US" sz="4000" dirty="0">
                <a:latin typeface="Arial" panose="020B0604020202020204" pitchFamily="34" charset="0"/>
                <a:cs typeface="Arial" panose="020B0604020202020204" pitchFamily="34" charset="0"/>
              </a:rPr>
              <a:t> “</a:t>
            </a:r>
            <a:r>
              <a:rPr lang="en-US" altLang="en-US" sz="4000" dirty="0">
                <a:latin typeface="Arial" panose="020B0604020202020204" pitchFamily="34" charset="0"/>
                <a:cs typeface="Arial" panose="020B0604020202020204" pitchFamily="34" charset="0"/>
              </a:rPr>
              <a:t>When you’re trying to manage the burden of constant and chronic anxiety, it’s easy to let small details and quality assurance take a back seat”, Cary Medical Group (2021)</a:t>
            </a:r>
            <a:endParaRPr lang="en-US" sz="4000" dirty="0">
              <a:latin typeface="Arial" panose="020B0604020202020204" pitchFamily="34" charset="0"/>
              <a:cs typeface="Arial" panose="020B0604020202020204" pitchFamily="34" charset="0"/>
            </a:endParaRPr>
          </a:p>
          <a:p>
            <a:pPr marL="0" indent="0">
              <a:buNone/>
            </a:pPr>
            <a:endParaRPr lang="en-US" dirty="0"/>
          </a:p>
          <a:p>
            <a:endParaRPr lang="en-US" dirty="0"/>
          </a:p>
          <a:p>
            <a:pPr marL="0" indent="0">
              <a:buNone/>
            </a:pPr>
            <a:r>
              <a:rPr lang="en-US" dirty="0"/>
              <a:t> </a:t>
            </a:r>
          </a:p>
        </p:txBody>
      </p:sp>
      <p:sp>
        <p:nvSpPr>
          <p:cNvPr id="5" name="Text Placeholder 4">
            <a:extLst>
              <a:ext uri="{FF2B5EF4-FFF2-40B4-BE49-F238E27FC236}">
                <a16:creationId xmlns:a16="http://schemas.microsoft.com/office/drawing/2014/main" id="{BDA621D7-45E9-41A2-D9DF-7952166FB5FD}"/>
              </a:ext>
            </a:extLst>
          </p:cNvPr>
          <p:cNvSpPr>
            <a:spLocks noGrp="1"/>
          </p:cNvSpPr>
          <p:nvPr>
            <p:ph type="body" sz="quarter" idx="3"/>
          </p:nvPr>
        </p:nvSpPr>
        <p:spPr/>
        <p:txBody>
          <a:bodyPr/>
          <a:lstStyle/>
          <a:p>
            <a:r>
              <a:rPr lang="en-US" dirty="0">
                <a:latin typeface="Arial" panose="020B0604020202020204" pitchFamily="34" charset="0"/>
                <a:cs typeface="Arial" panose="020B0604020202020204" pitchFamily="34" charset="0"/>
              </a:rPr>
              <a:t>Using anxiety in a positive way </a:t>
            </a:r>
          </a:p>
        </p:txBody>
      </p:sp>
      <p:sp>
        <p:nvSpPr>
          <p:cNvPr id="6" name="Content Placeholder 5">
            <a:extLst>
              <a:ext uri="{FF2B5EF4-FFF2-40B4-BE49-F238E27FC236}">
                <a16:creationId xmlns:a16="http://schemas.microsoft.com/office/drawing/2014/main" id="{94D56D52-415F-E7E6-45EC-185778BB4D9A}"/>
              </a:ext>
            </a:extLst>
          </p:cNvPr>
          <p:cNvSpPr>
            <a:spLocks noGrp="1"/>
          </p:cNvSpPr>
          <p:nvPr>
            <p:ph sz="quarter" idx="4"/>
          </p:nvPr>
        </p:nvSpPr>
        <p:spPr>
          <a:xfrm>
            <a:off x="5818633" y="2714414"/>
            <a:ext cx="6212725" cy="3639217"/>
          </a:xfrm>
        </p:spPr>
        <p:txBody>
          <a:bodyPr>
            <a:normAutofit fontScale="40000" lnSpcReduction="20000"/>
          </a:bodyPr>
          <a:lstStyle/>
          <a:p>
            <a:r>
              <a:rPr lang="en-US" sz="4000" dirty="0">
                <a:latin typeface="Arial" panose="020B0604020202020204" pitchFamily="34" charset="0"/>
                <a:cs typeface="Arial" panose="020B0604020202020204" pitchFamily="34" charset="0"/>
              </a:rPr>
              <a:t>In musical theatre, there may be times you need to problem solve on stage and sometimes anxiety gives you the adrenaline you need to help the scene</a:t>
            </a:r>
          </a:p>
          <a:p>
            <a:r>
              <a:rPr lang="en-US" sz="4000" dirty="0">
                <a:latin typeface="Arial" panose="020B0604020202020204" pitchFamily="34" charset="0"/>
                <a:cs typeface="Arial" panose="020B0604020202020204" pitchFamily="34" charset="0"/>
              </a:rPr>
              <a:t>Depending on my level of anxiety, I can become more productive in fear of failing on assignments </a:t>
            </a:r>
          </a:p>
          <a:p>
            <a:r>
              <a:rPr lang="en-US" sz="4000" dirty="0">
                <a:latin typeface="Arial" panose="020B0604020202020204" pitchFamily="34" charset="0"/>
                <a:cs typeface="Arial" panose="020B0604020202020204" pitchFamily="34" charset="0"/>
              </a:rPr>
              <a:t>. It causes my senses to be heightened, allowing me to detect problems </a:t>
            </a:r>
          </a:p>
          <a:p>
            <a:r>
              <a:rPr lang="en-US" altLang="en-US" sz="4000" dirty="0">
                <a:solidFill>
                  <a:srgbClr val="2C2D30"/>
                </a:solidFill>
                <a:latin typeface="Arial" panose="020B0604020202020204" pitchFamily="34" charset="0"/>
                <a:cs typeface="Arial" panose="020B0604020202020204" pitchFamily="34" charset="0"/>
              </a:rPr>
              <a:t>“Anxiety provides us with the energy to take action toward needed solutions.” Alicia H. Clark, Psy.D. (2021)</a:t>
            </a:r>
            <a:endParaRPr lang="en-US" altLang="en-US" sz="4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620585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dirty="0"/>
          </a:p>
        </p:txBody>
      </p:sp>
      <p:sp useBgFill="1">
        <p:nvSpPr>
          <p:cNvPr id="14" name="Rectangle 13">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group of music sheets&#10;&#10;AI-generated content may be incorrect.">
            <a:extLst>
              <a:ext uri="{FF2B5EF4-FFF2-40B4-BE49-F238E27FC236}">
                <a16:creationId xmlns:a16="http://schemas.microsoft.com/office/drawing/2014/main" id="{42B16FF4-DA4D-5B3D-B83F-2C0D5C3E4216}"/>
              </a:ext>
            </a:extLst>
          </p:cNvPr>
          <p:cNvPicPr>
            <a:picLocks noChangeAspect="1"/>
          </p:cNvPicPr>
          <p:nvPr/>
        </p:nvPicPr>
        <p:blipFill>
          <a:blip r:embed="rId2">
            <a:alphaModFix amt="35000"/>
          </a:blip>
          <a:srcRect l="11860" r="139"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E04797C-B8FE-B7B7-082E-8AC9BD9671AF}"/>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sz="4800" dirty="0">
                <a:solidFill>
                  <a:schemeClr val="tx1">
                    <a:lumMod val="85000"/>
                    <a:lumOff val="15000"/>
                  </a:schemeClr>
                </a:solidFill>
              </a:rPr>
              <a:t>Example</a:t>
            </a:r>
          </a:p>
        </p:txBody>
      </p:sp>
      <p:sp>
        <p:nvSpPr>
          <p:cNvPr id="3" name="Content Placeholder 2">
            <a:extLst>
              <a:ext uri="{FF2B5EF4-FFF2-40B4-BE49-F238E27FC236}">
                <a16:creationId xmlns:a16="http://schemas.microsoft.com/office/drawing/2014/main" id="{742268F6-4588-502B-978E-43D38A750F12}"/>
              </a:ext>
            </a:extLst>
          </p:cNvPr>
          <p:cNvSpPr>
            <a:spLocks noGrp="1"/>
          </p:cNvSpPr>
          <p:nvPr>
            <p:ph idx="1"/>
          </p:nvPr>
        </p:nvSpPr>
        <p:spPr>
          <a:xfrm>
            <a:off x="1066800" y="2103120"/>
            <a:ext cx="10058400" cy="3931920"/>
          </a:xfrm>
        </p:spPr>
        <p:txBody>
          <a:bodyPr vert="horz" lIns="91440" tIns="45720" rIns="91440" bIns="45720" rtlCol="0">
            <a:normAutofit/>
          </a:bodyPr>
          <a:lstStyle/>
          <a:p>
            <a:pPr marL="0" lvl="0" fontAlgn="base">
              <a:spcBef>
                <a:spcPct val="0"/>
              </a:spcBef>
              <a:spcAft>
                <a:spcPct val="0"/>
              </a:spcAft>
            </a:pPr>
            <a:r>
              <a:rPr lang="en-US" altLang="en-US" dirty="0">
                <a:latin typeface="Arial" panose="020B0604020202020204" pitchFamily="34" charset="0"/>
                <a:cs typeface="Arial" panose="020B0604020202020204" pitchFamily="34" charset="0"/>
              </a:rPr>
              <a:t>I understand my anxiety can, at times, hinder my ability to problem solve, and I find myself preparing for every possible situation that might happen. For example, I have Multiple extra copies of all my sheet music and monologues in a separate folder just in case something happens to my rep folder. While this shows very good preparedness and organisation, this is very unrealistic for everyday life, as I’m preparing for things that are unlikely to happen, so, this just shows how my anxiety can really take over my brain in those moments of heightened anxiety.  </a:t>
            </a:r>
          </a:p>
          <a:p>
            <a:pPr marL="0" lvl="0" fontAlgn="base">
              <a:spcBef>
                <a:spcPct val="0"/>
              </a:spcBef>
              <a:spcAft>
                <a:spcPct val="0"/>
              </a:spcAft>
            </a:pPr>
            <a:r>
              <a:rPr lang="en-US" altLang="en-US" dirty="0">
                <a:latin typeface="Arial" panose="020B0604020202020204" pitchFamily="34" charset="0"/>
                <a:cs typeface="Arial" panose="020B0604020202020204" pitchFamily="34" charset="0"/>
              </a:rPr>
              <a:t>Although there was a situation where I had to problem solve, when I was filming a self-tape that required a scene partner, and I was home alone, I had to find another way to recreate the scene. Addressing the challenge, I decided to record myself reading the other character’s lines and timed my response to fit the gaps. </a:t>
            </a:r>
          </a:p>
          <a:p>
            <a:pPr marL="0" lvl="0" fontAlgn="base">
              <a:spcBef>
                <a:spcPct val="0"/>
              </a:spcBef>
              <a:spcAft>
                <a:spcPct val="0"/>
              </a:spcAft>
            </a:pPr>
            <a:r>
              <a:rPr lang="en-US" altLang="en-US" dirty="0">
                <a:latin typeface="Arial" panose="020B0604020202020204" pitchFamily="34" charset="0"/>
                <a:cs typeface="Arial" panose="020B0604020202020204" pitchFamily="34" charset="0"/>
              </a:rPr>
              <a:t>I found this quite challenging as I struggled to ensure that the tempo of the scene remained believable and not robotic. However, in the end, I managed to produce a self tape that felt natural and authentic even in the absence of a physical scene partner.  </a:t>
            </a:r>
          </a:p>
          <a:p>
            <a:pPr marL="0" lvl="0" fontAlgn="base">
              <a:spcBef>
                <a:spcPct val="0"/>
              </a:spcBef>
              <a:spcAft>
                <a:spcPct val="0"/>
              </a:spcAft>
            </a:pPr>
            <a:endParaRPr lang="en-US" altLang="en-US" dirty="0"/>
          </a:p>
          <a:p>
            <a:pPr marL="0" lvl="0" fontAlgn="base">
              <a:spcBef>
                <a:spcPct val="0"/>
              </a:spcBef>
              <a:spcAft>
                <a:spcPct val="0"/>
              </a:spcAft>
            </a:pPr>
            <a:endParaRPr lang="en-US" altLang="en-US" dirty="0"/>
          </a:p>
          <a:p>
            <a:pPr marL="0" lvl="0" fontAlgn="base">
              <a:spcBef>
                <a:spcPct val="0"/>
              </a:spcBef>
              <a:spcAft>
                <a:spcPct val="0"/>
              </a:spcAft>
            </a:pPr>
            <a:endParaRPr lang="en-US" altLang="en-US" dirty="0"/>
          </a:p>
          <a:p>
            <a:pPr marL="0"/>
            <a:endParaRPr lang="en-US" dirty="0"/>
          </a:p>
        </p:txBody>
      </p:sp>
      <p:sp>
        <p:nvSpPr>
          <p:cNvPr id="16" name="Rectangle 15">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US" dirty="0"/>
          </a:p>
        </p:txBody>
      </p:sp>
    </p:spTree>
    <p:extLst>
      <p:ext uri="{BB962C8B-B14F-4D97-AF65-F5344CB8AC3E}">
        <p14:creationId xmlns:p14="http://schemas.microsoft.com/office/powerpoint/2010/main" val="163066885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44252-F7AB-C704-A52E-CFFEA7D94BC8}"/>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Coachability </a:t>
            </a:r>
          </a:p>
        </p:txBody>
      </p:sp>
    </p:spTree>
    <p:extLst>
      <p:ext uri="{BB962C8B-B14F-4D97-AF65-F5344CB8AC3E}">
        <p14:creationId xmlns:p14="http://schemas.microsoft.com/office/powerpoint/2010/main" val="3699119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6ACF-7618-F2F0-052A-3AEA70AA0BD4}"/>
              </a:ext>
            </a:extLst>
          </p:cNvPr>
          <p:cNvSpPr>
            <a:spLocks noGrp="1"/>
          </p:cNvSpPr>
          <p:nvPr>
            <p:ph type="title"/>
          </p:nvPr>
        </p:nvSpPr>
        <p:spPr/>
        <p:txBody>
          <a:bodyPr/>
          <a:lstStyle/>
          <a:p>
            <a:r>
              <a:rPr lang="en-US" dirty="0"/>
              <a:t>Coachability </a:t>
            </a:r>
          </a:p>
        </p:txBody>
      </p:sp>
      <p:graphicFrame>
        <p:nvGraphicFramePr>
          <p:cNvPr id="6" name="Content Placeholder 2">
            <a:extLst>
              <a:ext uri="{FF2B5EF4-FFF2-40B4-BE49-F238E27FC236}">
                <a16:creationId xmlns:a16="http://schemas.microsoft.com/office/drawing/2014/main" id="{C976C513-2360-F442-B40C-13BBE6D70586}"/>
              </a:ext>
            </a:extLst>
          </p:cNvPr>
          <p:cNvGraphicFramePr>
            <a:graphicFrameLocks noGrp="1"/>
          </p:cNvGraphicFramePr>
          <p:nvPr>
            <p:ph idx="1"/>
            <p:extLst>
              <p:ext uri="{D42A27DB-BD31-4B8C-83A1-F6EECF244321}">
                <p14:modId xmlns:p14="http://schemas.microsoft.com/office/powerpoint/2010/main" val="3832801"/>
              </p:ext>
            </p:extLst>
          </p:nvPr>
        </p:nvGraphicFramePr>
        <p:xfrm>
          <a:off x="685800" y="609600"/>
          <a:ext cx="77724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1A971BCF-3626-B709-65D7-03B8BFFD8122}"/>
              </a:ext>
            </a:extLst>
          </p:cNvPr>
          <p:cNvSpPr>
            <a:spLocks noGrp="1"/>
          </p:cNvSpPr>
          <p:nvPr>
            <p:ph type="body" sz="half" idx="2"/>
          </p:nvPr>
        </p:nvSpPr>
        <p:spPr/>
        <p:txBody>
          <a:bodyPr/>
          <a:lstStyle/>
          <a:p>
            <a:r>
              <a:rPr lang="en-GB" dirty="0">
                <a:latin typeface="Arial" panose="020B0604020202020204" pitchFamily="34" charset="0"/>
                <a:cs typeface="Arial" panose="020B0604020202020204" pitchFamily="34" charset="0"/>
              </a:rPr>
              <a:t>being open and willing to learn and train and listen to constructive feedback and take it on board.</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Video on coachability </a:t>
            </a:r>
          </a:p>
          <a:p>
            <a:r>
              <a:rPr lang="en-GB" dirty="0">
                <a:latin typeface="Arial" panose="020B0604020202020204" pitchFamily="34" charset="0"/>
                <a:cs typeface="Arial" panose="020B0604020202020204" pitchFamily="34" charset="0"/>
                <a:hlinkClick r:id="rId7"/>
              </a:rPr>
              <a:t>https://youtu.be/V8RP4K7Rvy4?si=fSMGAs3J7tCeHqfV</a:t>
            </a:r>
            <a:r>
              <a:rPr lang="en-GB" dirty="0">
                <a:latin typeface="Arial" panose="020B0604020202020204" pitchFamily="34" charset="0"/>
                <a:cs typeface="Arial" panose="020B0604020202020204" pitchFamily="34" charset="0"/>
              </a:rPr>
              <a:t> </a:t>
            </a:r>
          </a:p>
          <a:p>
            <a:endParaRPr lang="en-US" dirty="0"/>
          </a:p>
        </p:txBody>
      </p:sp>
      <p:sp>
        <p:nvSpPr>
          <p:cNvPr id="8" name="TextBox 7">
            <a:extLst>
              <a:ext uri="{FF2B5EF4-FFF2-40B4-BE49-F238E27FC236}">
                <a16:creationId xmlns:a16="http://schemas.microsoft.com/office/drawing/2014/main" id="{10999B6D-8E90-05E7-E451-FD3B3EF70424}"/>
              </a:ext>
            </a:extLst>
          </p:cNvPr>
          <p:cNvSpPr txBox="1"/>
          <p:nvPr/>
        </p:nvSpPr>
        <p:spPr>
          <a:xfrm>
            <a:off x="776110" y="3480179"/>
            <a:ext cx="3479800" cy="2554545"/>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Within the musical Theatre industry, actors will work with directors who will give them corrections/notes, and it’s the actor's job to take on these notes without getting defensive. This enhances an actor's chance of employment as directors will want to work with actors who have a positive attitude to taking on corrections. </a:t>
            </a:r>
          </a:p>
        </p:txBody>
      </p:sp>
      <p:sp>
        <p:nvSpPr>
          <p:cNvPr id="9" name="TextBox 8">
            <a:extLst>
              <a:ext uri="{FF2B5EF4-FFF2-40B4-BE49-F238E27FC236}">
                <a16:creationId xmlns:a16="http://schemas.microsoft.com/office/drawing/2014/main" id="{2F477DB2-6F22-7614-4F46-A61FFD1DD5A1}"/>
              </a:ext>
            </a:extLst>
          </p:cNvPr>
          <p:cNvSpPr txBox="1"/>
          <p:nvPr/>
        </p:nvSpPr>
        <p:spPr>
          <a:xfrm>
            <a:off x="5249333" y="3480179"/>
            <a:ext cx="3036711" cy="1815882"/>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As a Musical Theatre student, coachability helps me improve as I want to be corrected, and it will help me improve faster in all three areas of my training, as I’m open to learning something new everyday.</a:t>
            </a:r>
          </a:p>
        </p:txBody>
      </p:sp>
    </p:spTree>
    <p:extLst>
      <p:ext uri="{BB962C8B-B14F-4D97-AF65-F5344CB8AC3E}">
        <p14:creationId xmlns:p14="http://schemas.microsoft.com/office/powerpoint/2010/main" val="1463941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3" name="Rectangle 9222">
            <a:extLst>
              <a:ext uri="{FF2B5EF4-FFF2-40B4-BE49-F238E27FC236}">
                <a16:creationId xmlns:a16="http://schemas.microsoft.com/office/drawing/2014/main" id="{564F8226-C263-4D73-84E6-6774B7FEC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9225" name="Rectangle 9224">
            <a:extLst>
              <a:ext uri="{FF2B5EF4-FFF2-40B4-BE49-F238E27FC236}">
                <a16:creationId xmlns:a16="http://schemas.microsoft.com/office/drawing/2014/main" id="{32742A5F-E0E4-49B9-947A-D0158627F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34169D8A-49ED-4849-B778-0475EF373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A5E58-8BEC-3840-724B-9BD7B6605929}"/>
              </a:ext>
            </a:extLst>
          </p:cNvPr>
          <p:cNvSpPr>
            <a:spLocks noGrp="1"/>
          </p:cNvSpPr>
          <p:nvPr>
            <p:ph type="title"/>
          </p:nvPr>
        </p:nvSpPr>
        <p:spPr>
          <a:xfrm>
            <a:off x="737486" y="727626"/>
            <a:ext cx="4602152" cy="1718225"/>
          </a:xfrm>
        </p:spPr>
        <p:txBody>
          <a:bodyPr vert="horz" lIns="91440" tIns="45720" rIns="91440" bIns="45720" rtlCol="0" anchor="ctr">
            <a:normAutofit/>
          </a:bodyPr>
          <a:lstStyle/>
          <a:p>
            <a:r>
              <a:rPr lang="en-US" sz="4800">
                <a:solidFill>
                  <a:schemeClr val="tx1">
                    <a:lumMod val="85000"/>
                    <a:lumOff val="15000"/>
                  </a:schemeClr>
                </a:solidFill>
              </a:rPr>
              <a:t>Example </a:t>
            </a:r>
          </a:p>
        </p:txBody>
      </p:sp>
      <p:sp>
        <p:nvSpPr>
          <p:cNvPr id="3" name="Content Placeholder 2">
            <a:extLst>
              <a:ext uri="{FF2B5EF4-FFF2-40B4-BE49-F238E27FC236}">
                <a16:creationId xmlns:a16="http://schemas.microsoft.com/office/drawing/2014/main" id="{35079BAE-6AC3-2F5A-DDE1-6F1957A068E7}"/>
              </a:ext>
            </a:extLst>
          </p:cNvPr>
          <p:cNvSpPr>
            <a:spLocks noGrp="1"/>
          </p:cNvSpPr>
          <p:nvPr>
            <p:ph idx="1"/>
          </p:nvPr>
        </p:nvSpPr>
        <p:spPr>
          <a:xfrm>
            <a:off x="737486" y="2233649"/>
            <a:ext cx="4602152" cy="3596880"/>
          </a:xfrm>
        </p:spPr>
        <p:txBody>
          <a:bodyPr vert="horz" lIns="91440" tIns="45720" rIns="91440" bIns="45720" rtlCol="0">
            <a:noAutofit/>
          </a:bodyPr>
          <a:lstStyle/>
          <a:p>
            <a:pPr marL="0">
              <a:lnSpc>
                <a:spcPct val="90000"/>
              </a:lnSpc>
            </a:pPr>
            <a:r>
              <a:rPr lang="en-US" dirty="0">
                <a:latin typeface="Arial" panose="020B0604020202020204" pitchFamily="34" charset="0"/>
                <a:cs typeface="Arial" panose="020B0604020202020204" pitchFamily="34" charset="0"/>
              </a:rPr>
              <a:t>During my acting assessment rehearsals, I was given a note about the vocal release I would have if this happened in real life. I took a moment to think about the note and added it to the performance to make it feel more naturalistic, which it did. A note like that in past experiences would’ve thrown me, as I would’ve been upset that I didn’t get it correct first time. However, from my ongoing training, I’ve realised that getting the correct answer first time isn’t always best, as it hasn’t allowed me any room to learn. As a musical theatre student, I've learnt that it's ok to make mistakes and there isn’t just one way to act a scene. </a:t>
            </a:r>
          </a:p>
        </p:txBody>
      </p:sp>
      <p:sp>
        <p:nvSpPr>
          <p:cNvPr id="9229" name="Rectangle 9228">
            <a:extLst>
              <a:ext uri="{FF2B5EF4-FFF2-40B4-BE49-F238E27FC236}">
                <a16:creationId xmlns:a16="http://schemas.microsoft.com/office/drawing/2014/main" id="{44BBEC7D-2853-4D0C-9239-541F862C1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2ACA3A81-3664-42EF-A8EC-40B40A51E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34,900+ Drama Face Stock Photos, Pictures &amp; Royalty-Free ...">
            <a:extLst>
              <a:ext uri="{FF2B5EF4-FFF2-40B4-BE49-F238E27FC236}">
                <a16:creationId xmlns:a16="http://schemas.microsoft.com/office/drawing/2014/main" id="{E5F71FE9-D3FF-C431-86F5-62DC2C410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99" r="3" b="6223"/>
          <a:stretch>
            <a:fillRect/>
          </a:stretch>
        </p:blipFill>
        <p:spPr bwMode="auto">
          <a:xfrm>
            <a:off x="8245165" y="3209731"/>
            <a:ext cx="3716680" cy="339634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Microphone and piano">
            <a:extLst>
              <a:ext uri="{FF2B5EF4-FFF2-40B4-BE49-F238E27FC236}">
                <a16:creationId xmlns:a16="http://schemas.microsoft.com/office/drawing/2014/main" id="{C1156373-EC95-8681-2D70-628B766B0073}"/>
              </a:ext>
            </a:extLst>
          </p:cNvPr>
          <p:cNvPicPr>
            <a:picLocks noChangeAspect="1"/>
          </p:cNvPicPr>
          <p:nvPr/>
        </p:nvPicPr>
        <p:blipFill>
          <a:blip r:embed="rId3"/>
          <a:srcRect l="9226" r="20984" b="-2"/>
          <a:stretch>
            <a:fillRect/>
          </a:stretch>
        </p:blipFill>
        <p:spPr>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spTree>
    <p:extLst>
      <p:ext uri="{BB962C8B-B14F-4D97-AF65-F5344CB8AC3E}">
        <p14:creationId xmlns:p14="http://schemas.microsoft.com/office/powerpoint/2010/main" val="515282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31D7F-556E-2B0D-CA44-A13EAFB4430D}"/>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34FCE8A-547B-AFC8-714D-B22F5FE4C50A}"/>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In conclusion, transferable skills are a vital part of many jobs and make a person more employable. I understand that I have some strengths and weaknesses across all 3. However, notably I do have very good organisation skills and keep all my work in an engaging way for me to stay focused on my tasks. Problem solving is a skill that requires the most attention from me as it is my weakest, but I am working on the skill by continuing to do research regarding how to change my mindset, as I do find it very useful. Finally, I think coachability is a skill I can get better at as my training continues. I am no longer taking corrections to heart, and in fact, I want those corrections to get better. </a:t>
            </a:r>
          </a:p>
        </p:txBody>
      </p:sp>
    </p:spTree>
    <p:extLst>
      <p:ext uri="{BB962C8B-B14F-4D97-AF65-F5344CB8AC3E}">
        <p14:creationId xmlns:p14="http://schemas.microsoft.com/office/powerpoint/2010/main" val="693683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7D097-A3EF-2E12-0046-A1B2C3E209FC}"/>
              </a:ext>
            </a:extLst>
          </p:cNvPr>
          <p:cNvSpPr>
            <a:spLocks noGrp="1"/>
          </p:cNvSpPr>
          <p:nvPr>
            <p:ph type="ctrTitle"/>
          </p:nvPr>
        </p:nvSpPr>
        <p:spPr/>
        <p:txBody>
          <a:bodyPr/>
          <a:lstStyle/>
          <a:p>
            <a:r>
              <a:rPr lang="en-US" dirty="0">
                <a:latin typeface="Arial" panose="020B0604020202020204" pitchFamily="34" charset="0"/>
                <a:cs typeface="Arial" panose="020B0604020202020204" pitchFamily="34" charset="0"/>
              </a:rPr>
              <a:t>Reference List and Bibliography  </a:t>
            </a:r>
          </a:p>
        </p:txBody>
      </p:sp>
    </p:spTree>
    <p:extLst>
      <p:ext uri="{BB962C8B-B14F-4D97-AF65-F5344CB8AC3E}">
        <p14:creationId xmlns:p14="http://schemas.microsoft.com/office/powerpoint/2010/main" val="599319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60E6AD-F611-7014-5716-2C3C45E2BDF2}"/>
              </a:ext>
            </a:extLst>
          </p:cNvPr>
          <p:cNvSpPr txBox="1"/>
          <p:nvPr/>
        </p:nvSpPr>
        <p:spPr>
          <a:xfrm>
            <a:off x="208843" y="212158"/>
            <a:ext cx="11774313" cy="6433684"/>
          </a:xfrm>
          <a:prstGeom prst="rect">
            <a:avLst/>
          </a:prstGeom>
          <a:noFill/>
        </p:spPr>
        <p:txBody>
          <a:bodyPr wrap="square">
            <a:spAutoFit/>
          </a:bodyPr>
          <a:lstStyle/>
          <a:p>
            <a:pPr>
              <a:lnSpc>
                <a:spcPts val="1800"/>
              </a:lnSpc>
              <a:buNone/>
            </a:pPr>
            <a:r>
              <a:rPr lang="en-US" sz="1100" kern="100" dirty="0">
                <a:effectLst/>
                <a:latin typeface="Arial" panose="020B0604020202020204" pitchFamily="34" charset="0"/>
                <a:ea typeface="Aptos" panose="020B0004020202020204" pitchFamily="34" charset="0"/>
                <a:cs typeface="Arial" panose="020B0604020202020204" pitchFamily="34" charset="0"/>
              </a:rPr>
              <a:t>Admin, T. (2020). </a:t>
            </a:r>
            <a:r>
              <a:rPr lang="en-US" sz="1100" i="1" kern="100" dirty="0">
                <a:effectLst/>
                <a:latin typeface="Arial" panose="020B0604020202020204" pitchFamily="34" charset="0"/>
                <a:ea typeface="Aptos" panose="020B0004020202020204" pitchFamily="34" charset="0"/>
                <a:cs typeface="Arial" panose="020B0604020202020204" pitchFamily="34" charset="0"/>
              </a:rPr>
              <a:t>Is Anxiety Impacting Your Ability To Problem-Solve?</a:t>
            </a:r>
            <a:r>
              <a:rPr lang="en-US" sz="1100" kern="100" dirty="0">
                <a:effectLst/>
                <a:latin typeface="Arial" panose="020B0604020202020204" pitchFamily="34" charset="0"/>
                <a:ea typeface="Aptos" panose="020B0004020202020204" pitchFamily="34" charset="0"/>
                <a:cs typeface="Arial" panose="020B0604020202020204" pitchFamily="34" charset="0"/>
              </a:rPr>
              <a:t> [online] Texas Health Education Service.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https://www.txhes.com/ihe/2020/apply-mag-anxiety-problem-solving.html</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28 Mar.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British Dyslexia Association (2019). </a:t>
            </a:r>
            <a:r>
              <a:rPr lang="en-US" sz="1100" i="1" kern="100" dirty="0">
                <a:effectLst/>
                <a:latin typeface="Arial" panose="020B0604020202020204" pitchFamily="34" charset="0"/>
                <a:ea typeface="Aptos" panose="020B0004020202020204" pitchFamily="34" charset="0"/>
                <a:cs typeface="Arial" panose="020B0604020202020204" pitchFamily="34" charset="0"/>
              </a:rPr>
              <a:t>Dyslexia</a:t>
            </a:r>
            <a:r>
              <a:rPr lang="en-US" sz="1100" kern="100" dirty="0">
                <a:effectLst/>
                <a:latin typeface="Arial" panose="020B0604020202020204" pitchFamily="34" charset="0"/>
                <a:ea typeface="Aptos" panose="020B0004020202020204" pitchFamily="34" charset="0"/>
                <a:cs typeface="Arial" panose="020B0604020202020204" pitchFamily="34" charset="0"/>
              </a:rPr>
              <a:t>. [online] British Dyslexia Association.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https://www.bdadyslexia.org.uk/dyslexia</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18 Mar.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British Dyslexia Association (2024). </a:t>
            </a:r>
            <a:r>
              <a:rPr lang="en-US" sz="1100" i="1" kern="100" dirty="0">
                <a:effectLst/>
                <a:latin typeface="Arial" panose="020B0604020202020204" pitchFamily="34" charset="0"/>
                <a:ea typeface="Aptos" panose="020B0004020202020204" pitchFamily="34" charset="0"/>
                <a:cs typeface="Arial" panose="020B0604020202020204" pitchFamily="34" charset="0"/>
              </a:rPr>
              <a:t>Planning and Organisation – How Technology can help - British Dyslexia Association</a:t>
            </a:r>
            <a:r>
              <a:rPr lang="en-US" sz="1100" kern="100" dirty="0">
                <a:effectLst/>
                <a:latin typeface="Arial" panose="020B0604020202020204" pitchFamily="34" charset="0"/>
                <a:ea typeface="Aptos" panose="020B0004020202020204" pitchFamily="34" charset="0"/>
                <a:cs typeface="Arial" panose="020B0604020202020204" pitchFamily="34" charset="0"/>
              </a:rPr>
              <a:t>. [online] British Dyslexia Association.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https://www.bdadyslexia.org.uk/news/planning-and-organisation-how-technology-can-help</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6 Mar.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100" kern="100" dirty="0" err="1">
                <a:effectLst/>
                <a:latin typeface="Arial" panose="020B0604020202020204" pitchFamily="34" charset="0"/>
                <a:ea typeface="Aptos" panose="020B0004020202020204" pitchFamily="34" charset="0"/>
                <a:cs typeface="Arial" panose="020B0604020202020204" pitchFamily="34" charset="0"/>
              </a:rPr>
              <a:t>Burgmeyer</a:t>
            </a:r>
            <a:r>
              <a:rPr lang="en-US" sz="1100" kern="100" dirty="0">
                <a:effectLst/>
                <a:latin typeface="Arial" panose="020B0604020202020204" pitchFamily="34" charset="0"/>
                <a:ea typeface="Aptos" panose="020B0004020202020204" pitchFamily="34" charset="0"/>
                <a:cs typeface="Arial" panose="020B0604020202020204" pitchFamily="34" charset="0"/>
              </a:rPr>
              <a:t>, S. (2024). Top 5 reasons we struggle to problem solve problems effectively. </a:t>
            </a:r>
            <a:r>
              <a:rPr lang="en-US" sz="1100" i="1" kern="100" dirty="0" err="1">
                <a:effectLst/>
                <a:latin typeface="Arial" panose="020B0604020202020204" pitchFamily="34" charset="0"/>
                <a:ea typeface="Aptos" panose="020B0004020202020204" pitchFamily="34" charset="0"/>
                <a:cs typeface="Arial" panose="020B0604020202020204" pitchFamily="34" charset="0"/>
              </a:rPr>
              <a:t>BecomeMore</a:t>
            </a:r>
            <a:r>
              <a:rPr lang="en-US"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https://blog.becomemoregp.com/blog/top-reasons-we-struggle-to-solve-problems-effectively</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18 Mar.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ts val="1800"/>
              </a:lnSpc>
              <a:spcAft>
                <a:spcPts val="1200"/>
              </a:spcAft>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Clark, A. (2021).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 Ways to Use Anxiety Positively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Psychology Today. Available at: </a:t>
            </a:r>
            <a:r>
              <a:rPr lang="en-GB" sz="11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https://www.psychologytoday.com/gb/blog/hack-your-anxiety/202109/11-ways-use-anxiety-positively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29 Mar. 2026].</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Clarke, S. (2021). </a:t>
            </a:r>
            <a:r>
              <a:rPr lang="en-US" sz="1100" i="1" kern="100" dirty="0">
                <a:effectLst/>
                <a:latin typeface="Arial" panose="020B0604020202020204" pitchFamily="34" charset="0"/>
                <a:ea typeface="Aptos" panose="020B0004020202020204" pitchFamily="34" charset="0"/>
                <a:cs typeface="Arial" panose="020B0604020202020204" pitchFamily="34" charset="0"/>
              </a:rPr>
              <a:t>Top 8 transferable skills developed through drama</a:t>
            </a:r>
            <a:r>
              <a:rPr lang="en-US" sz="1100" kern="100" dirty="0">
                <a:effectLst/>
                <a:latin typeface="Arial" panose="020B0604020202020204" pitchFamily="34" charset="0"/>
                <a:ea typeface="Aptos" panose="020B0004020202020204" pitchFamily="34" charset="0"/>
                <a:cs typeface="Arial" panose="020B0604020202020204" pitchFamily="34" charset="0"/>
              </a:rPr>
              <a:t>. [online] </a:t>
            </a:r>
            <a:r>
              <a:rPr lang="en-US" sz="1100" kern="100" dirty="0" err="1">
                <a:effectLst/>
                <a:latin typeface="Arial" panose="020B0604020202020204" pitchFamily="34" charset="0"/>
                <a:ea typeface="Aptos" panose="020B0004020202020204" pitchFamily="34" charset="0"/>
                <a:cs typeface="Arial" panose="020B0604020202020204" pitchFamily="34" charset="0"/>
              </a:rPr>
              <a:t>blog.trinitycollege.co.uk</a:t>
            </a:r>
            <a:r>
              <a:rPr lang="en-US"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https://blog.trinitycollege.co.uk/top-8-transferable-skills-developed-through-drama</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10 Mar.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ts val="1800"/>
              </a:lnSpc>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Emanuele, G. (2022).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Huge Career Hack: Be Coachable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https://youtu.be/V8RP4K7Rvy4?si=fSMGAs3J7tCeHqfV%C2%A0%C2%A0</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10 Mar. 2026].</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gn="l">
              <a:lnSpc>
                <a:spcPts val="1800"/>
              </a:lnSpc>
              <a:spcAft>
                <a:spcPts val="1200"/>
              </a:spcAft>
              <a:buNone/>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Group, C.M. (2021).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Anxiety at Work? Don’t Let These Things Cause You to Loose Your Job</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Cary Medical Group. Available at: </a:t>
            </a:r>
            <a:r>
              <a:rPr lang="en-GB" sz="11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https://www.carymedicalgroup.com/blog/five-ways-anxiety-affects-your-work-performance/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29 Mar. 2026].</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Hannah Lowther  (2022) </a:t>
            </a:r>
            <a:r>
              <a:rPr lang="en-GB" sz="1100"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'Basics of a ‘cut show’ [TikTok],16 March. Available at: </a:t>
            </a:r>
            <a:r>
              <a:rPr lang="en-US" sz="1100" u="sng" kern="100" dirty="0">
                <a:solidFill>
                  <a:srgbClr val="0A0A0A"/>
                </a:solidFill>
                <a:effectLst/>
                <a:latin typeface="Arial" panose="020B0604020202020204" pitchFamily="34" charset="0"/>
                <a:ea typeface="Aptos" panose="020B0004020202020204" pitchFamily="34" charset="0"/>
                <a:cs typeface="Arial" panose="020B0604020202020204" pitchFamily="34" charset="0"/>
                <a:hlinkClick r:id="rId10"/>
              </a:rPr>
              <a:t>https://www.tiktok.com/@hannahlowther/video/7075756545564347653?is_from_webapp=1&amp;sender_device=pc</a:t>
            </a:r>
            <a:r>
              <a:rPr lang="en-US" sz="1100"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  </a:t>
            </a:r>
            <a:r>
              <a:rPr lang="en-GB" sz="1100"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(Accessed: 28 March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HQ, T. (2026). </a:t>
            </a:r>
            <a:r>
              <a:rPr lang="en-US" sz="1100" i="1" kern="100" dirty="0">
                <a:effectLst/>
                <a:latin typeface="Arial" panose="020B0604020202020204" pitchFamily="34" charset="0"/>
                <a:ea typeface="Aptos" panose="020B0004020202020204" pitchFamily="34" charset="0"/>
                <a:cs typeface="Arial" panose="020B0604020202020204" pitchFamily="34" charset="0"/>
              </a:rPr>
              <a:t>How Theatretrain Encourages Creativity and Problem-Solving in Children - Theatretrain</a:t>
            </a:r>
            <a:r>
              <a:rPr lang="en-US" sz="1100" kern="100" dirty="0">
                <a:effectLst/>
                <a:latin typeface="Arial" panose="020B0604020202020204" pitchFamily="34" charset="0"/>
                <a:ea typeface="Aptos" panose="020B0004020202020204" pitchFamily="34" charset="0"/>
                <a:cs typeface="Arial" panose="020B0604020202020204" pitchFamily="34" charset="0"/>
              </a:rPr>
              <a:t>. [online] Theatretrain.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https://theatretrain.co.uk/how-theatretrain-encourages-creativity-and-problem-solving-in-children/</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21 Mar. 2025].</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Indeed (2024). </a:t>
            </a:r>
            <a:r>
              <a:rPr lang="en-US" sz="1100" i="1" kern="100" dirty="0">
                <a:effectLst/>
                <a:latin typeface="Arial" panose="020B0604020202020204" pitchFamily="34" charset="0"/>
                <a:ea typeface="Aptos" panose="020B0004020202020204" pitchFamily="34" charset="0"/>
                <a:cs typeface="Arial" panose="020B0604020202020204" pitchFamily="34" charset="0"/>
              </a:rPr>
              <a:t>Why is organisation important? (16 reasons and explanations)</a:t>
            </a:r>
            <a:r>
              <a:rPr lang="en-US" sz="1100" kern="100" dirty="0">
                <a:effectLst/>
                <a:latin typeface="Arial" panose="020B0604020202020204" pitchFamily="34" charset="0"/>
                <a:ea typeface="Aptos" panose="020B0004020202020204" pitchFamily="34" charset="0"/>
                <a:cs typeface="Arial" panose="020B0604020202020204" pitchFamily="34" charset="0"/>
              </a:rPr>
              <a:t>. [online] Indeed Career Guide.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https://uk.indeed.com/career-advice/career-development/why-is-organisation-important</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13 Mar.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Indeed (2024). </a:t>
            </a:r>
            <a:r>
              <a:rPr lang="en-US" sz="1100" i="1" kern="100" dirty="0">
                <a:effectLst/>
                <a:latin typeface="Arial" panose="020B0604020202020204" pitchFamily="34" charset="0"/>
                <a:ea typeface="Aptos" panose="020B0004020202020204" pitchFamily="34" charset="0"/>
                <a:cs typeface="Arial" panose="020B0604020202020204" pitchFamily="34" charset="0"/>
              </a:rPr>
              <a:t>Why is problem-solving important in the workplace? (And tips)</a:t>
            </a:r>
            <a:r>
              <a:rPr lang="en-US" sz="1100" kern="100" dirty="0">
                <a:effectLst/>
                <a:latin typeface="Arial" panose="020B0604020202020204" pitchFamily="34" charset="0"/>
                <a:ea typeface="Aptos" panose="020B0004020202020204" pitchFamily="34" charset="0"/>
                <a:cs typeface="Arial" panose="020B0604020202020204" pitchFamily="34" charset="0"/>
              </a:rPr>
              <a:t>. [online] Indeed Career Guide. Available at: </a:t>
            </a:r>
            <a:r>
              <a:rPr lang="en-US"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3"/>
              </a:rPr>
              <a:t>https://uk.indeed.com/career-advice/starting-new-job/why-is-problem-solving-important-in-workplace</a:t>
            </a:r>
            <a:r>
              <a:rPr lang="en-US" sz="1100" kern="100" dirty="0">
                <a:effectLst/>
                <a:latin typeface="Arial" panose="020B0604020202020204" pitchFamily="34" charset="0"/>
                <a:ea typeface="Aptos" panose="020B0004020202020204" pitchFamily="34" charset="0"/>
                <a:cs typeface="Arial" panose="020B0604020202020204" pitchFamily="34" charset="0"/>
              </a:rPr>
              <a:t>  [Accessed 13 Mar. 2026].</a:t>
            </a:r>
          </a:p>
          <a:p>
            <a:pPr>
              <a:lnSpc>
                <a:spcPct val="115000"/>
              </a:lnSpc>
              <a:spcAft>
                <a:spcPts val="800"/>
              </a:spcAft>
              <a:buNone/>
            </a:pPr>
            <a:r>
              <a:rPr lang="en-US" sz="1100" kern="100" dirty="0">
                <a:latin typeface="Arial" panose="020B0604020202020204" pitchFamily="34" charset="0"/>
                <a:ea typeface="Aptos" panose="020B0004020202020204" pitchFamily="34" charset="0"/>
                <a:cs typeface="Arial" panose="020B0604020202020204" pitchFamily="34" charset="0"/>
              </a:rPr>
              <a:t>Johnstone, J. (2025). </a:t>
            </a:r>
            <a:r>
              <a:rPr lang="en-US" sz="1100" i="1" kern="100" dirty="0">
                <a:latin typeface="Arial" panose="020B0604020202020204" pitchFamily="34" charset="0"/>
                <a:ea typeface="Aptos" panose="020B0004020202020204" pitchFamily="34" charset="0"/>
                <a:cs typeface="Arial" panose="020B0604020202020204" pitchFamily="34" charset="0"/>
              </a:rPr>
              <a:t>Gender differences in problem-solving may be linked to people-pleasing </a:t>
            </a:r>
            <a:r>
              <a:rPr lang="en-US" sz="1100" i="1" kern="100" dirty="0" err="1">
                <a:latin typeface="Arial" panose="020B0604020202020204" pitchFamily="34" charset="0"/>
                <a:ea typeface="Aptos" panose="020B0004020202020204" pitchFamily="34" charset="0"/>
                <a:cs typeface="Arial" panose="020B0604020202020204" pitchFamily="34" charset="0"/>
              </a:rPr>
              <a:t>behaviour</a:t>
            </a:r>
            <a:r>
              <a:rPr lang="en-US" sz="1100" i="1" kern="100" dirty="0">
                <a:latin typeface="Arial" panose="020B0604020202020204" pitchFamily="34" charset="0"/>
                <a:ea typeface="Aptos" panose="020B0004020202020204" pitchFamily="34" charset="0"/>
                <a:cs typeface="Arial" panose="020B0604020202020204" pitchFamily="34" charset="0"/>
              </a:rPr>
              <a:t>: Study</a:t>
            </a:r>
            <a:r>
              <a:rPr lang="en-US" sz="1100" kern="100" dirty="0">
                <a:latin typeface="Arial" panose="020B0604020202020204" pitchFamily="34" charset="0"/>
                <a:ea typeface="Aptos" panose="020B0004020202020204" pitchFamily="34" charset="0"/>
                <a:cs typeface="Arial" panose="020B0604020202020204" pitchFamily="34" charset="0"/>
              </a:rPr>
              <a:t>. [online] University of Toronto. Available at: </a:t>
            </a:r>
            <a:r>
              <a:rPr lang="en-US" sz="1100" u="sng" kern="100" dirty="0">
                <a:solidFill>
                  <a:srgbClr val="0000FF"/>
                </a:solidFill>
                <a:latin typeface="Arial" panose="020B0604020202020204" pitchFamily="34" charset="0"/>
                <a:ea typeface="Aptos" panose="020B0004020202020204" pitchFamily="34" charset="0"/>
                <a:cs typeface="Arial" panose="020B0604020202020204" pitchFamily="34" charset="0"/>
                <a:hlinkClick r:id="rId14"/>
              </a:rPr>
              <a:t>https://www.utoronto.ca/news/gender-differences-problem-solving-may-be-linked-people-pleasing-behaviour-study</a:t>
            </a:r>
            <a:r>
              <a:rPr lang="en-US" sz="1100" kern="100" dirty="0">
                <a:latin typeface="Arial" panose="020B0604020202020204" pitchFamily="34" charset="0"/>
                <a:ea typeface="Aptos" panose="020B0004020202020204" pitchFamily="34" charset="0"/>
                <a:cs typeface="Arial" panose="020B0604020202020204" pitchFamily="34" charset="0"/>
              </a:rPr>
              <a:t>  [Accessed 20 Mar. 2026].</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76948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BFFEA7-F134-AAC5-3E37-7B491758053B}"/>
              </a:ext>
            </a:extLst>
          </p:cNvPr>
          <p:cNvSpPr txBox="1"/>
          <p:nvPr/>
        </p:nvSpPr>
        <p:spPr>
          <a:xfrm>
            <a:off x="214490" y="189700"/>
            <a:ext cx="11785600" cy="6250173"/>
          </a:xfrm>
          <a:prstGeom prst="rect">
            <a:avLst/>
          </a:prstGeom>
          <a:noFill/>
        </p:spPr>
        <p:txBody>
          <a:bodyPr wrap="square">
            <a:spAutoFit/>
          </a:bodyPr>
          <a:lstStyle/>
          <a:p>
            <a:pPr>
              <a:lnSpc>
                <a:spcPct val="115000"/>
              </a:lnSpc>
              <a:spcAft>
                <a:spcPts val="800"/>
              </a:spcAft>
              <a:buNone/>
            </a:pPr>
            <a:r>
              <a:rPr lang="en-US" sz="1050" kern="100" dirty="0">
                <a:latin typeface="Arial" panose="020B0604020202020204" pitchFamily="34" charset="0"/>
                <a:ea typeface="Aptos" panose="020B0004020202020204" pitchFamily="34" charset="0"/>
                <a:cs typeface="Arial" panose="020B0604020202020204" pitchFamily="34" charset="0"/>
              </a:rPr>
              <a:t>June 2024, K.G. 6 (n.d.). </a:t>
            </a:r>
            <a:r>
              <a:rPr lang="en-US" sz="1050" i="1" kern="100" dirty="0">
                <a:latin typeface="Arial" panose="020B0604020202020204" pitchFamily="34" charset="0"/>
                <a:ea typeface="Aptos" panose="020B0004020202020204" pitchFamily="34" charset="0"/>
                <a:cs typeface="Arial" panose="020B0604020202020204" pitchFamily="34" charset="0"/>
              </a:rPr>
              <a:t>How embracing the mindset of a performer could help you stay ahead of the curve</a:t>
            </a:r>
            <a:r>
              <a:rPr lang="en-US" sz="1050" kern="100" dirty="0">
                <a:latin typeface="Arial" panose="020B0604020202020204" pitchFamily="34" charset="0"/>
                <a:ea typeface="Aptos" panose="020B0004020202020204" pitchFamily="34" charset="0"/>
                <a:cs typeface="Arial" panose="020B0604020202020204" pitchFamily="34" charset="0"/>
              </a:rPr>
              <a:t>. [online] </a:t>
            </a:r>
            <a:r>
              <a:rPr lang="en-US" sz="1050" kern="100" dirty="0" err="1">
                <a:latin typeface="Arial" panose="020B0604020202020204" pitchFamily="34" charset="0"/>
                <a:ea typeface="Aptos" panose="020B0004020202020204" pitchFamily="34" charset="0"/>
                <a:cs typeface="Arial" panose="020B0604020202020204" pitchFamily="34" charset="0"/>
              </a:rPr>
              <a:t>www.peoplemanagement.co.uk</a:t>
            </a:r>
            <a:r>
              <a:rPr lang="en-US" sz="1050" kern="100" dirty="0">
                <a:latin typeface="Arial" panose="020B0604020202020204" pitchFamily="34" charset="0"/>
                <a:ea typeface="Aptos" panose="020B0004020202020204" pitchFamily="34" charset="0"/>
                <a:cs typeface="Arial" panose="020B0604020202020204" pitchFamily="34" charset="0"/>
              </a:rPr>
              <a:t>. Available at: </a:t>
            </a:r>
            <a:r>
              <a:rPr lang="en-US" sz="1050" u="sng" kern="100" dirty="0">
                <a:solidFill>
                  <a:srgbClr val="0000FF"/>
                </a:solidFill>
                <a:latin typeface="Arial" panose="020B0604020202020204" pitchFamily="34" charset="0"/>
                <a:ea typeface="Aptos" panose="020B0004020202020204" pitchFamily="34" charset="0"/>
                <a:cs typeface="Arial" panose="020B0604020202020204" pitchFamily="34" charset="0"/>
                <a:hlinkClick r:id="rId2"/>
              </a:rPr>
              <a:t>https://www.peoplemanagement.co.uk/article/1875785/embracing-mindset-performer-help-stay-ahead-curve</a:t>
            </a:r>
            <a:r>
              <a:rPr lang="en-US" sz="1050" kern="100" dirty="0">
                <a:latin typeface="Arial" panose="020B0604020202020204" pitchFamily="34" charset="0"/>
                <a:ea typeface="Aptos" panose="020B0004020202020204" pitchFamily="34" charset="0"/>
                <a:cs typeface="Arial" panose="020B0604020202020204" pitchFamily="34" charset="0"/>
              </a:rPr>
              <a:t>  [Accessed 10 Mar. 2026].</a:t>
            </a:r>
            <a:endParaRPr lang="en-GB" sz="105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LaPointe, E. (2020). </a:t>
            </a:r>
            <a:r>
              <a:rPr lang="en-US" sz="1050" i="1" kern="100" dirty="0">
                <a:effectLst/>
                <a:latin typeface="Arial" panose="020B0604020202020204" pitchFamily="34" charset="0"/>
                <a:ea typeface="Aptos" panose="020B0004020202020204" pitchFamily="34" charset="0"/>
                <a:cs typeface="Arial" panose="020B0604020202020204" pitchFamily="34" charset="0"/>
              </a:rPr>
              <a:t>Here’s why people are bad at solving problems.</a:t>
            </a:r>
            <a:r>
              <a:rPr lang="en-US" sz="1050" kern="100" dirty="0">
                <a:effectLst/>
                <a:latin typeface="Arial" panose="020B0604020202020204" pitchFamily="34" charset="0"/>
                <a:ea typeface="Aptos" panose="020B0004020202020204" pitchFamily="34" charset="0"/>
                <a:cs typeface="Arial" panose="020B0604020202020204" pitchFamily="34" charset="0"/>
              </a:rPr>
              <a:t> [online] Medium.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https://evanlapointe.medium.com/heres-why-people-are-bad-at-solving-problems-95458c05dfd6</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21 Mar.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ts val="1800"/>
              </a:lnSpc>
              <a:buNone/>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Lee, T. (2025).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 Creative Ways I sharpened my PROBLEM SOLVING skills </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05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https://youtu.be/ycfJ6mjTgiI?si=4I0c4-Uy9bh6y61l%20%C2%A0%C2%A0%C2%A0%C2%A0</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15 Mar.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Llera, S.J. and Newman, M.G. (2020). Worry impairs the problem-solving process: Results from an experimental study. </a:t>
            </a:r>
            <a:r>
              <a:rPr lang="en-US" sz="1050" i="1" kern="100" dirty="0" err="1">
                <a:effectLst/>
                <a:latin typeface="Arial" panose="020B0604020202020204" pitchFamily="34" charset="0"/>
                <a:ea typeface="Aptos" panose="020B0004020202020204" pitchFamily="34" charset="0"/>
                <a:cs typeface="Arial" panose="020B0604020202020204" pitchFamily="34" charset="0"/>
              </a:rPr>
              <a:t>Behaviour</a:t>
            </a:r>
            <a:r>
              <a:rPr lang="en-US" sz="1050" i="1" kern="100" dirty="0">
                <a:effectLst/>
                <a:latin typeface="Arial" panose="020B0604020202020204" pitchFamily="34" charset="0"/>
                <a:ea typeface="Aptos" panose="020B0004020202020204" pitchFamily="34" charset="0"/>
                <a:cs typeface="Arial" panose="020B0604020202020204" pitchFamily="34" charset="0"/>
              </a:rPr>
              <a:t> Research and Therapy</a:t>
            </a:r>
            <a:r>
              <a:rPr lang="en-US" sz="1050" kern="100" dirty="0">
                <a:effectLst/>
                <a:latin typeface="Arial" panose="020B0604020202020204" pitchFamily="34" charset="0"/>
                <a:ea typeface="Aptos" panose="020B0004020202020204" pitchFamily="34" charset="0"/>
                <a:cs typeface="Arial" panose="020B0604020202020204" pitchFamily="34" charset="0"/>
              </a:rPr>
              <a:t>, 135, p.103759. </a:t>
            </a:r>
            <a:r>
              <a:rPr lang="en-US" sz="1050" kern="100" dirty="0" err="1">
                <a:effectLst/>
                <a:latin typeface="Arial" panose="020B0604020202020204" pitchFamily="34" charset="0"/>
                <a:ea typeface="Aptos" panose="020B0004020202020204" pitchFamily="34" charset="0"/>
                <a:cs typeface="Arial" panose="020B0604020202020204" pitchFamily="34" charset="0"/>
              </a:rPr>
              <a:t>doi:https</a:t>
            </a:r>
            <a:r>
              <a:rPr lang="en-US" sz="1050" kern="100" dirty="0">
                <a:effectLst/>
                <a:latin typeface="Arial" panose="020B0604020202020204" pitchFamily="34" charset="0"/>
                <a:ea typeface="Aptos" panose="020B0004020202020204" pitchFamily="34" charset="0"/>
                <a:cs typeface="Arial" panose="020B0604020202020204" pitchFamily="34" charset="0"/>
              </a:rPr>
              <a:t>://</a:t>
            </a:r>
            <a:r>
              <a:rPr lang="en-US" sz="1050" kern="100" dirty="0" err="1">
                <a:effectLst/>
                <a:latin typeface="Arial" panose="020B0604020202020204" pitchFamily="34" charset="0"/>
                <a:ea typeface="Aptos" panose="020B0004020202020204" pitchFamily="34" charset="0"/>
                <a:cs typeface="Arial" panose="020B0604020202020204" pitchFamily="34" charset="0"/>
              </a:rPr>
              <a:t>doi.org</a:t>
            </a:r>
            <a:r>
              <a:rPr lang="en-US" sz="1050" kern="100" dirty="0">
                <a:effectLst/>
                <a:latin typeface="Arial" panose="020B0604020202020204" pitchFamily="34" charset="0"/>
                <a:ea typeface="Aptos" panose="020B0004020202020204" pitchFamily="34" charset="0"/>
                <a:cs typeface="Arial" panose="020B0604020202020204" pitchFamily="34" charset="0"/>
              </a:rPr>
              <a:t>/10.1016/j.brat.2020.103759. </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Martin, S. (2025). </a:t>
            </a:r>
            <a:r>
              <a:rPr lang="en-US" sz="1050" i="1" kern="100" dirty="0">
                <a:effectLst/>
                <a:latin typeface="Arial" panose="020B0604020202020204" pitchFamily="34" charset="0"/>
                <a:ea typeface="Aptos" panose="020B0004020202020204" pitchFamily="34" charset="0"/>
                <a:cs typeface="Arial" panose="020B0604020202020204" pitchFamily="34" charset="0"/>
              </a:rPr>
              <a:t>Organised Chaos Wears Us Out</a:t>
            </a:r>
            <a:r>
              <a:rPr lang="en-US" sz="1050" kern="100" dirty="0">
                <a:effectLst/>
                <a:latin typeface="Arial" panose="020B0604020202020204" pitchFamily="34" charset="0"/>
                <a:ea typeface="Aptos" panose="020B0004020202020204" pitchFamily="34" charset="0"/>
                <a:cs typeface="Arial" panose="020B0604020202020204" pitchFamily="34" charset="0"/>
              </a:rPr>
              <a:t>. [online] Truth About Dyslexia.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https://truthaboutdyslexia.com/blogs/podcast/organised-chaos-wears-us-out</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25 Mar.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050"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Matilda The Musical. (2025) </a:t>
            </a:r>
            <a:r>
              <a:rPr lang="en-GB" sz="1050" i="1"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Ever wondered what happens during a show backstage?</a:t>
            </a:r>
            <a:r>
              <a:rPr lang="en-GB" sz="1050"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 [Instagram Reel].12 September. Available at:</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r>
              <a:rPr lang="en-GB" sz="1050" u="sng" kern="100" dirty="0">
                <a:solidFill>
                  <a:srgbClr val="000000"/>
                </a:solidFill>
                <a:effectLst/>
                <a:latin typeface="Arial" panose="020B0604020202020204" pitchFamily="34" charset="0"/>
                <a:ea typeface="Aptos" panose="020B0004020202020204" pitchFamily="34" charset="0"/>
                <a:cs typeface="Arial" panose="020B0604020202020204" pitchFamily="34" charset="0"/>
                <a:hlinkClick r:id="rId6"/>
              </a:rPr>
              <a:t>https://www.instagram.com/reel/DOgidN6jP2m/?utm_source=ig_web_button_share_sheet</a:t>
            </a:r>
            <a:r>
              <a:rPr lang="en-GB" sz="1050" kern="100" dirty="0">
                <a:solidFill>
                  <a:srgbClr val="0A0A0A"/>
                </a:solidFill>
                <a:effectLst/>
                <a:latin typeface="Arial" panose="020B0604020202020204" pitchFamily="34" charset="0"/>
                <a:ea typeface="Aptos" panose="020B0004020202020204" pitchFamily="34" charset="0"/>
                <a:cs typeface="Arial" panose="020B0604020202020204" pitchFamily="34" charset="0"/>
              </a:rPr>
              <a:t> Accessed: 28 March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Maven, M. (2024). </a:t>
            </a:r>
            <a:r>
              <a:rPr lang="en-US" sz="1050" i="1" kern="100" dirty="0">
                <a:effectLst/>
                <a:latin typeface="Arial" panose="020B0604020202020204" pitchFamily="34" charset="0"/>
                <a:ea typeface="Aptos" panose="020B0004020202020204" pitchFamily="34" charset="0"/>
                <a:cs typeface="Arial" panose="020B0604020202020204" pitchFamily="34" charset="0"/>
              </a:rPr>
              <a:t>The Power of Coachability: Unlocking Growth, Accountability, and Success</a:t>
            </a:r>
            <a:r>
              <a:rPr lang="en-US" sz="1050" kern="100" dirty="0">
                <a:effectLst/>
                <a:latin typeface="Arial" panose="020B0604020202020204" pitchFamily="34" charset="0"/>
                <a:ea typeface="Aptos" panose="020B0004020202020204" pitchFamily="34" charset="0"/>
                <a:cs typeface="Arial" panose="020B0604020202020204" pitchFamily="34" charset="0"/>
              </a:rPr>
              <a:t>. [online] Medium.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https://mikey-maven.medium.com/the-power-of-coachability-unlocking-growth-accountability-and-success-752389ce3878</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13 Mar.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ts val="1800"/>
              </a:lnSpc>
              <a:buNone/>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Nader,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Dr.R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(2025).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to STOP Overthinking &amp; START solving Problems: Worry Management 17</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05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https://youtu.be/Zf1aEmxqJIQ?si=mE0HZoi66qAzpHAS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10 Mar.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NHS (2022). </a:t>
            </a:r>
            <a:r>
              <a:rPr lang="en-US" sz="1050" i="1" kern="100" dirty="0">
                <a:effectLst/>
                <a:latin typeface="Arial" panose="020B0604020202020204" pitchFamily="34" charset="0"/>
                <a:ea typeface="Aptos" panose="020B0004020202020204" pitchFamily="34" charset="0"/>
                <a:cs typeface="Arial" panose="020B0604020202020204" pitchFamily="34" charset="0"/>
              </a:rPr>
              <a:t>Problem solving - Self-help CBT techniques - Every Mind Matters</a:t>
            </a:r>
            <a:r>
              <a:rPr lang="en-US" sz="1050" kern="100" dirty="0">
                <a:effectLst/>
                <a:latin typeface="Arial" panose="020B0604020202020204" pitchFamily="34" charset="0"/>
                <a:ea typeface="Aptos" panose="020B0004020202020204" pitchFamily="34" charset="0"/>
                <a:cs typeface="Arial" panose="020B0604020202020204" pitchFamily="34" charset="0"/>
              </a:rPr>
              <a:t>. [online] </a:t>
            </a:r>
            <a:r>
              <a:rPr lang="en-US" sz="1050" kern="100" dirty="0" err="1">
                <a:effectLst/>
                <a:latin typeface="Arial" panose="020B0604020202020204" pitchFamily="34" charset="0"/>
                <a:ea typeface="Aptos" panose="020B0004020202020204" pitchFamily="34" charset="0"/>
                <a:cs typeface="Arial" panose="020B0604020202020204" pitchFamily="34" charset="0"/>
              </a:rPr>
              <a:t>nhs.uk</a:t>
            </a:r>
            <a:r>
              <a:rPr lang="en-US"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https://www.nhs.uk/every-mind-matters/mental-wellbeing-tips/self-help-cbt-techniques/problem-solving/</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6 Mar.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Puspita, T. (2022). Mental Health Benefits of Staying Organized . </a:t>
            </a:r>
            <a:r>
              <a:rPr lang="en-US" sz="1050" i="1" kern="100" dirty="0">
                <a:effectLst/>
                <a:latin typeface="Arial" panose="020B0604020202020204" pitchFamily="34" charset="0"/>
                <a:ea typeface="Aptos" panose="020B0004020202020204" pitchFamily="34" charset="0"/>
                <a:cs typeface="Arial" panose="020B0604020202020204" pitchFamily="34" charset="0"/>
              </a:rPr>
              <a:t>WORKPLACE OPTIONS</a:t>
            </a:r>
            <a:r>
              <a:rPr lang="en-US"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https://www.workplaceoptions.com/blog/mental-health-benefits-of-staying-organized/</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6 Mar. 2026]. </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Ross, G. (2023). </a:t>
            </a:r>
            <a:r>
              <a:rPr lang="en-US" sz="1050" i="1" kern="100" dirty="0">
                <a:effectLst/>
                <a:latin typeface="Arial" panose="020B0604020202020204" pitchFamily="34" charset="0"/>
                <a:ea typeface="Aptos" panose="020B0004020202020204" pitchFamily="34" charset="0"/>
                <a:cs typeface="Arial" panose="020B0604020202020204" pitchFamily="34" charset="0"/>
              </a:rPr>
              <a:t>Problem Solving: A Structured Approach | University of Strathclyde</a:t>
            </a:r>
            <a:r>
              <a:rPr lang="en-US" sz="1050" kern="100" dirty="0">
                <a:effectLst/>
                <a:latin typeface="Arial" panose="020B0604020202020204" pitchFamily="34" charset="0"/>
                <a:ea typeface="Aptos" panose="020B0004020202020204" pitchFamily="34" charset="0"/>
                <a:cs typeface="Arial" panose="020B0604020202020204" pitchFamily="34" charset="0"/>
              </a:rPr>
              <a:t>. [online] </a:t>
            </a:r>
            <a:r>
              <a:rPr lang="en-US" sz="1050" kern="100" dirty="0" err="1">
                <a:effectLst/>
                <a:latin typeface="Arial" panose="020B0604020202020204" pitchFamily="34" charset="0"/>
                <a:ea typeface="Aptos" panose="020B0004020202020204" pitchFamily="34" charset="0"/>
                <a:cs typeface="Arial" panose="020B0604020202020204" pitchFamily="34" charset="0"/>
              </a:rPr>
              <a:t>www.strath.ac.uk</a:t>
            </a:r>
            <a:r>
              <a:rPr lang="en-US"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https://www.strath.ac.uk/workwithus/trainingconsultancy/continuousimprovementforyourorganisation/ourblogs/problemsolvingastructuredapproach/</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15 Mar.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a:effectLst/>
                <a:latin typeface="Arial" panose="020B0604020202020204" pitchFamily="34" charset="0"/>
                <a:ea typeface="Aptos" panose="020B0004020202020204" pitchFamily="34" charset="0"/>
                <a:cs typeface="Arial" panose="020B0604020202020204" pitchFamily="34" charset="0"/>
              </a:rPr>
              <a:t>Schön, D.A. (1983) The Reflective Practitioner: How Professionals Think in Action. </a:t>
            </a:r>
            <a:r>
              <a:rPr lang="en-US" sz="1050" kern="100" dirty="0" err="1">
                <a:effectLst/>
                <a:latin typeface="Arial" panose="020B0604020202020204" pitchFamily="34" charset="0"/>
                <a:ea typeface="Aptos" panose="020B0004020202020204" pitchFamily="34" charset="0"/>
                <a:cs typeface="Arial" panose="020B0604020202020204" pitchFamily="34" charset="0"/>
              </a:rPr>
              <a:t>London:Temple</a:t>
            </a:r>
            <a:r>
              <a:rPr lang="en-US" sz="1050" kern="100" dirty="0">
                <a:effectLst/>
                <a:latin typeface="Arial" panose="020B0604020202020204" pitchFamily="34" charset="0"/>
                <a:ea typeface="Aptos" panose="020B0004020202020204" pitchFamily="34" charset="0"/>
                <a:cs typeface="Arial" panose="020B0604020202020204" pitchFamily="34" charset="0"/>
              </a:rPr>
              <a:t> Smith</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US" sz="1050" kern="100" dirty="0" err="1">
                <a:effectLst/>
                <a:latin typeface="Arial" panose="020B0604020202020204" pitchFamily="34" charset="0"/>
                <a:ea typeface="Aptos" panose="020B0004020202020204" pitchFamily="34" charset="0"/>
                <a:cs typeface="Arial" panose="020B0604020202020204" pitchFamily="34" charset="0"/>
              </a:rPr>
              <a:t>steve.clesham@kaleidoscope.co</a:t>
            </a:r>
            <a:r>
              <a:rPr lang="en-US" sz="1050" kern="100" dirty="0">
                <a:effectLst/>
                <a:latin typeface="Arial" panose="020B0604020202020204" pitchFamily="34" charset="0"/>
                <a:ea typeface="Aptos" panose="020B0004020202020204" pitchFamily="34" charset="0"/>
                <a:cs typeface="Arial" panose="020B0604020202020204" pitchFamily="34" charset="0"/>
              </a:rPr>
              <a:t> (2016). </a:t>
            </a:r>
            <a:r>
              <a:rPr lang="en-US" sz="1050" i="1" kern="100" dirty="0">
                <a:effectLst/>
                <a:latin typeface="Arial" panose="020B0604020202020204" pitchFamily="34" charset="0"/>
                <a:ea typeface="Aptos" panose="020B0004020202020204" pitchFamily="34" charset="0"/>
                <a:cs typeface="Arial" panose="020B0604020202020204" pitchFamily="34" charset="0"/>
              </a:rPr>
              <a:t>Dyslexia Scotland</a:t>
            </a:r>
            <a:r>
              <a:rPr lang="en-US" sz="1050" kern="100" dirty="0">
                <a:effectLst/>
                <a:latin typeface="Arial" panose="020B0604020202020204" pitchFamily="34" charset="0"/>
                <a:ea typeface="Aptos" panose="020B0004020202020204" pitchFamily="34" charset="0"/>
                <a:cs typeface="Arial" panose="020B0604020202020204" pitchFamily="34" charset="0"/>
              </a:rPr>
              <a:t>. [online] </a:t>
            </a:r>
            <a:r>
              <a:rPr lang="en-US" sz="1050" kern="100" dirty="0" err="1">
                <a:effectLst/>
                <a:latin typeface="Arial" panose="020B0604020202020204" pitchFamily="34" charset="0"/>
                <a:ea typeface="Aptos" panose="020B0004020202020204" pitchFamily="34" charset="0"/>
                <a:cs typeface="Arial" panose="020B0604020202020204" pitchFamily="34" charset="0"/>
              </a:rPr>
              <a:t>Dyslexiascotland.org.uk</a:t>
            </a:r>
            <a:r>
              <a:rPr lang="en-US"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US"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https://dyslexiascotland.org.uk/organisation-time-management-most-dyslexics-second-third-nightmare/</a:t>
            </a:r>
            <a:r>
              <a:rPr lang="en-US" sz="1050" kern="100" dirty="0">
                <a:effectLst/>
                <a:latin typeface="Arial" panose="020B0604020202020204" pitchFamily="34" charset="0"/>
                <a:ea typeface="Aptos" panose="020B0004020202020204" pitchFamily="34" charset="0"/>
                <a:cs typeface="Arial" panose="020B0604020202020204" pitchFamily="34" charset="0"/>
              </a:rPr>
              <a:t>  [Accessed 25 Mar.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nSpc>
                <a:spcPts val="1800"/>
              </a:lnSpc>
              <a:buNone/>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Theresa, D. (2024).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To Organise Your Study Notes (With Examples)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05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3"/>
              </a:rPr>
              <a:t>https://youtu.be/lzPYkPkws18?si=tmQThrokA1CCsiA9%20%C2%A0%C2%A0</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18 Mar.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75755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62526</TotalTime>
  <Words>2737</Words>
  <Application>Microsoft Macintosh PowerPoint</Application>
  <PresentationFormat>Widescreen</PresentationFormat>
  <Paragraphs>128</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Century Gothic</vt:lpstr>
      <vt:lpstr>Garamond</vt:lpstr>
      <vt:lpstr>Savon</vt:lpstr>
      <vt:lpstr>PowerPoint Presentation</vt:lpstr>
      <vt:lpstr>Reflective Video </vt:lpstr>
      <vt:lpstr>Transferable Skills </vt:lpstr>
      <vt:lpstr>What is a transferable skill?</vt:lpstr>
      <vt:lpstr>organisation</vt:lpstr>
      <vt:lpstr>Organisation</vt:lpstr>
      <vt:lpstr>Dyslexia- a set of processing difficulties that affect reading and spelling </vt:lpstr>
      <vt:lpstr>My ways of organisation </vt:lpstr>
      <vt:lpstr>Problem Solving</vt:lpstr>
      <vt:lpstr>PROBLEM SOLVING  The process of finding solutions to problems </vt:lpstr>
      <vt:lpstr>PowerPoint Presentation</vt:lpstr>
      <vt:lpstr>Anxiety </vt:lpstr>
      <vt:lpstr>Example</vt:lpstr>
      <vt:lpstr>Coachability </vt:lpstr>
      <vt:lpstr>Coachability </vt:lpstr>
      <vt:lpstr>Example </vt:lpstr>
      <vt:lpstr>CONCLUSION </vt:lpstr>
      <vt:lpstr>Reference List and Bibliography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Evieanna Taylor (2502285)</dc:creator>
  <cp:lastModifiedBy>Evieanna Taylor (2502285)</cp:lastModifiedBy>
  <cp:revision>3</cp:revision>
  <dcterms:created xsi:type="dcterms:W3CDTF">2026-02-13T10:52:59Z</dcterms:created>
  <dcterms:modified xsi:type="dcterms:W3CDTF">2026-03-29T15:32:40Z</dcterms:modified>
</cp:coreProperties>
</file>