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1" r:id="rId4"/>
    <p:sldId id="262" r:id="rId5"/>
    <p:sldId id="263" r:id="rId6"/>
    <p:sldId id="265" r:id="rId7"/>
    <p:sldId id="266" r:id="rId8"/>
    <p:sldId id="267" r:id="rId9"/>
    <p:sldId id="268" r:id="rId10"/>
    <p:sldId id="269" r:id="rId11"/>
    <p:sldId id="27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S" initials="FS" lastIdx="9" clrIdx="0">
    <p:extLst>
      <p:ext uri="{19B8F6BF-5375-455C-9EA6-DF929625EA0E}">
        <p15:presenceInfo xmlns:p15="http://schemas.microsoft.com/office/powerpoint/2012/main" userId="F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70236" autoAdjust="0"/>
  </p:normalViewPr>
  <p:slideViewPr>
    <p:cSldViewPr snapToGrid="0">
      <p:cViewPr varScale="1">
        <p:scale>
          <a:sx n="59" d="100"/>
          <a:sy n="59" d="100"/>
        </p:scale>
        <p:origin x="11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F75C64-0AE4-488E-A77A-FA6C523969E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EC3939-2460-42B4-BA0F-023E0D6A79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071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EC3939-2460-42B4-BA0F-023E0D6A798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9914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EC3939-2460-42B4-BA0F-023E0D6A798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2124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EC3939-2460-42B4-BA0F-023E0D6A798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6437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EC3939-2460-42B4-BA0F-023E0D6A798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0320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EC3939-2460-42B4-BA0F-023E0D6A798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5995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EC3939-2460-42B4-BA0F-023E0D6A798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4723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EC3939-2460-42B4-BA0F-023E0D6A798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352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20B43-01F0-4D36-9A72-AC717DB22E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B1147A-F7C3-4CD8-8E72-5A857F3374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2036BC-AA14-4B92-8393-F370AF23B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5CEA-F379-422E-8A73-CCF35B52F7E5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BB1608-CFB7-44C0-B35A-FA4E5AADC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CA3F1D-EE62-4B83-B702-D3C17BFDF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BDAE-40F4-4425-8333-A5A60E6F8B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594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F9237-FEBA-4CEF-8387-DF02F8FF0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85E0B3-2470-4086-A66C-27A57392CC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6914EF-B6C4-4EAD-8BF8-53D9566E2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5CEA-F379-422E-8A73-CCF35B52F7E5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2880D2-FBD1-4693-A77E-29B2E840C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295AE4-485C-4FD0-A4D6-7FF5A4608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BDAE-40F4-4425-8333-A5A60E6F8B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546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9F86E-1199-4ED2-A3FB-129DA4E31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BF56BE-6C2B-4632-9870-E8170F154F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CB2785-10B2-4A42-8105-104DE81D6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5CEA-F379-422E-8A73-CCF35B52F7E5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F43287-BFE9-4BC1-9A8B-A474DC6DB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CDECC1-7B3A-42B1-AED8-9B44040A3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BDAE-40F4-4425-8333-A5A60E6F8B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150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E001A-40BB-4566-8E10-85A084991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D22A2-C33B-4A2B-A3F4-26CA363488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B64F2B-3EA1-4843-B1E7-9C97584C6A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6559AB-D61A-4058-8DC7-7F3158905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5CEA-F379-422E-8A73-CCF35B52F7E5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725849-D85C-49CD-BBD2-ABC0C7F4A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2B3966-A1E5-432C-B3FE-C026DC159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BDAE-40F4-4425-8333-A5A60E6F8B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712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67D801-B8C4-4DBF-8F9D-70B5BE20F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022839-FED1-4A48-8A90-B05BC060D5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47B05C-D431-47AA-93C4-4A25E17048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77077D-3023-4AE8-8A1C-1371F53CDF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5A474B-1BD7-4F75-BFF5-61F27EA001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20BC47-5911-4AD1-9121-AA2D5FD76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5CEA-F379-422E-8A73-CCF35B52F7E5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137A95-D211-4574-B48A-CF97DC4B2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B9FA08-0150-4FAA-AA86-2778AFFE3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BDAE-40F4-4425-8333-A5A60E6F8B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16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04E71-5403-4186-A6B0-D11285DF7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CC709C-733F-48DE-9DCA-E94FE65E3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5CEA-F379-422E-8A73-CCF35B52F7E5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D896B3-E518-4108-BE0E-30B689E11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513F22-5A0A-451A-BCC3-1C8CE8436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BDAE-40F4-4425-8333-A5A60E6F8B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228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5C8B71-EAD7-4CED-9666-E31A117D9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5CEA-F379-422E-8A73-CCF35B52F7E5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F6BF0E-08F1-4F6E-A144-858B64274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0AB37D-936F-4A0F-8EBC-BE915D58F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BDAE-40F4-4425-8333-A5A60E6F8B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333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E9D7C2-DEAF-40CC-B61D-7736B7492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DAF219-3BFC-41B9-9EC9-AA0AC2947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79A886-0FCB-4F6A-B286-6CC5F8803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181F5F-3908-48DA-9863-DE63063AA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5CEA-F379-422E-8A73-CCF35B52F7E5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D336A5-8614-4F95-A7BE-445215774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17D694-A8D4-4DC5-A910-C7ABEAB46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BDAE-40F4-4425-8333-A5A60E6F8B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344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5580A-CF64-46D8-A439-69C88F58B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E54834-5CC4-4008-AC85-7B01D08580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5F6A9F-3DE4-4316-8B46-D4B4CA95EE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D86741-E7BD-4356-A7D1-FEFAF9C4C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5CEA-F379-422E-8A73-CCF35B52F7E5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9646CD-80F3-4FB9-97A7-B85C52584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CF1DAA-3E22-4432-9231-A6A4D184D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BDAE-40F4-4425-8333-A5A60E6F8B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115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794D3-0DFE-4C7F-B836-2A55F7188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251D98-4432-41CE-8AC4-A8A181BC3B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52FDD5-867A-48B3-8847-95706FBA5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5CEA-F379-422E-8A73-CCF35B52F7E5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0CD08A-B8C0-45F4-B32F-2F9271D8D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979DD8-B21D-4045-9406-DED57DF20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BDAE-40F4-4425-8333-A5A60E6F8B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320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9106304-7BCB-4040-8322-D6724040E3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739BFD-D752-4767-9737-8FE9486BE4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CB1A75-866D-47A1-A7FC-A464500EC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05CEA-F379-422E-8A73-CCF35B52F7E5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24B7E9-1223-49AC-A883-47587D87F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B17210-B19B-468B-AC82-42EF49827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BDAE-40F4-4425-8333-A5A60E6F8B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999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FDA706C-5FD2-4C35-B75A-D0C8681D8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7D3AAF-6685-43BC-9605-D4E79BCD3E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AAC8FB-8ABC-424A-820A-82F9BDF523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05CEA-F379-422E-8A73-CCF35B52F7E5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93AEBE-C2A5-49BA-B3DC-92E22C06CC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E91B07-F421-43E4-8B37-F6BCCAAC75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FBDAE-40F4-4425-8333-A5A60E6F8B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597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/world-middle-east-14703995" TargetMode="External"/><Relationship Id="rId2" Type="http://schemas.openxmlformats.org/officeDocument/2006/relationships/hyperlink" Target="https://www.rand.org/blog/2018/04/europes-great-challenge-integrating-syrian-refugees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publications.europa.eu/webpub/com/factsheets/migration-crisis/en/#what-is-refugee-crisis" TargetMode="External"/><Relationship Id="rId4" Type="http://schemas.openxmlformats.org/officeDocument/2006/relationships/hyperlink" Target="https://www.britannica.com/event/Syrian-Civil-War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qz.com/567469/germany-is-taking-in-more-refugees-in-2015-than-the-us-has-in-the-past-10-years/" TargetMode="External"/><Relationship Id="rId2" Type="http://schemas.openxmlformats.org/officeDocument/2006/relationships/hyperlink" Target="http://www.europarl.europa.eu/news/en/headlines/society/20170629STO78630/eu-migrant-crisis-facts-and-figure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pri.org/stories/2016-06-24/how-brexit-campaign-used-refugees-scare-voters" TargetMode="External"/><Relationship Id="rId4" Type="http://schemas.openxmlformats.org/officeDocument/2006/relationships/hyperlink" Target="https://www.history.com/topics/middle-east/arab-sprin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c-ed.co.uk/best-practice/supporting-syrian-refugee-children-who-arrive-in-your-school/" TargetMode="External"/><Relationship Id="rId2" Type="http://schemas.openxmlformats.org/officeDocument/2006/relationships/hyperlink" Target="https://www.legislation.gov.uk/ukpga/1971/77/section/1?view=extent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theguardian.com/society/2016/nov/16/language-barrier-refugees-english-classes-integration-esol" TargetMode="External"/><Relationship Id="rId4" Type="http://schemas.openxmlformats.org/officeDocument/2006/relationships/hyperlink" Target="https://drc.ngo/media/4167496/drc-diaspora-programme_study_syrian-diaspora-groups-in-europe_web.pdf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oc.gov/law/help/refugee-law/unitedkingdom.php" TargetMode="External"/><Relationship Id="rId2" Type="http://schemas.openxmlformats.org/officeDocument/2006/relationships/hyperlink" Target="https://www.loc.gov/law/help/constitutional-right-to-an-education/englandandwales.php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gweddill.gov.wales/docs/dhss/publications/150120refugeeen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38E21-3277-4D3D-AC25-B618F2FC68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0588" y="965199"/>
            <a:ext cx="6766078" cy="4927601"/>
          </a:xfrm>
        </p:spPr>
        <p:txBody>
          <a:bodyPr anchor="ctr">
            <a:normAutofit/>
          </a:bodyPr>
          <a:lstStyle/>
          <a:p>
            <a:r>
              <a:rPr lang="en-GB" sz="50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Syrian refugees are not being accepted into our society by some UK nationals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02B995-C6D5-49B8-9CDF-1BE88BA12E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3257" y="965198"/>
            <a:ext cx="2707937" cy="4927602"/>
          </a:xfrm>
        </p:spPr>
        <p:txBody>
          <a:bodyPr anchor="ctr">
            <a:normAutofit/>
          </a:bodyPr>
          <a:lstStyle/>
          <a:p>
            <a:pPr algn="r"/>
            <a:endParaRPr lang="en-GB" sz="2000" dirty="0">
              <a:solidFill>
                <a:schemeClr val="accent1"/>
              </a:solidFill>
            </a:endParaRPr>
          </a:p>
          <a:p>
            <a:pPr algn="r"/>
            <a:endParaRPr lang="en-GB" sz="2000" dirty="0">
              <a:solidFill>
                <a:schemeClr val="accent1"/>
              </a:solidFill>
            </a:endParaRPr>
          </a:p>
          <a:p>
            <a:pPr algn="r"/>
            <a:r>
              <a:rPr lang="en-GB" dirty="0">
                <a:solidFill>
                  <a:srgbClr val="FFFF00"/>
                </a:solidFill>
              </a:rPr>
              <a:t>Chloe Davies</a:t>
            </a:r>
          </a:p>
          <a:p>
            <a:pPr algn="r"/>
            <a:r>
              <a:rPr lang="en-GB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SJSS4001 Ass 2</a:t>
            </a:r>
          </a:p>
        </p:txBody>
      </p:sp>
    </p:spTree>
    <p:extLst>
      <p:ext uri="{BB962C8B-B14F-4D97-AF65-F5344CB8AC3E}">
        <p14:creationId xmlns:p14="http://schemas.microsoft.com/office/powerpoint/2010/main" val="1416189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2F0FB-0BB3-4D10-A27F-62884708D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FFFF00"/>
                </a:solidFill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9E9D06-AD4A-4568-8820-C4D46F7FE3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5840" y="1566544"/>
            <a:ext cx="10515600" cy="529145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rgbClr val="FFFF00"/>
                </a:solidFill>
              </a:rPr>
              <a:t>2011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FFFF00"/>
                </a:solidFill>
              </a:rPr>
              <a:t>President Bashar al-Assad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FFFF00"/>
                </a:solidFill>
              </a:rPr>
              <a:t>Opposition groups formed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FFFF00"/>
                </a:solidFill>
              </a:rPr>
              <a:t>Full fledged civil war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FFFF00"/>
                </a:solidFill>
              </a:rPr>
              <a:t>Millions forced out of the country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>
                <a:solidFill>
                  <a:srgbClr val="FFFF00"/>
                </a:solidFill>
              </a:rPr>
              <a:t>                                                                                             (Britannica, 2019)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>
                <a:solidFill>
                  <a:srgbClr val="FFFF00"/>
                </a:solidFill>
              </a:rPr>
              <a:t>                                                                      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>
                <a:solidFill>
                  <a:srgbClr val="FFFF00"/>
                </a:solidFill>
              </a:rPr>
              <a:t>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915717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2F0FB-0BB3-4D10-A27F-62884708D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FFFF00"/>
                </a:solidFill>
              </a:rPr>
              <a:t>The Arab Spring and Syrian Civil War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9E9D06-AD4A-4568-8820-C4D46F7FE3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rgbClr val="FFFF00"/>
                </a:solidFill>
              </a:rPr>
              <a:t>Began in spring 2011 (History, 2019)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FFFF00"/>
                </a:solidFill>
              </a:rPr>
              <a:t>Violent unrest spread (BBC, 2019)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FFFF00"/>
                </a:solidFill>
              </a:rPr>
              <a:t>Civil war in Syria (BBC, 2019)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FFFF00"/>
                </a:solidFill>
              </a:rPr>
              <a:t>Civilians flee Syria causing an immigration crisis in the EU. (European Parliament, 2017)</a:t>
            </a:r>
          </a:p>
        </p:txBody>
      </p:sp>
    </p:spTree>
    <p:extLst>
      <p:ext uri="{BB962C8B-B14F-4D97-AF65-F5344CB8AC3E}">
        <p14:creationId xmlns:p14="http://schemas.microsoft.com/office/powerpoint/2010/main" val="3550306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2F0FB-0BB3-4D10-A27F-62884708D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FFFF00"/>
                </a:solidFill>
              </a:rPr>
              <a:t>The EU Refugee Crisis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9E9D06-AD4A-4568-8820-C4D46F7FE3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6065"/>
            <a:ext cx="10515600" cy="4351338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rgbClr val="FFFF00"/>
                </a:solidFill>
              </a:rPr>
              <a:t>More countries joined the war leading to more civilian deaths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FFFF00"/>
                </a:solidFill>
              </a:rPr>
              <a:t>In 2015, over 1 million refugees had landed in Europe (European Commission, 2017)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FFFF00"/>
                </a:solidFill>
              </a:rPr>
              <a:t>EU with some states re-imposing frontier borders (BBC, 2019)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FFFF00"/>
                </a:solidFill>
              </a:rPr>
              <a:t>Germany accepted 484,000 refugees in 2015 (Garza, 2015)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FFFF00"/>
                </a:solidFill>
              </a:rPr>
              <a:t>7,000 Syrian refugees in the UK in 2015. (Ragab and </a:t>
            </a:r>
            <a:r>
              <a:rPr lang="en-GB" dirty="0" err="1">
                <a:solidFill>
                  <a:srgbClr val="FFFF00"/>
                </a:solidFill>
              </a:rPr>
              <a:t>Katbeh</a:t>
            </a:r>
            <a:r>
              <a:rPr lang="en-GB" dirty="0">
                <a:solidFill>
                  <a:srgbClr val="FFFF00"/>
                </a:solidFill>
              </a:rPr>
              <a:t>, no date)</a:t>
            </a:r>
          </a:p>
          <a:p>
            <a:endParaRPr lang="en-GB" dirty="0">
              <a:solidFill>
                <a:srgbClr val="FFFF00"/>
              </a:solidFill>
            </a:endParaRPr>
          </a:p>
          <a:p>
            <a:endParaRPr lang="en-GB" dirty="0">
              <a:solidFill>
                <a:srgbClr val="FFFF00"/>
              </a:solidFill>
            </a:endParaRPr>
          </a:p>
          <a:p>
            <a:endParaRPr lang="en-GB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630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2F0FB-0BB3-4D10-A27F-62884708D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FFFF00"/>
                </a:solidFill>
              </a:rPr>
              <a:t> Measures UK government put in place to help them integrate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9E9D06-AD4A-4568-8820-C4D46F7FE3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solidFill>
                  <a:srgbClr val="FFFF00"/>
                </a:solidFill>
              </a:rPr>
              <a:t>The Immigration Act 1971 (Legislation, 1971)</a:t>
            </a:r>
          </a:p>
          <a:p>
            <a:endParaRPr lang="en-GB" dirty="0">
              <a:solidFill>
                <a:srgbClr val="FFFF00"/>
              </a:solidFill>
            </a:endParaRPr>
          </a:p>
          <a:p>
            <a:r>
              <a:rPr lang="en-GB" dirty="0">
                <a:solidFill>
                  <a:srgbClr val="FFFF00"/>
                </a:solidFill>
              </a:rPr>
              <a:t>Refugee inclusion strategy (Welsh Assembly Government, 2008)</a:t>
            </a:r>
          </a:p>
          <a:p>
            <a:endParaRPr lang="en-GB" dirty="0">
              <a:solidFill>
                <a:srgbClr val="FFFF00"/>
              </a:solidFill>
            </a:endParaRPr>
          </a:p>
          <a:p>
            <a:r>
              <a:rPr lang="en-GB" dirty="0">
                <a:solidFill>
                  <a:srgbClr val="FFFF00"/>
                </a:solidFill>
              </a:rPr>
              <a:t>Housing and support arrangements (Mitchell, 2015)</a:t>
            </a:r>
          </a:p>
          <a:p>
            <a:endParaRPr lang="en-GB" dirty="0">
              <a:solidFill>
                <a:srgbClr val="FFFF00"/>
              </a:solidFill>
            </a:endParaRPr>
          </a:p>
          <a:p>
            <a:r>
              <a:rPr lang="en-GB" dirty="0">
                <a:solidFill>
                  <a:srgbClr val="FFFF00"/>
                </a:solidFill>
              </a:rPr>
              <a:t>Human Rights Act 1998 (The law library of Congress, 2016)</a:t>
            </a:r>
          </a:p>
          <a:p>
            <a:endParaRPr lang="en-GB" dirty="0">
              <a:solidFill>
                <a:srgbClr val="FFFF00"/>
              </a:solidFill>
            </a:endParaRPr>
          </a:p>
          <a:p>
            <a:r>
              <a:rPr lang="en-GB" dirty="0">
                <a:solidFill>
                  <a:srgbClr val="FFFF00"/>
                </a:solidFill>
              </a:rPr>
              <a:t>Education Act 1996 (The Law Library of Congress, 2016)</a:t>
            </a:r>
          </a:p>
          <a:p>
            <a:endParaRPr lang="en-GB" dirty="0">
              <a:solidFill>
                <a:srgbClr val="FFFF00"/>
              </a:solidFill>
            </a:endParaRPr>
          </a:p>
          <a:p>
            <a:endParaRPr lang="en-GB" dirty="0">
              <a:solidFill>
                <a:srgbClr val="FFFF00"/>
              </a:solidFill>
            </a:endParaRPr>
          </a:p>
          <a:p>
            <a:endParaRPr lang="en-GB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812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81A66-0FC4-4803-A50D-89B6475938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7072" y="349014"/>
            <a:ext cx="10536213" cy="1251186"/>
          </a:xfrm>
        </p:spPr>
        <p:txBody>
          <a:bodyPr>
            <a:noAutofit/>
          </a:bodyPr>
          <a:lstStyle/>
          <a:p>
            <a:pPr algn="l"/>
            <a:r>
              <a:rPr lang="en-GB" sz="4400" dirty="0">
                <a:solidFill>
                  <a:srgbClr val="FFFF00"/>
                </a:solidFill>
              </a:rPr>
              <a:t>Barriers still face despite law by UK nationals not accepting them into society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6DF2C1-6661-42C1-9601-1E7B9E5BDD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57072" y="2219297"/>
            <a:ext cx="9964714" cy="3234447"/>
          </a:xfrm>
        </p:spPr>
        <p:txBody>
          <a:bodyPr>
            <a:no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00"/>
                </a:solidFill>
              </a:rPr>
              <a:t>Language barriers (Summers, 2016)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00"/>
                </a:solidFill>
              </a:rPr>
              <a:t>Inadequate English classes (Summers, 2016)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00"/>
                </a:solidFill>
              </a:rPr>
              <a:t>Increase terrorism and take jobs/benefits (Hall, 2016).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FF00"/>
                </a:solidFill>
              </a:rPr>
              <a:t>Right winged newspapers fuelled thoughts (Hall, 2016).</a:t>
            </a:r>
          </a:p>
        </p:txBody>
      </p:sp>
    </p:spTree>
    <p:extLst>
      <p:ext uri="{BB962C8B-B14F-4D97-AF65-F5344CB8AC3E}">
        <p14:creationId xmlns:p14="http://schemas.microsoft.com/office/powerpoint/2010/main" val="649857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296266-67B3-4884-8508-29735264A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solidFill>
                  <a:srgbClr val="FFFF00"/>
                </a:solidFill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0E6427-9CFE-41D5-9C71-7BBE4B2F63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sz="3200" dirty="0">
                <a:solidFill>
                  <a:srgbClr val="FFFF00"/>
                </a:solidFill>
              </a:rPr>
              <a:t>Arab springs and civil war</a:t>
            </a: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rgbClr val="FFFF00"/>
                </a:solidFill>
              </a:rPr>
              <a:t>Eu refugee crisis</a:t>
            </a: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rgbClr val="FFFF00"/>
                </a:solidFill>
              </a:rPr>
              <a:t>Measures government put in place</a:t>
            </a: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rgbClr val="FFFF00"/>
                </a:solidFill>
              </a:rPr>
              <a:t>Why people still will not accept Syrian refugees into society</a:t>
            </a: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rgbClr val="FFFF00"/>
                </a:solidFill>
              </a:rPr>
              <a:t>Increase terrorism/take employment (Hall, 2016)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74019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ED2A1-5BE7-418E-AD3D-FAB1D23AF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A4099D-36D2-4D5D-A77D-6AD839766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4630"/>
            <a:ext cx="10515600" cy="581918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</a:rPr>
              <a:t>Amaral, E.F.L, </a:t>
            </a:r>
            <a:r>
              <a:rPr lang="en-GB" dirty="0" err="1">
                <a:solidFill>
                  <a:srgbClr val="FFFF00"/>
                </a:solidFill>
              </a:rPr>
              <a:t>Woldetsadik</a:t>
            </a:r>
            <a:r>
              <a:rPr lang="en-GB" dirty="0">
                <a:solidFill>
                  <a:srgbClr val="FFFF00"/>
                </a:solidFill>
              </a:rPr>
              <a:t>, M.A and Armenta, G. (2019) </a:t>
            </a:r>
            <a:r>
              <a:rPr lang="en-GB" i="1" dirty="0">
                <a:solidFill>
                  <a:srgbClr val="FFFF00"/>
                </a:solidFill>
              </a:rPr>
              <a:t>Europe’s Great Challenge: integrating Syrian refugees. </a:t>
            </a:r>
            <a:r>
              <a:rPr lang="en-GB" dirty="0">
                <a:solidFill>
                  <a:srgbClr val="FFFF00"/>
                </a:solidFill>
              </a:rPr>
              <a:t>Available at: </a:t>
            </a:r>
            <a:r>
              <a:rPr lang="en-GB" u="sng" dirty="0">
                <a:solidFill>
                  <a:srgbClr val="FFFF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https://www.rand.org/blog/2018/04/europes-great-challenge-integrating-syrian-refugees.html</a:t>
            </a:r>
            <a:r>
              <a:rPr lang="en-GB" u="sng" dirty="0">
                <a:solidFill>
                  <a:srgbClr val="FFFF00"/>
                </a:solidFill>
              </a:rPr>
              <a:t> (Accessed: 24 May 2019).</a:t>
            </a:r>
            <a:endParaRPr lang="en-GB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</a:rPr>
              <a:t>BBC. (2019) </a:t>
            </a:r>
            <a:r>
              <a:rPr lang="en-GB" i="1" dirty="0">
                <a:solidFill>
                  <a:srgbClr val="FFFF00"/>
                </a:solidFill>
              </a:rPr>
              <a:t>Syria Profile – Timeline</a:t>
            </a:r>
            <a:r>
              <a:rPr lang="en-GB" dirty="0">
                <a:solidFill>
                  <a:srgbClr val="FFFF00"/>
                </a:solidFill>
              </a:rPr>
              <a:t>. Available at: </a:t>
            </a:r>
            <a:r>
              <a:rPr lang="en-GB" u="sng" dirty="0">
                <a:solidFill>
                  <a:srgbClr val="FFFF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https://www.bbc.co.uk/news/world-middle-east-14703995</a:t>
            </a:r>
            <a:r>
              <a:rPr lang="en-GB" dirty="0">
                <a:solidFill>
                  <a:srgbClr val="FFFF00"/>
                </a:solidFill>
              </a:rPr>
              <a:t> (Accessed: 21 May 2019).</a:t>
            </a:r>
          </a:p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</a:rPr>
              <a:t>Britannica. (2019) </a:t>
            </a:r>
            <a:r>
              <a:rPr lang="en-GB" i="1" dirty="0">
                <a:solidFill>
                  <a:srgbClr val="FFFF00"/>
                </a:solidFill>
              </a:rPr>
              <a:t>Syrian Civil War</a:t>
            </a:r>
            <a:r>
              <a:rPr lang="en-GB" dirty="0">
                <a:solidFill>
                  <a:srgbClr val="FFFF00"/>
                </a:solidFill>
              </a:rPr>
              <a:t>. Available at: </a:t>
            </a:r>
            <a:r>
              <a:rPr lang="en-GB" u="sng" dirty="0">
                <a:solidFill>
                  <a:srgbClr val="FFFF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https://www.britannica.com/event/Syrian-Civil-War</a:t>
            </a:r>
            <a:r>
              <a:rPr lang="en-GB" dirty="0">
                <a:solidFill>
                  <a:srgbClr val="FFFF00"/>
                </a:solidFill>
              </a:rPr>
              <a:t> (Accessed: 21 May 2019).</a:t>
            </a:r>
          </a:p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</a:rPr>
              <a:t>European Commission. (2017) </a:t>
            </a:r>
            <a:r>
              <a:rPr lang="en-GB" i="1" dirty="0">
                <a:solidFill>
                  <a:srgbClr val="FFFF00"/>
                </a:solidFill>
              </a:rPr>
              <a:t>The EU and The Migration Crisis</a:t>
            </a:r>
            <a:r>
              <a:rPr lang="en-GB" dirty="0">
                <a:solidFill>
                  <a:srgbClr val="FFFF00"/>
                </a:solidFill>
              </a:rPr>
              <a:t>. Available at: </a:t>
            </a:r>
            <a:r>
              <a:rPr lang="en-GB" u="sng" dirty="0">
                <a:solidFill>
                  <a:srgbClr val="FFFF0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http://publications.europa.eu/webpub/com/factsheets/migration-crisis/en/#what-is-refugee-crisis</a:t>
            </a:r>
            <a:r>
              <a:rPr lang="en-GB" dirty="0">
                <a:solidFill>
                  <a:srgbClr val="FFFF00"/>
                </a:solidFill>
              </a:rPr>
              <a:t> (Accessed: 22 May 2019).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22649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B8CCDF-1146-47D4-AD6F-331443EC5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786"/>
            <a:ext cx="10515600" cy="1325563"/>
          </a:xfrm>
        </p:spPr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56FB84-5364-4E87-99E7-6059F61CAB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23988"/>
            <a:ext cx="10515600" cy="5383249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3300" dirty="0">
                <a:solidFill>
                  <a:srgbClr val="FFFF00"/>
                </a:solidFill>
              </a:rPr>
              <a:t>European Parliament. (2017) </a:t>
            </a:r>
            <a:r>
              <a:rPr lang="en-GB" sz="3300" i="1" dirty="0">
                <a:solidFill>
                  <a:srgbClr val="FFFF00"/>
                </a:solidFill>
              </a:rPr>
              <a:t>EU Migrant crisis: Facts and Figures</a:t>
            </a:r>
            <a:r>
              <a:rPr lang="en-GB" sz="3300" dirty="0">
                <a:solidFill>
                  <a:srgbClr val="FFFF00"/>
                </a:solidFill>
              </a:rPr>
              <a:t>. Available at: </a:t>
            </a:r>
            <a:r>
              <a:rPr lang="en-GB" sz="3300" u="sng" dirty="0">
                <a:solidFill>
                  <a:srgbClr val="FFFF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http://www.europarl.europa.eu/news/en/headlines/society/20170629STO78630/eu-migrant-crisis-facts-and-figures</a:t>
            </a:r>
            <a:r>
              <a:rPr lang="en-GB" sz="3300" dirty="0">
                <a:solidFill>
                  <a:srgbClr val="FFFF00"/>
                </a:solidFill>
              </a:rPr>
              <a:t> (Accessed: 21 May 2019).</a:t>
            </a:r>
          </a:p>
          <a:p>
            <a:pPr marL="0" indent="0">
              <a:buNone/>
            </a:pPr>
            <a:r>
              <a:rPr lang="en-GB" sz="3300" dirty="0">
                <a:solidFill>
                  <a:srgbClr val="FFFF00"/>
                </a:solidFill>
              </a:rPr>
              <a:t>Garza, F. (2015) </a:t>
            </a:r>
            <a:r>
              <a:rPr lang="en-GB" sz="3300" i="1" dirty="0">
                <a:solidFill>
                  <a:srgbClr val="FFFF00"/>
                </a:solidFill>
              </a:rPr>
              <a:t>Germany is taking in more refugees in 2015 than the US has in the past 10 years.</a:t>
            </a:r>
            <a:r>
              <a:rPr lang="en-GB" sz="3300" dirty="0">
                <a:solidFill>
                  <a:srgbClr val="FFFF00"/>
                </a:solidFill>
              </a:rPr>
              <a:t> Available at:  </a:t>
            </a:r>
            <a:r>
              <a:rPr lang="en-GB" sz="3300" u="sng" dirty="0">
                <a:solidFill>
                  <a:srgbClr val="FFFF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https://qz.com/567469/germany-is-taking-in-more-refugees-in-2015-than-the-us-has-in-the-past-10-years/</a:t>
            </a:r>
            <a:r>
              <a:rPr lang="en-GB" sz="3300" dirty="0">
                <a:solidFill>
                  <a:srgbClr val="FFFF00"/>
                </a:solidFill>
              </a:rPr>
              <a:t> (Accessed: 22 May 2019).</a:t>
            </a:r>
          </a:p>
          <a:p>
            <a:pPr marL="0" indent="0">
              <a:buNone/>
            </a:pPr>
            <a:r>
              <a:rPr lang="en-GB" sz="3300" dirty="0">
                <a:solidFill>
                  <a:srgbClr val="FFFF00"/>
                </a:solidFill>
              </a:rPr>
              <a:t>History. (2019) </a:t>
            </a:r>
            <a:r>
              <a:rPr lang="en-GB" sz="3300" i="1" dirty="0">
                <a:solidFill>
                  <a:srgbClr val="FFFF00"/>
                </a:solidFill>
              </a:rPr>
              <a:t>Arab spring</a:t>
            </a:r>
            <a:r>
              <a:rPr lang="en-GB" sz="3300" dirty="0">
                <a:solidFill>
                  <a:srgbClr val="FFFF00"/>
                </a:solidFill>
              </a:rPr>
              <a:t>. Available at: </a:t>
            </a:r>
            <a:r>
              <a:rPr lang="en-GB" sz="3300" u="sng" dirty="0">
                <a:solidFill>
                  <a:srgbClr val="FFFF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https://www.history.com/topics/middle-east/arab-spring</a:t>
            </a:r>
            <a:r>
              <a:rPr lang="en-GB" sz="3300" dirty="0">
                <a:solidFill>
                  <a:srgbClr val="FFFF00"/>
                </a:solidFill>
              </a:rPr>
              <a:t> (Accessed: 21 May 2019).</a:t>
            </a:r>
          </a:p>
          <a:p>
            <a:pPr marL="0" indent="0">
              <a:buNone/>
            </a:pPr>
            <a:r>
              <a:rPr lang="en-GB" sz="3300" dirty="0">
                <a:solidFill>
                  <a:srgbClr val="FFFF00"/>
                </a:solidFill>
              </a:rPr>
              <a:t>Hall, R. (2016) </a:t>
            </a:r>
            <a:r>
              <a:rPr lang="en-GB" sz="3300" i="1" dirty="0">
                <a:solidFill>
                  <a:srgbClr val="FFFF00"/>
                </a:solidFill>
              </a:rPr>
              <a:t>How the Brexit campaign used refugees to scare voters. </a:t>
            </a:r>
            <a:r>
              <a:rPr lang="en-GB" sz="3300" dirty="0">
                <a:solidFill>
                  <a:srgbClr val="FFFF00"/>
                </a:solidFill>
              </a:rPr>
              <a:t>Available at: </a:t>
            </a:r>
            <a:r>
              <a:rPr lang="en-GB" sz="3300" u="sng" dirty="0">
                <a:solidFill>
                  <a:srgbClr val="FFFF0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https://www.pri.org/stories/2016-06-24/how-brexit-campaign-used-refugees-scare-voters</a:t>
            </a:r>
            <a:r>
              <a:rPr lang="en-GB" sz="3300" u="sng" dirty="0">
                <a:solidFill>
                  <a:srgbClr val="FFFF00"/>
                </a:solidFill>
              </a:rPr>
              <a:t> </a:t>
            </a:r>
            <a:r>
              <a:rPr lang="en-GB" sz="3300" dirty="0">
                <a:solidFill>
                  <a:srgbClr val="FFFF00"/>
                </a:solidFill>
              </a:rPr>
              <a:t>(Accessed: 24 May 2019).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20613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B3FA6-8FE4-4E06-90E4-DB9AA27F928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872573-7C4C-488D-A3CF-640613C697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893" y="1424763"/>
            <a:ext cx="10800907" cy="523121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</a:rPr>
              <a:t>Legislation. (1971) </a:t>
            </a:r>
            <a:r>
              <a:rPr lang="en-GB" i="1" dirty="0">
                <a:solidFill>
                  <a:srgbClr val="FFFF00"/>
                </a:solidFill>
              </a:rPr>
              <a:t>Immigration Act 1971</a:t>
            </a:r>
            <a:r>
              <a:rPr lang="en-GB" dirty="0">
                <a:solidFill>
                  <a:srgbClr val="FFFF00"/>
                </a:solidFill>
              </a:rPr>
              <a:t>. Available at:  </a:t>
            </a:r>
            <a:r>
              <a:rPr lang="en-GB" u="sng" dirty="0">
                <a:solidFill>
                  <a:srgbClr val="FFFF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https://www.legislation.gov.uk/ukpga/1971/77/section/1?view=extent</a:t>
            </a:r>
            <a:r>
              <a:rPr lang="en-GB" dirty="0">
                <a:solidFill>
                  <a:srgbClr val="FFFF00"/>
                </a:solidFill>
              </a:rPr>
              <a:t> (Accessed: 23 May 2019).</a:t>
            </a:r>
          </a:p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</a:rPr>
              <a:t>Mitchell, J. (2015) </a:t>
            </a:r>
            <a:r>
              <a:rPr lang="en-GB" i="1" dirty="0">
                <a:solidFill>
                  <a:srgbClr val="FFFF00"/>
                </a:solidFill>
              </a:rPr>
              <a:t>Supporting Syrian refugee children who arrive in your school.</a:t>
            </a:r>
            <a:r>
              <a:rPr lang="en-GB" dirty="0">
                <a:solidFill>
                  <a:srgbClr val="FFFF00"/>
                </a:solidFill>
              </a:rPr>
              <a:t> Available at: </a:t>
            </a:r>
            <a:r>
              <a:rPr lang="en-GB" u="sng" dirty="0">
                <a:solidFill>
                  <a:srgbClr val="FFFF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http://www.sec-ed.co.uk/best-practice/supporting-syrian-refugee-children-who-arrive-in-your-school/</a:t>
            </a:r>
            <a:r>
              <a:rPr lang="en-GB" dirty="0">
                <a:solidFill>
                  <a:srgbClr val="FFFF00"/>
                </a:solidFill>
              </a:rPr>
              <a:t> (Accessed: 23 May 2019).</a:t>
            </a:r>
          </a:p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</a:rPr>
              <a:t>Ragab, N.J and </a:t>
            </a:r>
            <a:r>
              <a:rPr lang="en-GB" dirty="0" err="1">
                <a:solidFill>
                  <a:srgbClr val="FFFF00"/>
                </a:solidFill>
              </a:rPr>
              <a:t>Katbeh</a:t>
            </a:r>
            <a:r>
              <a:rPr lang="en-GB" dirty="0">
                <a:solidFill>
                  <a:srgbClr val="FFFF00"/>
                </a:solidFill>
              </a:rPr>
              <a:t>, A. (no date) </a:t>
            </a:r>
            <a:r>
              <a:rPr lang="en-GB" i="1" dirty="0">
                <a:solidFill>
                  <a:srgbClr val="FFFF00"/>
                </a:solidFill>
              </a:rPr>
              <a:t>Syrian Diaspora groups in Europe.</a:t>
            </a:r>
            <a:r>
              <a:rPr lang="en-GB" dirty="0">
                <a:solidFill>
                  <a:srgbClr val="FFFF00"/>
                </a:solidFill>
              </a:rPr>
              <a:t> Available </a:t>
            </a:r>
            <a:r>
              <a:rPr lang="en-GB" dirty="0" err="1">
                <a:solidFill>
                  <a:srgbClr val="FFFF00"/>
                </a:solidFill>
              </a:rPr>
              <a:t>at:</a:t>
            </a:r>
            <a:r>
              <a:rPr lang="en-GB" u="sng" dirty="0" err="1">
                <a:solidFill>
                  <a:srgbClr val="FFFF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</a:t>
            </a:r>
            <a:r>
              <a:rPr lang="en-GB" u="sng" dirty="0">
                <a:solidFill>
                  <a:srgbClr val="FFFF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://</a:t>
            </a:r>
            <a:r>
              <a:rPr lang="en-GB" u="sng" dirty="0" err="1">
                <a:solidFill>
                  <a:srgbClr val="FFFF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drc.ngo</a:t>
            </a:r>
            <a:r>
              <a:rPr lang="en-GB" u="sng" dirty="0">
                <a:solidFill>
                  <a:srgbClr val="FFFF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/media/4167496/drc-diaspora-programme_study_syrian-diaspora-groups-in-europe_web.pdf</a:t>
            </a:r>
            <a:r>
              <a:rPr lang="en-GB" u="sng" dirty="0">
                <a:solidFill>
                  <a:srgbClr val="FFFF00"/>
                </a:solidFill>
              </a:rPr>
              <a:t> </a:t>
            </a:r>
            <a:r>
              <a:rPr lang="en-GB" dirty="0">
                <a:solidFill>
                  <a:srgbClr val="FFFF00"/>
                </a:solidFill>
              </a:rPr>
              <a:t>(Accessed: 24 May 2019).</a:t>
            </a:r>
          </a:p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</a:rPr>
              <a:t>Summers, H. (2016) </a:t>
            </a:r>
            <a:r>
              <a:rPr lang="en-GB" i="1" dirty="0">
                <a:solidFill>
                  <a:srgbClr val="FFFF00"/>
                </a:solidFill>
              </a:rPr>
              <a:t>Language Barrier leaves Refugees facing struggle to rebuild their lives</a:t>
            </a:r>
            <a:r>
              <a:rPr lang="en-GB" dirty="0">
                <a:solidFill>
                  <a:srgbClr val="FFFF00"/>
                </a:solidFill>
              </a:rPr>
              <a:t>. Available at:  </a:t>
            </a:r>
            <a:r>
              <a:rPr lang="en-GB" u="sng" dirty="0">
                <a:solidFill>
                  <a:srgbClr val="FFFF0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https://www.theguardian.com/society/2016/nov/16/language-barrier-refugees-english-classes-integration-esol</a:t>
            </a:r>
            <a:r>
              <a:rPr lang="en-GB" dirty="0">
                <a:solidFill>
                  <a:srgbClr val="FFFF00"/>
                </a:solidFill>
              </a:rPr>
              <a:t> (Accessed: 24 May 2019).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53896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B1DE3-98B5-442E-B325-738419253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F80AD2-C1DF-4D62-AD7D-3B0BCC9430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8558"/>
            <a:ext cx="10515600" cy="46884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</a:rPr>
              <a:t>The law library of Congress. (2016) </a:t>
            </a:r>
            <a:r>
              <a:rPr lang="en-GB" i="1" dirty="0">
                <a:solidFill>
                  <a:srgbClr val="FFFF00"/>
                </a:solidFill>
              </a:rPr>
              <a:t>Constitutional Right to an education: England and Wales. </a:t>
            </a:r>
            <a:r>
              <a:rPr lang="en-GB" dirty="0">
                <a:solidFill>
                  <a:srgbClr val="FFFF00"/>
                </a:solidFill>
              </a:rPr>
              <a:t>Available at:  </a:t>
            </a:r>
            <a:r>
              <a:rPr lang="en-GB" u="sng" dirty="0">
                <a:solidFill>
                  <a:srgbClr val="FFFF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https://www.loc.gov/law/help/constitutional-right-to-an-education/englandandwales.php</a:t>
            </a:r>
            <a:r>
              <a:rPr lang="en-GB" dirty="0">
                <a:solidFill>
                  <a:srgbClr val="FFFF00"/>
                </a:solidFill>
              </a:rPr>
              <a:t> (Accessed: 24 May 2019).</a:t>
            </a:r>
          </a:p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</a:rPr>
              <a:t>The law library of Congress. (2016) </a:t>
            </a:r>
            <a:r>
              <a:rPr lang="en-GB" i="1" dirty="0">
                <a:solidFill>
                  <a:srgbClr val="FFFF00"/>
                </a:solidFill>
              </a:rPr>
              <a:t>Refugee Law and policy: United Kingdom</a:t>
            </a:r>
            <a:r>
              <a:rPr lang="en-GB" dirty="0">
                <a:solidFill>
                  <a:srgbClr val="FFFF00"/>
                </a:solidFill>
              </a:rPr>
              <a:t>. Available </a:t>
            </a:r>
            <a:r>
              <a:rPr lang="en-GB" dirty="0" err="1">
                <a:solidFill>
                  <a:srgbClr val="FFFF00"/>
                </a:solidFill>
              </a:rPr>
              <a:t>at:</a:t>
            </a:r>
            <a:r>
              <a:rPr lang="en-GB" u="sng" dirty="0" err="1">
                <a:solidFill>
                  <a:srgbClr val="FFFF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</a:t>
            </a:r>
            <a:r>
              <a:rPr lang="en-GB" u="sng" dirty="0">
                <a:solidFill>
                  <a:srgbClr val="FFFF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://www.loc.gov/law/help/refugee-law/unitedkingdom.php</a:t>
            </a:r>
            <a:r>
              <a:rPr lang="en-GB" u="sng" dirty="0">
                <a:solidFill>
                  <a:srgbClr val="FFFF00"/>
                </a:solidFill>
              </a:rPr>
              <a:t> </a:t>
            </a:r>
            <a:r>
              <a:rPr lang="en-GB" dirty="0">
                <a:solidFill>
                  <a:srgbClr val="FFFF00"/>
                </a:solidFill>
              </a:rPr>
              <a:t>(Accessed: 23 May 2019).</a:t>
            </a:r>
          </a:p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</a:rPr>
              <a:t>Welsh Assembly Government. (2008) </a:t>
            </a:r>
            <a:r>
              <a:rPr lang="en-GB" i="1" dirty="0">
                <a:solidFill>
                  <a:srgbClr val="FFFF00"/>
                </a:solidFill>
              </a:rPr>
              <a:t>Refugee Inclusion Strategy.</a:t>
            </a:r>
            <a:r>
              <a:rPr lang="en-GB" dirty="0">
                <a:solidFill>
                  <a:srgbClr val="FFFF00"/>
                </a:solidFill>
              </a:rPr>
              <a:t> Available at: </a:t>
            </a:r>
            <a:r>
              <a:rPr lang="en-GB" u="sng" dirty="0">
                <a:solidFill>
                  <a:srgbClr val="FFFF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https://gweddill.gov.wales/docs/dhss/publications/150120refugeeen.pdf</a:t>
            </a:r>
            <a:r>
              <a:rPr lang="en-GB" u="sng" dirty="0">
                <a:solidFill>
                  <a:srgbClr val="FFFF00"/>
                </a:solidFill>
              </a:rPr>
              <a:t> </a:t>
            </a:r>
            <a:r>
              <a:rPr lang="en-GB" dirty="0">
                <a:solidFill>
                  <a:srgbClr val="FFFF00"/>
                </a:solidFill>
              </a:rPr>
              <a:t>(Accessed: 24 May 2019)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5285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2362</TotalTime>
  <Words>948</Words>
  <Application>Microsoft Office PowerPoint</Application>
  <PresentationFormat>Widescreen</PresentationFormat>
  <Paragraphs>74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Why Syrian refugees are not being accepted into our society by some UK nationals</vt:lpstr>
      <vt:lpstr>Introduction</vt:lpstr>
      <vt:lpstr>The Arab Spring and Syrian Civil War</vt:lpstr>
      <vt:lpstr>The EU Refugee Crisis</vt:lpstr>
      <vt:lpstr> Measures UK government put in place to help them integrate </vt:lpstr>
      <vt:lpstr>Barriers still face despite law by UK nationals not accepting them into society </vt:lpstr>
      <vt:lpstr>Conclusion</vt:lpstr>
      <vt:lpstr>References </vt:lpstr>
      <vt:lpstr>References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 a non-UK national group of your choice describe why some UK Nationals might not accept their inclusion in UK Society.</dc:title>
  <dc:creator>Chloe Davies (1803483)</dc:creator>
  <cp:lastModifiedBy>Chloe Davies (1803483)</cp:lastModifiedBy>
  <cp:revision>42</cp:revision>
  <dcterms:created xsi:type="dcterms:W3CDTF">2019-05-22T13:37:15Z</dcterms:created>
  <dcterms:modified xsi:type="dcterms:W3CDTF">2019-05-24T16:35:11Z</dcterms:modified>
</cp:coreProperties>
</file>