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78" r:id="rId11"/>
    <p:sldId id="279" r:id="rId12"/>
    <p:sldId id="268" r:id="rId13"/>
    <p:sldId id="280" r:id="rId14"/>
    <p:sldId id="281" r:id="rId15"/>
    <p:sldId id="271" r:id="rId16"/>
    <p:sldId id="282" r:id="rId17"/>
    <p:sldId id="283" r:id="rId18"/>
    <p:sldId id="284" r:id="rId19"/>
    <p:sldId id="285" r:id="rId20"/>
    <p:sldId id="286" r:id="rId21"/>
    <p:sldId id="26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081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85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27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844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671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003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014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45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489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366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968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5978B-4F9B-4BAC-A104-F94AD6724B62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0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7E7C8-9889-47EA-829E-5BCDC1457FB6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762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A5C76-19B2-481E-96A7-8852DFEE2C78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205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DA4D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25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47525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At the Borders of the </a:t>
            </a:r>
            <a:r>
              <a:rPr lang="en-US" b="1" i="1" dirty="0">
                <a:ea typeface="Times New Roman"/>
                <a:cs typeface="Calibri"/>
              </a:rPr>
              <a:t>Oikoumen</a:t>
            </a:r>
            <a:r>
              <a:rPr lang="en-US" b="1" i="1" dirty="0">
                <a:ea typeface="Times New Roman"/>
                <a:cs typeface="Times New Roman"/>
              </a:rPr>
              <a:t>ē </a:t>
            </a:r>
            <a:r>
              <a:rPr lang="en-US" b="1" dirty="0" smtClean="0">
                <a:ea typeface="Times New Roman"/>
                <a:cs typeface="Calibri"/>
              </a:rPr>
              <a:t>and </a:t>
            </a:r>
            <a:r>
              <a:rPr lang="en-US" b="1" dirty="0">
                <a:ea typeface="Times New Roman"/>
                <a:cs typeface="Calibri"/>
              </a:rPr>
              <a:t>Beyond </a:t>
            </a:r>
            <a:r>
              <a:rPr lang="en-US" sz="2000" b="1" dirty="0">
                <a:ea typeface="Times New Roman"/>
                <a:cs typeface="Calibri"/>
              </a:rPr>
              <a:t/>
            </a:r>
            <a:br>
              <a:rPr lang="en-US" sz="2000" b="1" dirty="0">
                <a:ea typeface="Times New Roman"/>
                <a:cs typeface="Calibri"/>
              </a:rPr>
            </a:b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2800" b="1" dirty="0" smtClean="0">
                <a:ea typeface="Times New Roman"/>
                <a:cs typeface="Calibri"/>
              </a:rPr>
              <a:t>Exam Preparation Session</a:t>
            </a: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5661248"/>
            <a:ext cx="6400800" cy="816496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CLAH6007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9111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en-GB" b="1" dirty="0" smtClean="0"/>
              <a:t>Exam Format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r>
              <a:rPr lang="en-GB" sz="3400" dirty="0" smtClean="0"/>
              <a:t>The Exam is </a:t>
            </a:r>
            <a:r>
              <a:rPr lang="en-GB" sz="3400" u="sng" dirty="0" smtClean="0"/>
              <a:t>2 hours long</a:t>
            </a:r>
            <a:r>
              <a:rPr lang="en-GB" sz="3400" dirty="0" smtClean="0"/>
              <a:t> - Split into two parts.</a:t>
            </a:r>
          </a:p>
          <a:p>
            <a:endParaRPr lang="en-GB" sz="200" dirty="0" smtClean="0"/>
          </a:p>
          <a:p>
            <a:r>
              <a:rPr lang="en-GB" sz="3400" dirty="0" smtClean="0"/>
              <a:t>Section A is Gobbets. </a:t>
            </a:r>
            <a:r>
              <a:rPr lang="en-GB" sz="3400" u="sng" dirty="0" smtClean="0"/>
              <a:t>Answer two out of a choice of six </a:t>
            </a:r>
            <a:r>
              <a:rPr lang="en-GB" sz="3400" dirty="0" smtClean="0"/>
              <a:t>– worth 1/2 of the total marks.</a:t>
            </a:r>
          </a:p>
          <a:p>
            <a:endParaRPr lang="en-GB" sz="200" dirty="0" smtClean="0"/>
          </a:p>
          <a:p>
            <a:r>
              <a:rPr lang="en-GB" sz="3400" dirty="0" smtClean="0"/>
              <a:t>Section B consists of four essay questions. </a:t>
            </a:r>
            <a:r>
              <a:rPr lang="en-GB" sz="3400" u="sng" dirty="0" smtClean="0"/>
              <a:t>Answer one out of a choice of four </a:t>
            </a:r>
            <a:r>
              <a:rPr lang="en-GB" sz="3400" dirty="0" smtClean="0"/>
              <a:t>– worth 1/2 of the total mark.  </a:t>
            </a:r>
          </a:p>
          <a:p>
            <a:endParaRPr lang="en-GB" sz="200" dirty="0" smtClean="0"/>
          </a:p>
          <a:p>
            <a:r>
              <a:rPr lang="en-GB" sz="3400" dirty="0" smtClean="0"/>
              <a:t>It is probably best to spend roughly an hour each on Section A (30 minutes each Gobbet) and Section B (whole hour for the essay question).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311812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Section A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04412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Gobbet Passages / Images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Only texts or images that have appeared in the lecturer slides or workshops will be in the exam - There are no “</a:t>
            </a:r>
            <a:r>
              <a:rPr lang="en-GB" u="sng" dirty="0" smtClean="0"/>
              <a:t>unseen</a:t>
            </a:r>
            <a:r>
              <a:rPr lang="en-GB" dirty="0" smtClean="0"/>
              <a:t>” passages or images.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dirty="0" smtClean="0"/>
              <a:t>Of the six questions to chose from, three are images and three are passages.</a:t>
            </a:r>
          </a:p>
          <a:p>
            <a:endParaRPr lang="en-GB" sz="1600" dirty="0" smtClean="0"/>
          </a:p>
          <a:p>
            <a:r>
              <a:rPr lang="en-GB" dirty="0" smtClean="0"/>
              <a:t>You have to Analyse the context and content of any combination of two images or passages.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33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524" y="116632"/>
            <a:ext cx="8568952" cy="119675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Approaching the Gobbets - Passages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Identify the key features of the passage and analyse their significance - what events or individuals are being discussed in the passage? –</a:t>
            </a:r>
            <a:r>
              <a:rPr lang="en-GB" b="1" dirty="0" smtClean="0"/>
              <a:t> BUT DO NOT BE DESCRIPTIVE</a:t>
            </a:r>
            <a:r>
              <a:rPr lang="en-GB" dirty="0" smtClean="0"/>
              <a:t>. </a:t>
            </a:r>
          </a:p>
          <a:p>
            <a:endParaRPr lang="en-GB" sz="100" dirty="0" smtClean="0"/>
          </a:p>
          <a:p>
            <a:r>
              <a:rPr lang="en-GB" dirty="0" smtClean="0"/>
              <a:t>Who is the author of the passage? Why is he making these comments? Can what is said in the passage be considered reliable (and what factors might influence this)? </a:t>
            </a:r>
          </a:p>
          <a:p>
            <a:endParaRPr lang="en-GB" sz="100" dirty="0" smtClean="0"/>
          </a:p>
          <a:p>
            <a:r>
              <a:rPr lang="en-GB" dirty="0" smtClean="0"/>
              <a:t>Place this passage in a broader </a:t>
            </a:r>
            <a:r>
              <a:rPr lang="en-GB" b="1" dirty="0" smtClean="0"/>
              <a:t>context</a:t>
            </a:r>
            <a:r>
              <a:rPr lang="en-GB" dirty="0" smtClean="0"/>
              <a:t> (social / political / historical, as relevant) - Are there any texts or objects which can be meaningfully compared with the Gobbet. Do they conform with or contradict what is in the Gobbet.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23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Approaching the Gobbets -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" y="1556792"/>
            <a:ext cx="9133114" cy="530120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 name or description is </a:t>
            </a:r>
            <a:r>
              <a:rPr lang="en-GB" b="1" u="sng" dirty="0" smtClean="0"/>
              <a:t>not</a:t>
            </a:r>
            <a:r>
              <a:rPr lang="en-GB" dirty="0" smtClean="0"/>
              <a:t> provided with the images – you will be rewarded for correctly identifying who or what is the object show in the image</a:t>
            </a:r>
          </a:p>
          <a:p>
            <a:endParaRPr lang="en-GB" sz="600" dirty="0"/>
          </a:p>
          <a:p>
            <a:r>
              <a:rPr lang="en-GB" b="1" dirty="0" smtClean="0"/>
              <a:t>If applicable</a:t>
            </a:r>
            <a:r>
              <a:rPr lang="en-GB" dirty="0" smtClean="0"/>
              <a:t>: when was the object commissioned / produced </a:t>
            </a:r>
            <a:r>
              <a:rPr lang="en-GB" dirty="0" smtClean="0"/>
              <a:t>or the artwork created (approximate </a:t>
            </a:r>
            <a:r>
              <a:rPr lang="en-GB" dirty="0" smtClean="0"/>
              <a:t>dates are acceptable when precise dates are not known).</a:t>
            </a:r>
          </a:p>
          <a:p>
            <a:pPr marL="0" indent="0">
              <a:buNone/>
            </a:pPr>
            <a:endParaRPr lang="en-GB" sz="600" dirty="0" smtClean="0"/>
          </a:p>
          <a:p>
            <a:r>
              <a:rPr lang="en-GB" b="1" dirty="0"/>
              <a:t>If applicable</a:t>
            </a:r>
            <a:r>
              <a:rPr lang="en-GB" dirty="0"/>
              <a:t>: By whom might it have been produced / commissioned and for what purpose?</a:t>
            </a:r>
          </a:p>
          <a:p>
            <a:endParaRPr lang="en-GB" sz="600" dirty="0" smtClean="0"/>
          </a:p>
          <a:p>
            <a:r>
              <a:rPr lang="en-GB" dirty="0" smtClean="0"/>
              <a:t>What is significant about the object or image, what does it represent? </a:t>
            </a:r>
            <a:endParaRPr lang="en-GB" sz="900" dirty="0" smtClean="0"/>
          </a:p>
          <a:p>
            <a:endParaRPr lang="en-GB" sz="600" dirty="0" smtClean="0"/>
          </a:p>
          <a:p>
            <a:r>
              <a:rPr lang="en-GB" dirty="0" smtClean="0"/>
              <a:t>What is its broader historical /social / political significance (</a:t>
            </a:r>
            <a:r>
              <a:rPr lang="en-GB" b="1" dirty="0" smtClean="0"/>
              <a:t>as appropriate</a:t>
            </a:r>
            <a:r>
              <a:rPr lang="en-GB" dirty="0" smtClean="0"/>
              <a:t>).</a:t>
            </a:r>
          </a:p>
          <a:p>
            <a:endParaRPr lang="en-GB" sz="600" dirty="0" smtClean="0"/>
          </a:p>
          <a:p>
            <a:r>
              <a:rPr lang="en-GB" dirty="0" smtClean="0"/>
              <a:t>Are there any relevant texts or </a:t>
            </a:r>
            <a:r>
              <a:rPr lang="en-GB" dirty="0" smtClean="0"/>
              <a:t>objects /artwork </a:t>
            </a:r>
            <a:r>
              <a:rPr lang="en-GB" dirty="0" smtClean="0"/>
              <a:t>which can be meaningfully compared with the image?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76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Section B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26644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778098"/>
          </a:xfrm>
        </p:spPr>
        <p:txBody>
          <a:bodyPr>
            <a:normAutofit/>
          </a:bodyPr>
          <a:lstStyle/>
          <a:p>
            <a:r>
              <a:rPr lang="en-GB" b="1" dirty="0" smtClean="0"/>
              <a:t>Approaching the Essay Questions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You are </a:t>
            </a:r>
            <a:r>
              <a:rPr lang="en-GB" b="1" u="sng" dirty="0" smtClean="0"/>
              <a:t>not</a:t>
            </a:r>
            <a:r>
              <a:rPr lang="en-GB" dirty="0" smtClean="0"/>
              <a:t> expected to provide footnotes or bibliographic references in the Exam. However, if you are able to remember a theory or interpretation of a scholars and can engage with this in a relevant manner, this is good.</a:t>
            </a:r>
          </a:p>
          <a:p>
            <a:endParaRPr lang="en-GB" sz="600" dirty="0" smtClean="0"/>
          </a:p>
          <a:p>
            <a:r>
              <a:rPr lang="en-GB" dirty="0" smtClean="0"/>
              <a:t>Try to show your knowledge and grasp of detail but ensure that you are </a:t>
            </a:r>
            <a:r>
              <a:rPr lang="en-GB" dirty="0" smtClean="0"/>
              <a:t>analytical as well. </a:t>
            </a:r>
            <a:r>
              <a:rPr lang="en-GB" dirty="0" smtClean="0"/>
              <a:t>Try to have coherent arguments directed towards the question. </a:t>
            </a:r>
          </a:p>
          <a:p>
            <a:endParaRPr lang="en-GB" sz="600" dirty="0" smtClean="0"/>
          </a:p>
          <a:p>
            <a:r>
              <a:rPr lang="en-GB" dirty="0" smtClean="0"/>
              <a:t>Discuss any relevant evidence or examples that support the argument you are trying to make.</a:t>
            </a:r>
          </a:p>
          <a:p>
            <a:endParaRPr lang="en-GB" sz="800" dirty="0" smtClean="0"/>
          </a:p>
          <a:p>
            <a:r>
              <a:rPr lang="en-GB" dirty="0" smtClean="0"/>
              <a:t>Evaluate the evidence (literary, epigraphic, numismatic, archaeological, </a:t>
            </a:r>
            <a:r>
              <a:rPr lang="en-GB" b="1" dirty="0" smtClean="0"/>
              <a:t>as relevant</a:t>
            </a:r>
            <a:r>
              <a:rPr lang="en-GB" dirty="0" smtClean="0"/>
              <a:t>) – do some of the sources appear to provide a differing or contradictory picture? What are the biases or limits of the evidence (ensure that any discussion in this respect relates to the question)?</a:t>
            </a:r>
          </a:p>
          <a:p>
            <a:endParaRPr lang="en-GB" dirty="0" smtClean="0"/>
          </a:p>
          <a:p>
            <a:endParaRPr lang="en-GB" sz="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313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Themes from the Lectures and Workshops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82427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19974"/>
            <a:ext cx="8229600" cy="936104"/>
          </a:xfrm>
        </p:spPr>
        <p:txBody>
          <a:bodyPr/>
          <a:lstStyle/>
          <a:p>
            <a:r>
              <a:rPr lang="en-GB" b="1" dirty="0" smtClean="0"/>
              <a:t>Images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1844824"/>
            <a:ext cx="2927309" cy="214167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05" y="1844824"/>
            <a:ext cx="3034504" cy="21285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04" y="4149080"/>
            <a:ext cx="4009320" cy="25319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r="50034"/>
          <a:stretch/>
        </p:blipFill>
        <p:spPr>
          <a:xfrm>
            <a:off x="7669962" y="4149080"/>
            <a:ext cx="1329594" cy="12077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2983" y="1844823"/>
            <a:ext cx="2786573" cy="212851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1089" y="4149080"/>
            <a:ext cx="3312368" cy="252600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/>
          <a:srcRect l="51238"/>
          <a:stretch/>
        </p:blipFill>
        <p:spPr>
          <a:xfrm>
            <a:off x="7683135" y="5454997"/>
            <a:ext cx="1310789" cy="122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35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Passages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457200" y="5949280"/>
            <a:ext cx="25922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Herodotus 3.38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4572000" y="4119210"/>
            <a:ext cx="42899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i="1" dirty="0">
                <a:latin typeface="Times New Roman" panose="02020603050405020304" pitchFamily="18" charset="0"/>
                <a:ea typeface="Calibri" panose="020F0502020204030204" pitchFamily="34" charset="0"/>
              </a:rPr>
              <a:t>Periplus</a:t>
            </a:r>
            <a:r>
              <a:rPr lang="en-GB" sz="2800" i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800" b="1" i="1" dirty="0">
                <a:latin typeface="Times New Roman" panose="02020603050405020304" pitchFamily="18" charset="0"/>
                <a:ea typeface="Calibri" panose="020F0502020204030204" pitchFamily="34" charset="0"/>
              </a:rPr>
              <a:t>Maris Eythraei </a:t>
            </a:r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57</a:t>
            </a:r>
            <a:r>
              <a:rPr lang="en-GB" sz="2800" b="1" i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251520" y="2095366"/>
            <a:ext cx="61672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Cosmas </a:t>
            </a:r>
            <a:r>
              <a:rPr lang="en-GB" sz="2800" b="1" i="1" dirty="0">
                <a:latin typeface="Times New Roman" panose="02020603050405020304" pitchFamily="18" charset="0"/>
                <a:ea typeface="Calibri" panose="020F0502020204030204" pitchFamily="34" charset="0"/>
              </a:rPr>
              <a:t>Christian Topography</a:t>
            </a:r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 11.27-28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627374" y="4456276"/>
            <a:ext cx="26484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Florus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34.61-62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GB" sz="2800" dirty="0"/>
          </a:p>
        </p:txBody>
      </p:sp>
      <p:sp>
        <p:nvSpPr>
          <p:cNvPr id="8" name="Rectangle 7"/>
          <p:cNvSpPr/>
          <p:nvPr/>
        </p:nvSpPr>
        <p:spPr>
          <a:xfrm>
            <a:off x="439013" y="3107288"/>
            <a:ext cx="8422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Megasthenes Fragment XXVI = Arrian </a:t>
            </a:r>
            <a:r>
              <a:rPr lang="en-GB" sz="2800" b="1" i="1" dirty="0">
                <a:latin typeface="Times New Roman" panose="02020603050405020304" pitchFamily="18" charset="0"/>
                <a:ea typeface="Calibri" panose="020F0502020204030204" pitchFamily="34" charset="0"/>
              </a:rPr>
              <a:t>Indica </a:t>
            </a:r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10</a:t>
            </a:r>
            <a:endParaRPr lang="en-GB" sz="2800" dirty="0"/>
          </a:p>
        </p:txBody>
      </p:sp>
      <p:sp>
        <p:nvSpPr>
          <p:cNvPr id="9" name="Rectangle 8"/>
          <p:cNvSpPr/>
          <p:nvPr/>
        </p:nvSpPr>
        <p:spPr>
          <a:xfrm>
            <a:off x="3599384" y="5112767"/>
            <a:ext cx="55446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Philostratus Life of Apollonius of Tyana 1.18, 3.4, 3.50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99493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2289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Themes to Consider</a:t>
            </a:r>
            <a:r>
              <a:rPr lang="en-GB" b="1" dirty="0"/>
              <a:t>: </a:t>
            </a:r>
            <a:r>
              <a:rPr lang="en-GB" b="1" dirty="0" smtClean="0"/>
              <a:t>Greek conceptions </a:t>
            </a:r>
            <a:r>
              <a:rPr lang="en-GB" b="1" dirty="0"/>
              <a:t>of the edges of the </a:t>
            </a:r>
            <a:r>
              <a:rPr lang="en-GB" b="1" dirty="0" smtClean="0"/>
              <a:t>earth and the fantastical</a:t>
            </a:r>
            <a:endParaRPr lang="en-GB" b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07505" y="2060848"/>
            <a:ext cx="5760640" cy="4680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Weird, wonderful and monstrous</a:t>
            </a:r>
            <a:r>
              <a:rPr lang="en-GB" dirty="0" smtClean="0"/>
              <a:t>.</a:t>
            </a:r>
            <a:endParaRPr lang="en-GB" dirty="0"/>
          </a:p>
          <a:p>
            <a:endParaRPr lang="en-GB" sz="500" dirty="0" smtClean="0"/>
          </a:p>
          <a:p>
            <a:r>
              <a:rPr lang="en-GB" dirty="0" smtClean="0"/>
              <a:t>Wealth and fecundity of the east.</a:t>
            </a:r>
            <a:endParaRPr lang="en-GB" dirty="0" smtClean="0"/>
          </a:p>
          <a:p>
            <a:endParaRPr lang="en-GB" sz="500" dirty="0" smtClean="0"/>
          </a:p>
          <a:p>
            <a:endParaRPr lang="en-GB" sz="500" dirty="0" smtClean="0"/>
          </a:p>
          <a:p>
            <a:r>
              <a:rPr lang="en-GB" dirty="0" smtClean="0"/>
              <a:t>Nature of the evidence – types of </a:t>
            </a:r>
            <a:r>
              <a:rPr lang="en-GB" dirty="0" smtClean="0"/>
              <a:t>genres; themes (zoology, ethnography, geography, etc.). </a:t>
            </a:r>
          </a:p>
          <a:p>
            <a:endParaRPr lang="en-GB" sz="500" dirty="0"/>
          </a:p>
          <a:p>
            <a:r>
              <a:rPr lang="en-GB" dirty="0" smtClean="0"/>
              <a:t>Utopian islands.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219907" y="1417638"/>
            <a:ext cx="8704186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2062943"/>
            <a:ext cx="2808312" cy="453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115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Themes to Consider</a:t>
            </a:r>
            <a:r>
              <a:rPr lang="en-GB" b="1" dirty="0" smtClean="0"/>
              <a:t>: the Graeco-Macedonians and the Maurya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032448" cy="4824536"/>
          </a:xfrm>
        </p:spPr>
        <p:txBody>
          <a:bodyPr/>
          <a:lstStyle/>
          <a:p>
            <a:r>
              <a:rPr lang="en-GB" dirty="0" smtClean="0"/>
              <a:t>Conflict, diplomacy and exchange.</a:t>
            </a:r>
          </a:p>
          <a:p>
            <a:endParaRPr lang="en-GB" sz="2400" dirty="0"/>
          </a:p>
          <a:p>
            <a:r>
              <a:rPr lang="en-GB" dirty="0" smtClean="0"/>
              <a:t>Greeks and Macedonians under foreign rule – rock edicts.</a:t>
            </a:r>
          </a:p>
          <a:p>
            <a:endParaRPr lang="en-GB" sz="2400" dirty="0"/>
          </a:p>
          <a:p>
            <a:r>
              <a:rPr lang="en-GB" dirty="0" smtClean="0"/>
              <a:t>Megasthenes at Pataliputra.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71479" y="2023364"/>
            <a:ext cx="4048993" cy="469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719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Themes to Consider: </a:t>
            </a:r>
            <a:r>
              <a:rPr lang="en-GB" b="1" dirty="0" smtClean="0"/>
              <a:t>the Roman military in the Eastern Desert and Red Sea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08104" y="1948278"/>
            <a:ext cx="3449222" cy="45259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228184" y="6474241"/>
            <a:ext cx="23762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/>
              <a:t>Image edited from  </a:t>
            </a:r>
            <a:r>
              <a:rPr lang="en-GB" sz="1000" dirty="0" err="1" smtClean="0"/>
              <a:t>Sidebotham</a:t>
            </a:r>
            <a:r>
              <a:rPr lang="en-GB" sz="1000" dirty="0" smtClean="0"/>
              <a:t>  (2011).</a:t>
            </a:r>
            <a:endParaRPr lang="en-GB" sz="10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51520" y="1916832"/>
            <a:ext cx="5256584" cy="480363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Fortlets and security.</a:t>
            </a:r>
          </a:p>
          <a:p>
            <a:endParaRPr lang="en-GB" sz="1600" dirty="0" smtClean="0"/>
          </a:p>
          <a:p>
            <a:r>
              <a:rPr lang="en-GB" dirty="0" smtClean="0"/>
              <a:t>Monitoring and administration.</a:t>
            </a:r>
          </a:p>
          <a:p>
            <a:endParaRPr lang="en-GB" sz="1600" dirty="0" smtClean="0"/>
          </a:p>
          <a:p>
            <a:r>
              <a:rPr lang="en-GB" dirty="0" smtClean="0"/>
              <a:t>Relations with the </a:t>
            </a:r>
            <a:r>
              <a:rPr lang="en-GB" i="1" dirty="0" smtClean="0"/>
              <a:t>barbaroi</a:t>
            </a:r>
            <a:r>
              <a:rPr lang="en-GB" dirty="0" smtClean="0"/>
              <a:t>.</a:t>
            </a:r>
          </a:p>
          <a:p>
            <a:endParaRPr lang="en-GB" sz="1600" dirty="0" smtClean="0"/>
          </a:p>
          <a:p>
            <a:r>
              <a:rPr lang="en-GB" dirty="0" smtClean="0"/>
              <a:t>Red Sea fleet.</a:t>
            </a:r>
          </a:p>
          <a:p>
            <a:endParaRPr lang="en-GB" sz="1600" dirty="0"/>
          </a:p>
          <a:p>
            <a:r>
              <a:rPr lang="en-GB" dirty="0" smtClean="0"/>
              <a:t>Diplomatic and strategic objectives.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189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Bibliography for Revision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04509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Boardman, J. 2015. </a:t>
            </a:r>
            <a:r>
              <a:rPr lang="en-GB" i="1" dirty="0"/>
              <a:t>The Greeks in Asia</a:t>
            </a:r>
            <a:r>
              <a:rPr lang="en-GB" dirty="0"/>
              <a:t>. London: Thames &amp; Hudson</a:t>
            </a:r>
            <a:r>
              <a:rPr lang="en-GB" dirty="0" smtClean="0"/>
              <a:t>.</a:t>
            </a:r>
            <a:r>
              <a:rPr lang="en-GB" dirty="0"/>
              <a:t> – relevant sections. </a:t>
            </a:r>
          </a:p>
          <a:p>
            <a:endParaRPr lang="en-GB" sz="900" dirty="0" smtClean="0"/>
          </a:p>
          <a:p>
            <a:r>
              <a:rPr lang="en-GB" dirty="0" err="1"/>
              <a:t>Hierbert</a:t>
            </a:r>
            <a:r>
              <a:rPr lang="en-GB" dirty="0"/>
              <a:t>, F. and Cambon, P. (eds.), </a:t>
            </a:r>
            <a:r>
              <a:rPr lang="en-GB" dirty="0" smtClean="0"/>
              <a:t>2011. </a:t>
            </a:r>
            <a:r>
              <a:rPr lang="en-GB" dirty="0"/>
              <a:t>Afghanistan: Crossroads of the Ancient World. London</a:t>
            </a:r>
            <a:r>
              <a:rPr lang="en-GB" dirty="0" smtClean="0"/>
              <a:t>.</a:t>
            </a:r>
            <a:r>
              <a:rPr lang="en-GB" dirty="0"/>
              <a:t> – relevant sections. </a:t>
            </a:r>
            <a:endParaRPr lang="en-GB" dirty="0" smtClean="0"/>
          </a:p>
          <a:p>
            <a:endParaRPr lang="en-GB" sz="900" dirty="0"/>
          </a:p>
          <a:p>
            <a:r>
              <a:rPr lang="en-GB" dirty="0" smtClean="0"/>
              <a:t>Parker</a:t>
            </a:r>
            <a:r>
              <a:rPr lang="en-GB" dirty="0"/>
              <a:t>, G. 2008. </a:t>
            </a:r>
            <a:r>
              <a:rPr lang="en-GB" i="1" dirty="0"/>
              <a:t>The Making of Roman India</a:t>
            </a:r>
            <a:r>
              <a:rPr lang="en-GB" dirty="0"/>
              <a:t>. Cambridge: Cambridge University Press</a:t>
            </a:r>
            <a:r>
              <a:rPr lang="en-GB" dirty="0" smtClean="0"/>
              <a:t>. – relevant sections. </a:t>
            </a:r>
          </a:p>
          <a:p>
            <a:endParaRPr lang="en-GB" sz="900" dirty="0" smtClean="0"/>
          </a:p>
          <a:p>
            <a:r>
              <a:rPr lang="en-GB" dirty="0" smtClean="0"/>
              <a:t>Ctesias F45d</a:t>
            </a:r>
            <a:r>
              <a:rPr lang="el-GR" dirty="0"/>
              <a:t>β = </a:t>
            </a:r>
            <a:r>
              <a:rPr lang="en-GB" dirty="0"/>
              <a:t>Aelian </a:t>
            </a:r>
            <a:r>
              <a:rPr lang="en-GB" i="1" dirty="0"/>
              <a:t>Historia </a:t>
            </a:r>
            <a:r>
              <a:rPr lang="en-GB" i="1" dirty="0" err="1"/>
              <a:t>animalium</a:t>
            </a:r>
            <a:r>
              <a:rPr lang="en-GB" i="1" dirty="0"/>
              <a:t> </a:t>
            </a:r>
            <a:r>
              <a:rPr lang="en-GB" dirty="0"/>
              <a:t>4.21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498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Passages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54403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Habicht, C. 2013. ‘Eudoxus of Cyzicus and Ptolemaic Exploration’, in </a:t>
            </a:r>
            <a:r>
              <a:rPr lang="en-GB" i="1" dirty="0"/>
              <a:t>The Ptolemies, the Sea and the Nile</a:t>
            </a:r>
            <a:r>
              <a:rPr lang="en-GB" dirty="0"/>
              <a:t> (eds., </a:t>
            </a:r>
            <a:r>
              <a:rPr lang="en-GB" dirty="0" err="1"/>
              <a:t>Buraseis</a:t>
            </a:r>
            <a:r>
              <a:rPr lang="en-GB" dirty="0"/>
              <a:t>, K., </a:t>
            </a:r>
            <a:r>
              <a:rPr lang="en-GB" dirty="0" err="1"/>
              <a:t>Stefanou</a:t>
            </a:r>
            <a:r>
              <a:rPr lang="en-GB" dirty="0"/>
              <a:t>, M. and Thompson, D. J.). Cambridge: Cambridge University Press: 197-206. </a:t>
            </a:r>
          </a:p>
          <a:p>
            <a:endParaRPr lang="en-GB" sz="500" dirty="0" smtClean="0"/>
          </a:p>
          <a:p>
            <a:r>
              <a:rPr lang="en-GB" dirty="0" smtClean="0"/>
              <a:t>Parker</a:t>
            </a:r>
            <a:r>
              <a:rPr lang="en-GB" dirty="0"/>
              <a:t>, G. 2008. </a:t>
            </a:r>
            <a:r>
              <a:rPr lang="en-GB" i="1" dirty="0"/>
              <a:t>The Making of Roman India</a:t>
            </a:r>
            <a:r>
              <a:rPr lang="en-GB" dirty="0"/>
              <a:t>. Cambridge: Cambridge University Press. – relevant sections. </a:t>
            </a:r>
            <a:endParaRPr lang="en-GB" dirty="0" smtClean="0"/>
          </a:p>
          <a:p>
            <a:endParaRPr lang="en-GB" sz="500" dirty="0"/>
          </a:p>
          <a:p>
            <a:r>
              <a:rPr lang="en-GB" dirty="0">
                <a:solidFill>
                  <a:prstClr val="black"/>
                </a:solidFill>
              </a:rPr>
              <a:t>Romm, J. S. 1992. </a:t>
            </a:r>
            <a:r>
              <a:rPr lang="en-GB" i="1" dirty="0">
                <a:solidFill>
                  <a:prstClr val="black"/>
                </a:solidFill>
              </a:rPr>
              <a:t>The Edges of the Earth in Ancient thought</a:t>
            </a:r>
            <a:r>
              <a:rPr lang="en-GB" dirty="0">
                <a:solidFill>
                  <a:prstClr val="black"/>
                </a:solidFill>
              </a:rPr>
              <a:t>. Princeton University Press. </a:t>
            </a:r>
            <a:r>
              <a:rPr lang="en-GB" dirty="0"/>
              <a:t>– relevant sections. </a:t>
            </a:r>
            <a:endParaRPr lang="en-GB" dirty="0" smtClean="0"/>
          </a:p>
          <a:p>
            <a:endParaRPr lang="en-GB" sz="500" dirty="0"/>
          </a:p>
          <a:p>
            <a:r>
              <a:rPr lang="en-GB" dirty="0" err="1">
                <a:solidFill>
                  <a:prstClr val="black"/>
                </a:solidFill>
              </a:rPr>
              <a:t>Sedlar</a:t>
            </a:r>
            <a:r>
              <a:rPr lang="en-GB" dirty="0">
                <a:solidFill>
                  <a:prstClr val="black"/>
                </a:solidFill>
              </a:rPr>
              <a:t>, J. W. 1980. </a:t>
            </a:r>
            <a:r>
              <a:rPr lang="en-GB" i="1" dirty="0">
                <a:solidFill>
                  <a:prstClr val="black"/>
                </a:solidFill>
              </a:rPr>
              <a:t>India and the Greek World: A Study in the Transmission of Culture</a:t>
            </a:r>
            <a:r>
              <a:rPr lang="en-GB" dirty="0">
                <a:solidFill>
                  <a:prstClr val="black"/>
                </a:solidFill>
              </a:rPr>
              <a:t>. Totowa, N.J. </a:t>
            </a:r>
            <a:r>
              <a:rPr lang="en-GB" dirty="0"/>
              <a:t>– relevant sections</a:t>
            </a:r>
            <a:r>
              <a:rPr lang="en-GB" dirty="0" smtClean="0"/>
              <a:t>.</a:t>
            </a:r>
          </a:p>
          <a:p>
            <a:endParaRPr lang="en-GB" sz="600" dirty="0" smtClean="0"/>
          </a:p>
          <a:p>
            <a:r>
              <a:rPr lang="en-GB" dirty="0" smtClean="0"/>
              <a:t>Tchernia</a:t>
            </a:r>
            <a:r>
              <a:rPr lang="en-GB" dirty="0"/>
              <a:t>, A. </a:t>
            </a:r>
            <a:r>
              <a:rPr lang="en-GB" dirty="0" smtClean="0"/>
              <a:t>1997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‘Winds and Coins: From the Supposed Discovery of the Monsoon to the Denarii of Tiberius’, in </a:t>
            </a:r>
            <a:r>
              <a:rPr lang="en-GB" i="1" dirty="0"/>
              <a:t>Crossings: Early Mediterranean Contacts with India</a:t>
            </a:r>
            <a:r>
              <a:rPr lang="en-GB" dirty="0"/>
              <a:t> (De Romanis, F. and Tchernia, A. eds.), Manohar: 250-276.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774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Greek </a:t>
            </a:r>
            <a:r>
              <a:rPr lang="en-GB" b="1" dirty="0"/>
              <a:t>conceptions of the edges of the earth and the fantastical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Parker, G. 2008. </a:t>
            </a:r>
            <a:r>
              <a:rPr lang="en-GB" i="1" dirty="0"/>
              <a:t>The Making of Roman India</a:t>
            </a:r>
            <a:r>
              <a:rPr lang="en-GB" dirty="0"/>
              <a:t>. Cambridge: Cambridge University Press. – relevant sections. </a:t>
            </a:r>
          </a:p>
          <a:p>
            <a:endParaRPr lang="en-GB" sz="500" dirty="0"/>
          </a:p>
          <a:p>
            <a:r>
              <a:rPr lang="en-GB" dirty="0">
                <a:solidFill>
                  <a:prstClr val="black"/>
                </a:solidFill>
              </a:rPr>
              <a:t>Romm, J. S. 1992. </a:t>
            </a:r>
            <a:r>
              <a:rPr lang="en-GB" i="1" dirty="0">
                <a:solidFill>
                  <a:prstClr val="black"/>
                </a:solidFill>
              </a:rPr>
              <a:t>The Edges of the Earth in Ancient thought</a:t>
            </a:r>
            <a:r>
              <a:rPr lang="en-GB" dirty="0">
                <a:solidFill>
                  <a:prstClr val="black"/>
                </a:solidFill>
              </a:rPr>
              <a:t>. Princeton University Press. </a:t>
            </a:r>
            <a:r>
              <a:rPr lang="en-GB" dirty="0"/>
              <a:t>– relevant sections. </a:t>
            </a:r>
          </a:p>
          <a:p>
            <a:endParaRPr lang="en-GB" sz="500" dirty="0" smtClean="0"/>
          </a:p>
          <a:p>
            <a:r>
              <a:rPr lang="en-GB" dirty="0" smtClean="0"/>
              <a:t>Winston</a:t>
            </a:r>
            <a:r>
              <a:rPr lang="en-GB" dirty="0"/>
              <a:t>, D. 1976. ‘</a:t>
            </a:r>
            <a:r>
              <a:rPr lang="en-GB" dirty="0" err="1"/>
              <a:t>Iambulus</a:t>
            </a:r>
            <a:r>
              <a:rPr lang="en-GB" dirty="0"/>
              <a:t>' "Islands of the Sun" and Hellenistic Literary Utopias’, Science Fiction Studies 3 (3): 219-227</a:t>
            </a:r>
            <a:r>
              <a:rPr lang="en-GB" dirty="0" smtClean="0"/>
              <a:t>. </a:t>
            </a:r>
            <a:endParaRPr lang="en-GB" dirty="0"/>
          </a:p>
          <a:p>
            <a:endParaRPr lang="en-GB" sz="500" dirty="0" smtClean="0"/>
          </a:p>
          <a:p>
            <a:r>
              <a:rPr lang="en-GB" dirty="0" err="1" smtClean="0"/>
              <a:t>Winiarczyk</a:t>
            </a:r>
            <a:r>
              <a:rPr lang="en-GB" dirty="0"/>
              <a:t>, M. trans. by </a:t>
            </a:r>
            <a:r>
              <a:rPr lang="en-GB" dirty="0" err="1"/>
              <a:t>Zbirohowski-Kościa</a:t>
            </a:r>
            <a:r>
              <a:rPr lang="en-GB" dirty="0"/>
              <a:t>, W. </a:t>
            </a:r>
            <a:r>
              <a:rPr lang="en-GB" dirty="0" smtClean="0"/>
              <a:t>2013. </a:t>
            </a:r>
            <a:r>
              <a:rPr lang="en-GB" i="1" dirty="0"/>
              <a:t>The Sacred History of </a:t>
            </a:r>
            <a:r>
              <a:rPr lang="en-GB" i="1" dirty="0" err="1"/>
              <a:t>Euhemerus</a:t>
            </a:r>
            <a:r>
              <a:rPr lang="en-GB" i="1" dirty="0"/>
              <a:t> of Messene</a:t>
            </a:r>
            <a:r>
              <a:rPr lang="en-GB" dirty="0"/>
              <a:t>. Berlin: De </a:t>
            </a:r>
            <a:r>
              <a:rPr lang="en-GB" dirty="0" err="1"/>
              <a:t>Gruyter</a:t>
            </a:r>
            <a:r>
              <a:rPr lang="en-GB" dirty="0"/>
              <a:t>. 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63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</a:t>
            </a:r>
            <a:r>
              <a:rPr lang="en-GB" b="1" dirty="0"/>
              <a:t>Graeco-Macedonians and the Maurya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Kosmin, P. J. 2014. </a:t>
            </a:r>
            <a:r>
              <a:rPr lang="en-GB" i="1" dirty="0"/>
              <a:t>The Land of the Elephant Kings: Space, Territory, and Ideology in the Seleucid Empire</a:t>
            </a:r>
            <a:r>
              <a:rPr lang="en-GB" dirty="0"/>
              <a:t>. Harvard University Press</a:t>
            </a:r>
            <a:r>
              <a:rPr lang="en-GB" dirty="0" smtClean="0"/>
              <a:t>. – relevant sections.</a:t>
            </a:r>
          </a:p>
          <a:p>
            <a:endParaRPr lang="en-GB" sz="400" dirty="0"/>
          </a:p>
          <a:p>
            <a:r>
              <a:rPr lang="en-GB" dirty="0"/>
              <a:t>Scott, D. A. 1985. "</a:t>
            </a:r>
            <a:r>
              <a:rPr lang="en-GB" dirty="0" err="1"/>
              <a:t>Ashokan</a:t>
            </a:r>
            <a:r>
              <a:rPr lang="en-GB" dirty="0"/>
              <a:t> Missionary Expansion of Buddhism Among the Greeks (in N.W. India, Bactria and the Levant)", </a:t>
            </a:r>
            <a:r>
              <a:rPr lang="en-GB" i="1" dirty="0"/>
              <a:t>Religion</a:t>
            </a:r>
            <a:r>
              <a:rPr lang="en-GB" dirty="0"/>
              <a:t> 15 (2): 131-141</a:t>
            </a:r>
            <a:r>
              <a:rPr lang="en-GB" dirty="0" smtClean="0"/>
              <a:t>.</a:t>
            </a:r>
          </a:p>
          <a:p>
            <a:endParaRPr lang="en-GB" sz="400" dirty="0"/>
          </a:p>
          <a:p>
            <a:r>
              <a:rPr lang="en-GB" dirty="0" err="1">
                <a:solidFill>
                  <a:prstClr val="black"/>
                </a:solidFill>
              </a:rPr>
              <a:t>Sedlar</a:t>
            </a:r>
            <a:r>
              <a:rPr lang="en-GB" dirty="0">
                <a:solidFill>
                  <a:prstClr val="black"/>
                </a:solidFill>
              </a:rPr>
              <a:t>, J. W. 1980. </a:t>
            </a:r>
            <a:r>
              <a:rPr lang="en-GB" i="1" dirty="0">
                <a:solidFill>
                  <a:prstClr val="black"/>
                </a:solidFill>
              </a:rPr>
              <a:t>India and the Greek World: A Study in the Transmission of Culture</a:t>
            </a:r>
            <a:r>
              <a:rPr lang="en-GB" dirty="0">
                <a:solidFill>
                  <a:prstClr val="black"/>
                </a:solidFill>
              </a:rPr>
              <a:t>. Totowa, N.J. </a:t>
            </a:r>
            <a:r>
              <a:rPr lang="en-GB" dirty="0"/>
              <a:t>– relevant sections.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003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</a:t>
            </a:r>
            <a:r>
              <a:rPr lang="en-GB" b="1" dirty="0"/>
              <a:t>Roman military in the Eastern Desert and Red Sea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Cuvigny, H. </a:t>
            </a:r>
            <a:r>
              <a:rPr lang="en-GB" dirty="0" smtClean="0"/>
              <a:t>2014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‘Papyrological Evidence on ‘Barbarians’ in the Egyptian Eastern Desert’, in </a:t>
            </a:r>
            <a:r>
              <a:rPr lang="en-GB" i="1" dirty="0"/>
              <a:t>Inside and Out </a:t>
            </a:r>
            <a:r>
              <a:rPr lang="en-GB" dirty="0"/>
              <a:t>(eds., Dijkstra, J. H. F. and Fisher, G.), Leuven: 165-198. </a:t>
            </a:r>
          </a:p>
          <a:p>
            <a:endParaRPr lang="en-GB" sz="500" dirty="0" smtClean="0"/>
          </a:p>
          <a:p>
            <a:r>
              <a:rPr lang="en-GB" dirty="0"/>
              <a:t>Nappo, D. 2009. ‘Roman Policy in the Red Sea between </a:t>
            </a:r>
            <a:r>
              <a:rPr lang="en-GB" dirty="0" err="1"/>
              <a:t>Anastasius</a:t>
            </a:r>
            <a:r>
              <a:rPr lang="en-GB" dirty="0"/>
              <a:t> and Justinian’, in </a:t>
            </a:r>
            <a:r>
              <a:rPr lang="en-GB" i="1" dirty="0"/>
              <a:t>Connected </a:t>
            </a:r>
            <a:r>
              <a:rPr lang="en-GB" i="1" dirty="0" smtClean="0"/>
              <a:t>Hinterlands</a:t>
            </a:r>
            <a:r>
              <a:rPr lang="en-GB" i="1" dirty="0"/>
              <a:t> </a:t>
            </a:r>
            <a:r>
              <a:rPr lang="en-GB" dirty="0" smtClean="0"/>
              <a:t>(eds</a:t>
            </a:r>
            <a:r>
              <a:rPr lang="en-GB" dirty="0"/>
              <a:t>., Blue, L. K., Cooper. J., Thomas, R. I. and Whitewright, R. J.), Oxford: 71-77.</a:t>
            </a:r>
          </a:p>
          <a:p>
            <a:endParaRPr lang="en-GB" sz="600" dirty="0"/>
          </a:p>
          <a:p>
            <a:r>
              <a:rPr lang="en-GB" dirty="0"/>
              <a:t>Nappo, D. 2015. ‘Roman Policy on the Red Sea in the Second Century CE’, in </a:t>
            </a:r>
            <a:r>
              <a:rPr lang="en-GB" i="1" dirty="0"/>
              <a:t>Across the Ocean: Nine Essay on Indo-Mediterranean Trade</a:t>
            </a:r>
            <a:r>
              <a:rPr lang="en-GB" dirty="0"/>
              <a:t>, eds. De Romanis, F. and </a:t>
            </a:r>
            <a:r>
              <a:rPr lang="en-GB" dirty="0" err="1"/>
              <a:t>Maiuro</a:t>
            </a:r>
            <a:r>
              <a:rPr lang="en-GB" dirty="0"/>
              <a:t>, M (Leiden): 55-72.</a:t>
            </a:r>
          </a:p>
          <a:p>
            <a:endParaRPr lang="en-GB" sz="600" dirty="0" smtClean="0"/>
          </a:p>
          <a:p>
            <a:r>
              <a:rPr lang="en-GB" dirty="0" smtClean="0"/>
              <a:t>Sidebotham, S. E., Hense, M. and Nouwens, H. 2008. </a:t>
            </a:r>
            <a:r>
              <a:rPr lang="en-GB" i="1" dirty="0"/>
              <a:t>The Red Land: The Illustrated Archaeology of Egypt’s Eastern </a:t>
            </a:r>
            <a:r>
              <a:rPr lang="en-GB" i="1" dirty="0" smtClean="0"/>
              <a:t>Desert. </a:t>
            </a:r>
            <a:r>
              <a:rPr lang="en-GB" dirty="0" smtClean="0"/>
              <a:t>Cairo. – relevant sections.</a:t>
            </a:r>
          </a:p>
          <a:p>
            <a:endParaRPr lang="en-GB" sz="500" dirty="0"/>
          </a:p>
          <a:p>
            <a:r>
              <a:rPr lang="en-GB" dirty="0" smtClean="0"/>
              <a:t>Young, G. 2001. </a:t>
            </a:r>
            <a:r>
              <a:rPr lang="en-GB" i="1" dirty="0"/>
              <a:t>Rome’s Eastern Trade: International Commerce and Imperial Policy, 31 BC - AD </a:t>
            </a:r>
            <a:r>
              <a:rPr lang="en-GB" i="1" dirty="0" smtClean="0"/>
              <a:t>305</a:t>
            </a:r>
            <a:r>
              <a:rPr lang="en-GB" dirty="0" smtClean="0"/>
              <a:t>. London. </a:t>
            </a:r>
            <a:r>
              <a:rPr lang="en-GB" dirty="0"/>
              <a:t>– relevant sections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3880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Good Luck!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320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1403</Words>
  <Application>Microsoft Office PowerPoint</Application>
  <PresentationFormat>On-screen Show (4:3)</PresentationFormat>
  <Paragraphs>126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1_Office Theme</vt:lpstr>
      <vt:lpstr>West meets East: At the Borders of the Oikoumenē and Beyond   Exam Preparation Session </vt:lpstr>
      <vt:lpstr>Exam Format</vt:lpstr>
      <vt:lpstr>Section A</vt:lpstr>
      <vt:lpstr>Gobbet Passages / Images</vt:lpstr>
      <vt:lpstr>Approaching the Gobbets - Passages</vt:lpstr>
      <vt:lpstr>Approaching the Gobbets - Images</vt:lpstr>
      <vt:lpstr>Section B</vt:lpstr>
      <vt:lpstr>Approaching the Essay Questions</vt:lpstr>
      <vt:lpstr>Themes from the Lectures and Workshops</vt:lpstr>
      <vt:lpstr>Images</vt:lpstr>
      <vt:lpstr>Passages</vt:lpstr>
      <vt:lpstr>Themes to Consider: Greek conceptions of the edges of the earth and the fantastical</vt:lpstr>
      <vt:lpstr>Themes to Consider: the Graeco-Macedonians and the Maurya</vt:lpstr>
      <vt:lpstr>Themes to Consider: the Roman military in the Eastern Desert and Red Sea</vt:lpstr>
      <vt:lpstr>Bibliography for Revision</vt:lpstr>
      <vt:lpstr>Images</vt:lpstr>
      <vt:lpstr>Passages</vt:lpstr>
      <vt:lpstr>Greek conceptions of the edges of the earth and the fantastical</vt:lpstr>
      <vt:lpstr>The Graeco-Macedonians and the Maurya</vt:lpstr>
      <vt:lpstr>The Roman military in the Eastern Desert and Red Sea</vt:lpstr>
      <vt:lpstr>Good Luck!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At the Borders of the Oikoumenē and Beyond   Exam Preparation Session </dc:title>
  <dc:creator>Matt</dc:creator>
  <cp:lastModifiedBy>Matt</cp:lastModifiedBy>
  <cp:revision>105</cp:revision>
  <dcterms:created xsi:type="dcterms:W3CDTF">2014-12-11T11:33:45Z</dcterms:created>
  <dcterms:modified xsi:type="dcterms:W3CDTF">2017-12-10T18:42:57Z</dcterms:modified>
</cp:coreProperties>
</file>