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_rels/presentation.xml.rels" ContentType="application/vnd.openxmlformats-package.relationships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media/image13.png" ContentType="image/png"/>
  <Override PartName="/ppt/media/image4.png" ContentType="image/png"/>
  <Override PartName="/ppt/media/image9.png" ContentType="image/png"/>
  <Override PartName="/ppt/media/image18.png" ContentType="image/png"/>
  <Override PartName="/ppt/media/image12.png" ContentType="image/png"/>
  <Override PartName="/ppt/media/image3.png" ContentType="image/png"/>
  <Override PartName="/ppt/media/image19.png" ContentType="image/png"/>
  <Override PartName="/ppt/media/image14.png" ContentType="image/png"/>
  <Override PartName="/ppt/media/image5.png" ContentType="image/png"/>
  <Override PartName="/ppt/media/image15.png" ContentType="image/png"/>
  <Override PartName="/ppt/media/image6.png" ContentType="image/png"/>
  <Override PartName="/ppt/media/image10.png" ContentType="image/png"/>
  <Override PartName="/ppt/media/image1.png" ContentType="image/png"/>
  <Override PartName="/ppt/media/image16.png" ContentType="image/png"/>
  <Override PartName="/ppt/media/image7.png" ContentType="image/png"/>
  <Override PartName="/ppt/media/image2.png" ContentType="image/png"/>
  <Override PartName="/ppt/media/image11.png" ContentType="image/png"/>
  <Override PartName="/ppt/media/image17.png" ContentType="image/png"/>
  <Override PartName="/ppt/media/image8.png" ContentType="image/png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9.xml.rels" ContentType="application/vnd.openxmlformats-package.relationships+xml"/>
  <Override PartName="/ppt/slides/_rels/slide11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.xml.rels" ContentType="application/vnd.openxmlformats-package.relationships+xml"/>
  <Override PartName="/ppt/slides/_rels/slide16.xml.rels" ContentType="application/vnd.openxmlformats-package.relationships+xml"/>
  <Override PartName="/ppt/slides/_rels/slide2.xml.rels" ContentType="application/vnd.openxmlformats-package.relationships+xml"/>
  <Override PartName="/ppt/slides/_rels/slide17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1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  <Override PartName="/ppt/slides/slide8.xml" ContentType="application/vnd.openxmlformats-officedocument.presentationml.slide+xml"/>
  <Override PartName="/ppt/notesSlides/_rels/notesSlide6.xml.rels" ContentType="application/vnd.openxmlformats-package.relationships+xml"/>
  <Override PartName="/ppt/notesSlides/_rels/notesSlide5.xml.rels" ContentType="application/vnd.openxmlformats-package.relationships+xml"/>
  <Override PartName="/ppt/notesSlides/_rels/notesSlide4.xml.rels" ContentType="application/vnd.openxmlformats-package.relationships+xml"/>
  <Override PartName="/ppt/notesSlides/_rels/notesSlide17.xml.rels" ContentType="application/vnd.openxmlformats-package.relationships+xml"/>
  <Override PartName="/ppt/notesSlides/_rels/notesSlide13.xml.rels" ContentType="application/vnd.openxmlformats-package.relationships+xml"/>
  <Override PartName="/ppt/notesSlides/_rels/notesSlide12.xml.rels" ContentType="application/vnd.openxmlformats-package.relationships+xml"/>
  <Override PartName="/ppt/notesSlides/_rels/notesSlide11.xml.rels" ContentType="application/vnd.openxmlformats-package.relationships+xml"/>
  <Override PartName="/ppt/notesSlides/_rels/notesSlide9.xml.rels" ContentType="application/vnd.openxmlformats-package.relationships+xml"/>
  <Override PartName="/ppt/notesSlides/_rels/notesSlide8.xml.rels" ContentType="application/vnd.openxmlformats-package.relationships+xml"/>
  <Override PartName="/ppt/notesSlides/_rels/notesSlide7.xml.rels" ContentType="application/vnd.openxmlformats-package.relationships+xml"/>
  <Override PartName="/ppt/notesSlides/_rels/notesSlide14.xml.rels" ContentType="application/vnd.openxmlformats-package.relationships+xml"/>
  <Override PartName="/ppt/notesSlides/_rels/notesSlide1.xml.rels" ContentType="application/vnd.openxmlformats-package.relationships+xml"/>
  <Override PartName="/ppt/notesSlides/_rels/notesSlide15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6.xml.rels" ContentType="application/vnd.openxmlformats-package.relationships+xml"/>
  <Override PartName="/ppt/notesSlides/_rels/notesSlide3.xml.rels" ContentType="application/vnd.openxmlformats-package.relationships+xml"/>
  <Override PartName="/ppt/notesSlides/_rels/notesSlide10.xml.rels" ContentType="application/vnd.openxmlformats-package.relationships+xml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0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5143500"/>
  <p:notesSz cx="5143500" cy="9144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move the slide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216000" indent="-216000">
              <a:buNone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Click to edit the notes' </a:t>
            </a: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format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 algn="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7E639E-B183-4CBC-B9D3-568AE400BEA0}" type="slidenum"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_rels/notesSlide12.xml.rels><?xml version="1.0" encoding="UTF-8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
</Relationships>
</file>

<file path=ppt/notesSlides/_rels/notesSlide13.xml.rels><?xml version="1.0" encoding="UTF-8"?>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
</Relationships>
</file>

<file path=ppt/notesSlides/_rels/notesSlide14.xml.rels><?xml version="1.0" encoding="UTF-8"?>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
</Relationships>
</file>

<file path=ppt/notesSlides/_rels/notesSlide15.xml.rels><?xml version="1.0" encoding="UTF-8"?>
<Relationships xmlns="http://schemas.openxmlformats.org/package/2006/relationships"><Relationship Id="rId1" Type="http://schemas.openxmlformats.org/officeDocument/2006/relationships/slide" Target="../slides/slide15.xml"/><Relationship Id="rId2" Type="http://schemas.openxmlformats.org/officeDocument/2006/relationships/notesMaster" Target="../notesMasters/notesMaster1.xml"/>
</Relationships>
</file>

<file path=ppt/notesSlides/_rels/notesSlide16.xml.rels><?xml version="1.0" encoding="UTF-8"?>
<Relationships xmlns="http://schemas.openxmlformats.org/package/2006/relationships"><Relationship Id="rId1" Type="http://schemas.openxmlformats.org/officeDocument/2006/relationships/slide" Target="../slides/slide16.xml"/><Relationship Id="rId2" Type="http://schemas.openxmlformats.org/officeDocument/2006/relationships/notesMaster" Target="../notesMasters/notesMaster1.xml"/>
</Relationships>
</file>

<file path=ppt/notesSlides/_rels/notesSlide17.xml.rels><?xml version="1.0" encoding="UTF-8"?>
<Relationships xmlns="http://schemas.openxmlformats.org/package/2006/relationships"><Relationship Id="rId1" Type="http://schemas.openxmlformats.org/officeDocument/2006/relationships/slide" Target="../slides/slide17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3"/>
          <p:cNvSpPr>
            <a:spLocks noGrp="1"/>
          </p:cNvSpPr>
          <p:nvPr>
            <p:ph type="sldNum" idx="4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56AE2541-0006-4D36-BC1D-9D0736D51ACB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3"/>
          <p:cNvSpPr>
            <a:spLocks noGrp="1"/>
          </p:cNvSpPr>
          <p:nvPr>
            <p:ph type="sldNum" idx="5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565B1E17-42B6-4267-962A-3267771B3E73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32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3"/>
          <p:cNvSpPr>
            <a:spLocks noGrp="1"/>
          </p:cNvSpPr>
          <p:nvPr>
            <p:ph type="sldNum" idx="6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A1D87E6F-6D35-4A5F-BFA3-38B11ADA2A31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35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3"/>
          <p:cNvSpPr>
            <a:spLocks noGrp="1"/>
          </p:cNvSpPr>
          <p:nvPr>
            <p:ph type="sldNum" idx="7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8F000192-7ECA-41F4-9D43-73AFD8B95228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3"/>
          <p:cNvSpPr>
            <a:spLocks noGrp="1"/>
          </p:cNvSpPr>
          <p:nvPr>
            <p:ph type="sldNum" idx="8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3CC4F9B0-ECD4-4E01-B6D3-EBDCB4C8594A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3"/>
          <p:cNvSpPr>
            <a:spLocks noGrp="1"/>
          </p:cNvSpPr>
          <p:nvPr>
            <p:ph type="sldNum" idx="9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6BEB640A-BC28-4499-88BF-F86EA1A5E415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4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3"/>
          <p:cNvSpPr>
            <a:spLocks noGrp="1"/>
          </p:cNvSpPr>
          <p:nvPr>
            <p:ph type="sldNum" idx="10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35D96DB4-264C-44E7-B64B-6D540A5312BE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 type="sldNum" idx="11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8323BA2B-389A-4EDD-B47C-C5E6B8FBBB77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50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3"/>
          <p:cNvSpPr>
            <a:spLocks noGrp="1"/>
          </p:cNvSpPr>
          <p:nvPr>
            <p:ph type="sldNum" idx="12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0741230A-5A3E-468C-A12B-6844167DF837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3"/>
          <p:cNvSpPr>
            <a:spLocks noGrp="1"/>
          </p:cNvSpPr>
          <p:nvPr>
            <p:ph type="sldNum" idx="13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B9EAFD60-B1BC-4BB8-83B1-C4C7CE714621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5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3"/>
          <p:cNvSpPr>
            <a:spLocks noGrp="1"/>
          </p:cNvSpPr>
          <p:nvPr>
            <p:ph type="sldNum" idx="14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5B94C175-277D-4189-90DD-68CE669F707C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5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3"/>
          <p:cNvSpPr>
            <a:spLocks noGrp="1"/>
          </p:cNvSpPr>
          <p:nvPr>
            <p:ph type="sldNum" idx="15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62C30F6C-0C0C-477C-88A5-38CD799E6C65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62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3"/>
          <p:cNvSpPr>
            <a:spLocks noGrp="1"/>
          </p:cNvSpPr>
          <p:nvPr>
            <p:ph type="sldNum" idx="16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04706F6D-4E36-4048-A4E9-855EE817FDFA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65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3"/>
          <p:cNvSpPr>
            <a:spLocks noGrp="1"/>
          </p:cNvSpPr>
          <p:nvPr>
            <p:ph type="sldNum" idx="17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6E06D29E-8786-4200-A759-A9F158A60E2B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68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3"/>
          <p:cNvSpPr>
            <a:spLocks noGrp="1"/>
          </p:cNvSpPr>
          <p:nvPr>
            <p:ph type="sldNum" idx="18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CFF2A6AE-F909-4BE9-B949-20E9506020D4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71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3"/>
          <p:cNvSpPr>
            <a:spLocks noGrp="1"/>
          </p:cNvSpPr>
          <p:nvPr>
            <p:ph type="sldNum" idx="19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52911724-F3EB-4ABF-B5D4-90542301C6B6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notesSlides/notesSlide1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3160" cy="3083040"/>
          </a:xfrm>
          <a:prstGeom prst="rect">
            <a:avLst/>
          </a:prstGeom>
          <a:ln w="0">
            <a:noFill/>
          </a:ln>
        </p:spPr>
      </p:sp>
      <p:sp>
        <p:nvSpPr>
          <p:cNvPr id="17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5971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3"/>
          <p:cNvSpPr>
            <a:spLocks noGrp="1"/>
          </p:cNvSpPr>
          <p:nvPr>
            <p:ph type="sldNum" idx="20"/>
          </p:nvPr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/>
                </a:solidFill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CE0B5D7B-E9CF-4081-A7AD-0495CD4435B5}" type="slidenum">
              <a:rPr b="0" lang="en-US" sz="1200" spc="-1" strike="noStrike">
                <a:solidFill>
                  <a:schemeClr val="dk1"/>
                </a:solidFill>
                <a:latin typeface="+mn-lt"/>
                <a:ea typeface="+mn-ea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to 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edit 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the 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title 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text 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form</a:t>
            </a: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image" Target="../media/image9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7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8.png"/><Relationship Id="rId2" Type="http://schemas.openxmlformats.org/officeDocument/2006/relationships/image" Target="../media/image19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206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0"/>
          <p:cNvSpPr/>
          <p:nvPr/>
        </p:nvSpPr>
        <p:spPr>
          <a:xfrm>
            <a:off x="609480" y="1284120"/>
            <a:ext cx="7921440" cy="136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algn="ctr" defTabSz="914400">
              <a:lnSpc>
                <a:spcPts val="5400"/>
              </a:lnSpc>
              <a:tabLst>
                <a:tab algn="l" pos="0"/>
              </a:tabLst>
            </a:pPr>
            <a:r>
              <a:rPr b="1" lang="en-US" sz="4500" spc="-1" strike="noStrike">
                <a:solidFill>
                  <a:srgbClr val="38bdf8"/>
                </a:solidFill>
                <a:latin typeface="Arial"/>
                <a:ea typeface="Arial"/>
              </a:rPr>
              <a:t>Computer Networks &amp; Cyber Security</a:t>
            </a:r>
            <a:endParaRPr b="0" lang="en-GB" sz="4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" name="Text 1"/>
          <p:cNvSpPr/>
          <p:nvPr/>
        </p:nvSpPr>
        <p:spPr>
          <a:xfrm>
            <a:off x="2245320" y="2808000"/>
            <a:ext cx="46501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algn="ctr" defTabSz="914400">
              <a:lnSpc>
                <a:spcPts val="2520"/>
              </a:lnSpc>
              <a:tabLst>
                <a:tab algn="l" pos="0"/>
              </a:tabLst>
            </a:pPr>
            <a:r>
              <a:rPr b="0" lang="en-US" sz="1800" spc="-1" strike="noStrike">
                <a:solidFill>
                  <a:srgbClr val="cbd5e1"/>
                </a:solidFill>
                <a:latin typeface="Arial"/>
                <a:ea typeface="Arial"/>
              </a:rPr>
              <a:t>Hacking and Securing an Enterprise Network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" name="Text 2"/>
          <p:cNvSpPr/>
          <p:nvPr/>
        </p:nvSpPr>
        <p:spPr>
          <a:xfrm>
            <a:off x="2988000" y="3360240"/>
            <a:ext cx="385020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algn="ctr"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94a3b8"/>
                </a:solidFill>
                <a:latin typeface="Arial"/>
                <a:ea typeface="Arial"/>
              </a:rPr>
              <a:t>Student Name: John Gabriel Kak Yomon Meki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94a3b8"/>
                </a:solidFill>
                <a:latin typeface="Arial"/>
                <a:ea typeface="Arial"/>
              </a:rPr>
              <a:t>Student ID: 2321436 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" name="Text 3"/>
          <p:cNvSpPr/>
          <p:nvPr/>
        </p:nvSpPr>
        <p:spPr>
          <a:xfrm>
            <a:off x="3574080" y="3960720"/>
            <a:ext cx="1992240" cy="18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algn="ctr" defTabSz="914400">
              <a:lnSpc>
                <a:spcPts val="1471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94a3b8"/>
                </a:solidFill>
                <a:latin typeface="Arial"/>
                <a:ea typeface="Arial"/>
              </a:rPr>
              <a:t>Module: Advanced Cybersecurity</a:t>
            </a:r>
            <a:endParaRPr b="0" lang="en-GB" sz="10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" name=""/>
          <p:cNvSpPr/>
          <p:nvPr/>
        </p:nvSpPr>
        <p:spPr>
          <a:xfrm>
            <a:off x="8684280" y="466272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A22E7394-9B6E-47B7-93EC-10D59C16D051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0"/>
          <p:cNvSpPr/>
          <p:nvPr/>
        </p:nvSpPr>
        <p:spPr>
          <a:xfrm>
            <a:off x="249480" y="720000"/>
            <a:ext cx="4428000" cy="209736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 defTabSz="914400">
              <a:lnSpc>
                <a:spcPct val="100000"/>
              </a:lnSpc>
              <a:tabLst>
                <a:tab algn="l" pos="0"/>
              </a:tabLst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4" name="Text 1"/>
          <p:cNvSpPr/>
          <p:nvPr/>
        </p:nvSpPr>
        <p:spPr>
          <a:xfrm>
            <a:off x="252000" y="2965320"/>
            <a:ext cx="4425120" cy="207180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 defTabSz="914400">
              <a:lnSpc>
                <a:spcPct val="100000"/>
              </a:lnSpc>
              <a:tabLst>
                <a:tab algn="l" pos="0"/>
              </a:tabLst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5" name="Text 2"/>
          <p:cNvSpPr/>
          <p:nvPr/>
        </p:nvSpPr>
        <p:spPr>
          <a:xfrm>
            <a:off x="2337480" y="213480"/>
            <a:ext cx="5003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Network Topology Overview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" name="Text 3"/>
          <p:cNvSpPr/>
          <p:nvPr/>
        </p:nvSpPr>
        <p:spPr>
          <a:xfrm>
            <a:off x="410400" y="1158480"/>
            <a:ext cx="32227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Swansea Local Network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" name="Text 4"/>
          <p:cNvSpPr/>
          <p:nvPr/>
        </p:nvSpPr>
        <p:spPr>
          <a:xfrm>
            <a:off x="679320" y="1594800"/>
            <a:ext cx="3601800" cy="73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Windows Server (S-DC): 192.168.1.1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Windows Client: (ClientS1)192.168.1.10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" name="Text 5"/>
          <p:cNvSpPr/>
          <p:nvPr/>
        </p:nvSpPr>
        <p:spPr>
          <a:xfrm>
            <a:off x="374400" y="3174120"/>
            <a:ext cx="32227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London Local Network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" name="Text 6"/>
          <p:cNvSpPr/>
          <p:nvPr/>
        </p:nvSpPr>
        <p:spPr>
          <a:xfrm>
            <a:off x="643320" y="3682440"/>
            <a:ext cx="3637800" cy="73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Linux Server (L-DC): 192.168.2.1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Linux Client: 192.168.2.10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" name="" descr=""/>
          <p:cNvPicPr/>
          <p:nvPr/>
        </p:nvPicPr>
        <p:blipFill>
          <a:blip r:embed="rId1"/>
          <a:stretch/>
        </p:blipFill>
        <p:spPr>
          <a:xfrm>
            <a:off x="5040000" y="720000"/>
            <a:ext cx="3777480" cy="2121480"/>
          </a:xfrm>
          <a:prstGeom prst="rect">
            <a:avLst/>
          </a:prstGeom>
          <a:ln w="0">
            <a:noFill/>
          </a:ln>
        </p:spPr>
      </p:pic>
      <p:sp>
        <p:nvSpPr>
          <p:cNvPr id="21" name="Text 8"/>
          <p:cNvSpPr/>
          <p:nvPr/>
        </p:nvSpPr>
        <p:spPr>
          <a:xfrm>
            <a:off x="5004000" y="3024000"/>
            <a:ext cx="3957480" cy="197712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2" name="Text 9"/>
          <p:cNvSpPr/>
          <p:nvPr/>
        </p:nvSpPr>
        <p:spPr>
          <a:xfrm>
            <a:off x="5378400" y="3318120"/>
            <a:ext cx="32227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Red Team &amp; Blue Team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" name="Text 10"/>
          <p:cNvSpPr/>
          <p:nvPr/>
        </p:nvSpPr>
        <p:spPr>
          <a:xfrm>
            <a:off x="5107320" y="3574440"/>
            <a:ext cx="3529800" cy="1354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Red Team: offensive testing with Kali and attacker tools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Blue Team: defensive monitoring and hardening on Windows and Linux servers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" name=""/>
          <p:cNvSpPr/>
          <p:nvPr/>
        </p:nvSpPr>
        <p:spPr>
          <a:xfrm>
            <a:off x="180000" y="113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51429177-99B2-47B6-9A83-A343A989C13C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 0"/>
          <p:cNvSpPr/>
          <p:nvPr/>
        </p:nvSpPr>
        <p:spPr>
          <a:xfrm>
            <a:off x="2121480" y="609480"/>
            <a:ext cx="568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Virtual Machines Configuration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" name="Text 1"/>
          <p:cNvSpPr/>
          <p:nvPr/>
        </p:nvSpPr>
        <p:spPr>
          <a:xfrm>
            <a:off x="324000" y="1717560"/>
            <a:ext cx="3778200" cy="202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Windows Server (S-DC) for Swansea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Windows Client (ClientS1) for Swansea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Linux Server (L-DC) for London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Linux Client (ClientL1) for London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Kali Linux for vulnerability assessments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7" name="" descr=""/>
          <p:cNvPicPr/>
          <p:nvPr/>
        </p:nvPicPr>
        <p:blipFill>
          <a:blip r:embed="rId1"/>
          <a:stretch/>
        </p:blipFill>
        <p:spPr>
          <a:xfrm>
            <a:off x="4140000" y="1552680"/>
            <a:ext cx="4822920" cy="3160440"/>
          </a:xfrm>
          <a:prstGeom prst="rect">
            <a:avLst/>
          </a:prstGeom>
          <a:ln w="0">
            <a:noFill/>
          </a:ln>
        </p:spPr>
      </p:pic>
      <p:sp>
        <p:nvSpPr>
          <p:cNvPr id="28" name=""/>
          <p:cNvSpPr/>
          <p:nvPr/>
        </p:nvSpPr>
        <p:spPr>
          <a:xfrm>
            <a:off x="252000" y="18000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D5D3195D-B55A-48E6-AF88-6938CA790C7A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 0"/>
          <p:cNvSpPr/>
          <p:nvPr/>
        </p:nvSpPr>
        <p:spPr>
          <a:xfrm>
            <a:off x="2047680" y="1080000"/>
            <a:ext cx="4501440" cy="89712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 defTabSz="914400">
              <a:lnSpc>
                <a:spcPct val="100000"/>
              </a:lnSpc>
              <a:tabLst>
                <a:tab algn="l" pos="0"/>
              </a:tabLst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0" name="Text 2"/>
          <p:cNvSpPr/>
          <p:nvPr/>
        </p:nvSpPr>
        <p:spPr>
          <a:xfrm>
            <a:off x="1869480" y="177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Information Gathering Phase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" name="Text 3"/>
          <p:cNvSpPr/>
          <p:nvPr/>
        </p:nvSpPr>
        <p:spPr>
          <a:xfrm>
            <a:off x="501480" y="745560"/>
            <a:ext cx="442764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Network discovery using standard reconnaissance tools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" name="Text 4"/>
          <p:cNvSpPr/>
          <p:nvPr/>
        </p:nvSpPr>
        <p:spPr>
          <a:xfrm>
            <a:off x="2894400" y="1195200"/>
            <a:ext cx="28627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Swansea Discovery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" name="Text 5"/>
          <p:cNvSpPr/>
          <p:nvPr/>
        </p:nvSpPr>
        <p:spPr>
          <a:xfrm>
            <a:off x="2102400" y="1559520"/>
            <a:ext cx="4122720" cy="21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681"/>
              </a:lnSpc>
              <a:tabLst>
                <a:tab algn="l" pos="0"/>
              </a:tabLst>
            </a:pPr>
            <a:r>
              <a:rPr b="0" lang="en-US" sz="1200" spc="-1" strike="noStrike">
                <a:solidFill>
                  <a:srgbClr val="cbd5e1"/>
                </a:solidFill>
                <a:latin typeface="Arial"/>
                <a:ea typeface="Arial"/>
              </a:rPr>
              <a:t>Used ipconfig and ping tests to map Windows infrastructure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" name=""/>
          <p:cNvSpPr/>
          <p:nvPr/>
        </p:nvSpPr>
        <p:spPr>
          <a:xfrm>
            <a:off x="137520" y="113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1C2256CC-0326-4DF8-80E4-1ECB7BD20864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5" name="" descr=""/>
          <p:cNvPicPr/>
          <p:nvPr/>
        </p:nvPicPr>
        <p:blipFill>
          <a:blip r:embed="rId1"/>
          <a:stretch/>
        </p:blipFill>
        <p:spPr>
          <a:xfrm>
            <a:off x="180000" y="2088000"/>
            <a:ext cx="4317480" cy="2913480"/>
          </a:xfrm>
          <a:prstGeom prst="rect">
            <a:avLst/>
          </a:prstGeom>
          <a:ln w="0">
            <a:noFill/>
          </a:ln>
        </p:spPr>
      </p:pic>
      <p:pic>
        <p:nvPicPr>
          <p:cNvPr id="36" name="" descr=""/>
          <p:cNvPicPr/>
          <p:nvPr/>
        </p:nvPicPr>
        <p:blipFill>
          <a:blip r:embed="rId2"/>
          <a:stretch/>
        </p:blipFill>
        <p:spPr>
          <a:xfrm>
            <a:off x="4737240" y="2052000"/>
            <a:ext cx="4332240" cy="29577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ext 19"/>
          <p:cNvSpPr/>
          <p:nvPr/>
        </p:nvSpPr>
        <p:spPr>
          <a:xfrm>
            <a:off x="2047680" y="1080000"/>
            <a:ext cx="5870160" cy="89712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8" name="Text 20"/>
          <p:cNvSpPr/>
          <p:nvPr/>
        </p:nvSpPr>
        <p:spPr>
          <a:xfrm>
            <a:off x="1869480" y="177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Information Gathering Phase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" name="Text 23"/>
          <p:cNvSpPr/>
          <p:nvPr/>
        </p:nvSpPr>
        <p:spPr>
          <a:xfrm>
            <a:off x="501480" y="745560"/>
            <a:ext cx="442764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Network discovery using standard reconnaissance tools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" name="Text 24"/>
          <p:cNvSpPr/>
          <p:nvPr/>
        </p:nvSpPr>
        <p:spPr>
          <a:xfrm>
            <a:off x="2894400" y="1195200"/>
            <a:ext cx="28627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Swansea Discovery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" name="Text 25"/>
          <p:cNvSpPr/>
          <p:nvPr/>
        </p:nvSpPr>
        <p:spPr>
          <a:xfrm>
            <a:off x="2102400" y="1559520"/>
            <a:ext cx="5455440" cy="21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681"/>
              </a:lnSpc>
              <a:tabLst>
                <a:tab algn="l" pos="0"/>
              </a:tabLst>
            </a:pPr>
            <a:r>
              <a:rPr b="0" lang="en-US" sz="1200" spc="-1" strike="noStrike">
                <a:solidFill>
                  <a:srgbClr val="cbd5e1"/>
                </a:solidFill>
                <a:latin typeface="Arial"/>
                <a:ea typeface="Arial"/>
              </a:rPr>
              <a:t>Used ipconfig and ping tests to map Windows and London infrastructure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" name=""/>
          <p:cNvSpPr/>
          <p:nvPr/>
        </p:nvSpPr>
        <p:spPr>
          <a:xfrm>
            <a:off x="137520" y="113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A6FEE006-4446-4131-89F7-35FD7E1C652F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43" name="" descr=""/>
          <p:cNvPicPr/>
          <p:nvPr/>
        </p:nvPicPr>
        <p:blipFill>
          <a:blip r:embed="rId1"/>
          <a:stretch/>
        </p:blipFill>
        <p:spPr>
          <a:xfrm>
            <a:off x="4752000" y="2340000"/>
            <a:ext cx="4172760" cy="2697480"/>
          </a:xfrm>
          <a:prstGeom prst="rect">
            <a:avLst/>
          </a:prstGeom>
          <a:ln w="0">
            <a:noFill/>
          </a:ln>
        </p:spPr>
      </p:pic>
      <p:pic>
        <p:nvPicPr>
          <p:cNvPr id="44" name="" descr=""/>
          <p:cNvPicPr/>
          <p:nvPr/>
        </p:nvPicPr>
        <p:blipFill>
          <a:blip r:embed="rId2"/>
          <a:stretch/>
        </p:blipFill>
        <p:spPr>
          <a:xfrm>
            <a:off x="361440" y="2304000"/>
            <a:ext cx="4183200" cy="26974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 16"/>
          <p:cNvSpPr/>
          <p:nvPr/>
        </p:nvSpPr>
        <p:spPr>
          <a:xfrm>
            <a:off x="180000" y="972000"/>
            <a:ext cx="4497840" cy="100584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6" name="Text 17"/>
          <p:cNvSpPr/>
          <p:nvPr/>
        </p:nvSpPr>
        <p:spPr>
          <a:xfrm>
            <a:off x="1869480" y="141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Information Gathering Phase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" name="Text 18"/>
          <p:cNvSpPr/>
          <p:nvPr/>
        </p:nvSpPr>
        <p:spPr>
          <a:xfrm>
            <a:off x="393480" y="673560"/>
            <a:ext cx="442764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Network discovery using standard reconnaissance tools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" name="Text 21"/>
          <p:cNvSpPr/>
          <p:nvPr/>
        </p:nvSpPr>
        <p:spPr>
          <a:xfrm>
            <a:off x="1190520" y="1047240"/>
            <a:ext cx="268272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London Discovery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" name="Text 22"/>
          <p:cNvSpPr/>
          <p:nvPr/>
        </p:nvSpPr>
        <p:spPr>
          <a:xfrm>
            <a:off x="304920" y="1438920"/>
            <a:ext cx="4192920" cy="46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681"/>
              </a:lnSpc>
              <a:tabLst>
                <a:tab algn="l" pos="0"/>
              </a:tabLst>
            </a:pPr>
            <a:r>
              <a:rPr b="0" lang="en-US" sz="1200" spc="-1" strike="noStrike">
                <a:solidFill>
                  <a:srgbClr val="cbd5e1"/>
                </a:solidFill>
                <a:latin typeface="Arial"/>
                <a:ea typeface="Arial"/>
              </a:rPr>
              <a:t>Used ip addr and ip route to identify Linux systems (London Network) and Windows sytems (Swansea Network)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" name=""/>
          <p:cNvSpPr/>
          <p:nvPr/>
        </p:nvSpPr>
        <p:spPr>
          <a:xfrm>
            <a:off x="137520" y="113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A8292111-229B-4847-8A3B-F73F182A0638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51" name="" descr=""/>
          <p:cNvPicPr/>
          <p:nvPr/>
        </p:nvPicPr>
        <p:blipFill>
          <a:blip r:embed="rId1"/>
          <a:stretch/>
        </p:blipFill>
        <p:spPr>
          <a:xfrm>
            <a:off x="540000" y="2067120"/>
            <a:ext cx="3957480" cy="2994840"/>
          </a:xfrm>
          <a:prstGeom prst="rect">
            <a:avLst/>
          </a:prstGeom>
          <a:ln w="0">
            <a:noFill/>
          </a:ln>
        </p:spPr>
      </p:pic>
      <p:pic>
        <p:nvPicPr>
          <p:cNvPr id="52" name="" descr=""/>
          <p:cNvPicPr/>
          <p:nvPr/>
        </p:nvPicPr>
        <p:blipFill>
          <a:blip r:embed="rId2"/>
          <a:stretch/>
        </p:blipFill>
        <p:spPr>
          <a:xfrm>
            <a:off x="4860000" y="2772000"/>
            <a:ext cx="4137480" cy="2265480"/>
          </a:xfrm>
          <a:prstGeom prst="rect">
            <a:avLst/>
          </a:prstGeom>
          <a:ln w="0">
            <a:noFill/>
          </a:ln>
        </p:spPr>
      </p:pic>
      <p:pic>
        <p:nvPicPr>
          <p:cNvPr id="53" name="" descr=""/>
          <p:cNvPicPr/>
          <p:nvPr/>
        </p:nvPicPr>
        <p:blipFill>
          <a:blip r:embed="rId3"/>
          <a:stretch/>
        </p:blipFill>
        <p:spPr>
          <a:xfrm>
            <a:off x="4896000" y="739080"/>
            <a:ext cx="4044240" cy="19224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ext 12"/>
          <p:cNvSpPr/>
          <p:nvPr/>
        </p:nvSpPr>
        <p:spPr>
          <a:xfrm>
            <a:off x="2047680" y="252000"/>
            <a:ext cx="4501440" cy="897120"/>
          </a:xfrm>
          <a:prstGeom prst="rect">
            <a:avLst/>
          </a:prstGeom>
          <a:solidFill>
            <a:srgbClr val="1e293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ctr">
            <a:normAutofit/>
          </a:bodyPr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5" name="Text 13"/>
          <p:cNvSpPr/>
          <p:nvPr/>
        </p:nvSpPr>
        <p:spPr>
          <a:xfrm>
            <a:off x="2160000" y="403200"/>
            <a:ext cx="4318200" cy="31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520"/>
              </a:lnSpc>
              <a:tabLst>
                <a:tab algn="l" pos="0"/>
              </a:tabLst>
            </a:pPr>
            <a:r>
              <a:rPr b="1" lang="en-US" sz="2100" spc="-1" strike="noStrike">
                <a:solidFill>
                  <a:srgbClr val="38bdf8"/>
                </a:solidFill>
                <a:latin typeface="Arial"/>
                <a:ea typeface="Arial"/>
              </a:rPr>
              <a:t>Kali Linux information Gathering</a:t>
            </a:r>
            <a:endParaRPr b="0" lang="en-GB" sz="21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6" name="Text 34"/>
          <p:cNvSpPr/>
          <p:nvPr/>
        </p:nvSpPr>
        <p:spPr>
          <a:xfrm>
            <a:off x="266400" y="1271520"/>
            <a:ext cx="4951800" cy="21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Kali linux ip and ping tests to map both Networks infrastructure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" name=""/>
          <p:cNvSpPr/>
          <p:nvPr/>
        </p:nvSpPr>
        <p:spPr>
          <a:xfrm>
            <a:off x="137520" y="113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9121BF09-FB31-4734-BA81-7C0C806BAD79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58" name="" descr=""/>
          <p:cNvPicPr/>
          <p:nvPr/>
        </p:nvPicPr>
        <p:blipFill>
          <a:blip r:embed="rId1"/>
          <a:stretch/>
        </p:blipFill>
        <p:spPr>
          <a:xfrm>
            <a:off x="210600" y="1945800"/>
            <a:ext cx="4467600" cy="2891160"/>
          </a:xfrm>
          <a:prstGeom prst="rect">
            <a:avLst/>
          </a:prstGeom>
          <a:ln w="0">
            <a:noFill/>
          </a:ln>
        </p:spPr>
      </p:pic>
      <p:pic>
        <p:nvPicPr>
          <p:cNvPr id="59" name="" descr=""/>
          <p:cNvPicPr/>
          <p:nvPr/>
        </p:nvPicPr>
        <p:blipFill>
          <a:blip r:embed="rId2"/>
          <a:stretch/>
        </p:blipFill>
        <p:spPr>
          <a:xfrm>
            <a:off x="5455800" y="1260000"/>
            <a:ext cx="3290400" cy="19782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 36"/>
          <p:cNvSpPr/>
          <p:nvPr/>
        </p:nvSpPr>
        <p:spPr>
          <a:xfrm>
            <a:off x="1905480" y="393480"/>
            <a:ext cx="5435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LOW RISK Findings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" name="Text 37"/>
          <p:cNvSpPr/>
          <p:nvPr/>
        </p:nvSpPr>
        <p:spPr>
          <a:xfrm>
            <a:off x="285480" y="961560"/>
            <a:ext cx="4753440" cy="1195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Port 22 SSH Analysis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  <a:tabLst>
                <a:tab algn="l" pos="0"/>
              </a:tabLst>
            </a:pPr>
            <a:r>
              <a:rPr b="0" lang="en-GB" sz="1350" spc="-1" strike="noStrike">
                <a:solidFill>
                  <a:srgbClr val="ffffff"/>
                </a:solidFill>
                <a:latin typeface="Arial"/>
                <a:ea typeface="Arial"/>
              </a:rPr>
              <a:t>Command: nmap -p22 --script ssh2-enum-algos 192.168.2.1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Findings: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SSH supports modern cryptographic algorithms only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" name="Text 38"/>
          <p:cNvSpPr/>
          <p:nvPr/>
        </p:nvSpPr>
        <p:spPr>
          <a:xfrm>
            <a:off x="338400" y="2469960"/>
            <a:ext cx="3835080" cy="159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Modern algorithms: curve25519-sha256, hmac-sha2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No weak ciphers detected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3" name=""/>
          <p:cNvSpPr/>
          <p:nvPr/>
        </p:nvSpPr>
        <p:spPr>
          <a:xfrm>
            <a:off x="108000" y="11304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2FF4C7AA-CAC7-4D8B-9174-F784A288515A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64" name="" descr=""/>
          <p:cNvPicPr/>
          <p:nvPr/>
        </p:nvPicPr>
        <p:blipFill>
          <a:blip r:embed="rId1"/>
          <a:stretch/>
        </p:blipFill>
        <p:spPr>
          <a:xfrm>
            <a:off x="4406400" y="1692000"/>
            <a:ext cx="4630680" cy="3326760"/>
          </a:xfrm>
          <a:prstGeom prst="rect">
            <a:avLst/>
          </a:prstGeom>
          <a:ln w="0">
            <a:noFill/>
          </a:ln>
        </p:spPr>
      </p:pic>
      <p:sp>
        <p:nvSpPr>
          <p:cNvPr id="65" name=""/>
          <p:cNvSpPr/>
          <p:nvPr/>
        </p:nvSpPr>
        <p:spPr>
          <a:xfrm>
            <a:off x="360000" y="3858480"/>
            <a:ext cx="287892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Risk Level: Low  (already secure)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ext 29"/>
          <p:cNvSpPr/>
          <p:nvPr/>
        </p:nvSpPr>
        <p:spPr>
          <a:xfrm>
            <a:off x="338400" y="961560"/>
            <a:ext cx="7616880" cy="159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7" name=""/>
          <p:cNvSpPr/>
          <p:nvPr/>
        </p:nvSpPr>
        <p:spPr>
          <a:xfrm>
            <a:off x="137160" y="11304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9FA906B8-6F49-4E7E-8636-FA2BEF2C730A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8" name="Text 28"/>
          <p:cNvSpPr/>
          <p:nvPr/>
        </p:nvSpPr>
        <p:spPr>
          <a:xfrm>
            <a:off x="1761480" y="177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LOW RISK Findings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9" name="Text 30"/>
          <p:cNvSpPr/>
          <p:nvPr/>
        </p:nvSpPr>
        <p:spPr>
          <a:xfrm>
            <a:off x="357480" y="745560"/>
            <a:ext cx="808020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Command: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nmap -sV -o -T4 192.168.2.1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0" name="Text 31"/>
          <p:cNvSpPr/>
          <p:nvPr/>
        </p:nvSpPr>
        <p:spPr>
          <a:xfrm>
            <a:off x="662400" y="1677960"/>
            <a:ext cx="3582720" cy="69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Service version detection across subnet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Port 22/tcp open: OpenSSH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Debian Linux OS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999 ports filtered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1 host up, scanned in 9.57 seconds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Vulnerability: None from service version alone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1" name=""/>
          <p:cNvSpPr/>
          <p:nvPr/>
        </p:nvSpPr>
        <p:spPr>
          <a:xfrm>
            <a:off x="324000" y="1203480"/>
            <a:ext cx="3981960" cy="30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Findings: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2" name="" descr=""/>
          <p:cNvPicPr/>
          <p:nvPr/>
        </p:nvPicPr>
        <p:blipFill>
          <a:blip r:embed="rId1"/>
          <a:stretch/>
        </p:blipFill>
        <p:spPr>
          <a:xfrm>
            <a:off x="4422240" y="1401120"/>
            <a:ext cx="4575240" cy="3204360"/>
          </a:xfrm>
          <a:prstGeom prst="rect">
            <a:avLst/>
          </a:prstGeom>
          <a:ln w="0">
            <a:noFill/>
          </a:ln>
        </p:spPr>
      </p:pic>
      <p:sp>
        <p:nvSpPr>
          <p:cNvPr id="73" name=""/>
          <p:cNvSpPr/>
          <p:nvPr/>
        </p:nvSpPr>
        <p:spPr>
          <a:xfrm>
            <a:off x="922320" y="4062600"/>
            <a:ext cx="137412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Risk Level: Low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ext 15"/>
          <p:cNvSpPr/>
          <p:nvPr/>
        </p:nvSpPr>
        <p:spPr>
          <a:xfrm>
            <a:off x="1617480" y="141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MODERATE RISK Findings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Text 35"/>
          <p:cNvSpPr/>
          <p:nvPr/>
        </p:nvSpPr>
        <p:spPr>
          <a:xfrm>
            <a:off x="357480" y="637560"/>
            <a:ext cx="4501440" cy="699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spcBef>
                <a:spcPts val="1191"/>
              </a:spcBef>
              <a:spcAft>
                <a:spcPts val="992"/>
              </a:spcAft>
              <a:tabLst>
                <a:tab algn="l" pos="0"/>
              </a:tabLst>
            </a:pPr>
            <a:endParaRPr b="1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"/>
          <p:cNvSpPr/>
          <p:nvPr/>
        </p:nvSpPr>
        <p:spPr>
          <a:xfrm>
            <a:off x="29520" y="41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68A3BBE5-3CAD-4A01-976D-38BD65B8ECC8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"/>
          <p:cNvSpPr/>
          <p:nvPr/>
        </p:nvSpPr>
        <p:spPr>
          <a:xfrm>
            <a:off x="66600" y="1590480"/>
            <a:ext cx="4517280" cy="82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t">
            <a:sp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Findings: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2" marL="648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IIS 10.0 version exposed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2" marL="648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Missing X-Frame-Options, X-Content-Type-Options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2" marL="648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X-Powered-By header present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"/>
          <p:cNvSpPr/>
          <p:nvPr/>
        </p:nvSpPr>
        <p:spPr>
          <a:xfrm>
            <a:off x="331200" y="720000"/>
            <a:ext cx="4887720" cy="25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Nikto IIS Scan (Server 192.168.1.1)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Command: nikto -h http://192.168.1.1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9" name=""/>
          <p:cNvSpPr/>
          <p:nvPr/>
        </p:nvSpPr>
        <p:spPr>
          <a:xfrm>
            <a:off x="255960" y="3342600"/>
            <a:ext cx="2634840" cy="28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ffff00"/>
                </a:solidFill>
                <a:latin typeface="Arial"/>
                <a:ea typeface="Arial"/>
              </a:rPr>
              <a:t>Risk: MODERATE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0" name=""/>
          <p:cNvSpPr/>
          <p:nvPr/>
        </p:nvSpPr>
        <p:spPr>
          <a:xfrm>
            <a:off x="271800" y="3901680"/>
            <a:ext cx="4047120" cy="104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Fix: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Remove X-Powered-By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add security headers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" descr=""/>
          <p:cNvPicPr/>
          <p:nvPr/>
        </p:nvPicPr>
        <p:blipFill>
          <a:blip r:embed="rId1"/>
          <a:stretch/>
        </p:blipFill>
        <p:spPr>
          <a:xfrm>
            <a:off x="4680000" y="1584360"/>
            <a:ext cx="4318920" cy="35092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 0"/>
          <p:cNvSpPr/>
          <p:nvPr/>
        </p:nvSpPr>
        <p:spPr>
          <a:xfrm>
            <a:off x="1149480" y="285480"/>
            <a:ext cx="808020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HIGH Risk Findings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Text 1"/>
          <p:cNvSpPr/>
          <p:nvPr/>
        </p:nvSpPr>
        <p:spPr>
          <a:xfrm>
            <a:off x="537480" y="961560"/>
            <a:ext cx="808020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Command: enum4linux -a 192.168.1.1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Text 2"/>
          <p:cNvSpPr/>
          <p:nvPr/>
        </p:nvSpPr>
        <p:spPr>
          <a:xfrm>
            <a:off x="520200" y="1807200"/>
            <a:ext cx="3438720" cy="131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Enumerated null sessions and shares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Discovered users and groups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Identified security policies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Retrieved OS and printer information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"/>
          <p:cNvSpPr/>
          <p:nvPr/>
        </p:nvSpPr>
        <p:spPr>
          <a:xfrm>
            <a:off x="65520" y="113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8091AFB1-1255-4D28-A0E6-DA4FFFC77CF6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6" name="" descr=""/>
          <p:cNvPicPr/>
          <p:nvPr/>
        </p:nvPicPr>
        <p:blipFill>
          <a:blip r:embed="rId1"/>
          <a:stretch/>
        </p:blipFill>
        <p:spPr>
          <a:xfrm>
            <a:off x="4212000" y="1332000"/>
            <a:ext cx="4783320" cy="3417480"/>
          </a:xfrm>
          <a:prstGeom prst="rect">
            <a:avLst/>
          </a:prstGeom>
          <a:ln w="0">
            <a:noFill/>
          </a:ln>
        </p:spPr>
      </p:pic>
      <p:sp>
        <p:nvSpPr>
          <p:cNvPr id="87" name=""/>
          <p:cNvSpPr/>
          <p:nvPr/>
        </p:nvSpPr>
        <p:spPr>
          <a:xfrm>
            <a:off x="236160" y="3125520"/>
            <a:ext cx="3757320" cy="101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ffff00"/>
                </a:solidFill>
                <a:latin typeface="Arial"/>
                <a:ea typeface="Arial"/>
              </a:rPr>
              <a:t>Risk: MODERATE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Null Session accepted on Windows Server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"/>
          <p:cNvSpPr/>
          <p:nvPr/>
        </p:nvSpPr>
        <p:spPr>
          <a:xfrm>
            <a:off x="246600" y="1453680"/>
            <a:ext cx="1372320" cy="307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Findings: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"/>
          <p:cNvSpPr/>
          <p:nvPr/>
        </p:nvSpPr>
        <p:spPr>
          <a:xfrm>
            <a:off x="267120" y="4067640"/>
            <a:ext cx="3727800" cy="56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Fix: access Security Options to Enable  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 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"Restrict anonymous access ...”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 0"/>
          <p:cNvSpPr/>
          <p:nvPr/>
        </p:nvSpPr>
        <p:spPr>
          <a:xfrm>
            <a:off x="1653480" y="213480"/>
            <a:ext cx="5291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HGH RISK Findings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Text 1"/>
          <p:cNvSpPr/>
          <p:nvPr/>
        </p:nvSpPr>
        <p:spPr>
          <a:xfrm>
            <a:off x="554400" y="1573560"/>
            <a:ext cx="4483080" cy="58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ADMIN$,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C$,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IPC$,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NETLOGON,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SYSVOL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"/>
          <p:cNvSpPr/>
          <p:nvPr/>
        </p:nvSpPr>
        <p:spPr>
          <a:xfrm>
            <a:off x="137160" y="11304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C0906168-C697-431C-9791-3DD53888D7CE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"/>
          <p:cNvSpPr/>
          <p:nvPr/>
        </p:nvSpPr>
        <p:spPr>
          <a:xfrm>
            <a:off x="361440" y="3539880"/>
            <a:ext cx="1797120" cy="27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350" spc="-1" strike="noStrike">
                <a:solidFill>
                  <a:srgbClr val="ef4444"/>
                </a:solidFill>
                <a:latin typeface="Arial"/>
                <a:ea typeface="Arial"/>
              </a:rPr>
              <a:t>Level: HIGH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"/>
          <p:cNvSpPr/>
          <p:nvPr/>
        </p:nvSpPr>
        <p:spPr>
          <a:xfrm>
            <a:off x="242280" y="1230480"/>
            <a:ext cx="1736640" cy="39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Findings: exposed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"/>
          <p:cNvSpPr/>
          <p:nvPr/>
        </p:nvSpPr>
        <p:spPr>
          <a:xfrm>
            <a:off x="900000" y="756000"/>
            <a:ext cx="3417480" cy="39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command: smbclient -L //192.168.1.1 -N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6" name="" descr=""/>
          <p:cNvPicPr/>
          <p:nvPr/>
        </p:nvPicPr>
        <p:blipFill>
          <a:blip r:embed="rId1"/>
          <a:stretch/>
        </p:blipFill>
        <p:spPr>
          <a:xfrm>
            <a:off x="3978360" y="1343880"/>
            <a:ext cx="5019120" cy="3513600"/>
          </a:xfrm>
          <a:prstGeom prst="rect">
            <a:avLst/>
          </a:prstGeom>
          <a:ln w="0">
            <a:noFill/>
          </a:ln>
        </p:spPr>
      </p:pic>
      <p:sp>
        <p:nvSpPr>
          <p:cNvPr id="97" name=""/>
          <p:cNvSpPr/>
          <p:nvPr/>
        </p:nvSpPr>
        <p:spPr>
          <a:xfrm>
            <a:off x="346680" y="4045680"/>
            <a:ext cx="3432240" cy="633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Fix: change in regedit → LanmanServer\Parameters “AutoShareServer = 0”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ext 0"/>
          <p:cNvSpPr/>
          <p:nvPr/>
        </p:nvSpPr>
        <p:spPr>
          <a:xfrm>
            <a:off x="1113480" y="177480"/>
            <a:ext cx="622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Critical Finding: Root SSH Access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Text 1"/>
          <p:cNvSpPr/>
          <p:nvPr/>
        </p:nvSpPr>
        <p:spPr>
          <a:xfrm>
            <a:off x="357480" y="889560"/>
            <a:ext cx="4322520" cy="838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Command tested: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ssh root@192.168.2.1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(Used alternative ip address for L-CD: 192.168.56.14)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1891"/>
              </a:lnSpc>
              <a:tabLst>
                <a:tab algn="l" pos="0"/>
              </a:tabLst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Text 2"/>
          <p:cNvSpPr/>
          <p:nvPr/>
        </p:nvSpPr>
        <p:spPr>
          <a:xfrm>
            <a:off x="518400" y="2124000"/>
            <a:ext cx="3439080" cy="104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Direct root login enabled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Prime target for brute-force attacks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Instant full system compromise possible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"/>
          <p:cNvSpPr/>
          <p:nvPr/>
        </p:nvSpPr>
        <p:spPr>
          <a:xfrm>
            <a:off x="137160" y="11304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E9A365BF-339C-4EB3-B557-EEF0EC89DACF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"/>
          <p:cNvSpPr/>
          <p:nvPr/>
        </p:nvSpPr>
        <p:spPr>
          <a:xfrm>
            <a:off x="235800" y="3492000"/>
            <a:ext cx="4300200" cy="136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ff4000"/>
                </a:solidFill>
                <a:latin typeface="Arial"/>
                <a:ea typeface="Arial"/>
              </a:rPr>
              <a:t>Risk Level: HIGH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Fix: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by editing /etc/ssh/sshd_config → PermitRootLogin no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"/>
          <p:cNvSpPr/>
          <p:nvPr/>
        </p:nvSpPr>
        <p:spPr>
          <a:xfrm>
            <a:off x="271800" y="1813680"/>
            <a:ext cx="3395160" cy="28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Finding: Password prompt for root account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" descr=""/>
          <p:cNvPicPr/>
          <p:nvPr/>
        </p:nvPicPr>
        <p:blipFill>
          <a:blip r:embed="rId1"/>
          <a:stretch/>
        </p:blipFill>
        <p:spPr>
          <a:xfrm>
            <a:off x="4827240" y="1298880"/>
            <a:ext cx="4172760" cy="33811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ext 32"/>
          <p:cNvSpPr/>
          <p:nvPr/>
        </p:nvSpPr>
        <p:spPr>
          <a:xfrm>
            <a:off x="1617480" y="141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Network-Wide Exposure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Text 7"/>
          <p:cNvSpPr/>
          <p:nvPr/>
        </p:nvSpPr>
        <p:spPr>
          <a:xfrm>
            <a:off x="357480" y="637560"/>
            <a:ext cx="3780000" cy="23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Command: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nmap -sV -o -T4 192.168.1.0/24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"/>
          <p:cNvSpPr/>
          <p:nvPr/>
        </p:nvSpPr>
        <p:spPr>
          <a:xfrm>
            <a:off x="29520" y="41040"/>
            <a:ext cx="39996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41F42C98-A56D-4498-A95F-A0B6DE8BC48D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"/>
          <p:cNvSpPr/>
          <p:nvPr/>
        </p:nvSpPr>
        <p:spPr>
          <a:xfrm>
            <a:off x="207720" y="1519920"/>
            <a:ext cx="1411200" cy="27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Findings: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"/>
          <p:cNvSpPr/>
          <p:nvPr/>
        </p:nvSpPr>
        <p:spPr>
          <a:xfrm>
            <a:off x="360000" y="1800000"/>
            <a:ext cx="2226240" cy="143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0" rIns="0" tIns="0" bIns="0" anchor="t">
            <a:spAutoFit/>
          </a:bodyPr>
          <a:p>
            <a:pPr marL="216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DC services: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SMB(139/445)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RPC(135)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</a:rPr>
              <a:t>Kerberos(88)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Windows Server 2022 OS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Windows 10 OS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0" name="" descr=""/>
          <p:cNvPicPr/>
          <p:nvPr/>
        </p:nvPicPr>
        <p:blipFill>
          <a:blip r:embed="rId1"/>
          <a:stretch/>
        </p:blipFill>
        <p:spPr>
          <a:xfrm>
            <a:off x="5544000" y="2520000"/>
            <a:ext cx="3528360" cy="2554920"/>
          </a:xfrm>
          <a:prstGeom prst="rect">
            <a:avLst/>
          </a:prstGeom>
          <a:ln w="0">
            <a:noFill/>
          </a:ln>
        </p:spPr>
      </p:pic>
      <p:pic>
        <p:nvPicPr>
          <p:cNvPr id="111" name="" descr=""/>
          <p:cNvPicPr/>
          <p:nvPr/>
        </p:nvPicPr>
        <p:blipFill>
          <a:blip r:embed="rId2"/>
          <a:stretch/>
        </p:blipFill>
        <p:spPr>
          <a:xfrm>
            <a:off x="2736000" y="993960"/>
            <a:ext cx="3562920" cy="2280960"/>
          </a:xfrm>
          <a:prstGeom prst="rect">
            <a:avLst/>
          </a:prstGeom>
          <a:ln w="0">
            <a:noFill/>
          </a:ln>
        </p:spPr>
      </p:pic>
      <p:sp>
        <p:nvSpPr>
          <p:cNvPr id="112" name=""/>
          <p:cNvSpPr/>
          <p:nvPr/>
        </p:nvSpPr>
        <p:spPr>
          <a:xfrm>
            <a:off x="180000" y="3840480"/>
            <a:ext cx="3289320" cy="838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Firewall Fix: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wf.msc → New Inbound Rule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lvl="1" marL="432000" indent="-2160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Block TCP: 135,139,445,338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"/>
          <p:cNvSpPr/>
          <p:nvPr/>
        </p:nvSpPr>
        <p:spPr>
          <a:xfrm>
            <a:off x="311760" y="3498480"/>
            <a:ext cx="1487160" cy="28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US" sz="1350" spc="-1" strike="noStrike">
                <a:solidFill>
                  <a:srgbClr val="ff0000"/>
                </a:solidFill>
                <a:latin typeface="Arial"/>
                <a:ea typeface="Arial"/>
              </a:rPr>
              <a:t>Risk Level: HIGH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ext 0"/>
          <p:cNvSpPr/>
          <p:nvPr/>
        </p:nvSpPr>
        <p:spPr>
          <a:xfrm>
            <a:off x="1617480" y="285480"/>
            <a:ext cx="514764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Hardening Summary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Text 1"/>
          <p:cNvSpPr/>
          <p:nvPr/>
        </p:nvSpPr>
        <p:spPr>
          <a:xfrm>
            <a:off x="482400" y="961560"/>
            <a:ext cx="8156520" cy="3897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✅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LOW Risk Fixed: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NetBIOS disabled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SSH crypto already strong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✅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MODERATE Risk Fixed: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IIS headers removed/added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Null sessions blocked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✅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HIGH Risk Fixed: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Root SSH login disabled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SMB admin shares hidden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marL="343080" indent="-343080" defTabSz="914400">
              <a:lnSpc>
                <a:spcPts val="2429"/>
              </a:lnSpc>
              <a:buClr>
                <a:srgbClr val="cbd5e1"/>
              </a:buClr>
              <a:buFont typeface="Symbol" charset="2"/>
              <a:buChar char=""/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  •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Critical ports firewalled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"/>
          <p:cNvSpPr/>
          <p:nvPr/>
        </p:nvSpPr>
        <p:spPr>
          <a:xfrm>
            <a:off x="137160" y="11304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8F8766EE-1C02-4917-A5FB-46A881C01DC9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ext 0"/>
          <p:cNvSpPr/>
          <p:nvPr/>
        </p:nvSpPr>
        <p:spPr>
          <a:xfrm>
            <a:off x="1293480" y="249480"/>
            <a:ext cx="424800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Conclusion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Text 1"/>
          <p:cNvSpPr/>
          <p:nvPr/>
        </p:nvSpPr>
        <p:spPr>
          <a:xfrm>
            <a:off x="609480" y="1249560"/>
            <a:ext cx="7921440" cy="2709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401"/>
              </a:lnSpc>
              <a:tabLst>
                <a:tab algn="l" pos="0"/>
              </a:tabLst>
            </a:pP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Key Takeaways: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• </a:t>
            </a: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Practical skills: Nmap, Nikto, enum4linux, smbclient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• </a:t>
            </a: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Risk assessment: LOW, MODERATE and HIGH classification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• </a:t>
            </a: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Remediation: Steps for server hardening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Result: 80% + reduction in attack surface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r>
              <a:rPr b="0" lang="en-US" sz="1500" spc="-1" strike="noStrike">
                <a:solidFill>
                  <a:srgbClr val="cbd5e1"/>
                </a:solidFill>
                <a:latin typeface="Arial"/>
                <a:ea typeface="Arial"/>
              </a:rPr>
              <a:t>Regular assessments essential for enterprise security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01"/>
              </a:lnSpc>
              <a:tabLst>
                <a:tab algn="l" pos="0"/>
              </a:tabLst>
            </a:pP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"/>
          <p:cNvSpPr/>
          <p:nvPr/>
        </p:nvSpPr>
        <p:spPr>
          <a:xfrm>
            <a:off x="180000" y="11304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D117FBEE-4249-49FC-AB98-D0B7547A1EBC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f172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ext 0"/>
          <p:cNvSpPr/>
          <p:nvPr/>
        </p:nvSpPr>
        <p:spPr>
          <a:xfrm>
            <a:off x="3201480" y="249480"/>
            <a:ext cx="2844000" cy="40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324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38bdf8"/>
                </a:solidFill>
                <a:latin typeface="Arial"/>
                <a:ea typeface="Arial"/>
              </a:rPr>
              <a:t>References</a:t>
            </a:r>
            <a:endParaRPr b="0" lang="en-GB" sz="2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Text 1"/>
          <p:cNvSpPr/>
          <p:nvPr/>
        </p:nvSpPr>
        <p:spPr>
          <a:xfrm>
            <a:off x="609480" y="1325880"/>
            <a:ext cx="7921440" cy="47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Text 2"/>
          <p:cNvSpPr/>
          <p:nvPr/>
        </p:nvSpPr>
        <p:spPr>
          <a:xfrm>
            <a:off x="285480" y="1094400"/>
            <a:ext cx="8712000" cy="304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[2] M. Z. Tsai and J. N. Wang, "Threats and Vulnerabilities in IoT Security: A Survey,"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IEEE Internet of Things Journal, vol. 8, no. 16, pp. 12406-12420, Aug. 2021.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[3] R. W. Johnson, "Strategies for Hardening Network Security in Modern Enterprises,"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IEEE Communications Surveys &amp; Tutorials, vol. 24, no. 1, pp. 123-145, 2022.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[4] Microsoft Docs, "Hide IIS Version Headers," 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   </a:t>
            </a:r>
            <a:r>
              <a:rPr b="0" lang="en-US" sz="1350" spc="-1" strike="noStrike">
                <a:solidFill>
                  <a:srgbClr val="cbd5e1"/>
                </a:solidFill>
                <a:latin typeface="Arial"/>
                <a:ea typeface="Arial"/>
              </a:rPr>
              <a:t>learn.microsoft.com/en-us/answers/questions/1462386/how-to-hide-iis-version</a:t>
            </a: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ts val="2429"/>
              </a:lnSpc>
            </a:pPr>
            <a:endParaRPr b="0" lang="en-GB" sz="13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Text 3"/>
          <p:cNvSpPr/>
          <p:nvPr/>
        </p:nvSpPr>
        <p:spPr>
          <a:xfrm>
            <a:off x="609480" y="2590920"/>
            <a:ext cx="7921440" cy="47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defTabSz="914400">
              <a:lnSpc>
                <a:spcPts val="1891"/>
              </a:lnSpc>
              <a:tabLst>
                <a:tab algn="l" pos="0"/>
              </a:tabLst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"/>
          <p:cNvSpPr/>
          <p:nvPr/>
        </p:nvSpPr>
        <p:spPr>
          <a:xfrm>
            <a:off x="180000" y="180000"/>
            <a:ext cx="580320" cy="42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901B9EAD-C30B-4D41-B809-CA754EA7599A}" type="slidenum">
              <a:rPr b="0" lang="en-GB" sz="2400" spc="-1" strike="noStrike">
                <a:solidFill>
                  <a:srgbClr val="ffffff"/>
                </a:solidFill>
                <a:latin typeface="Times New Roman"/>
              </a:rPr>
              <a:t>&lt;number&gt;</a:t>
            </a:fld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616</TotalTime>
  <Application>LibreOffice/24.2.7.2$Linux_X86_64 LibreOffice_project/420$Build-2</Application>
  <AppVersion>15.0000</AppVersion>
  <Words>0</Words>
  <Paragraphs>0</Paragraphs>
  <Company>Perplexity AI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2026-03-20T17:17:05Z</dcterms:created>
  <dc:creator>Perplexity</dc:creator>
  <dc:description/>
  <dc:language>en-GB</dc:language>
  <cp:lastModifiedBy/>
  <dcterms:modified xsi:type="dcterms:W3CDTF">2026-03-23T13:51:24Z</dcterms:modified>
  <cp:revision>63</cp:revision>
  <dc:subject>PptxGenJS Presentation</dc:subject>
  <dc:title>Converted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i4>15</vt:i4>
  </property>
  <property fmtid="{D5CDD505-2E9C-101B-9397-08002B2CF9AE}" pid="3" name="PresentationFormat">
    <vt:lpwstr>On-screen Show (16:9)</vt:lpwstr>
  </property>
  <property fmtid="{D5CDD505-2E9C-101B-9397-08002B2CF9AE}" pid="4" name="Slides">
    <vt:i4>15</vt:i4>
  </property>
</Properties>
</file>