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4" r:id="rId5"/>
  </p:sldMasterIdLst>
  <p:notesMasterIdLst>
    <p:notesMasterId r:id="rId33"/>
  </p:notesMasterIdLst>
  <p:handoutMasterIdLst>
    <p:handoutMasterId r:id="rId34"/>
  </p:handoutMasterIdLst>
  <p:sldIdLst>
    <p:sldId id="415" r:id="rId6"/>
    <p:sldId id="419" r:id="rId7"/>
    <p:sldId id="420" r:id="rId8"/>
    <p:sldId id="418" r:id="rId9"/>
    <p:sldId id="422" r:id="rId10"/>
    <p:sldId id="423" r:id="rId11"/>
    <p:sldId id="424" r:id="rId12"/>
    <p:sldId id="427" r:id="rId13"/>
    <p:sldId id="267" r:id="rId14"/>
    <p:sldId id="260" r:id="rId15"/>
    <p:sldId id="282" r:id="rId16"/>
    <p:sldId id="279" r:id="rId17"/>
    <p:sldId id="280" r:id="rId18"/>
    <p:sldId id="281" r:id="rId19"/>
    <p:sldId id="426" r:id="rId20"/>
    <p:sldId id="429" r:id="rId21"/>
    <p:sldId id="425" r:id="rId22"/>
    <p:sldId id="277" r:id="rId23"/>
    <p:sldId id="278" r:id="rId24"/>
    <p:sldId id="284" r:id="rId25"/>
    <p:sldId id="287" r:id="rId26"/>
    <p:sldId id="285" r:id="rId27"/>
    <p:sldId id="288" r:id="rId28"/>
    <p:sldId id="286" r:id="rId29"/>
    <p:sldId id="428" r:id="rId30"/>
    <p:sldId id="290" r:id="rId31"/>
    <p:sldId id="430"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F7435A-EB42-4A42-8177-03419A5D73EE}" v="249" dt="2024-03-11T01:17:39.4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9216"/>
    <p:restoredTop sz="84151" autoAdjust="0"/>
  </p:normalViewPr>
  <p:slideViewPr>
    <p:cSldViewPr>
      <p:cViewPr varScale="1">
        <p:scale>
          <a:sx n="88" d="100"/>
          <a:sy n="88" d="100"/>
        </p:scale>
        <p:origin x="720" y="7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1911FF-494C-47DF-ADBD-ECAF705B18CA}" type="doc">
      <dgm:prSet loTypeId="urn:microsoft.com/office/officeart/2008/layout/PictureAccentList" loCatId="list" qsTypeId="urn:microsoft.com/office/officeart/2005/8/quickstyle/3d4" qsCatId="3D" csTypeId="urn:microsoft.com/office/officeart/2005/8/colors/accent1_4" csCatId="accent1" phldr="1"/>
      <dgm:spPr/>
      <dgm:t>
        <a:bodyPr/>
        <a:lstStyle/>
        <a:p>
          <a:endParaRPr lang="en-GB"/>
        </a:p>
      </dgm:t>
    </dgm:pt>
    <dgm:pt modelId="{1378B4BD-9382-4478-986D-2DA211DF6BDF}">
      <dgm:prSet phldrT="[Text]"/>
      <dgm:spPr/>
      <dgm:t>
        <a:bodyPr/>
        <a:lstStyle/>
        <a:p>
          <a:pPr>
            <a:buNone/>
          </a:pPr>
          <a:r>
            <a:rPr lang="en-GB" dirty="0">
              <a:solidFill>
                <a:schemeClr val="tx1"/>
              </a:solidFill>
            </a:rPr>
            <a:t>In the previous session, we :</a:t>
          </a:r>
        </a:p>
      </dgm:t>
    </dgm:pt>
    <dgm:pt modelId="{B1AAC19A-7C66-4560-97F2-A1BFE01234B8}" type="parTrans" cxnId="{2984247A-91FE-439A-B7BA-5C3FFDF0F307}">
      <dgm:prSet/>
      <dgm:spPr/>
      <dgm:t>
        <a:bodyPr/>
        <a:lstStyle/>
        <a:p>
          <a:endParaRPr lang="en-GB"/>
        </a:p>
      </dgm:t>
    </dgm:pt>
    <dgm:pt modelId="{3D36429E-D5FE-4F81-9CAB-6B4ED43179F3}" type="sibTrans" cxnId="{2984247A-91FE-439A-B7BA-5C3FFDF0F307}">
      <dgm:prSet/>
      <dgm:spPr/>
      <dgm:t>
        <a:bodyPr/>
        <a:lstStyle/>
        <a:p>
          <a:endParaRPr lang="en-GB"/>
        </a:p>
      </dgm:t>
    </dgm:pt>
    <dgm:pt modelId="{3126695D-695D-46BC-8154-E9E547E49328}">
      <dgm:prSet phldrT="[Text]"/>
      <dgm:spPr/>
      <dgm:t>
        <a:bodyPr/>
        <a:lstStyle/>
        <a:p>
          <a:r>
            <a:rPr lang="en-GB" dirty="0">
              <a:solidFill>
                <a:schemeClr val="tx1"/>
              </a:solidFill>
            </a:rPr>
            <a:t>described a  number system</a:t>
          </a:r>
        </a:p>
      </dgm:t>
    </dgm:pt>
    <dgm:pt modelId="{F7F6E9ED-8620-4C24-9AE8-C85CCBBC3403}" type="parTrans" cxnId="{5A308654-BFB8-468E-BFE3-2580E624F418}">
      <dgm:prSet/>
      <dgm:spPr/>
      <dgm:t>
        <a:bodyPr/>
        <a:lstStyle/>
        <a:p>
          <a:endParaRPr lang="en-GB"/>
        </a:p>
      </dgm:t>
    </dgm:pt>
    <dgm:pt modelId="{DE3165C0-EB43-48FB-A121-9ADC40F1DF99}" type="sibTrans" cxnId="{5A308654-BFB8-468E-BFE3-2580E624F418}">
      <dgm:prSet/>
      <dgm:spPr/>
      <dgm:t>
        <a:bodyPr/>
        <a:lstStyle/>
        <a:p>
          <a:endParaRPr lang="en-GB"/>
        </a:p>
      </dgm:t>
    </dgm:pt>
    <dgm:pt modelId="{10C54C7C-289D-4A7C-9658-78A2E2DEB3C2}">
      <dgm:prSet phldrT="[Text]"/>
      <dgm:spPr/>
      <dgm:t>
        <a:bodyPr/>
        <a:lstStyle/>
        <a:p>
          <a:r>
            <a:rPr lang="en-GB" dirty="0">
              <a:solidFill>
                <a:schemeClr val="tx1"/>
              </a:solidFill>
            </a:rPr>
            <a:t>Converted a number from one number system to a different number system</a:t>
          </a:r>
        </a:p>
      </dgm:t>
    </dgm:pt>
    <dgm:pt modelId="{72EACBBC-42A1-4479-8885-D7F8D8018AF2}" type="parTrans" cxnId="{C504E587-8C44-4B2C-9AD0-94119E34BD50}">
      <dgm:prSet/>
      <dgm:spPr/>
      <dgm:t>
        <a:bodyPr/>
        <a:lstStyle/>
        <a:p>
          <a:endParaRPr lang="en-GB"/>
        </a:p>
      </dgm:t>
    </dgm:pt>
    <dgm:pt modelId="{6E143F3B-9B80-43BD-A161-D37C49141795}" type="sibTrans" cxnId="{C504E587-8C44-4B2C-9AD0-94119E34BD50}">
      <dgm:prSet/>
      <dgm:spPr/>
      <dgm:t>
        <a:bodyPr/>
        <a:lstStyle/>
        <a:p>
          <a:endParaRPr lang="en-GB"/>
        </a:p>
      </dgm:t>
    </dgm:pt>
    <dgm:pt modelId="{BB94D6F0-F00B-4DCE-AF96-9B4F14F5C7A7}">
      <dgm:prSet phldrT="[Text]"/>
      <dgm:spPr/>
      <dgm:t>
        <a:bodyPr/>
        <a:lstStyle/>
        <a:p>
          <a:r>
            <a:rPr lang="en-GB" dirty="0">
              <a:solidFill>
                <a:schemeClr val="tx1"/>
              </a:solidFill>
            </a:rPr>
            <a:t>Represented numbers in decimal, binary, octal, hexadecimal</a:t>
          </a:r>
        </a:p>
      </dgm:t>
    </dgm:pt>
    <dgm:pt modelId="{8C341B0D-399C-45DC-A73C-4AA90A806E3E}" type="parTrans" cxnId="{ABAC9D7A-108B-4405-AE3A-FE7137AFBBB8}">
      <dgm:prSet/>
      <dgm:spPr/>
      <dgm:t>
        <a:bodyPr/>
        <a:lstStyle/>
        <a:p>
          <a:endParaRPr lang="en-GB"/>
        </a:p>
      </dgm:t>
    </dgm:pt>
    <dgm:pt modelId="{6C9A72A4-F532-44E8-A7A2-3FF103FB9DC3}" type="sibTrans" cxnId="{ABAC9D7A-108B-4405-AE3A-FE7137AFBBB8}">
      <dgm:prSet/>
      <dgm:spPr/>
      <dgm:t>
        <a:bodyPr/>
        <a:lstStyle/>
        <a:p>
          <a:endParaRPr lang="en-GB"/>
        </a:p>
      </dgm:t>
    </dgm:pt>
    <dgm:pt modelId="{70647F73-E5BE-4F7F-98FB-4C9C7B4568D2}">
      <dgm:prSet/>
      <dgm:spPr/>
      <dgm:t>
        <a:bodyPr/>
        <a:lstStyle/>
        <a:p>
          <a:r>
            <a:rPr lang="en-GB" dirty="0">
              <a:solidFill>
                <a:schemeClr val="tx1"/>
              </a:solidFill>
            </a:rPr>
            <a:t>Performed basic arithmetic (+, -,*) on binary numbers</a:t>
          </a:r>
        </a:p>
      </dgm:t>
    </dgm:pt>
    <dgm:pt modelId="{25817C07-6A40-47F5-94D8-E783770A3028}" type="parTrans" cxnId="{E5FB7C35-A7D4-48F3-BE57-95CBA01D1D34}">
      <dgm:prSet/>
      <dgm:spPr/>
      <dgm:t>
        <a:bodyPr/>
        <a:lstStyle/>
        <a:p>
          <a:endParaRPr lang="en-GB"/>
        </a:p>
      </dgm:t>
    </dgm:pt>
    <dgm:pt modelId="{0C9469E3-E4F8-48E0-9DA0-EC48CBB7ADBD}" type="sibTrans" cxnId="{E5FB7C35-A7D4-48F3-BE57-95CBA01D1D34}">
      <dgm:prSet/>
      <dgm:spPr/>
      <dgm:t>
        <a:bodyPr/>
        <a:lstStyle/>
        <a:p>
          <a:endParaRPr lang="en-GB"/>
        </a:p>
      </dgm:t>
    </dgm:pt>
    <dgm:pt modelId="{2D190605-F9AB-4877-93F7-73CDC50FB5AE}" type="pres">
      <dgm:prSet presAssocID="{A91911FF-494C-47DF-ADBD-ECAF705B18CA}" presName="layout" presStyleCnt="0">
        <dgm:presLayoutVars>
          <dgm:chMax/>
          <dgm:chPref/>
          <dgm:dir/>
          <dgm:animOne val="branch"/>
          <dgm:animLvl val="lvl"/>
          <dgm:resizeHandles/>
        </dgm:presLayoutVars>
      </dgm:prSet>
      <dgm:spPr/>
    </dgm:pt>
    <dgm:pt modelId="{6E7D90BD-E56B-4BCF-B6C0-636062AFB4D0}" type="pres">
      <dgm:prSet presAssocID="{1378B4BD-9382-4478-986D-2DA211DF6BDF}" presName="root" presStyleCnt="0">
        <dgm:presLayoutVars>
          <dgm:chMax/>
          <dgm:chPref val="4"/>
        </dgm:presLayoutVars>
      </dgm:prSet>
      <dgm:spPr/>
    </dgm:pt>
    <dgm:pt modelId="{8C12FAD5-40E2-431C-9390-142E9FFDF01E}" type="pres">
      <dgm:prSet presAssocID="{1378B4BD-9382-4478-986D-2DA211DF6BDF}" presName="rootComposite" presStyleCnt="0">
        <dgm:presLayoutVars/>
      </dgm:prSet>
      <dgm:spPr/>
    </dgm:pt>
    <dgm:pt modelId="{69CD9B64-9599-4CBC-BD5E-DABE690299D7}" type="pres">
      <dgm:prSet presAssocID="{1378B4BD-9382-4478-986D-2DA211DF6BDF}" presName="rootText" presStyleLbl="node0" presStyleIdx="0" presStyleCnt="1" custScaleX="145148">
        <dgm:presLayoutVars>
          <dgm:chMax/>
          <dgm:chPref val="4"/>
        </dgm:presLayoutVars>
      </dgm:prSet>
      <dgm:spPr/>
    </dgm:pt>
    <dgm:pt modelId="{7B6A0FD3-715B-461C-B21A-A9330CEA45D5}" type="pres">
      <dgm:prSet presAssocID="{1378B4BD-9382-4478-986D-2DA211DF6BDF}" presName="childShape" presStyleCnt="0">
        <dgm:presLayoutVars>
          <dgm:chMax val="0"/>
          <dgm:chPref val="0"/>
        </dgm:presLayoutVars>
      </dgm:prSet>
      <dgm:spPr/>
    </dgm:pt>
    <dgm:pt modelId="{A7CC9F90-16CB-46B2-B75A-3CDCA906D834}" type="pres">
      <dgm:prSet presAssocID="{3126695D-695D-46BC-8154-E9E547E49328}" presName="childComposite" presStyleCnt="0">
        <dgm:presLayoutVars>
          <dgm:chMax val="0"/>
          <dgm:chPref val="0"/>
        </dgm:presLayoutVars>
      </dgm:prSet>
      <dgm:spPr/>
    </dgm:pt>
    <dgm:pt modelId="{82047841-DCF3-4002-BDFA-D267047FD099}" type="pres">
      <dgm:prSet presAssocID="{3126695D-695D-46BC-8154-E9E547E49328}" presName="Image" presStyleLbl="node1" presStyleIdx="0" presStyleCnt="4"/>
      <dgm:spPr/>
    </dgm:pt>
    <dgm:pt modelId="{8787EF5E-8FDF-489A-9463-80F5F76C309D}" type="pres">
      <dgm:prSet presAssocID="{3126695D-695D-46BC-8154-E9E547E49328}" presName="childText" presStyleLbl="lnNode1" presStyleIdx="0" presStyleCnt="4">
        <dgm:presLayoutVars>
          <dgm:chMax val="0"/>
          <dgm:chPref val="0"/>
          <dgm:bulletEnabled val="1"/>
        </dgm:presLayoutVars>
      </dgm:prSet>
      <dgm:spPr/>
    </dgm:pt>
    <dgm:pt modelId="{2A96110F-C457-4D18-8BDB-E1B97D715C2A}" type="pres">
      <dgm:prSet presAssocID="{BB94D6F0-F00B-4DCE-AF96-9B4F14F5C7A7}" presName="childComposite" presStyleCnt="0">
        <dgm:presLayoutVars>
          <dgm:chMax val="0"/>
          <dgm:chPref val="0"/>
        </dgm:presLayoutVars>
      </dgm:prSet>
      <dgm:spPr/>
    </dgm:pt>
    <dgm:pt modelId="{084AA1D7-565F-4F3C-B4F9-5B970120DFE1}" type="pres">
      <dgm:prSet presAssocID="{BB94D6F0-F00B-4DCE-AF96-9B4F14F5C7A7}" presName="Image" presStyleLbl="node1" presStyleIdx="1" presStyleCnt="4"/>
      <dgm:spPr/>
    </dgm:pt>
    <dgm:pt modelId="{D4B90DEA-D7F2-41BD-BC87-A6A274EDC36D}" type="pres">
      <dgm:prSet presAssocID="{BB94D6F0-F00B-4DCE-AF96-9B4F14F5C7A7}" presName="childText" presStyleLbl="lnNode1" presStyleIdx="1" presStyleCnt="4">
        <dgm:presLayoutVars>
          <dgm:chMax val="0"/>
          <dgm:chPref val="0"/>
          <dgm:bulletEnabled val="1"/>
        </dgm:presLayoutVars>
      </dgm:prSet>
      <dgm:spPr/>
    </dgm:pt>
    <dgm:pt modelId="{2B465801-8F96-439C-A41A-72BFA5C70344}" type="pres">
      <dgm:prSet presAssocID="{10C54C7C-289D-4A7C-9658-78A2E2DEB3C2}" presName="childComposite" presStyleCnt="0">
        <dgm:presLayoutVars>
          <dgm:chMax val="0"/>
          <dgm:chPref val="0"/>
        </dgm:presLayoutVars>
      </dgm:prSet>
      <dgm:spPr/>
    </dgm:pt>
    <dgm:pt modelId="{599C8862-34ED-4999-9C37-4A6CD3ACDCBC}" type="pres">
      <dgm:prSet presAssocID="{10C54C7C-289D-4A7C-9658-78A2E2DEB3C2}" presName="Image" presStyleLbl="node1" presStyleIdx="2" presStyleCnt="4"/>
      <dgm:spPr/>
    </dgm:pt>
    <dgm:pt modelId="{9CC29851-37E9-49FD-BB99-9ACE88A332A8}" type="pres">
      <dgm:prSet presAssocID="{10C54C7C-289D-4A7C-9658-78A2E2DEB3C2}" presName="childText" presStyleLbl="lnNode1" presStyleIdx="2" presStyleCnt="4">
        <dgm:presLayoutVars>
          <dgm:chMax val="0"/>
          <dgm:chPref val="0"/>
          <dgm:bulletEnabled val="1"/>
        </dgm:presLayoutVars>
      </dgm:prSet>
      <dgm:spPr/>
    </dgm:pt>
    <dgm:pt modelId="{F1DCB97A-E406-499A-B2D0-975B70AA6CE8}" type="pres">
      <dgm:prSet presAssocID="{70647F73-E5BE-4F7F-98FB-4C9C7B4568D2}" presName="childComposite" presStyleCnt="0">
        <dgm:presLayoutVars>
          <dgm:chMax val="0"/>
          <dgm:chPref val="0"/>
        </dgm:presLayoutVars>
      </dgm:prSet>
      <dgm:spPr/>
    </dgm:pt>
    <dgm:pt modelId="{938587FD-C680-41A0-94CC-4C6B769A2480}" type="pres">
      <dgm:prSet presAssocID="{70647F73-E5BE-4F7F-98FB-4C9C7B4568D2}" presName="Image" presStyleLbl="node1" presStyleIdx="3" presStyleCnt="4"/>
      <dgm:spPr/>
    </dgm:pt>
    <dgm:pt modelId="{B83092C2-64F0-4D50-946A-2798FACA105E}" type="pres">
      <dgm:prSet presAssocID="{70647F73-E5BE-4F7F-98FB-4C9C7B4568D2}" presName="childText" presStyleLbl="lnNode1" presStyleIdx="3" presStyleCnt="4">
        <dgm:presLayoutVars>
          <dgm:chMax val="0"/>
          <dgm:chPref val="0"/>
          <dgm:bulletEnabled val="1"/>
        </dgm:presLayoutVars>
      </dgm:prSet>
      <dgm:spPr/>
    </dgm:pt>
  </dgm:ptLst>
  <dgm:cxnLst>
    <dgm:cxn modelId="{97EE4A07-94F8-4352-A63C-129E7647B508}" type="presOf" srcId="{1378B4BD-9382-4478-986D-2DA211DF6BDF}" destId="{69CD9B64-9599-4CBC-BD5E-DABE690299D7}" srcOrd="0" destOrd="0" presId="urn:microsoft.com/office/officeart/2008/layout/PictureAccentList"/>
    <dgm:cxn modelId="{CE511316-16E0-4AB7-B0E0-C15A68B87325}" type="presOf" srcId="{BB94D6F0-F00B-4DCE-AF96-9B4F14F5C7A7}" destId="{D4B90DEA-D7F2-41BD-BC87-A6A274EDC36D}" srcOrd="0" destOrd="0" presId="urn:microsoft.com/office/officeart/2008/layout/PictureAccentList"/>
    <dgm:cxn modelId="{E5FB7C35-A7D4-48F3-BE57-95CBA01D1D34}" srcId="{1378B4BD-9382-4478-986D-2DA211DF6BDF}" destId="{70647F73-E5BE-4F7F-98FB-4C9C7B4568D2}" srcOrd="3" destOrd="0" parTransId="{25817C07-6A40-47F5-94D8-E783770A3028}" sibTransId="{0C9469E3-E4F8-48E0-9DA0-EC48CBB7ADBD}"/>
    <dgm:cxn modelId="{4F723B5D-EE0E-44CB-9A55-17B79EC74670}" type="presOf" srcId="{70647F73-E5BE-4F7F-98FB-4C9C7B4568D2}" destId="{B83092C2-64F0-4D50-946A-2798FACA105E}" srcOrd="0" destOrd="0" presId="urn:microsoft.com/office/officeart/2008/layout/PictureAccentList"/>
    <dgm:cxn modelId="{5A308654-BFB8-468E-BFE3-2580E624F418}" srcId="{1378B4BD-9382-4478-986D-2DA211DF6BDF}" destId="{3126695D-695D-46BC-8154-E9E547E49328}" srcOrd="0" destOrd="0" parTransId="{F7F6E9ED-8620-4C24-9AE8-C85CCBBC3403}" sibTransId="{DE3165C0-EB43-48FB-A121-9ADC40F1DF99}"/>
    <dgm:cxn modelId="{2984247A-91FE-439A-B7BA-5C3FFDF0F307}" srcId="{A91911FF-494C-47DF-ADBD-ECAF705B18CA}" destId="{1378B4BD-9382-4478-986D-2DA211DF6BDF}" srcOrd="0" destOrd="0" parTransId="{B1AAC19A-7C66-4560-97F2-A1BFE01234B8}" sibTransId="{3D36429E-D5FE-4F81-9CAB-6B4ED43179F3}"/>
    <dgm:cxn modelId="{ABAC9D7A-108B-4405-AE3A-FE7137AFBBB8}" srcId="{1378B4BD-9382-4478-986D-2DA211DF6BDF}" destId="{BB94D6F0-F00B-4DCE-AF96-9B4F14F5C7A7}" srcOrd="1" destOrd="0" parTransId="{8C341B0D-399C-45DC-A73C-4AA90A806E3E}" sibTransId="{6C9A72A4-F532-44E8-A7A2-3FF103FB9DC3}"/>
    <dgm:cxn modelId="{C504E587-8C44-4B2C-9AD0-94119E34BD50}" srcId="{1378B4BD-9382-4478-986D-2DA211DF6BDF}" destId="{10C54C7C-289D-4A7C-9658-78A2E2DEB3C2}" srcOrd="2" destOrd="0" parTransId="{72EACBBC-42A1-4479-8885-D7F8D8018AF2}" sibTransId="{6E143F3B-9B80-43BD-A161-D37C49141795}"/>
    <dgm:cxn modelId="{C4E4C8AA-7C6C-43DC-9166-D84ABECA3EBD}" type="presOf" srcId="{A91911FF-494C-47DF-ADBD-ECAF705B18CA}" destId="{2D190605-F9AB-4877-93F7-73CDC50FB5AE}" srcOrd="0" destOrd="0" presId="urn:microsoft.com/office/officeart/2008/layout/PictureAccentList"/>
    <dgm:cxn modelId="{2C76D2B5-988C-4039-A18C-35445C180994}" type="presOf" srcId="{10C54C7C-289D-4A7C-9658-78A2E2DEB3C2}" destId="{9CC29851-37E9-49FD-BB99-9ACE88A332A8}" srcOrd="0" destOrd="0" presId="urn:microsoft.com/office/officeart/2008/layout/PictureAccentList"/>
    <dgm:cxn modelId="{3D5123F9-5375-41E5-B54B-264F2A0638CD}" type="presOf" srcId="{3126695D-695D-46BC-8154-E9E547E49328}" destId="{8787EF5E-8FDF-489A-9463-80F5F76C309D}" srcOrd="0" destOrd="0" presId="urn:microsoft.com/office/officeart/2008/layout/PictureAccentList"/>
    <dgm:cxn modelId="{EDC20521-44F1-4337-BDBE-602BE5D837AA}" type="presParOf" srcId="{2D190605-F9AB-4877-93F7-73CDC50FB5AE}" destId="{6E7D90BD-E56B-4BCF-B6C0-636062AFB4D0}" srcOrd="0" destOrd="0" presId="urn:microsoft.com/office/officeart/2008/layout/PictureAccentList"/>
    <dgm:cxn modelId="{55152A75-A265-4EC8-B039-CD15047BE992}" type="presParOf" srcId="{6E7D90BD-E56B-4BCF-B6C0-636062AFB4D0}" destId="{8C12FAD5-40E2-431C-9390-142E9FFDF01E}" srcOrd="0" destOrd="0" presId="urn:microsoft.com/office/officeart/2008/layout/PictureAccentList"/>
    <dgm:cxn modelId="{028A6AFC-B6FC-4A27-87D3-6AFA03BB83BE}" type="presParOf" srcId="{8C12FAD5-40E2-431C-9390-142E9FFDF01E}" destId="{69CD9B64-9599-4CBC-BD5E-DABE690299D7}" srcOrd="0" destOrd="0" presId="urn:microsoft.com/office/officeart/2008/layout/PictureAccentList"/>
    <dgm:cxn modelId="{6BE13CA2-2458-4E66-8FC1-C12553E921AF}" type="presParOf" srcId="{6E7D90BD-E56B-4BCF-B6C0-636062AFB4D0}" destId="{7B6A0FD3-715B-461C-B21A-A9330CEA45D5}" srcOrd="1" destOrd="0" presId="urn:microsoft.com/office/officeart/2008/layout/PictureAccentList"/>
    <dgm:cxn modelId="{A32F6498-8CA7-4487-ABA5-5DD89456FCAD}" type="presParOf" srcId="{7B6A0FD3-715B-461C-B21A-A9330CEA45D5}" destId="{A7CC9F90-16CB-46B2-B75A-3CDCA906D834}" srcOrd="0" destOrd="0" presId="urn:microsoft.com/office/officeart/2008/layout/PictureAccentList"/>
    <dgm:cxn modelId="{98CAA431-11D5-4A37-9A44-36B60F5F29C2}" type="presParOf" srcId="{A7CC9F90-16CB-46B2-B75A-3CDCA906D834}" destId="{82047841-DCF3-4002-BDFA-D267047FD099}" srcOrd="0" destOrd="0" presId="urn:microsoft.com/office/officeart/2008/layout/PictureAccentList"/>
    <dgm:cxn modelId="{9D3F3B21-54AD-40EA-94C7-865C011DEF01}" type="presParOf" srcId="{A7CC9F90-16CB-46B2-B75A-3CDCA906D834}" destId="{8787EF5E-8FDF-489A-9463-80F5F76C309D}" srcOrd="1" destOrd="0" presId="urn:microsoft.com/office/officeart/2008/layout/PictureAccentList"/>
    <dgm:cxn modelId="{1B3224C3-9B0C-4F7A-A0C9-3C12C4231202}" type="presParOf" srcId="{7B6A0FD3-715B-461C-B21A-A9330CEA45D5}" destId="{2A96110F-C457-4D18-8BDB-E1B97D715C2A}" srcOrd="1" destOrd="0" presId="urn:microsoft.com/office/officeart/2008/layout/PictureAccentList"/>
    <dgm:cxn modelId="{B1DAC3DD-0CD5-40BE-900E-D571D6FEAACD}" type="presParOf" srcId="{2A96110F-C457-4D18-8BDB-E1B97D715C2A}" destId="{084AA1D7-565F-4F3C-B4F9-5B970120DFE1}" srcOrd="0" destOrd="0" presId="urn:microsoft.com/office/officeart/2008/layout/PictureAccentList"/>
    <dgm:cxn modelId="{2E26780C-6C66-44EB-B714-369B2ACEEDB8}" type="presParOf" srcId="{2A96110F-C457-4D18-8BDB-E1B97D715C2A}" destId="{D4B90DEA-D7F2-41BD-BC87-A6A274EDC36D}" srcOrd="1" destOrd="0" presId="urn:microsoft.com/office/officeart/2008/layout/PictureAccentList"/>
    <dgm:cxn modelId="{EC19A3DE-97E8-4410-AC46-79D3B0AF2798}" type="presParOf" srcId="{7B6A0FD3-715B-461C-B21A-A9330CEA45D5}" destId="{2B465801-8F96-439C-A41A-72BFA5C70344}" srcOrd="2" destOrd="0" presId="urn:microsoft.com/office/officeart/2008/layout/PictureAccentList"/>
    <dgm:cxn modelId="{CB580006-58CC-438E-B7FF-BD30172C6438}" type="presParOf" srcId="{2B465801-8F96-439C-A41A-72BFA5C70344}" destId="{599C8862-34ED-4999-9C37-4A6CD3ACDCBC}" srcOrd="0" destOrd="0" presId="urn:microsoft.com/office/officeart/2008/layout/PictureAccentList"/>
    <dgm:cxn modelId="{1AC86AD2-66CB-4100-902E-1FB2FDAA7581}" type="presParOf" srcId="{2B465801-8F96-439C-A41A-72BFA5C70344}" destId="{9CC29851-37E9-49FD-BB99-9ACE88A332A8}" srcOrd="1" destOrd="0" presId="urn:microsoft.com/office/officeart/2008/layout/PictureAccentList"/>
    <dgm:cxn modelId="{F195F63D-3F1D-44DA-8AA9-29991F154418}" type="presParOf" srcId="{7B6A0FD3-715B-461C-B21A-A9330CEA45D5}" destId="{F1DCB97A-E406-499A-B2D0-975B70AA6CE8}" srcOrd="3" destOrd="0" presId="urn:microsoft.com/office/officeart/2008/layout/PictureAccentList"/>
    <dgm:cxn modelId="{F801318C-58FE-4ACA-B057-661E99904741}" type="presParOf" srcId="{F1DCB97A-E406-499A-B2D0-975B70AA6CE8}" destId="{938587FD-C680-41A0-94CC-4C6B769A2480}" srcOrd="0" destOrd="0" presId="urn:microsoft.com/office/officeart/2008/layout/PictureAccentList"/>
    <dgm:cxn modelId="{6F9DF2E0-9603-483E-896A-2F6BFDB8B551}" type="presParOf" srcId="{F1DCB97A-E406-499A-B2D0-975B70AA6CE8}" destId="{B83092C2-64F0-4D50-946A-2798FACA105E}"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1911FF-494C-47DF-ADBD-ECAF705B18CA}" type="doc">
      <dgm:prSet loTypeId="urn:microsoft.com/office/officeart/2008/layout/PictureAccentList" loCatId="list" qsTypeId="urn:microsoft.com/office/officeart/2005/8/quickstyle/3d4" qsCatId="3D" csTypeId="urn:microsoft.com/office/officeart/2005/8/colors/accent1_4" csCatId="accent1" phldr="1"/>
      <dgm:spPr/>
      <dgm:t>
        <a:bodyPr/>
        <a:lstStyle/>
        <a:p>
          <a:endParaRPr lang="en-GB"/>
        </a:p>
      </dgm:t>
    </dgm:pt>
    <dgm:pt modelId="{1378B4BD-9382-4478-986D-2DA211DF6BDF}">
      <dgm:prSet phldrT="[Text]"/>
      <dgm:spPr/>
      <dgm:t>
        <a:bodyPr/>
        <a:lstStyle/>
        <a:p>
          <a:pPr>
            <a:buNone/>
          </a:pPr>
          <a:r>
            <a:rPr lang="en-GB" dirty="0">
              <a:solidFill>
                <a:schemeClr val="tx1"/>
              </a:solidFill>
            </a:rPr>
            <a:t>By the end of this session, students should be able to:</a:t>
          </a:r>
        </a:p>
      </dgm:t>
    </dgm:pt>
    <dgm:pt modelId="{B1AAC19A-7C66-4560-97F2-A1BFE01234B8}" type="parTrans" cxnId="{2984247A-91FE-439A-B7BA-5C3FFDF0F307}">
      <dgm:prSet/>
      <dgm:spPr/>
      <dgm:t>
        <a:bodyPr/>
        <a:lstStyle/>
        <a:p>
          <a:endParaRPr lang="en-GB"/>
        </a:p>
      </dgm:t>
    </dgm:pt>
    <dgm:pt modelId="{3D36429E-D5FE-4F81-9CAB-6B4ED43179F3}" type="sibTrans" cxnId="{2984247A-91FE-439A-B7BA-5C3FFDF0F307}">
      <dgm:prSet/>
      <dgm:spPr/>
      <dgm:t>
        <a:bodyPr/>
        <a:lstStyle/>
        <a:p>
          <a:endParaRPr lang="en-GB"/>
        </a:p>
      </dgm:t>
    </dgm:pt>
    <dgm:pt modelId="{3126695D-695D-46BC-8154-E9E547E49328}">
      <dgm:prSet phldrT="[Text]"/>
      <dgm:spPr/>
      <dgm:t>
        <a:bodyPr/>
        <a:lstStyle/>
        <a:p>
          <a:r>
            <a:rPr lang="en-GB" dirty="0">
              <a:solidFill>
                <a:schemeClr val="tx1"/>
              </a:solidFill>
            </a:rPr>
            <a:t>describe a logic gate and logic circuit</a:t>
          </a:r>
        </a:p>
      </dgm:t>
    </dgm:pt>
    <dgm:pt modelId="{F7F6E9ED-8620-4C24-9AE8-C85CCBBC3403}" type="parTrans" cxnId="{5A308654-BFB8-468E-BFE3-2580E624F418}">
      <dgm:prSet/>
      <dgm:spPr/>
      <dgm:t>
        <a:bodyPr/>
        <a:lstStyle/>
        <a:p>
          <a:endParaRPr lang="en-GB"/>
        </a:p>
      </dgm:t>
    </dgm:pt>
    <dgm:pt modelId="{DE3165C0-EB43-48FB-A121-9ADC40F1DF99}" type="sibTrans" cxnId="{5A308654-BFB8-468E-BFE3-2580E624F418}">
      <dgm:prSet/>
      <dgm:spPr/>
      <dgm:t>
        <a:bodyPr/>
        <a:lstStyle/>
        <a:p>
          <a:endParaRPr lang="en-GB"/>
        </a:p>
      </dgm:t>
    </dgm:pt>
    <dgm:pt modelId="{10C54C7C-289D-4A7C-9658-78A2E2DEB3C2}">
      <dgm:prSet phldrT="[Text]"/>
      <dgm:spPr/>
      <dgm:t>
        <a:bodyPr/>
        <a:lstStyle/>
        <a:p>
          <a:r>
            <a:rPr lang="en-GB" dirty="0">
              <a:solidFill>
                <a:schemeClr val="tx1"/>
              </a:solidFill>
            </a:rPr>
            <a:t>Construct a logic circuit and its truth table</a:t>
          </a:r>
        </a:p>
      </dgm:t>
    </dgm:pt>
    <dgm:pt modelId="{72EACBBC-42A1-4479-8885-D7F8D8018AF2}" type="parTrans" cxnId="{C504E587-8C44-4B2C-9AD0-94119E34BD50}">
      <dgm:prSet/>
      <dgm:spPr/>
      <dgm:t>
        <a:bodyPr/>
        <a:lstStyle/>
        <a:p>
          <a:endParaRPr lang="en-GB"/>
        </a:p>
      </dgm:t>
    </dgm:pt>
    <dgm:pt modelId="{6E143F3B-9B80-43BD-A161-D37C49141795}" type="sibTrans" cxnId="{C504E587-8C44-4B2C-9AD0-94119E34BD50}">
      <dgm:prSet/>
      <dgm:spPr/>
      <dgm:t>
        <a:bodyPr/>
        <a:lstStyle/>
        <a:p>
          <a:endParaRPr lang="en-GB"/>
        </a:p>
      </dgm:t>
    </dgm:pt>
    <dgm:pt modelId="{BB94D6F0-F00B-4DCE-AF96-9B4F14F5C7A7}">
      <dgm:prSet phldrT="[Text]"/>
      <dgm:spPr/>
      <dgm:t>
        <a:bodyPr/>
        <a:lstStyle/>
        <a:p>
          <a:r>
            <a:rPr lang="en-GB" dirty="0">
              <a:solidFill>
                <a:schemeClr val="tx1"/>
              </a:solidFill>
            </a:rPr>
            <a:t>Identify different logic gates in a circuit</a:t>
          </a:r>
        </a:p>
      </dgm:t>
    </dgm:pt>
    <dgm:pt modelId="{8C341B0D-399C-45DC-A73C-4AA90A806E3E}" type="parTrans" cxnId="{ABAC9D7A-108B-4405-AE3A-FE7137AFBBB8}">
      <dgm:prSet/>
      <dgm:spPr/>
      <dgm:t>
        <a:bodyPr/>
        <a:lstStyle/>
        <a:p>
          <a:endParaRPr lang="en-GB"/>
        </a:p>
      </dgm:t>
    </dgm:pt>
    <dgm:pt modelId="{6C9A72A4-F532-44E8-A7A2-3FF103FB9DC3}" type="sibTrans" cxnId="{ABAC9D7A-108B-4405-AE3A-FE7137AFBBB8}">
      <dgm:prSet/>
      <dgm:spPr/>
      <dgm:t>
        <a:bodyPr/>
        <a:lstStyle/>
        <a:p>
          <a:endParaRPr lang="en-GB"/>
        </a:p>
      </dgm:t>
    </dgm:pt>
    <dgm:pt modelId="{70647F73-E5BE-4F7F-98FB-4C9C7B4568D2}">
      <dgm:prSet/>
      <dgm:spPr/>
      <dgm:t>
        <a:bodyPr/>
        <a:lstStyle/>
        <a:p>
          <a:r>
            <a:rPr lang="en-GB" dirty="0">
              <a:solidFill>
                <a:schemeClr val="tx1"/>
              </a:solidFill>
            </a:rPr>
            <a:t>Identify output of a given circuit</a:t>
          </a:r>
        </a:p>
      </dgm:t>
    </dgm:pt>
    <dgm:pt modelId="{25817C07-6A40-47F5-94D8-E783770A3028}" type="parTrans" cxnId="{E5FB7C35-A7D4-48F3-BE57-95CBA01D1D34}">
      <dgm:prSet/>
      <dgm:spPr/>
      <dgm:t>
        <a:bodyPr/>
        <a:lstStyle/>
        <a:p>
          <a:endParaRPr lang="en-GB"/>
        </a:p>
      </dgm:t>
    </dgm:pt>
    <dgm:pt modelId="{0C9469E3-E4F8-48E0-9DA0-EC48CBB7ADBD}" type="sibTrans" cxnId="{E5FB7C35-A7D4-48F3-BE57-95CBA01D1D34}">
      <dgm:prSet/>
      <dgm:spPr/>
      <dgm:t>
        <a:bodyPr/>
        <a:lstStyle/>
        <a:p>
          <a:endParaRPr lang="en-GB"/>
        </a:p>
      </dgm:t>
    </dgm:pt>
    <dgm:pt modelId="{2D190605-F9AB-4877-93F7-73CDC50FB5AE}" type="pres">
      <dgm:prSet presAssocID="{A91911FF-494C-47DF-ADBD-ECAF705B18CA}" presName="layout" presStyleCnt="0">
        <dgm:presLayoutVars>
          <dgm:chMax/>
          <dgm:chPref/>
          <dgm:dir/>
          <dgm:animOne val="branch"/>
          <dgm:animLvl val="lvl"/>
          <dgm:resizeHandles/>
        </dgm:presLayoutVars>
      </dgm:prSet>
      <dgm:spPr/>
    </dgm:pt>
    <dgm:pt modelId="{6E7D90BD-E56B-4BCF-B6C0-636062AFB4D0}" type="pres">
      <dgm:prSet presAssocID="{1378B4BD-9382-4478-986D-2DA211DF6BDF}" presName="root" presStyleCnt="0">
        <dgm:presLayoutVars>
          <dgm:chMax/>
          <dgm:chPref val="4"/>
        </dgm:presLayoutVars>
      </dgm:prSet>
      <dgm:spPr/>
    </dgm:pt>
    <dgm:pt modelId="{8C12FAD5-40E2-431C-9390-142E9FFDF01E}" type="pres">
      <dgm:prSet presAssocID="{1378B4BD-9382-4478-986D-2DA211DF6BDF}" presName="rootComposite" presStyleCnt="0">
        <dgm:presLayoutVars/>
      </dgm:prSet>
      <dgm:spPr/>
    </dgm:pt>
    <dgm:pt modelId="{69CD9B64-9599-4CBC-BD5E-DABE690299D7}" type="pres">
      <dgm:prSet presAssocID="{1378B4BD-9382-4478-986D-2DA211DF6BDF}" presName="rootText" presStyleLbl="node0" presStyleIdx="0" presStyleCnt="1" custScaleX="145148">
        <dgm:presLayoutVars>
          <dgm:chMax/>
          <dgm:chPref val="4"/>
        </dgm:presLayoutVars>
      </dgm:prSet>
      <dgm:spPr/>
    </dgm:pt>
    <dgm:pt modelId="{7B6A0FD3-715B-461C-B21A-A9330CEA45D5}" type="pres">
      <dgm:prSet presAssocID="{1378B4BD-9382-4478-986D-2DA211DF6BDF}" presName="childShape" presStyleCnt="0">
        <dgm:presLayoutVars>
          <dgm:chMax val="0"/>
          <dgm:chPref val="0"/>
        </dgm:presLayoutVars>
      </dgm:prSet>
      <dgm:spPr/>
    </dgm:pt>
    <dgm:pt modelId="{A7CC9F90-16CB-46B2-B75A-3CDCA906D834}" type="pres">
      <dgm:prSet presAssocID="{3126695D-695D-46BC-8154-E9E547E49328}" presName="childComposite" presStyleCnt="0">
        <dgm:presLayoutVars>
          <dgm:chMax val="0"/>
          <dgm:chPref val="0"/>
        </dgm:presLayoutVars>
      </dgm:prSet>
      <dgm:spPr/>
    </dgm:pt>
    <dgm:pt modelId="{82047841-DCF3-4002-BDFA-D267047FD099}" type="pres">
      <dgm:prSet presAssocID="{3126695D-695D-46BC-8154-E9E547E49328}" presName="Image" presStyleLbl="node1" presStyleIdx="0" presStyleCnt="4"/>
      <dgm:spPr/>
    </dgm:pt>
    <dgm:pt modelId="{8787EF5E-8FDF-489A-9463-80F5F76C309D}" type="pres">
      <dgm:prSet presAssocID="{3126695D-695D-46BC-8154-E9E547E49328}" presName="childText" presStyleLbl="lnNode1" presStyleIdx="0" presStyleCnt="4">
        <dgm:presLayoutVars>
          <dgm:chMax val="0"/>
          <dgm:chPref val="0"/>
          <dgm:bulletEnabled val="1"/>
        </dgm:presLayoutVars>
      </dgm:prSet>
      <dgm:spPr/>
    </dgm:pt>
    <dgm:pt modelId="{2A96110F-C457-4D18-8BDB-E1B97D715C2A}" type="pres">
      <dgm:prSet presAssocID="{BB94D6F0-F00B-4DCE-AF96-9B4F14F5C7A7}" presName="childComposite" presStyleCnt="0">
        <dgm:presLayoutVars>
          <dgm:chMax val="0"/>
          <dgm:chPref val="0"/>
        </dgm:presLayoutVars>
      </dgm:prSet>
      <dgm:spPr/>
    </dgm:pt>
    <dgm:pt modelId="{084AA1D7-565F-4F3C-B4F9-5B970120DFE1}" type="pres">
      <dgm:prSet presAssocID="{BB94D6F0-F00B-4DCE-AF96-9B4F14F5C7A7}" presName="Image" presStyleLbl="node1" presStyleIdx="1" presStyleCnt="4"/>
      <dgm:spPr/>
    </dgm:pt>
    <dgm:pt modelId="{D4B90DEA-D7F2-41BD-BC87-A6A274EDC36D}" type="pres">
      <dgm:prSet presAssocID="{BB94D6F0-F00B-4DCE-AF96-9B4F14F5C7A7}" presName="childText" presStyleLbl="lnNode1" presStyleIdx="1" presStyleCnt="4">
        <dgm:presLayoutVars>
          <dgm:chMax val="0"/>
          <dgm:chPref val="0"/>
          <dgm:bulletEnabled val="1"/>
        </dgm:presLayoutVars>
      </dgm:prSet>
      <dgm:spPr/>
    </dgm:pt>
    <dgm:pt modelId="{2B465801-8F96-439C-A41A-72BFA5C70344}" type="pres">
      <dgm:prSet presAssocID="{10C54C7C-289D-4A7C-9658-78A2E2DEB3C2}" presName="childComposite" presStyleCnt="0">
        <dgm:presLayoutVars>
          <dgm:chMax val="0"/>
          <dgm:chPref val="0"/>
        </dgm:presLayoutVars>
      </dgm:prSet>
      <dgm:spPr/>
    </dgm:pt>
    <dgm:pt modelId="{599C8862-34ED-4999-9C37-4A6CD3ACDCBC}" type="pres">
      <dgm:prSet presAssocID="{10C54C7C-289D-4A7C-9658-78A2E2DEB3C2}" presName="Image" presStyleLbl="node1" presStyleIdx="2" presStyleCnt="4"/>
      <dgm:spPr/>
    </dgm:pt>
    <dgm:pt modelId="{9CC29851-37E9-49FD-BB99-9ACE88A332A8}" type="pres">
      <dgm:prSet presAssocID="{10C54C7C-289D-4A7C-9658-78A2E2DEB3C2}" presName="childText" presStyleLbl="lnNode1" presStyleIdx="2" presStyleCnt="4">
        <dgm:presLayoutVars>
          <dgm:chMax val="0"/>
          <dgm:chPref val="0"/>
          <dgm:bulletEnabled val="1"/>
        </dgm:presLayoutVars>
      </dgm:prSet>
      <dgm:spPr/>
    </dgm:pt>
    <dgm:pt modelId="{F1DCB97A-E406-499A-B2D0-975B70AA6CE8}" type="pres">
      <dgm:prSet presAssocID="{70647F73-E5BE-4F7F-98FB-4C9C7B4568D2}" presName="childComposite" presStyleCnt="0">
        <dgm:presLayoutVars>
          <dgm:chMax val="0"/>
          <dgm:chPref val="0"/>
        </dgm:presLayoutVars>
      </dgm:prSet>
      <dgm:spPr/>
    </dgm:pt>
    <dgm:pt modelId="{938587FD-C680-41A0-94CC-4C6B769A2480}" type="pres">
      <dgm:prSet presAssocID="{70647F73-E5BE-4F7F-98FB-4C9C7B4568D2}" presName="Image" presStyleLbl="node1" presStyleIdx="3" presStyleCnt="4"/>
      <dgm:spPr/>
    </dgm:pt>
    <dgm:pt modelId="{B83092C2-64F0-4D50-946A-2798FACA105E}" type="pres">
      <dgm:prSet presAssocID="{70647F73-E5BE-4F7F-98FB-4C9C7B4568D2}" presName="childText" presStyleLbl="lnNode1" presStyleIdx="3" presStyleCnt="4">
        <dgm:presLayoutVars>
          <dgm:chMax val="0"/>
          <dgm:chPref val="0"/>
          <dgm:bulletEnabled val="1"/>
        </dgm:presLayoutVars>
      </dgm:prSet>
      <dgm:spPr/>
    </dgm:pt>
  </dgm:ptLst>
  <dgm:cxnLst>
    <dgm:cxn modelId="{97EE4A07-94F8-4352-A63C-129E7647B508}" type="presOf" srcId="{1378B4BD-9382-4478-986D-2DA211DF6BDF}" destId="{69CD9B64-9599-4CBC-BD5E-DABE690299D7}" srcOrd="0" destOrd="0" presId="urn:microsoft.com/office/officeart/2008/layout/PictureAccentList"/>
    <dgm:cxn modelId="{CE511316-16E0-4AB7-B0E0-C15A68B87325}" type="presOf" srcId="{BB94D6F0-F00B-4DCE-AF96-9B4F14F5C7A7}" destId="{D4B90DEA-D7F2-41BD-BC87-A6A274EDC36D}" srcOrd="0" destOrd="0" presId="urn:microsoft.com/office/officeart/2008/layout/PictureAccentList"/>
    <dgm:cxn modelId="{E5FB7C35-A7D4-48F3-BE57-95CBA01D1D34}" srcId="{1378B4BD-9382-4478-986D-2DA211DF6BDF}" destId="{70647F73-E5BE-4F7F-98FB-4C9C7B4568D2}" srcOrd="3" destOrd="0" parTransId="{25817C07-6A40-47F5-94D8-E783770A3028}" sibTransId="{0C9469E3-E4F8-48E0-9DA0-EC48CBB7ADBD}"/>
    <dgm:cxn modelId="{4F723B5D-EE0E-44CB-9A55-17B79EC74670}" type="presOf" srcId="{70647F73-E5BE-4F7F-98FB-4C9C7B4568D2}" destId="{B83092C2-64F0-4D50-946A-2798FACA105E}" srcOrd="0" destOrd="0" presId="urn:microsoft.com/office/officeart/2008/layout/PictureAccentList"/>
    <dgm:cxn modelId="{5A308654-BFB8-468E-BFE3-2580E624F418}" srcId="{1378B4BD-9382-4478-986D-2DA211DF6BDF}" destId="{3126695D-695D-46BC-8154-E9E547E49328}" srcOrd="0" destOrd="0" parTransId="{F7F6E9ED-8620-4C24-9AE8-C85CCBBC3403}" sibTransId="{DE3165C0-EB43-48FB-A121-9ADC40F1DF99}"/>
    <dgm:cxn modelId="{2984247A-91FE-439A-B7BA-5C3FFDF0F307}" srcId="{A91911FF-494C-47DF-ADBD-ECAF705B18CA}" destId="{1378B4BD-9382-4478-986D-2DA211DF6BDF}" srcOrd="0" destOrd="0" parTransId="{B1AAC19A-7C66-4560-97F2-A1BFE01234B8}" sibTransId="{3D36429E-D5FE-4F81-9CAB-6B4ED43179F3}"/>
    <dgm:cxn modelId="{ABAC9D7A-108B-4405-AE3A-FE7137AFBBB8}" srcId="{1378B4BD-9382-4478-986D-2DA211DF6BDF}" destId="{BB94D6F0-F00B-4DCE-AF96-9B4F14F5C7A7}" srcOrd="1" destOrd="0" parTransId="{8C341B0D-399C-45DC-A73C-4AA90A806E3E}" sibTransId="{6C9A72A4-F532-44E8-A7A2-3FF103FB9DC3}"/>
    <dgm:cxn modelId="{C504E587-8C44-4B2C-9AD0-94119E34BD50}" srcId="{1378B4BD-9382-4478-986D-2DA211DF6BDF}" destId="{10C54C7C-289D-4A7C-9658-78A2E2DEB3C2}" srcOrd="2" destOrd="0" parTransId="{72EACBBC-42A1-4479-8885-D7F8D8018AF2}" sibTransId="{6E143F3B-9B80-43BD-A161-D37C49141795}"/>
    <dgm:cxn modelId="{C4E4C8AA-7C6C-43DC-9166-D84ABECA3EBD}" type="presOf" srcId="{A91911FF-494C-47DF-ADBD-ECAF705B18CA}" destId="{2D190605-F9AB-4877-93F7-73CDC50FB5AE}" srcOrd="0" destOrd="0" presId="urn:microsoft.com/office/officeart/2008/layout/PictureAccentList"/>
    <dgm:cxn modelId="{2C76D2B5-988C-4039-A18C-35445C180994}" type="presOf" srcId="{10C54C7C-289D-4A7C-9658-78A2E2DEB3C2}" destId="{9CC29851-37E9-49FD-BB99-9ACE88A332A8}" srcOrd="0" destOrd="0" presId="urn:microsoft.com/office/officeart/2008/layout/PictureAccentList"/>
    <dgm:cxn modelId="{3D5123F9-5375-41E5-B54B-264F2A0638CD}" type="presOf" srcId="{3126695D-695D-46BC-8154-E9E547E49328}" destId="{8787EF5E-8FDF-489A-9463-80F5F76C309D}" srcOrd="0" destOrd="0" presId="urn:microsoft.com/office/officeart/2008/layout/PictureAccentList"/>
    <dgm:cxn modelId="{EDC20521-44F1-4337-BDBE-602BE5D837AA}" type="presParOf" srcId="{2D190605-F9AB-4877-93F7-73CDC50FB5AE}" destId="{6E7D90BD-E56B-4BCF-B6C0-636062AFB4D0}" srcOrd="0" destOrd="0" presId="urn:microsoft.com/office/officeart/2008/layout/PictureAccentList"/>
    <dgm:cxn modelId="{55152A75-A265-4EC8-B039-CD15047BE992}" type="presParOf" srcId="{6E7D90BD-E56B-4BCF-B6C0-636062AFB4D0}" destId="{8C12FAD5-40E2-431C-9390-142E9FFDF01E}" srcOrd="0" destOrd="0" presId="urn:microsoft.com/office/officeart/2008/layout/PictureAccentList"/>
    <dgm:cxn modelId="{028A6AFC-B6FC-4A27-87D3-6AFA03BB83BE}" type="presParOf" srcId="{8C12FAD5-40E2-431C-9390-142E9FFDF01E}" destId="{69CD9B64-9599-4CBC-BD5E-DABE690299D7}" srcOrd="0" destOrd="0" presId="urn:microsoft.com/office/officeart/2008/layout/PictureAccentList"/>
    <dgm:cxn modelId="{6BE13CA2-2458-4E66-8FC1-C12553E921AF}" type="presParOf" srcId="{6E7D90BD-E56B-4BCF-B6C0-636062AFB4D0}" destId="{7B6A0FD3-715B-461C-B21A-A9330CEA45D5}" srcOrd="1" destOrd="0" presId="urn:microsoft.com/office/officeart/2008/layout/PictureAccentList"/>
    <dgm:cxn modelId="{A32F6498-8CA7-4487-ABA5-5DD89456FCAD}" type="presParOf" srcId="{7B6A0FD3-715B-461C-B21A-A9330CEA45D5}" destId="{A7CC9F90-16CB-46B2-B75A-3CDCA906D834}" srcOrd="0" destOrd="0" presId="urn:microsoft.com/office/officeart/2008/layout/PictureAccentList"/>
    <dgm:cxn modelId="{98CAA431-11D5-4A37-9A44-36B60F5F29C2}" type="presParOf" srcId="{A7CC9F90-16CB-46B2-B75A-3CDCA906D834}" destId="{82047841-DCF3-4002-BDFA-D267047FD099}" srcOrd="0" destOrd="0" presId="urn:microsoft.com/office/officeart/2008/layout/PictureAccentList"/>
    <dgm:cxn modelId="{9D3F3B21-54AD-40EA-94C7-865C011DEF01}" type="presParOf" srcId="{A7CC9F90-16CB-46B2-B75A-3CDCA906D834}" destId="{8787EF5E-8FDF-489A-9463-80F5F76C309D}" srcOrd="1" destOrd="0" presId="urn:microsoft.com/office/officeart/2008/layout/PictureAccentList"/>
    <dgm:cxn modelId="{1B3224C3-9B0C-4F7A-A0C9-3C12C4231202}" type="presParOf" srcId="{7B6A0FD3-715B-461C-B21A-A9330CEA45D5}" destId="{2A96110F-C457-4D18-8BDB-E1B97D715C2A}" srcOrd="1" destOrd="0" presId="urn:microsoft.com/office/officeart/2008/layout/PictureAccentList"/>
    <dgm:cxn modelId="{B1DAC3DD-0CD5-40BE-900E-D571D6FEAACD}" type="presParOf" srcId="{2A96110F-C457-4D18-8BDB-E1B97D715C2A}" destId="{084AA1D7-565F-4F3C-B4F9-5B970120DFE1}" srcOrd="0" destOrd="0" presId="urn:microsoft.com/office/officeart/2008/layout/PictureAccentList"/>
    <dgm:cxn modelId="{2E26780C-6C66-44EB-B714-369B2ACEEDB8}" type="presParOf" srcId="{2A96110F-C457-4D18-8BDB-E1B97D715C2A}" destId="{D4B90DEA-D7F2-41BD-BC87-A6A274EDC36D}" srcOrd="1" destOrd="0" presId="urn:microsoft.com/office/officeart/2008/layout/PictureAccentList"/>
    <dgm:cxn modelId="{EC19A3DE-97E8-4410-AC46-79D3B0AF2798}" type="presParOf" srcId="{7B6A0FD3-715B-461C-B21A-A9330CEA45D5}" destId="{2B465801-8F96-439C-A41A-72BFA5C70344}" srcOrd="2" destOrd="0" presId="urn:microsoft.com/office/officeart/2008/layout/PictureAccentList"/>
    <dgm:cxn modelId="{CB580006-58CC-438E-B7FF-BD30172C6438}" type="presParOf" srcId="{2B465801-8F96-439C-A41A-72BFA5C70344}" destId="{599C8862-34ED-4999-9C37-4A6CD3ACDCBC}" srcOrd="0" destOrd="0" presId="urn:microsoft.com/office/officeart/2008/layout/PictureAccentList"/>
    <dgm:cxn modelId="{1AC86AD2-66CB-4100-902E-1FB2FDAA7581}" type="presParOf" srcId="{2B465801-8F96-439C-A41A-72BFA5C70344}" destId="{9CC29851-37E9-49FD-BB99-9ACE88A332A8}" srcOrd="1" destOrd="0" presId="urn:microsoft.com/office/officeart/2008/layout/PictureAccentList"/>
    <dgm:cxn modelId="{F195F63D-3F1D-44DA-8AA9-29991F154418}" type="presParOf" srcId="{7B6A0FD3-715B-461C-B21A-A9330CEA45D5}" destId="{F1DCB97A-E406-499A-B2D0-975B70AA6CE8}" srcOrd="3" destOrd="0" presId="urn:microsoft.com/office/officeart/2008/layout/PictureAccentList"/>
    <dgm:cxn modelId="{F801318C-58FE-4ACA-B057-661E99904741}" type="presParOf" srcId="{F1DCB97A-E406-499A-B2D0-975B70AA6CE8}" destId="{938587FD-C680-41A0-94CC-4C6B769A2480}" srcOrd="0" destOrd="0" presId="urn:microsoft.com/office/officeart/2008/layout/PictureAccentList"/>
    <dgm:cxn modelId="{6F9DF2E0-9603-483E-896A-2F6BFDB8B551}" type="presParOf" srcId="{F1DCB97A-E406-499A-B2D0-975B70AA6CE8}" destId="{B83092C2-64F0-4D50-946A-2798FACA105E}"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26417A-CFDC-4267-9549-5ED09CBBA971}"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E5600C7-F8A5-4732-BFA4-1FC3990DCEA6}">
      <dgm:prSet/>
      <dgm:spPr/>
      <dgm:t>
        <a:bodyPr/>
        <a:lstStyle/>
        <a:p>
          <a:r>
            <a:rPr lang="en-GB"/>
            <a:t>In pairs , access Activity 12 on Moodle and attempt all questions.</a:t>
          </a:r>
          <a:endParaRPr lang="en-US"/>
        </a:p>
      </dgm:t>
    </dgm:pt>
    <dgm:pt modelId="{D820BAF6-9F89-46DD-8FB4-DB14962D7CA4}" type="parTrans" cxnId="{89FA2E0C-0A5F-4978-BA6D-082709A0197F}">
      <dgm:prSet/>
      <dgm:spPr/>
      <dgm:t>
        <a:bodyPr/>
        <a:lstStyle/>
        <a:p>
          <a:endParaRPr lang="en-US"/>
        </a:p>
      </dgm:t>
    </dgm:pt>
    <dgm:pt modelId="{A4A9B0C9-CB4A-4FA7-A189-D70DD54A5218}" type="sibTrans" cxnId="{89FA2E0C-0A5F-4978-BA6D-082709A0197F}">
      <dgm:prSet/>
      <dgm:spPr/>
      <dgm:t>
        <a:bodyPr/>
        <a:lstStyle/>
        <a:p>
          <a:endParaRPr lang="en-US"/>
        </a:p>
      </dgm:t>
    </dgm:pt>
    <dgm:pt modelId="{390C374C-38E9-4D7E-B54D-4A7A31DB37AC}">
      <dgm:prSet/>
      <dgm:spPr/>
      <dgm:t>
        <a:bodyPr/>
        <a:lstStyle/>
        <a:p>
          <a:r>
            <a:rPr lang="en-GB"/>
            <a:t>Share your answers with the class.</a:t>
          </a:r>
          <a:endParaRPr lang="en-US"/>
        </a:p>
      </dgm:t>
    </dgm:pt>
    <dgm:pt modelId="{70A220C7-AADA-474B-B27A-3D1A1DA6B2D3}" type="parTrans" cxnId="{78A0EF8A-F76C-4B3F-8A26-1ABAD38885C0}">
      <dgm:prSet/>
      <dgm:spPr/>
      <dgm:t>
        <a:bodyPr/>
        <a:lstStyle/>
        <a:p>
          <a:endParaRPr lang="en-US"/>
        </a:p>
      </dgm:t>
    </dgm:pt>
    <dgm:pt modelId="{8D1CAEAD-1B7B-4B27-9215-954CC38C33E0}" type="sibTrans" cxnId="{78A0EF8A-F76C-4B3F-8A26-1ABAD38885C0}">
      <dgm:prSet/>
      <dgm:spPr/>
      <dgm:t>
        <a:bodyPr/>
        <a:lstStyle/>
        <a:p>
          <a:endParaRPr lang="en-US"/>
        </a:p>
      </dgm:t>
    </dgm:pt>
    <dgm:pt modelId="{C0722D8D-B6A8-4702-A670-A5788434CC27}" type="pres">
      <dgm:prSet presAssocID="{8C26417A-CFDC-4267-9549-5ED09CBBA971}" presName="hierChild1" presStyleCnt="0">
        <dgm:presLayoutVars>
          <dgm:chPref val="1"/>
          <dgm:dir/>
          <dgm:animOne val="branch"/>
          <dgm:animLvl val="lvl"/>
          <dgm:resizeHandles/>
        </dgm:presLayoutVars>
      </dgm:prSet>
      <dgm:spPr/>
    </dgm:pt>
    <dgm:pt modelId="{45D28D3C-9907-4BC1-8D22-E669C9E56191}" type="pres">
      <dgm:prSet presAssocID="{AE5600C7-F8A5-4732-BFA4-1FC3990DCEA6}" presName="hierRoot1" presStyleCnt="0"/>
      <dgm:spPr/>
    </dgm:pt>
    <dgm:pt modelId="{0D7EAD51-CD8C-4F99-9E81-58F35C27DA82}" type="pres">
      <dgm:prSet presAssocID="{AE5600C7-F8A5-4732-BFA4-1FC3990DCEA6}" presName="composite" presStyleCnt="0"/>
      <dgm:spPr/>
    </dgm:pt>
    <dgm:pt modelId="{7C3F574C-DC8C-4D38-BD15-ADF145B69AD1}" type="pres">
      <dgm:prSet presAssocID="{AE5600C7-F8A5-4732-BFA4-1FC3990DCEA6}" presName="background" presStyleLbl="node0" presStyleIdx="0" presStyleCnt="2"/>
      <dgm:spPr/>
    </dgm:pt>
    <dgm:pt modelId="{02812597-607B-4CEB-A9D6-7D76B7251A08}" type="pres">
      <dgm:prSet presAssocID="{AE5600C7-F8A5-4732-BFA4-1FC3990DCEA6}" presName="text" presStyleLbl="fgAcc0" presStyleIdx="0" presStyleCnt="2">
        <dgm:presLayoutVars>
          <dgm:chPref val="3"/>
        </dgm:presLayoutVars>
      </dgm:prSet>
      <dgm:spPr/>
    </dgm:pt>
    <dgm:pt modelId="{EC92BEA9-3640-4009-8ECE-387E5D4EE666}" type="pres">
      <dgm:prSet presAssocID="{AE5600C7-F8A5-4732-BFA4-1FC3990DCEA6}" presName="hierChild2" presStyleCnt="0"/>
      <dgm:spPr/>
    </dgm:pt>
    <dgm:pt modelId="{542ECBA4-7A75-4579-9735-293CC19A4E42}" type="pres">
      <dgm:prSet presAssocID="{390C374C-38E9-4D7E-B54D-4A7A31DB37AC}" presName="hierRoot1" presStyleCnt="0"/>
      <dgm:spPr/>
    </dgm:pt>
    <dgm:pt modelId="{EA9EB882-D9CB-49C4-99DE-0D5A3889C7CF}" type="pres">
      <dgm:prSet presAssocID="{390C374C-38E9-4D7E-B54D-4A7A31DB37AC}" presName="composite" presStyleCnt="0"/>
      <dgm:spPr/>
    </dgm:pt>
    <dgm:pt modelId="{4F44422A-6054-458B-8F31-A41167ED0130}" type="pres">
      <dgm:prSet presAssocID="{390C374C-38E9-4D7E-B54D-4A7A31DB37AC}" presName="background" presStyleLbl="node0" presStyleIdx="1" presStyleCnt="2"/>
      <dgm:spPr/>
    </dgm:pt>
    <dgm:pt modelId="{56D4B253-4683-4DF0-B42E-43AC6FD7FA60}" type="pres">
      <dgm:prSet presAssocID="{390C374C-38E9-4D7E-B54D-4A7A31DB37AC}" presName="text" presStyleLbl="fgAcc0" presStyleIdx="1" presStyleCnt="2">
        <dgm:presLayoutVars>
          <dgm:chPref val="3"/>
        </dgm:presLayoutVars>
      </dgm:prSet>
      <dgm:spPr/>
    </dgm:pt>
    <dgm:pt modelId="{1E130D9B-70F4-447E-9AC2-1A2DC27CE175}" type="pres">
      <dgm:prSet presAssocID="{390C374C-38E9-4D7E-B54D-4A7A31DB37AC}" presName="hierChild2" presStyleCnt="0"/>
      <dgm:spPr/>
    </dgm:pt>
  </dgm:ptLst>
  <dgm:cxnLst>
    <dgm:cxn modelId="{89FA2E0C-0A5F-4978-BA6D-082709A0197F}" srcId="{8C26417A-CFDC-4267-9549-5ED09CBBA971}" destId="{AE5600C7-F8A5-4732-BFA4-1FC3990DCEA6}" srcOrd="0" destOrd="0" parTransId="{D820BAF6-9F89-46DD-8FB4-DB14962D7CA4}" sibTransId="{A4A9B0C9-CB4A-4FA7-A189-D70DD54A5218}"/>
    <dgm:cxn modelId="{004BA06F-676F-48A3-9902-8C999B76C252}" type="presOf" srcId="{390C374C-38E9-4D7E-B54D-4A7A31DB37AC}" destId="{56D4B253-4683-4DF0-B42E-43AC6FD7FA60}" srcOrd="0" destOrd="0" presId="urn:microsoft.com/office/officeart/2005/8/layout/hierarchy1"/>
    <dgm:cxn modelId="{D1B1C88A-99E3-47D6-A3AC-B3A4706ED3BC}" type="presOf" srcId="{8C26417A-CFDC-4267-9549-5ED09CBBA971}" destId="{C0722D8D-B6A8-4702-A670-A5788434CC27}" srcOrd="0" destOrd="0" presId="urn:microsoft.com/office/officeart/2005/8/layout/hierarchy1"/>
    <dgm:cxn modelId="{78A0EF8A-F76C-4B3F-8A26-1ABAD38885C0}" srcId="{8C26417A-CFDC-4267-9549-5ED09CBBA971}" destId="{390C374C-38E9-4D7E-B54D-4A7A31DB37AC}" srcOrd="1" destOrd="0" parTransId="{70A220C7-AADA-474B-B27A-3D1A1DA6B2D3}" sibTransId="{8D1CAEAD-1B7B-4B27-9215-954CC38C33E0}"/>
    <dgm:cxn modelId="{529D36FA-1D10-4412-A218-27F32FA5C6E2}" type="presOf" srcId="{AE5600C7-F8A5-4732-BFA4-1FC3990DCEA6}" destId="{02812597-607B-4CEB-A9D6-7D76B7251A08}" srcOrd="0" destOrd="0" presId="urn:microsoft.com/office/officeart/2005/8/layout/hierarchy1"/>
    <dgm:cxn modelId="{43F6CD45-7A3C-4BA4-B009-0DD28659E4E5}" type="presParOf" srcId="{C0722D8D-B6A8-4702-A670-A5788434CC27}" destId="{45D28D3C-9907-4BC1-8D22-E669C9E56191}" srcOrd="0" destOrd="0" presId="urn:microsoft.com/office/officeart/2005/8/layout/hierarchy1"/>
    <dgm:cxn modelId="{E117B9F0-7655-4D8D-9CCF-865EA7B1A5D3}" type="presParOf" srcId="{45D28D3C-9907-4BC1-8D22-E669C9E56191}" destId="{0D7EAD51-CD8C-4F99-9E81-58F35C27DA82}" srcOrd="0" destOrd="0" presId="urn:microsoft.com/office/officeart/2005/8/layout/hierarchy1"/>
    <dgm:cxn modelId="{84FBBA03-E0F3-4F78-ADCA-C145186F623B}" type="presParOf" srcId="{0D7EAD51-CD8C-4F99-9E81-58F35C27DA82}" destId="{7C3F574C-DC8C-4D38-BD15-ADF145B69AD1}" srcOrd="0" destOrd="0" presId="urn:microsoft.com/office/officeart/2005/8/layout/hierarchy1"/>
    <dgm:cxn modelId="{0673C19D-4AA0-498B-849A-709E71CA4AA6}" type="presParOf" srcId="{0D7EAD51-CD8C-4F99-9E81-58F35C27DA82}" destId="{02812597-607B-4CEB-A9D6-7D76B7251A08}" srcOrd="1" destOrd="0" presId="urn:microsoft.com/office/officeart/2005/8/layout/hierarchy1"/>
    <dgm:cxn modelId="{CCB07AB5-E80C-4BE3-B3DE-95BF71681203}" type="presParOf" srcId="{45D28D3C-9907-4BC1-8D22-E669C9E56191}" destId="{EC92BEA9-3640-4009-8ECE-387E5D4EE666}" srcOrd="1" destOrd="0" presId="urn:microsoft.com/office/officeart/2005/8/layout/hierarchy1"/>
    <dgm:cxn modelId="{F0565492-FCF8-4509-A4E8-80B0AF7FD6CD}" type="presParOf" srcId="{C0722D8D-B6A8-4702-A670-A5788434CC27}" destId="{542ECBA4-7A75-4579-9735-293CC19A4E42}" srcOrd="1" destOrd="0" presId="urn:microsoft.com/office/officeart/2005/8/layout/hierarchy1"/>
    <dgm:cxn modelId="{97955BFA-C339-4607-BD88-34369F250B10}" type="presParOf" srcId="{542ECBA4-7A75-4579-9735-293CC19A4E42}" destId="{EA9EB882-D9CB-49C4-99DE-0D5A3889C7CF}" srcOrd="0" destOrd="0" presId="urn:microsoft.com/office/officeart/2005/8/layout/hierarchy1"/>
    <dgm:cxn modelId="{4ABD1472-B75B-4BC2-8DC7-254716222063}" type="presParOf" srcId="{EA9EB882-D9CB-49C4-99DE-0D5A3889C7CF}" destId="{4F44422A-6054-458B-8F31-A41167ED0130}" srcOrd="0" destOrd="0" presId="urn:microsoft.com/office/officeart/2005/8/layout/hierarchy1"/>
    <dgm:cxn modelId="{874C20D0-8490-4885-8A16-AD3A7B381198}" type="presParOf" srcId="{EA9EB882-D9CB-49C4-99DE-0D5A3889C7CF}" destId="{56D4B253-4683-4DF0-B42E-43AC6FD7FA60}" srcOrd="1" destOrd="0" presId="urn:microsoft.com/office/officeart/2005/8/layout/hierarchy1"/>
    <dgm:cxn modelId="{6221F874-651B-4CEC-8CB2-80947E923193}" type="presParOf" srcId="{542ECBA4-7A75-4579-9735-293CC19A4E42}" destId="{1E130D9B-70F4-447E-9AC2-1A2DC27CE17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CD9B64-9599-4CBC-BD5E-DABE690299D7}">
      <dsp:nvSpPr>
        <dsp:cNvPr id="0" name=""/>
        <dsp:cNvSpPr/>
      </dsp:nvSpPr>
      <dsp:spPr>
        <a:xfrm>
          <a:off x="1681" y="68687"/>
          <a:ext cx="4871644" cy="508926"/>
        </a:xfrm>
        <a:prstGeom prst="roundRect">
          <a:avLst>
            <a:gd name="adj" fmla="val 10000"/>
          </a:avLst>
        </a:prstGeom>
        <a:solidFill>
          <a:schemeClr val="accent1">
            <a:shade val="6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5245" tIns="36830" rIns="55245" bIns="36830" numCol="1" spcCol="1270" anchor="ctr" anchorCtr="0">
          <a:noAutofit/>
        </a:bodyPr>
        <a:lstStyle/>
        <a:p>
          <a:pPr marL="0" lvl="0" indent="0" algn="ctr" defTabSz="1289050">
            <a:lnSpc>
              <a:spcPct val="90000"/>
            </a:lnSpc>
            <a:spcBef>
              <a:spcPct val="0"/>
            </a:spcBef>
            <a:spcAft>
              <a:spcPct val="35000"/>
            </a:spcAft>
            <a:buNone/>
          </a:pPr>
          <a:r>
            <a:rPr lang="en-GB" sz="2900" kern="1200" dirty="0">
              <a:solidFill>
                <a:schemeClr val="tx1"/>
              </a:solidFill>
            </a:rPr>
            <a:t>In the previous session, we :</a:t>
          </a:r>
        </a:p>
      </dsp:txBody>
      <dsp:txXfrm>
        <a:off x="16587" y="83593"/>
        <a:ext cx="4841832" cy="479114"/>
      </dsp:txXfrm>
    </dsp:sp>
    <dsp:sp modelId="{82047841-DCF3-4002-BDFA-D267047FD099}">
      <dsp:nvSpPr>
        <dsp:cNvPr id="0" name=""/>
        <dsp:cNvSpPr/>
      </dsp:nvSpPr>
      <dsp:spPr>
        <a:xfrm>
          <a:off x="759339" y="669220"/>
          <a:ext cx="508926" cy="508926"/>
        </a:xfrm>
        <a:prstGeom prst="roundRect">
          <a:avLst>
            <a:gd name="adj" fmla="val 16670"/>
          </a:avLst>
        </a:prstGeom>
        <a:solidFill>
          <a:schemeClr val="accent1">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8787EF5E-8FDF-489A-9463-80F5F76C309D}">
      <dsp:nvSpPr>
        <dsp:cNvPr id="0" name=""/>
        <dsp:cNvSpPr/>
      </dsp:nvSpPr>
      <dsp:spPr>
        <a:xfrm>
          <a:off x="1298802" y="669220"/>
          <a:ext cx="2816866" cy="508926"/>
        </a:xfrm>
        <a:prstGeom prst="roundRect">
          <a:avLst>
            <a:gd name="adj" fmla="val 16670"/>
          </a:avLst>
        </a:prstGeom>
        <a:solidFill>
          <a:schemeClr val="accent1">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kern="1200" dirty="0">
              <a:solidFill>
                <a:schemeClr val="tx1"/>
              </a:solidFill>
            </a:rPr>
            <a:t>described a  number system</a:t>
          </a:r>
        </a:p>
      </dsp:txBody>
      <dsp:txXfrm>
        <a:off x="1323650" y="694068"/>
        <a:ext cx="2767170" cy="459230"/>
      </dsp:txXfrm>
    </dsp:sp>
    <dsp:sp modelId="{084AA1D7-565F-4F3C-B4F9-5B970120DFE1}">
      <dsp:nvSpPr>
        <dsp:cNvPr id="0" name=""/>
        <dsp:cNvSpPr/>
      </dsp:nvSpPr>
      <dsp:spPr>
        <a:xfrm>
          <a:off x="759339" y="1239218"/>
          <a:ext cx="508926" cy="508926"/>
        </a:xfrm>
        <a:prstGeom prst="roundRect">
          <a:avLst>
            <a:gd name="adj" fmla="val 16670"/>
          </a:avLst>
        </a:prstGeom>
        <a:solidFill>
          <a:schemeClr val="accent1">
            <a:shade val="50000"/>
            <a:hueOff val="149856"/>
            <a:satOff val="-7429"/>
            <a:lumOff val="2184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D4B90DEA-D7F2-41BD-BC87-A6A274EDC36D}">
      <dsp:nvSpPr>
        <dsp:cNvPr id="0" name=""/>
        <dsp:cNvSpPr/>
      </dsp:nvSpPr>
      <dsp:spPr>
        <a:xfrm>
          <a:off x="1298802" y="1239218"/>
          <a:ext cx="2816866" cy="508926"/>
        </a:xfrm>
        <a:prstGeom prst="roundRect">
          <a:avLst>
            <a:gd name="adj" fmla="val 16670"/>
          </a:avLst>
        </a:prstGeom>
        <a:solidFill>
          <a:schemeClr val="accent1">
            <a:shade val="50000"/>
            <a:hueOff val="149856"/>
            <a:satOff val="-7429"/>
            <a:lumOff val="2184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kern="1200" dirty="0">
              <a:solidFill>
                <a:schemeClr val="tx1"/>
              </a:solidFill>
            </a:rPr>
            <a:t>Represented numbers in decimal, binary, octal, hexadecimal</a:t>
          </a:r>
        </a:p>
      </dsp:txBody>
      <dsp:txXfrm>
        <a:off x="1323650" y="1264066"/>
        <a:ext cx="2767170" cy="459230"/>
      </dsp:txXfrm>
    </dsp:sp>
    <dsp:sp modelId="{599C8862-34ED-4999-9C37-4A6CD3ACDCBC}">
      <dsp:nvSpPr>
        <dsp:cNvPr id="0" name=""/>
        <dsp:cNvSpPr/>
      </dsp:nvSpPr>
      <dsp:spPr>
        <a:xfrm>
          <a:off x="759339" y="1809216"/>
          <a:ext cx="508926" cy="508926"/>
        </a:xfrm>
        <a:prstGeom prst="roundRect">
          <a:avLst>
            <a:gd name="adj" fmla="val 16670"/>
          </a:avLst>
        </a:prstGeom>
        <a:solidFill>
          <a:schemeClr val="accent1">
            <a:shade val="50000"/>
            <a:hueOff val="299713"/>
            <a:satOff val="-14859"/>
            <a:lumOff val="4368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CC29851-37E9-49FD-BB99-9ACE88A332A8}">
      <dsp:nvSpPr>
        <dsp:cNvPr id="0" name=""/>
        <dsp:cNvSpPr/>
      </dsp:nvSpPr>
      <dsp:spPr>
        <a:xfrm>
          <a:off x="1298802" y="1809216"/>
          <a:ext cx="2816866" cy="508926"/>
        </a:xfrm>
        <a:prstGeom prst="roundRect">
          <a:avLst>
            <a:gd name="adj" fmla="val 16670"/>
          </a:avLst>
        </a:prstGeom>
        <a:solidFill>
          <a:schemeClr val="accent1">
            <a:shade val="50000"/>
            <a:hueOff val="299713"/>
            <a:satOff val="-14859"/>
            <a:lumOff val="4368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kern="1200" dirty="0">
              <a:solidFill>
                <a:schemeClr val="tx1"/>
              </a:solidFill>
            </a:rPr>
            <a:t>Converted a number from one number system to a different number system</a:t>
          </a:r>
        </a:p>
      </dsp:txBody>
      <dsp:txXfrm>
        <a:off x="1323650" y="1834064"/>
        <a:ext cx="2767170" cy="459230"/>
      </dsp:txXfrm>
    </dsp:sp>
    <dsp:sp modelId="{938587FD-C680-41A0-94CC-4C6B769A2480}">
      <dsp:nvSpPr>
        <dsp:cNvPr id="0" name=""/>
        <dsp:cNvSpPr/>
      </dsp:nvSpPr>
      <dsp:spPr>
        <a:xfrm>
          <a:off x="759339" y="2379215"/>
          <a:ext cx="508926" cy="508926"/>
        </a:xfrm>
        <a:prstGeom prst="roundRect">
          <a:avLst>
            <a:gd name="adj" fmla="val 16670"/>
          </a:avLst>
        </a:prstGeom>
        <a:solidFill>
          <a:schemeClr val="accent1">
            <a:shade val="50000"/>
            <a:hueOff val="149856"/>
            <a:satOff val="-7429"/>
            <a:lumOff val="2184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B83092C2-64F0-4D50-946A-2798FACA105E}">
      <dsp:nvSpPr>
        <dsp:cNvPr id="0" name=""/>
        <dsp:cNvSpPr/>
      </dsp:nvSpPr>
      <dsp:spPr>
        <a:xfrm>
          <a:off x="1298802" y="2379215"/>
          <a:ext cx="2816866" cy="508926"/>
        </a:xfrm>
        <a:prstGeom prst="roundRect">
          <a:avLst>
            <a:gd name="adj" fmla="val 16670"/>
          </a:avLst>
        </a:prstGeom>
        <a:solidFill>
          <a:schemeClr val="accent1">
            <a:shade val="50000"/>
            <a:hueOff val="149856"/>
            <a:satOff val="-7429"/>
            <a:lumOff val="2184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kern="1200" dirty="0">
              <a:solidFill>
                <a:schemeClr val="tx1"/>
              </a:solidFill>
            </a:rPr>
            <a:t>Performed basic arithmetic (+, -,*) on binary numbers</a:t>
          </a:r>
        </a:p>
      </dsp:txBody>
      <dsp:txXfrm>
        <a:off x="1323650" y="2404063"/>
        <a:ext cx="2767170" cy="4592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CD9B64-9599-4CBC-BD5E-DABE690299D7}">
      <dsp:nvSpPr>
        <dsp:cNvPr id="0" name=""/>
        <dsp:cNvSpPr/>
      </dsp:nvSpPr>
      <dsp:spPr>
        <a:xfrm>
          <a:off x="1681" y="68687"/>
          <a:ext cx="4871644" cy="508926"/>
        </a:xfrm>
        <a:prstGeom prst="roundRect">
          <a:avLst>
            <a:gd name="adj" fmla="val 10000"/>
          </a:avLst>
        </a:prstGeom>
        <a:solidFill>
          <a:schemeClr val="accent1">
            <a:shade val="6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2385" tIns="21590" rIns="32385" bIns="2159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rPr>
            <a:t>By the end of this session, students should be able to:</a:t>
          </a:r>
        </a:p>
      </dsp:txBody>
      <dsp:txXfrm>
        <a:off x="16587" y="83593"/>
        <a:ext cx="4841832" cy="479114"/>
      </dsp:txXfrm>
    </dsp:sp>
    <dsp:sp modelId="{82047841-DCF3-4002-BDFA-D267047FD099}">
      <dsp:nvSpPr>
        <dsp:cNvPr id="0" name=""/>
        <dsp:cNvSpPr/>
      </dsp:nvSpPr>
      <dsp:spPr>
        <a:xfrm>
          <a:off x="759339" y="669220"/>
          <a:ext cx="508926" cy="508926"/>
        </a:xfrm>
        <a:prstGeom prst="roundRect">
          <a:avLst>
            <a:gd name="adj" fmla="val 16670"/>
          </a:avLst>
        </a:prstGeom>
        <a:solidFill>
          <a:schemeClr val="accent1">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8787EF5E-8FDF-489A-9463-80F5F76C309D}">
      <dsp:nvSpPr>
        <dsp:cNvPr id="0" name=""/>
        <dsp:cNvSpPr/>
      </dsp:nvSpPr>
      <dsp:spPr>
        <a:xfrm>
          <a:off x="1298802" y="669220"/>
          <a:ext cx="2816866" cy="508926"/>
        </a:xfrm>
        <a:prstGeom prst="roundRect">
          <a:avLst>
            <a:gd name="adj" fmla="val 16670"/>
          </a:avLst>
        </a:prstGeom>
        <a:solidFill>
          <a:schemeClr val="accent1">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rPr>
            <a:t>describe a logic gate and logic circuit</a:t>
          </a:r>
        </a:p>
      </dsp:txBody>
      <dsp:txXfrm>
        <a:off x="1323650" y="694068"/>
        <a:ext cx="2767170" cy="459230"/>
      </dsp:txXfrm>
    </dsp:sp>
    <dsp:sp modelId="{084AA1D7-565F-4F3C-B4F9-5B970120DFE1}">
      <dsp:nvSpPr>
        <dsp:cNvPr id="0" name=""/>
        <dsp:cNvSpPr/>
      </dsp:nvSpPr>
      <dsp:spPr>
        <a:xfrm>
          <a:off x="759339" y="1239218"/>
          <a:ext cx="508926" cy="508926"/>
        </a:xfrm>
        <a:prstGeom prst="roundRect">
          <a:avLst>
            <a:gd name="adj" fmla="val 16670"/>
          </a:avLst>
        </a:prstGeom>
        <a:solidFill>
          <a:schemeClr val="accent1">
            <a:shade val="50000"/>
            <a:hueOff val="149856"/>
            <a:satOff val="-7429"/>
            <a:lumOff val="2184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D4B90DEA-D7F2-41BD-BC87-A6A274EDC36D}">
      <dsp:nvSpPr>
        <dsp:cNvPr id="0" name=""/>
        <dsp:cNvSpPr/>
      </dsp:nvSpPr>
      <dsp:spPr>
        <a:xfrm>
          <a:off x="1298802" y="1239218"/>
          <a:ext cx="2816866" cy="508926"/>
        </a:xfrm>
        <a:prstGeom prst="roundRect">
          <a:avLst>
            <a:gd name="adj" fmla="val 16670"/>
          </a:avLst>
        </a:prstGeom>
        <a:solidFill>
          <a:schemeClr val="accent1">
            <a:shade val="50000"/>
            <a:hueOff val="149856"/>
            <a:satOff val="-7429"/>
            <a:lumOff val="2184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rPr>
            <a:t>Identify different logic gates in a circuit</a:t>
          </a:r>
        </a:p>
      </dsp:txBody>
      <dsp:txXfrm>
        <a:off x="1323650" y="1264066"/>
        <a:ext cx="2767170" cy="459230"/>
      </dsp:txXfrm>
    </dsp:sp>
    <dsp:sp modelId="{599C8862-34ED-4999-9C37-4A6CD3ACDCBC}">
      <dsp:nvSpPr>
        <dsp:cNvPr id="0" name=""/>
        <dsp:cNvSpPr/>
      </dsp:nvSpPr>
      <dsp:spPr>
        <a:xfrm>
          <a:off x="759339" y="1809216"/>
          <a:ext cx="508926" cy="508926"/>
        </a:xfrm>
        <a:prstGeom prst="roundRect">
          <a:avLst>
            <a:gd name="adj" fmla="val 16670"/>
          </a:avLst>
        </a:prstGeom>
        <a:solidFill>
          <a:schemeClr val="accent1">
            <a:shade val="50000"/>
            <a:hueOff val="299713"/>
            <a:satOff val="-14859"/>
            <a:lumOff val="4368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CC29851-37E9-49FD-BB99-9ACE88A332A8}">
      <dsp:nvSpPr>
        <dsp:cNvPr id="0" name=""/>
        <dsp:cNvSpPr/>
      </dsp:nvSpPr>
      <dsp:spPr>
        <a:xfrm>
          <a:off x="1298802" y="1809216"/>
          <a:ext cx="2816866" cy="508926"/>
        </a:xfrm>
        <a:prstGeom prst="roundRect">
          <a:avLst>
            <a:gd name="adj" fmla="val 16670"/>
          </a:avLst>
        </a:prstGeom>
        <a:solidFill>
          <a:schemeClr val="accent1">
            <a:shade val="50000"/>
            <a:hueOff val="299713"/>
            <a:satOff val="-14859"/>
            <a:lumOff val="4368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rPr>
            <a:t>Construct a logic circuit and its truth table</a:t>
          </a:r>
        </a:p>
      </dsp:txBody>
      <dsp:txXfrm>
        <a:off x="1323650" y="1834064"/>
        <a:ext cx="2767170" cy="459230"/>
      </dsp:txXfrm>
    </dsp:sp>
    <dsp:sp modelId="{938587FD-C680-41A0-94CC-4C6B769A2480}">
      <dsp:nvSpPr>
        <dsp:cNvPr id="0" name=""/>
        <dsp:cNvSpPr/>
      </dsp:nvSpPr>
      <dsp:spPr>
        <a:xfrm>
          <a:off x="759339" y="2379215"/>
          <a:ext cx="508926" cy="508926"/>
        </a:xfrm>
        <a:prstGeom prst="roundRect">
          <a:avLst>
            <a:gd name="adj" fmla="val 16670"/>
          </a:avLst>
        </a:prstGeom>
        <a:solidFill>
          <a:schemeClr val="accent1">
            <a:shade val="50000"/>
            <a:hueOff val="149856"/>
            <a:satOff val="-7429"/>
            <a:lumOff val="2184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B83092C2-64F0-4D50-946A-2798FACA105E}">
      <dsp:nvSpPr>
        <dsp:cNvPr id="0" name=""/>
        <dsp:cNvSpPr/>
      </dsp:nvSpPr>
      <dsp:spPr>
        <a:xfrm>
          <a:off x="1298802" y="2379215"/>
          <a:ext cx="2816866" cy="508926"/>
        </a:xfrm>
        <a:prstGeom prst="roundRect">
          <a:avLst>
            <a:gd name="adj" fmla="val 16670"/>
          </a:avLst>
        </a:prstGeom>
        <a:solidFill>
          <a:schemeClr val="accent1">
            <a:shade val="50000"/>
            <a:hueOff val="149856"/>
            <a:satOff val="-7429"/>
            <a:lumOff val="2184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rPr>
            <a:t>Identify output of a given circuit</a:t>
          </a:r>
        </a:p>
      </dsp:txBody>
      <dsp:txXfrm>
        <a:off x="1323650" y="2404063"/>
        <a:ext cx="2767170" cy="4592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3F574C-DC8C-4D38-BD15-ADF145B69AD1}">
      <dsp:nvSpPr>
        <dsp:cNvPr id="0" name=""/>
        <dsp:cNvSpPr/>
      </dsp:nvSpPr>
      <dsp:spPr>
        <a:xfrm>
          <a:off x="962" y="731626"/>
          <a:ext cx="3379189" cy="21457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812597-607B-4CEB-A9D6-7D76B7251A08}">
      <dsp:nvSpPr>
        <dsp:cNvPr id="0" name=""/>
        <dsp:cNvSpPr/>
      </dsp:nvSpPr>
      <dsp:spPr>
        <a:xfrm>
          <a:off x="376428" y="1088318"/>
          <a:ext cx="3379189" cy="21457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In pairs , access Activity 12 on Moodle and attempt all questions.</a:t>
          </a:r>
          <a:endParaRPr lang="en-US" sz="2800" kern="1200"/>
        </a:p>
      </dsp:txBody>
      <dsp:txXfrm>
        <a:off x="439276" y="1151166"/>
        <a:ext cx="3253493" cy="2020089"/>
      </dsp:txXfrm>
    </dsp:sp>
    <dsp:sp modelId="{4F44422A-6054-458B-8F31-A41167ED0130}">
      <dsp:nvSpPr>
        <dsp:cNvPr id="0" name=""/>
        <dsp:cNvSpPr/>
      </dsp:nvSpPr>
      <dsp:spPr>
        <a:xfrm>
          <a:off x="4131082" y="731626"/>
          <a:ext cx="3379189" cy="21457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D4B253-4683-4DF0-B42E-43AC6FD7FA60}">
      <dsp:nvSpPr>
        <dsp:cNvPr id="0" name=""/>
        <dsp:cNvSpPr/>
      </dsp:nvSpPr>
      <dsp:spPr>
        <a:xfrm>
          <a:off x="4506548" y="1088318"/>
          <a:ext cx="3379189" cy="21457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Share your answers with the class.</a:t>
          </a:r>
          <a:endParaRPr lang="en-US" sz="2800" kern="1200"/>
        </a:p>
      </dsp:txBody>
      <dsp:txXfrm>
        <a:off x="4569396" y="1151166"/>
        <a:ext cx="3253493" cy="2020089"/>
      </dsp:txXfrm>
    </dsp:sp>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06/03/2025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3/6/2025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app.studysmarter.de/link-to?studyset=18542701&amp;summary=71052312&amp;language=en&amp;amp_device_id=9PPhNWzf7u3T-qnmo1QDXq"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NB:  It is important to understand how each logic gate works so that you may also determine the output of a circuit.</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7</a:t>
            </a:fld>
            <a:endParaRPr lang="en-US"/>
          </a:p>
        </p:txBody>
      </p:sp>
    </p:spTree>
    <p:extLst>
      <p:ext uri="{BB962C8B-B14F-4D97-AF65-F5344CB8AC3E}">
        <p14:creationId xmlns:p14="http://schemas.microsoft.com/office/powerpoint/2010/main" val="3668273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93E42"/>
                </a:solidFill>
                <a:effectLst/>
                <a:latin typeface="proxima nova"/>
              </a:rPr>
              <a:t>A </a:t>
            </a:r>
            <a:r>
              <a:rPr lang="en-GB" b="0" i="0" u="none" strike="noStrike" dirty="0">
                <a:solidFill>
                  <a:srgbClr val="007BFF"/>
                </a:solidFill>
                <a:effectLst/>
                <a:latin typeface="proxima nova"/>
                <a:hlinkClick r:id="rId3"/>
              </a:rPr>
              <a:t>truth table</a:t>
            </a:r>
            <a:r>
              <a:rPr lang="en-GB" b="0" i="0" dirty="0">
                <a:solidFill>
                  <a:srgbClr val="393E42"/>
                </a:solidFill>
                <a:effectLst/>
                <a:latin typeface="proxima nova"/>
              </a:rPr>
              <a:t> is a mathematical table used in logic to compute the functional values of logical expressions on each of their functional arguments, that is, on each combination of values taken by their logical variables.</a:t>
            </a:r>
          </a:p>
          <a:p>
            <a:r>
              <a:rPr lang="en-GB" b="0" i="0" dirty="0">
                <a:solidFill>
                  <a:srgbClr val="393E42"/>
                </a:solidFill>
                <a:effectLst/>
                <a:latin typeface="proxima nova"/>
              </a:rPr>
              <a:t>Truth tables are a convenient and comprehensive method to illustrate how binary inputs will influence the output of a particular gate or an entire logic circuit. They help verify the correctness of a logic circuit, no matter how intricate it may be.</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8</a:t>
            </a:fld>
            <a:endParaRPr lang="en-US"/>
          </a:p>
        </p:txBody>
      </p:sp>
    </p:spTree>
    <p:extLst>
      <p:ext uri="{BB962C8B-B14F-4D97-AF65-F5344CB8AC3E}">
        <p14:creationId xmlns:p14="http://schemas.microsoft.com/office/powerpoint/2010/main" val="2984461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b="0" i="0" dirty="0">
                <a:solidFill>
                  <a:srgbClr val="323232"/>
                </a:solidFill>
                <a:effectLst/>
                <a:latin typeface="__Plus_Jakarta_Sans_c12a11"/>
              </a:rPr>
              <a:t>The </a:t>
            </a:r>
            <a:r>
              <a:rPr lang="en-GB" b="1" i="0" dirty="0">
                <a:solidFill>
                  <a:srgbClr val="323232"/>
                </a:solidFill>
                <a:effectLst/>
                <a:latin typeface="__Plus_Jakarta_Sans_c12a11"/>
              </a:rPr>
              <a:t>AND </a:t>
            </a:r>
            <a:r>
              <a:rPr lang="en-GB" b="0" i="0" dirty="0">
                <a:solidFill>
                  <a:srgbClr val="323232"/>
                </a:solidFill>
                <a:effectLst/>
                <a:latin typeface="__Plus_Jakarta_Sans_c12a11"/>
              </a:rPr>
              <a:t>gate takes </a:t>
            </a:r>
            <a:r>
              <a:rPr lang="en-GB" b="1" i="0" dirty="0">
                <a:solidFill>
                  <a:srgbClr val="323232"/>
                </a:solidFill>
                <a:effectLst/>
                <a:latin typeface="__Plus_Jakarta_Sans_c12a11"/>
              </a:rPr>
              <a:t>two inputs</a:t>
            </a:r>
            <a:r>
              <a:rPr lang="en-GB" b="0" i="0" dirty="0">
                <a:solidFill>
                  <a:srgbClr val="323232"/>
                </a:solidFill>
                <a:effectLst/>
                <a:latin typeface="__Plus_Jakarta_Sans_c12a11"/>
              </a:rPr>
              <a:t> and produces one output</a:t>
            </a:r>
          </a:p>
          <a:p>
            <a:pPr algn="ctr"/>
            <a:r>
              <a:rPr lang="en-GB" b="0" i="0" dirty="0">
                <a:solidFill>
                  <a:srgbClr val="323232"/>
                </a:solidFill>
                <a:effectLst/>
                <a:latin typeface="__Plus_Jakarta_Sans_c12a11"/>
              </a:rPr>
              <a:t>Only </a:t>
            </a:r>
            <a:r>
              <a:rPr lang="en-GB" b="1" i="0" dirty="0">
                <a:solidFill>
                  <a:srgbClr val="323232"/>
                </a:solidFill>
                <a:effectLst/>
                <a:latin typeface="__Plus_Jakarta_Sans_c12a11"/>
              </a:rPr>
              <a:t>two positive inputs</a:t>
            </a:r>
            <a:r>
              <a:rPr lang="en-GB" b="0" i="0" dirty="0">
                <a:solidFill>
                  <a:srgbClr val="323232"/>
                </a:solidFill>
                <a:effectLst/>
                <a:latin typeface="__Plus_Jakarta_Sans_c12a11"/>
              </a:rPr>
              <a:t> (1 and 1) will result in a positive </a:t>
            </a:r>
            <a:r>
              <a:rPr lang="en-GB" b="1" i="0" dirty="0">
                <a:solidFill>
                  <a:srgbClr val="323232"/>
                </a:solidFill>
                <a:effectLst/>
                <a:latin typeface="__Plus_Jakarta_Sans_c12a11"/>
              </a:rPr>
              <a:t>output of 1</a:t>
            </a:r>
            <a:endParaRPr lang="en-GB" b="0" i="0" dirty="0">
              <a:solidFill>
                <a:srgbClr val="323232"/>
              </a:solidFill>
              <a:effectLst/>
              <a:latin typeface="__Plus_Jakarta_Sans_c12a11"/>
            </a:endParaRPr>
          </a:p>
          <a:p>
            <a:pPr algn="ctr"/>
            <a:r>
              <a:rPr lang="en-GB" b="0" i="0" dirty="0">
                <a:solidFill>
                  <a:srgbClr val="323232"/>
                </a:solidFill>
                <a:effectLst/>
                <a:latin typeface="__Plus_Jakarta_Sans_c12a11"/>
              </a:rPr>
              <a:t>If either of the inputs is a 0 the output will be a 0</a:t>
            </a:r>
          </a:p>
          <a:p>
            <a:r>
              <a:rPr lang="en-GB" b="1" i="0" dirty="0">
                <a:solidFill>
                  <a:srgbClr val="FF0000"/>
                </a:solidFill>
                <a:effectLst/>
                <a:latin typeface="Lato" panose="020F0502020204030203" pitchFamily="34" charset="0"/>
              </a:rPr>
              <a:t>A AND B</a:t>
            </a:r>
            <a:r>
              <a:rPr lang="en-GB" b="0" i="0" dirty="0">
                <a:solidFill>
                  <a:srgbClr val="7A7C84"/>
                </a:solidFill>
                <a:effectLst/>
                <a:latin typeface="Lato" panose="020F0502020204030203" pitchFamily="34" charset="0"/>
              </a:rPr>
              <a:t> or </a:t>
            </a:r>
            <a:r>
              <a:rPr lang="en-GB" b="1" i="0" dirty="0">
                <a:solidFill>
                  <a:srgbClr val="FF0000"/>
                </a:solidFill>
                <a:effectLst/>
                <a:latin typeface="Lato" panose="020F0502020204030203" pitchFamily="34" charset="0"/>
              </a:rPr>
              <a:t>Q = </a:t>
            </a:r>
            <a:r>
              <a:rPr lang="en-GB" b="1" i="0" dirty="0" err="1">
                <a:solidFill>
                  <a:srgbClr val="FF0000"/>
                </a:solidFill>
                <a:effectLst/>
                <a:latin typeface="Lato" panose="020F0502020204030203" pitchFamily="34" charset="0"/>
              </a:rPr>
              <a:t>a.b</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9</a:t>
            </a:fld>
            <a:endParaRPr lang="en-US"/>
          </a:p>
        </p:txBody>
      </p:sp>
    </p:spTree>
    <p:extLst>
      <p:ext uri="{BB962C8B-B14F-4D97-AF65-F5344CB8AC3E}">
        <p14:creationId xmlns:p14="http://schemas.microsoft.com/office/powerpoint/2010/main" val="1496763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b="0" i="0" dirty="0">
                <a:solidFill>
                  <a:srgbClr val="323232"/>
                </a:solidFill>
                <a:effectLst/>
                <a:latin typeface="__Plus_Jakarta_Sans_c12a11"/>
              </a:rPr>
              <a:t>The OR gate takes </a:t>
            </a:r>
            <a:r>
              <a:rPr lang="en-GB" b="1" i="0" dirty="0">
                <a:solidFill>
                  <a:srgbClr val="323232"/>
                </a:solidFill>
                <a:effectLst/>
                <a:latin typeface="__Plus_Jakarta_Sans_c12a11"/>
              </a:rPr>
              <a:t>two inputs</a:t>
            </a:r>
            <a:r>
              <a:rPr lang="en-GB" b="0" i="0" dirty="0">
                <a:solidFill>
                  <a:srgbClr val="323232"/>
                </a:solidFill>
                <a:effectLst/>
                <a:latin typeface="__Plus_Jakarta_Sans_c12a11"/>
              </a:rPr>
              <a:t> and produces one output</a:t>
            </a:r>
          </a:p>
          <a:p>
            <a:pPr algn="ctr"/>
            <a:r>
              <a:rPr lang="en-GB" b="0" i="0" dirty="0">
                <a:solidFill>
                  <a:srgbClr val="323232"/>
                </a:solidFill>
                <a:effectLst/>
                <a:latin typeface="__Plus_Jakarta_Sans_c12a11"/>
              </a:rPr>
              <a:t>If </a:t>
            </a:r>
            <a:r>
              <a:rPr lang="en-GB" b="1" i="0" dirty="0">
                <a:solidFill>
                  <a:srgbClr val="323232"/>
                </a:solidFill>
                <a:effectLst/>
                <a:latin typeface="__Plus_Jakarta_Sans_c12a11"/>
              </a:rPr>
              <a:t>either of the inputs is positive </a:t>
            </a:r>
            <a:r>
              <a:rPr lang="en-GB" b="0" i="0" dirty="0">
                <a:solidFill>
                  <a:srgbClr val="323232"/>
                </a:solidFill>
                <a:effectLst/>
                <a:latin typeface="__Plus_Jakarta_Sans_c12a11"/>
              </a:rPr>
              <a:t>(1) the </a:t>
            </a:r>
            <a:r>
              <a:rPr lang="en-GB" b="1" i="0" dirty="0">
                <a:solidFill>
                  <a:srgbClr val="323232"/>
                </a:solidFill>
                <a:effectLst/>
                <a:latin typeface="__Plus_Jakarta_Sans_c12a11"/>
              </a:rPr>
              <a:t>output will be 1</a:t>
            </a:r>
            <a:endParaRPr lang="en-GB" b="0" i="0" dirty="0">
              <a:solidFill>
                <a:srgbClr val="323232"/>
              </a:solidFill>
              <a:effectLst/>
              <a:latin typeface="__Plus_Jakarta_Sans_c12a11"/>
            </a:endParaRPr>
          </a:p>
          <a:p>
            <a:r>
              <a:rPr lang="en-GB" dirty="0"/>
              <a:t>OR also needs two inputs</a:t>
            </a:r>
          </a:p>
          <a:p>
            <a:r>
              <a:rPr lang="en-GB" dirty="0"/>
              <a:t> • OR needs one input to be ON for it to spit out ON • It is also ON when both inputs are ON • It is OFF when both inputs are OFF</a:t>
            </a:r>
          </a:p>
          <a:p>
            <a:r>
              <a:rPr lang="en-GB" b="0" i="0" dirty="0">
                <a:solidFill>
                  <a:srgbClr val="FF0000"/>
                </a:solidFill>
                <a:effectLst/>
                <a:latin typeface="Lato" panose="020F0502020204030203" pitchFamily="34" charset="0"/>
              </a:rPr>
              <a:t>OR B</a:t>
            </a:r>
            <a:r>
              <a:rPr lang="en-GB" b="0" i="0" dirty="0">
                <a:solidFill>
                  <a:srgbClr val="7A7C84"/>
                </a:solidFill>
                <a:effectLst/>
                <a:latin typeface="Lato" panose="020F0502020204030203" pitchFamily="34" charset="0"/>
              </a:rPr>
              <a:t> or </a:t>
            </a:r>
            <a:r>
              <a:rPr lang="en-GB" b="0" i="0" dirty="0">
                <a:solidFill>
                  <a:srgbClr val="FF0000"/>
                </a:solidFill>
                <a:effectLst/>
                <a:latin typeface="Lato" panose="020F0502020204030203" pitchFamily="34" charset="0"/>
              </a:rPr>
              <a:t>X = a + b</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10</a:t>
            </a:fld>
            <a:endParaRPr lang="en-US"/>
          </a:p>
        </p:txBody>
      </p:sp>
    </p:spTree>
    <p:extLst>
      <p:ext uri="{BB962C8B-B14F-4D97-AF65-F5344CB8AC3E}">
        <p14:creationId xmlns:p14="http://schemas.microsoft.com/office/powerpoint/2010/main" val="1191511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FF0000"/>
                </a:solidFill>
                <a:effectLst/>
                <a:latin typeface="Lato" panose="020F0502020204030203" pitchFamily="34" charset="0"/>
              </a:rPr>
              <a:t>NOT A</a:t>
            </a:r>
            <a:r>
              <a:rPr lang="en-GB" b="0" i="0" dirty="0">
                <a:solidFill>
                  <a:srgbClr val="7A7C84"/>
                </a:solidFill>
                <a:effectLst/>
                <a:latin typeface="Lato" panose="020F0502020204030203" pitchFamily="34" charset="0"/>
              </a:rPr>
              <a:t> or </a:t>
            </a:r>
            <a:r>
              <a:rPr lang="en-GB" b="0" i="0" dirty="0">
                <a:solidFill>
                  <a:srgbClr val="FF0000"/>
                </a:solidFill>
                <a:effectLst/>
                <a:latin typeface="Lato" panose="020F0502020204030203" pitchFamily="34" charset="0"/>
              </a:rPr>
              <a:t>Q = ā</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11</a:t>
            </a:fld>
            <a:endParaRPr lang="en-US"/>
          </a:p>
        </p:txBody>
      </p:sp>
    </p:spTree>
    <p:extLst>
      <p:ext uri="{BB962C8B-B14F-4D97-AF65-F5344CB8AC3E}">
        <p14:creationId xmlns:p14="http://schemas.microsoft.com/office/powerpoint/2010/main" val="3217273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0" i="0" dirty="0">
                <a:solidFill>
                  <a:srgbClr val="FF0000"/>
                </a:solidFill>
                <a:effectLst/>
                <a:latin typeface="Lato" panose="020F0502020204030203" pitchFamily="34" charset="0"/>
              </a:rPr>
              <a:t>A NAND B</a:t>
            </a:r>
            <a:r>
              <a:rPr lang="en-GB" b="0" i="0" dirty="0">
                <a:solidFill>
                  <a:srgbClr val="7A7C84"/>
                </a:solidFill>
                <a:effectLst/>
                <a:latin typeface="Lato" panose="020F0502020204030203" pitchFamily="34" charset="0"/>
              </a:rPr>
              <a:t> or </a:t>
            </a:r>
            <a:r>
              <a:rPr lang="en-GB" b="0" i="0" dirty="0">
                <a:solidFill>
                  <a:srgbClr val="FF0000"/>
                </a:solidFill>
                <a:effectLst/>
                <a:latin typeface="Lato" panose="020F0502020204030203" pitchFamily="34" charset="0"/>
              </a:rPr>
              <a:t>Y=a-.b-</a:t>
            </a:r>
            <a:endParaRPr lang="en-GB" dirty="0"/>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12</a:t>
            </a:fld>
            <a:endParaRPr lang="en-US"/>
          </a:p>
        </p:txBody>
      </p:sp>
    </p:spTree>
    <p:extLst>
      <p:ext uri="{BB962C8B-B14F-4D97-AF65-F5344CB8AC3E}">
        <p14:creationId xmlns:p14="http://schemas.microsoft.com/office/powerpoint/2010/main" val="2583390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23232"/>
                </a:solidFill>
                <a:effectLst/>
                <a:latin typeface="__Plus_Jakarta_Sans_c12a11"/>
              </a:rPr>
              <a:t>A </a:t>
            </a:r>
            <a:r>
              <a:rPr lang="en-GB" b="1" i="0" dirty="0">
                <a:solidFill>
                  <a:srgbClr val="323232"/>
                </a:solidFill>
                <a:effectLst/>
                <a:latin typeface="__Plus_Jakarta_Sans_c12a11"/>
              </a:rPr>
              <a:t>NOR </a:t>
            </a:r>
            <a:r>
              <a:rPr lang="en-GB" b="0" i="0" dirty="0">
                <a:solidFill>
                  <a:srgbClr val="323232"/>
                </a:solidFill>
                <a:effectLst/>
                <a:latin typeface="__Plus_Jakarta_Sans_c12a11"/>
              </a:rPr>
              <a:t>gate is a combination of an </a:t>
            </a:r>
            <a:r>
              <a:rPr lang="en-GB" b="1" i="0" dirty="0">
                <a:solidFill>
                  <a:srgbClr val="323232"/>
                </a:solidFill>
                <a:effectLst/>
                <a:latin typeface="__Plus_Jakarta_Sans_c12a11"/>
              </a:rPr>
              <a:t>OR gate followed by a NOT gate</a:t>
            </a:r>
            <a:r>
              <a:rPr lang="en-GB" b="0" i="0" dirty="0">
                <a:solidFill>
                  <a:srgbClr val="323232"/>
                </a:solidFill>
                <a:effectLst/>
                <a:latin typeface="__Plus_Jakarta_Sans_c12a11"/>
              </a:rPr>
              <a:t>. If b</a:t>
            </a:r>
            <a:r>
              <a:rPr lang="en-GB" b="1" i="0" dirty="0">
                <a:solidFill>
                  <a:srgbClr val="323232"/>
                </a:solidFill>
                <a:effectLst/>
                <a:latin typeface="__Plus_Jakarta_Sans_c12a11"/>
              </a:rPr>
              <a:t>oth inputs are 0</a:t>
            </a:r>
            <a:r>
              <a:rPr lang="en-GB" b="0" i="0" dirty="0">
                <a:solidFill>
                  <a:srgbClr val="323232"/>
                </a:solidFill>
                <a:effectLst/>
                <a:latin typeface="__Plus_Jakarta_Sans_c12a11"/>
              </a:rPr>
              <a:t> it will output a </a:t>
            </a:r>
            <a:r>
              <a:rPr lang="en-GB" b="1" i="0" dirty="0">
                <a:solidFill>
                  <a:srgbClr val="323232"/>
                </a:solidFill>
                <a:effectLst/>
                <a:latin typeface="__Plus_Jakarta_Sans_c12a11"/>
              </a:rPr>
              <a:t>1</a:t>
            </a:r>
            <a:r>
              <a:rPr lang="en-GB" b="0" i="0" dirty="0">
                <a:solidFill>
                  <a:srgbClr val="323232"/>
                </a:solidFill>
                <a:effectLst/>
                <a:latin typeface="__Plus_Jakarta_Sans_c12a11"/>
              </a:rPr>
              <a:t>. Any other combination of inputs will result in an output of 0</a:t>
            </a:r>
          </a:p>
          <a:p>
            <a:pPr algn="l"/>
            <a:r>
              <a:rPr lang="en-GB" b="0" i="0" dirty="0">
                <a:solidFill>
                  <a:srgbClr val="FF0000"/>
                </a:solidFill>
                <a:effectLst/>
                <a:latin typeface="Lato" panose="020F0502020204030203" pitchFamily="34" charset="0"/>
              </a:rPr>
              <a:t>A NOR B</a:t>
            </a:r>
            <a:r>
              <a:rPr lang="en-GB" b="0" i="0" dirty="0">
                <a:solidFill>
                  <a:srgbClr val="7A7C84"/>
                </a:solidFill>
                <a:effectLst/>
                <a:latin typeface="Lato" panose="020F0502020204030203" pitchFamily="34" charset="0"/>
              </a:rPr>
              <a:t> or</a:t>
            </a:r>
            <a:r>
              <a:rPr lang="en-GB" b="0" i="0" dirty="0">
                <a:solidFill>
                  <a:srgbClr val="FF0000"/>
                </a:solidFill>
                <a:effectLst/>
                <a:latin typeface="Lato" panose="020F0502020204030203" pitchFamily="34" charset="0"/>
              </a:rPr>
              <a:t> Z=a- + b-</a:t>
            </a:r>
            <a:endParaRPr lang="en-GB" b="0" i="0" dirty="0">
              <a:solidFill>
                <a:srgbClr val="7A7C84"/>
              </a:solidFill>
              <a:effectLst/>
              <a:latin typeface="Lato" panose="020F0502020204030203" pitchFamily="34" charset="0"/>
            </a:endParaRPr>
          </a:p>
          <a:p>
            <a:br>
              <a:rPr lang="en-GB" dirty="0"/>
            </a:b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13</a:t>
            </a:fld>
            <a:endParaRPr lang="en-US"/>
          </a:p>
        </p:txBody>
      </p:sp>
    </p:spTree>
    <p:extLst>
      <p:ext uri="{BB962C8B-B14F-4D97-AF65-F5344CB8AC3E}">
        <p14:creationId xmlns:p14="http://schemas.microsoft.com/office/powerpoint/2010/main" val="334989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XOR is the short way to say “Exclusive OR” • Like OR, XOR also only needs one input to be ON for it to spit out ON • But unlike OR, when both inputs are ON, XOR spits out OFF • It is also OFF when both inputs are OFF</a:t>
            </a:r>
          </a:p>
          <a:p>
            <a:endParaRPr lang="en-GB" dirty="0"/>
          </a:p>
          <a:p>
            <a:pPr algn="l"/>
            <a:r>
              <a:rPr lang="en-GB" b="0" i="0" dirty="0">
                <a:solidFill>
                  <a:srgbClr val="FF0000"/>
                </a:solidFill>
                <a:effectLst/>
                <a:latin typeface="Lato" panose="020F0502020204030203" pitchFamily="34" charset="0"/>
              </a:rPr>
              <a:t>XOR B</a:t>
            </a:r>
            <a:r>
              <a:rPr lang="en-GB" b="0" i="0" dirty="0">
                <a:solidFill>
                  <a:srgbClr val="7A7C84"/>
                </a:solidFill>
                <a:effectLst/>
                <a:latin typeface="Lato" panose="020F0502020204030203" pitchFamily="34" charset="0"/>
              </a:rPr>
              <a:t> or </a:t>
            </a:r>
            <a:r>
              <a:rPr lang="en-GB" b="0" i="0" dirty="0">
                <a:solidFill>
                  <a:srgbClr val="FF0000"/>
                </a:solidFill>
                <a:effectLst/>
                <a:latin typeface="Lato" panose="020F0502020204030203" pitchFamily="34" charset="0"/>
              </a:rPr>
              <a:t>Y = (</a:t>
            </a:r>
            <a:r>
              <a:rPr lang="en-GB" b="0" i="0" dirty="0" err="1">
                <a:solidFill>
                  <a:srgbClr val="FF0000"/>
                </a:solidFill>
                <a:effectLst/>
                <a:latin typeface="Lato" panose="020F0502020204030203" pitchFamily="34" charset="0"/>
              </a:rPr>
              <a:t>a.b</a:t>
            </a:r>
            <a:r>
              <a:rPr lang="en-GB" b="0" i="0" dirty="0">
                <a:solidFill>
                  <a:srgbClr val="FF0000"/>
                </a:solidFill>
                <a:effectLst/>
                <a:latin typeface="Lato" panose="020F0502020204030203" pitchFamily="34" charset="0"/>
              </a:rPr>
              <a:t>-)+(a-.b) </a:t>
            </a:r>
            <a:endParaRPr lang="en-GB" b="0" i="0" dirty="0">
              <a:solidFill>
                <a:srgbClr val="7A7C84"/>
              </a:solidFill>
              <a:effectLst/>
              <a:latin typeface="Lato" panose="020F0502020204030203" pitchFamily="34" charset="0"/>
            </a:endParaRPr>
          </a:p>
          <a:p>
            <a:br>
              <a:rPr lang="en-GB" b="0" i="0" dirty="0">
                <a:solidFill>
                  <a:srgbClr val="7A7C84"/>
                </a:solidFill>
                <a:effectLst/>
                <a:latin typeface="Lato" panose="020F0502020204030203" pitchFamily="34" charset="0"/>
              </a:rPr>
            </a:b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14</a:t>
            </a:fld>
            <a:endParaRPr lang="en-US"/>
          </a:p>
        </p:txBody>
      </p:sp>
    </p:spTree>
    <p:extLst>
      <p:ext uri="{BB962C8B-B14F-4D97-AF65-F5344CB8AC3E}">
        <p14:creationId xmlns:p14="http://schemas.microsoft.com/office/powerpoint/2010/main" val="40992113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A3A3A"/>
                </a:solidFill>
                <a:effectLst/>
                <a:latin typeface="Source Sans Pro" panose="020B0503030403020204" pitchFamily="34" charset="0"/>
              </a:rPr>
              <a:t>XOR followed by NOT: True if A and B are both True or both False </a:t>
            </a:r>
          </a:p>
          <a:p>
            <a:r>
              <a:rPr lang="en-GB" b="0" i="0" dirty="0">
                <a:solidFill>
                  <a:srgbClr val="3A3A3A"/>
                </a:solidFill>
                <a:effectLst/>
                <a:latin typeface="Source Sans Pro" panose="020B0503030403020204" pitchFamily="34" charset="0"/>
              </a:rPr>
              <a:t>Z = A XNOR B</a:t>
            </a:r>
          </a:p>
          <a:p>
            <a:r>
              <a:rPr lang="en-GB" b="0" i="0" dirty="0">
                <a:solidFill>
                  <a:srgbClr val="3B556B"/>
                </a:solidFill>
                <a:effectLst/>
                <a:latin typeface="proxima nova"/>
              </a:rPr>
              <a:t>An XNOR Gate Is A Digital Logic Gate That Outputs True Or '1' Only When All Inputs Are True Or '1</a:t>
            </a:r>
            <a:r>
              <a:rPr lang="en-GB" b="0" i="0" dirty="0">
                <a:solidFill>
                  <a:srgbClr val="393E42"/>
                </a:solidFill>
                <a:effectLst/>
                <a:latin typeface="proxima nova"/>
              </a:rPr>
              <a:t>its output is the inverse or 'NOT' of that of an XOR gate.</a:t>
            </a:r>
          </a:p>
          <a:p>
            <a:pPr algn="l">
              <a:buFont typeface="Arial" panose="020B0604020202020204" pitchFamily="34" charset="0"/>
              <a:buChar char="•"/>
            </a:pPr>
            <a:r>
              <a:rPr lang="en-GB" b="0" i="0" dirty="0">
                <a:solidFill>
                  <a:srgbClr val="393E42"/>
                </a:solidFill>
                <a:effectLst/>
                <a:latin typeface="proxima nova"/>
              </a:rPr>
              <a:t>An XNOR gate outputs true or '1' only when the number of true inputs is even, its output is the inverse of an XOR gate.</a:t>
            </a:r>
          </a:p>
          <a:p>
            <a:pPr algn="l">
              <a:buFont typeface="Arial" panose="020B0604020202020204" pitchFamily="34" charset="0"/>
              <a:buChar char="•"/>
            </a:pPr>
            <a:r>
              <a:rPr lang="en-GB" b="0" i="0" dirty="0">
                <a:solidFill>
                  <a:srgbClr val="393E42"/>
                </a:solidFill>
                <a:effectLst/>
                <a:latin typeface="proxima nova"/>
              </a:rPr>
              <a:t>The XNOR gate's truth table makes clear that the output is 'true' or '1' only when both inputs are the same, hence the term 'equivalence gate'.</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15</a:t>
            </a:fld>
            <a:endParaRPr lang="en-US"/>
          </a:p>
        </p:txBody>
      </p:sp>
    </p:spTree>
    <p:extLst>
      <p:ext uri="{BB962C8B-B14F-4D97-AF65-F5344CB8AC3E}">
        <p14:creationId xmlns:p14="http://schemas.microsoft.com/office/powerpoint/2010/main" val="3461470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16</a:t>
            </a:fld>
            <a:endParaRPr lang="en-US"/>
          </a:p>
        </p:txBody>
      </p:sp>
    </p:spTree>
    <p:extLst>
      <p:ext uri="{BB962C8B-B14F-4D97-AF65-F5344CB8AC3E}">
        <p14:creationId xmlns:p14="http://schemas.microsoft.com/office/powerpoint/2010/main" val="39832904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C92A5-473A-C2D9-85D1-62B8C794CE62}"/>
              </a:ext>
            </a:extLst>
          </p:cNvPr>
          <p:cNvSpPr txBox="1">
            <a:spLocks/>
          </p:cNvSpPr>
          <p:nvPr userDrawn="1"/>
        </p:nvSpPr>
        <p:spPr>
          <a:xfrm>
            <a:off x="384177" y="1516067"/>
            <a:ext cx="3879850" cy="3608387"/>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pPr>
              <a:defRPr/>
            </a:pPr>
            <a:endParaRPr lang="en-US" sz="1406" dirty="0"/>
          </a:p>
        </p:txBody>
      </p:sp>
    </p:spTree>
    <p:extLst>
      <p:ext uri="{BB962C8B-B14F-4D97-AF65-F5344CB8AC3E}">
        <p14:creationId xmlns:p14="http://schemas.microsoft.com/office/powerpoint/2010/main" val="99956165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4"/>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257175" indent="0" algn="ctr">
              <a:buNone/>
              <a:defRPr>
                <a:solidFill>
                  <a:schemeClr val="tx1">
                    <a:tint val="75000"/>
                  </a:schemeClr>
                </a:solidFill>
              </a:defRPr>
            </a:lvl2pPr>
            <a:lvl3pPr marL="514350" indent="0" algn="ctr">
              <a:buNone/>
              <a:defRPr>
                <a:solidFill>
                  <a:schemeClr val="tx1">
                    <a:tint val="75000"/>
                  </a:schemeClr>
                </a:solidFill>
              </a:defRPr>
            </a:lvl3pPr>
            <a:lvl4pPr marL="771525" indent="0" algn="ctr">
              <a:buNone/>
              <a:defRPr>
                <a:solidFill>
                  <a:schemeClr val="tx1">
                    <a:tint val="75000"/>
                  </a:schemeClr>
                </a:solidFill>
              </a:defRPr>
            </a:lvl4pPr>
            <a:lvl5pPr marL="1028700" indent="0" algn="ctr">
              <a:buNone/>
              <a:defRPr>
                <a:solidFill>
                  <a:schemeClr val="tx1">
                    <a:tint val="75000"/>
                  </a:schemeClr>
                </a:solidFill>
              </a:defRPr>
            </a:lvl5pPr>
            <a:lvl6pPr marL="1285875" indent="0" algn="ctr">
              <a:buNone/>
              <a:defRPr>
                <a:solidFill>
                  <a:schemeClr val="tx1">
                    <a:tint val="75000"/>
                  </a:schemeClr>
                </a:solidFill>
              </a:defRPr>
            </a:lvl6pPr>
            <a:lvl7pPr marL="1543050" indent="0" algn="ctr">
              <a:buNone/>
              <a:defRPr>
                <a:solidFill>
                  <a:schemeClr val="tx1">
                    <a:tint val="75000"/>
                  </a:schemeClr>
                </a:solidFill>
              </a:defRPr>
            </a:lvl7pPr>
            <a:lvl8pPr marL="1800225" indent="0" algn="ctr">
              <a:buNone/>
              <a:defRPr>
                <a:solidFill>
                  <a:schemeClr val="tx1">
                    <a:tint val="75000"/>
                  </a:schemeClr>
                </a:solidFill>
              </a:defRPr>
            </a:lvl8pPr>
            <a:lvl9pPr marL="20574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81C12A-5607-B58A-5DC7-944C2BF99A0E}"/>
              </a:ext>
            </a:extLst>
          </p:cNvPr>
          <p:cNvSpPr>
            <a:spLocks noGrp="1"/>
          </p:cNvSpPr>
          <p:nvPr>
            <p:ph type="dt" sz="half" idx="10"/>
          </p:nvPr>
        </p:nvSpPr>
        <p:spPr>
          <a:xfrm>
            <a:off x="395288" y="6524629"/>
            <a:ext cx="971550" cy="219075"/>
          </a:xfrm>
        </p:spPr>
        <p:txBody>
          <a:bodyPr/>
          <a:lstStyle>
            <a:lvl1pPr>
              <a:defRPr smtClean="0"/>
            </a:lvl1pPr>
          </a:lstStyle>
          <a:p>
            <a:pPr>
              <a:defRPr/>
            </a:pPr>
            <a:fld id="{0CAE4AE3-C7F2-4619-AE16-6C1933D1023E}" type="datetime1">
              <a:rPr lang="en-GB" altLang="en-US"/>
              <a:pPr>
                <a:defRPr/>
              </a:pPr>
              <a:t>06/03/2025</a:t>
            </a:fld>
            <a:endParaRPr lang="en-GB" altLang="en-US"/>
          </a:p>
        </p:txBody>
      </p:sp>
      <p:sp>
        <p:nvSpPr>
          <p:cNvPr id="5" name="Footer Placeholder 4">
            <a:extLst>
              <a:ext uri="{FF2B5EF4-FFF2-40B4-BE49-F238E27FC236}">
                <a16:creationId xmlns:a16="http://schemas.microsoft.com/office/drawing/2014/main" id="{41702596-8192-D1AE-EBAC-0C523392D90E}"/>
              </a:ext>
            </a:extLst>
          </p:cNvPr>
          <p:cNvSpPr>
            <a:spLocks noGrp="1"/>
          </p:cNvSpPr>
          <p:nvPr>
            <p:ph type="ftr" sz="quarter" idx="11"/>
          </p:nvPr>
        </p:nvSpPr>
        <p:spPr>
          <a:xfrm>
            <a:off x="4140200" y="6381754"/>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8064360C-C829-3319-8C38-250E6D96BBFB}"/>
              </a:ext>
            </a:extLst>
          </p:cNvPr>
          <p:cNvSpPr>
            <a:spLocks noGrp="1"/>
          </p:cNvSpPr>
          <p:nvPr>
            <p:ph type="sldNum" sz="quarter" idx="12"/>
          </p:nvPr>
        </p:nvSpPr>
        <p:spPr>
          <a:xfrm>
            <a:off x="0" y="0"/>
            <a:ext cx="0" cy="0"/>
          </a:xfrm>
        </p:spPr>
        <p:txBody>
          <a:bodyPr/>
          <a:lstStyle>
            <a:lvl1pPr>
              <a:defRPr/>
            </a:lvl1pPr>
          </a:lstStyle>
          <a:p>
            <a:pPr>
              <a:defRPr/>
            </a:pPr>
            <a:fld id="{CB008186-BA29-472B-A6D1-EB980C2E5012}" type="slidenum">
              <a:rPr lang="en-GB" altLang="en-US"/>
              <a:pPr>
                <a:defRPr/>
              </a:pPr>
              <a:t>‹#›</a:t>
            </a:fld>
            <a:endParaRPr lang="en-GB" altLang="en-US"/>
          </a:p>
        </p:txBody>
      </p:sp>
    </p:spTree>
    <p:extLst>
      <p:ext uri="{BB962C8B-B14F-4D97-AF65-F5344CB8AC3E}">
        <p14:creationId xmlns:p14="http://schemas.microsoft.com/office/powerpoint/2010/main" val="679523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F21465-CA53-8C12-C9F4-AD288F640EBE}"/>
              </a:ext>
            </a:extLst>
          </p:cNvPr>
          <p:cNvSpPr>
            <a:spLocks noGrp="1"/>
          </p:cNvSpPr>
          <p:nvPr>
            <p:ph type="dt" sz="half" idx="10"/>
          </p:nvPr>
        </p:nvSpPr>
        <p:spPr>
          <a:xfrm>
            <a:off x="0" y="0"/>
            <a:ext cx="0" cy="0"/>
          </a:xfrm>
        </p:spPr>
        <p:txBody>
          <a:bodyPr/>
          <a:lstStyle>
            <a:lvl1pPr>
              <a:defRPr smtClean="0"/>
            </a:lvl1pPr>
          </a:lstStyle>
          <a:p>
            <a:pPr>
              <a:defRPr/>
            </a:pPr>
            <a:fld id="{EEC46477-1763-464C-9133-87CBC95CBBB3}" type="datetime1">
              <a:rPr lang="en-GB" altLang="en-US"/>
              <a:pPr>
                <a:defRPr/>
              </a:pPr>
              <a:t>06/03/2025</a:t>
            </a:fld>
            <a:endParaRPr lang="en-GB" altLang="en-US"/>
          </a:p>
        </p:txBody>
      </p:sp>
      <p:sp>
        <p:nvSpPr>
          <p:cNvPr id="5" name="Footer Placeholder 4">
            <a:extLst>
              <a:ext uri="{FF2B5EF4-FFF2-40B4-BE49-F238E27FC236}">
                <a16:creationId xmlns:a16="http://schemas.microsoft.com/office/drawing/2014/main" id="{23D7DC64-B2F2-CD09-83EC-3BDBE4F95E03}"/>
              </a:ext>
            </a:extLst>
          </p:cNvPr>
          <p:cNvSpPr>
            <a:spLocks noGrp="1"/>
          </p:cNvSpPr>
          <p:nvPr>
            <p:ph type="ftr" sz="quarter" idx="11"/>
          </p:nvPr>
        </p:nvSpPr>
        <p:spPr>
          <a:xfrm>
            <a:off x="3132138" y="6461129"/>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7B5978AC-DFD2-1685-7FAF-AE37F6D570D0}"/>
              </a:ext>
            </a:extLst>
          </p:cNvPr>
          <p:cNvSpPr>
            <a:spLocks noGrp="1"/>
          </p:cNvSpPr>
          <p:nvPr>
            <p:ph type="sldNum" sz="quarter" idx="12"/>
          </p:nvPr>
        </p:nvSpPr>
        <p:spPr>
          <a:xfrm>
            <a:off x="0" y="0"/>
            <a:ext cx="0" cy="0"/>
          </a:xfrm>
        </p:spPr>
        <p:txBody>
          <a:bodyPr/>
          <a:lstStyle>
            <a:lvl1pPr>
              <a:defRPr/>
            </a:lvl1pPr>
          </a:lstStyle>
          <a:p>
            <a:pPr>
              <a:defRPr/>
            </a:pPr>
            <a:fld id="{81AA61B2-040F-4109-ACBD-371ACF9CDA26}" type="slidenum">
              <a:rPr lang="en-GB" altLang="en-US"/>
              <a:pPr>
                <a:defRPr/>
              </a:pPr>
              <a:t>‹#›</a:t>
            </a:fld>
            <a:endParaRPr lang="en-GB" altLang="en-US"/>
          </a:p>
        </p:txBody>
      </p:sp>
    </p:spTree>
    <p:extLst>
      <p:ext uri="{BB962C8B-B14F-4D97-AF65-F5344CB8AC3E}">
        <p14:creationId xmlns:p14="http://schemas.microsoft.com/office/powerpoint/2010/main" val="2988693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a:prstGeom prst="rect">
            <a:avLst/>
          </a:prstGeom>
        </p:spPr>
        <p:txBody>
          <a:bodyPr anchor="b"/>
          <a:lstStyle>
            <a:lvl1pPr algn="ctr">
              <a:defRPr sz="3375"/>
            </a:lvl1pPr>
          </a:lstStyle>
          <a:p>
            <a:r>
              <a:rPr lang="en-GB"/>
              <a:t>Click to edit Master title style</a:t>
            </a:r>
            <a:endParaRPr lang="en-US"/>
          </a:p>
        </p:txBody>
      </p:sp>
      <p:sp>
        <p:nvSpPr>
          <p:cNvPr id="3" name="Subtitle 2"/>
          <p:cNvSpPr>
            <a:spLocks noGrp="1"/>
          </p:cNvSpPr>
          <p:nvPr>
            <p:ph type="subTitle" idx="1"/>
          </p:nvPr>
        </p:nvSpPr>
        <p:spPr>
          <a:xfrm>
            <a:off x="1143000" y="3602038"/>
            <a:ext cx="6858000" cy="1655762"/>
          </a:xfrm>
          <a:prstGeom prst="rect">
            <a:avLst/>
          </a:prstGeo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268965A-C213-6E5C-1EC1-7F8D71A14789}"/>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C5CE65BD-DF93-4B36-9707-0056BF525288}" type="datetime1">
              <a:rPr lang="en-GB"/>
              <a:pPr>
                <a:defRPr/>
              </a:pPr>
              <a:t>06/03/2025</a:t>
            </a:fld>
            <a:endParaRPr lang="en-US"/>
          </a:p>
        </p:txBody>
      </p:sp>
      <p:sp>
        <p:nvSpPr>
          <p:cNvPr id="5" name="Footer Placeholder 4">
            <a:extLst>
              <a:ext uri="{FF2B5EF4-FFF2-40B4-BE49-F238E27FC236}">
                <a16:creationId xmlns:a16="http://schemas.microsoft.com/office/drawing/2014/main" id="{277C87EC-3535-270E-4A5C-CBA093F4DCD1}"/>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33568FD-06CA-8AAB-4F8A-3121F80EDE4D}"/>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51B9E37D-3017-4B5B-B272-280B257C1EEB}" type="slidenum">
              <a:rPr lang="en-US"/>
              <a:pPr>
                <a:defRPr/>
              </a:pPr>
              <a:t>‹#›</a:t>
            </a:fld>
            <a:endParaRPr lang="en-US"/>
          </a:p>
        </p:txBody>
      </p:sp>
    </p:spTree>
    <p:extLst>
      <p:ext uri="{BB962C8B-B14F-4D97-AF65-F5344CB8AC3E}">
        <p14:creationId xmlns:p14="http://schemas.microsoft.com/office/powerpoint/2010/main" val="1095953572"/>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F314E64-521A-214E-9DD3-F527B4BFF3D9}"/>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3C6C3D8B-BFB4-46E2-B99E-1BBCF963F4D4}" type="datetime1">
              <a:rPr lang="en-GB"/>
              <a:pPr>
                <a:defRPr/>
              </a:pPr>
              <a:t>06/03/2025</a:t>
            </a:fld>
            <a:endParaRPr lang="en-US"/>
          </a:p>
        </p:txBody>
      </p:sp>
      <p:sp>
        <p:nvSpPr>
          <p:cNvPr id="5" name="Footer Placeholder 4">
            <a:extLst>
              <a:ext uri="{FF2B5EF4-FFF2-40B4-BE49-F238E27FC236}">
                <a16:creationId xmlns:a16="http://schemas.microsoft.com/office/drawing/2014/main" id="{0C0C4980-2BFF-5DDA-516D-EB0954377358}"/>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2C4A19A-BE9A-3C06-DD54-52DD0736684F}"/>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209E3514-13E9-4799-AF64-73381773B862}" type="slidenum">
              <a:rPr lang="en-US"/>
              <a:pPr>
                <a:defRPr/>
              </a:pPr>
              <a:t>‹#›</a:t>
            </a:fld>
            <a:endParaRPr lang="en-US"/>
          </a:p>
        </p:txBody>
      </p:sp>
    </p:spTree>
    <p:extLst>
      <p:ext uri="{BB962C8B-B14F-4D97-AF65-F5344CB8AC3E}">
        <p14:creationId xmlns:p14="http://schemas.microsoft.com/office/powerpoint/2010/main" val="583431384"/>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2"/>
            <a:ext cx="7886700" cy="2852737"/>
          </a:xfrm>
          <a:prstGeom prst="rect">
            <a:avLst/>
          </a:prstGeom>
        </p:spPr>
        <p:txBody>
          <a:bodyPr anchor="b"/>
          <a:lstStyle>
            <a:lvl1pPr>
              <a:defRPr sz="3375"/>
            </a:lvl1pPr>
          </a:lstStyle>
          <a:p>
            <a:r>
              <a:rPr lang="en-GB"/>
              <a:t>Click to edit Master title style</a:t>
            </a:r>
            <a:endParaRPr lang="en-US"/>
          </a:p>
        </p:txBody>
      </p:sp>
      <p:sp>
        <p:nvSpPr>
          <p:cNvPr id="3" name="Text Placeholder 2"/>
          <p:cNvSpPr>
            <a:spLocks noGrp="1"/>
          </p:cNvSpPr>
          <p:nvPr>
            <p:ph type="body" idx="1"/>
          </p:nvPr>
        </p:nvSpPr>
        <p:spPr>
          <a:xfrm>
            <a:off x="623888" y="4589467"/>
            <a:ext cx="7886700" cy="1500187"/>
          </a:xfrm>
          <a:prstGeom prst="rect">
            <a:avLst/>
          </a:prstGeo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00245FF-28D3-0682-7248-205FCDF09AD1}"/>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3A4F331B-643C-4CF1-B6E1-BDEEAF9718F2}" type="datetime1">
              <a:rPr lang="en-GB"/>
              <a:pPr>
                <a:defRPr/>
              </a:pPr>
              <a:t>06/03/2025</a:t>
            </a:fld>
            <a:endParaRPr lang="en-US"/>
          </a:p>
        </p:txBody>
      </p:sp>
      <p:sp>
        <p:nvSpPr>
          <p:cNvPr id="5" name="Footer Placeholder 4">
            <a:extLst>
              <a:ext uri="{FF2B5EF4-FFF2-40B4-BE49-F238E27FC236}">
                <a16:creationId xmlns:a16="http://schemas.microsoft.com/office/drawing/2014/main" id="{D3E6D12B-E04C-10D4-B875-0CC1815BE68C}"/>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54C9DC9-970C-0A67-C220-3364B50FE4DF}"/>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30578B7F-740B-4A32-9CA0-A73AE0C86761}" type="slidenum">
              <a:rPr lang="en-US"/>
              <a:pPr>
                <a:defRPr/>
              </a:pPr>
              <a:t>‹#›</a:t>
            </a:fld>
            <a:endParaRPr lang="en-US"/>
          </a:p>
        </p:txBody>
      </p:sp>
    </p:spTree>
    <p:extLst>
      <p:ext uri="{BB962C8B-B14F-4D97-AF65-F5344CB8AC3E}">
        <p14:creationId xmlns:p14="http://schemas.microsoft.com/office/powerpoint/2010/main" val="4173622866"/>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CCAEEA1-6BD2-E4B4-7C13-B72BA94A7E9F}"/>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69E6B3CA-3B51-42ED-A3AE-8FD9103D1C1D}" type="datetime1">
              <a:rPr lang="en-GB"/>
              <a:pPr>
                <a:defRPr/>
              </a:pPr>
              <a:t>06/03/2025</a:t>
            </a:fld>
            <a:endParaRPr lang="en-US"/>
          </a:p>
        </p:txBody>
      </p:sp>
      <p:sp>
        <p:nvSpPr>
          <p:cNvPr id="6" name="Footer Placeholder 5">
            <a:extLst>
              <a:ext uri="{FF2B5EF4-FFF2-40B4-BE49-F238E27FC236}">
                <a16:creationId xmlns:a16="http://schemas.microsoft.com/office/drawing/2014/main" id="{1FEE91FA-BACC-9C57-2F14-0B5A7C98FD83}"/>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28745A65-5FDC-083A-4DA6-78327996A7F0}"/>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F5488494-61AD-493D-BA0E-63008E3761BA}" type="slidenum">
              <a:rPr lang="en-US"/>
              <a:pPr>
                <a:defRPr/>
              </a:pPr>
              <a:t>‹#›</a:t>
            </a:fld>
            <a:endParaRPr lang="en-US"/>
          </a:p>
        </p:txBody>
      </p:sp>
    </p:spTree>
    <p:extLst>
      <p:ext uri="{BB962C8B-B14F-4D97-AF65-F5344CB8AC3E}">
        <p14:creationId xmlns:p14="http://schemas.microsoft.com/office/powerpoint/2010/main" val="3646903621"/>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9"/>
            <a:ext cx="7886700" cy="1325563"/>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630239" y="1681163"/>
            <a:ext cx="3868737" cy="823912"/>
          </a:xfrm>
          <a:prstGeom prst="rect">
            <a:avLst/>
          </a:prstGeo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p:cNvSpPr>
            <a:spLocks noGrp="1"/>
          </p:cNvSpPr>
          <p:nvPr>
            <p:ph sz="half" idx="2"/>
          </p:nvPr>
        </p:nvSpPr>
        <p:spPr>
          <a:xfrm>
            <a:off x="630239"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67F8E51-22F9-C96F-D0AA-52A2F769019D}"/>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B93D1EEA-3FA2-46FA-A002-45A4D1F27516}" type="datetime1">
              <a:rPr lang="en-GB"/>
              <a:pPr>
                <a:defRPr/>
              </a:pPr>
              <a:t>06/03/2025</a:t>
            </a:fld>
            <a:endParaRPr lang="en-US"/>
          </a:p>
        </p:txBody>
      </p:sp>
      <p:sp>
        <p:nvSpPr>
          <p:cNvPr id="8" name="Footer Placeholder 7">
            <a:extLst>
              <a:ext uri="{FF2B5EF4-FFF2-40B4-BE49-F238E27FC236}">
                <a16:creationId xmlns:a16="http://schemas.microsoft.com/office/drawing/2014/main" id="{33567DFB-C87A-4D6F-30BE-906538A3008C}"/>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9" name="Slide Number Placeholder 8">
            <a:extLst>
              <a:ext uri="{FF2B5EF4-FFF2-40B4-BE49-F238E27FC236}">
                <a16:creationId xmlns:a16="http://schemas.microsoft.com/office/drawing/2014/main" id="{E27B3055-CC06-BD3F-BC0B-F92C3C7C4096}"/>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154DEA85-A1CE-4FEE-B9E2-64A9973E1A9D}" type="slidenum">
              <a:rPr lang="en-US"/>
              <a:pPr>
                <a:defRPr/>
              </a:pPr>
              <a:t>‹#›</a:t>
            </a:fld>
            <a:endParaRPr lang="en-US"/>
          </a:p>
        </p:txBody>
      </p:sp>
    </p:spTree>
    <p:extLst>
      <p:ext uri="{BB962C8B-B14F-4D97-AF65-F5344CB8AC3E}">
        <p14:creationId xmlns:p14="http://schemas.microsoft.com/office/powerpoint/2010/main" val="1221863379"/>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65320F3-B799-FFC2-4990-6EC9FDE78C87}"/>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F8CC9827-E03A-4DED-82D3-561F53BEB361}" type="datetime1">
              <a:rPr lang="en-GB"/>
              <a:pPr>
                <a:defRPr/>
              </a:pPr>
              <a:t>06/03/2025</a:t>
            </a:fld>
            <a:endParaRPr lang="en-US"/>
          </a:p>
        </p:txBody>
      </p:sp>
      <p:sp>
        <p:nvSpPr>
          <p:cNvPr id="4" name="Footer Placeholder 3">
            <a:extLst>
              <a:ext uri="{FF2B5EF4-FFF2-40B4-BE49-F238E27FC236}">
                <a16:creationId xmlns:a16="http://schemas.microsoft.com/office/drawing/2014/main" id="{EABF5090-6B9F-8560-5FCA-43E2B2A22CB5}"/>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EED790C3-4B56-8949-7CB4-9D7DF720E491}"/>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59D637A1-F74E-4E1B-911E-8E9D4E0442A0}" type="slidenum">
              <a:rPr lang="en-US"/>
              <a:pPr>
                <a:defRPr/>
              </a:pPr>
              <a:t>‹#›</a:t>
            </a:fld>
            <a:endParaRPr lang="en-US"/>
          </a:p>
        </p:txBody>
      </p:sp>
    </p:spTree>
    <p:extLst>
      <p:ext uri="{BB962C8B-B14F-4D97-AF65-F5344CB8AC3E}">
        <p14:creationId xmlns:p14="http://schemas.microsoft.com/office/powerpoint/2010/main" val="2485951156"/>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49ADB8-FB6B-5B6D-6349-DE6A2188655B}"/>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D99197F5-1D9C-48D9-A9A6-3B3E8EB536A5}" type="datetime1">
              <a:rPr lang="en-GB"/>
              <a:pPr>
                <a:defRPr/>
              </a:pPr>
              <a:t>06/03/2025</a:t>
            </a:fld>
            <a:endParaRPr lang="en-US"/>
          </a:p>
        </p:txBody>
      </p:sp>
      <p:sp>
        <p:nvSpPr>
          <p:cNvPr id="3" name="Footer Placeholder 2">
            <a:extLst>
              <a:ext uri="{FF2B5EF4-FFF2-40B4-BE49-F238E27FC236}">
                <a16:creationId xmlns:a16="http://schemas.microsoft.com/office/drawing/2014/main" id="{B8407180-0945-D343-E0CA-C94D611DB85A}"/>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76FF346B-09F9-89F7-B1EC-743F44FEB4EB}"/>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255C0B00-8329-42C9-A383-F2B082F24E48}" type="slidenum">
              <a:rPr lang="en-US"/>
              <a:pPr>
                <a:defRPr/>
              </a:pPr>
              <a:t>‹#›</a:t>
            </a:fld>
            <a:endParaRPr lang="en-US"/>
          </a:p>
        </p:txBody>
      </p:sp>
    </p:spTree>
    <p:extLst>
      <p:ext uri="{BB962C8B-B14F-4D97-AF65-F5344CB8AC3E}">
        <p14:creationId xmlns:p14="http://schemas.microsoft.com/office/powerpoint/2010/main" val="366902181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a:prstGeom prst="rect">
            <a:avLst/>
          </a:prstGeom>
        </p:spPr>
        <p:txBody>
          <a:bodyPr anchor="b"/>
          <a:lstStyle>
            <a:lvl1pPr>
              <a:defRPr sz="1800"/>
            </a:lvl1pPr>
          </a:lstStyle>
          <a:p>
            <a:r>
              <a:rPr lang="en-GB"/>
              <a:t>Click to edit Master title style</a:t>
            </a:r>
            <a:endParaRPr lang="en-US"/>
          </a:p>
        </p:txBody>
      </p:sp>
      <p:sp>
        <p:nvSpPr>
          <p:cNvPr id="3" name="Content Placeholder 2"/>
          <p:cNvSpPr>
            <a:spLocks noGrp="1"/>
          </p:cNvSpPr>
          <p:nvPr>
            <p:ph idx="1"/>
          </p:nvPr>
        </p:nvSpPr>
        <p:spPr>
          <a:xfrm>
            <a:off x="3887788" y="987429"/>
            <a:ext cx="4629150" cy="4873625"/>
          </a:xfrm>
          <a:prstGeom prst="rect">
            <a:avLst/>
          </a:prstGeo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30240" y="2057400"/>
            <a:ext cx="2949575" cy="3811588"/>
          </a:xfrm>
          <a:prstGeom prst="rect">
            <a:avLst/>
          </a:prstGeo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id="{53737D82-DF64-B485-BA05-F815F551B006}"/>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C3D2BDAF-38E1-4253-86D9-AFA21C0CB0BC}" type="datetime1">
              <a:rPr lang="en-GB"/>
              <a:pPr>
                <a:defRPr/>
              </a:pPr>
              <a:t>06/03/2025</a:t>
            </a:fld>
            <a:endParaRPr lang="en-US"/>
          </a:p>
        </p:txBody>
      </p:sp>
      <p:sp>
        <p:nvSpPr>
          <p:cNvPr id="6" name="Footer Placeholder 5">
            <a:extLst>
              <a:ext uri="{FF2B5EF4-FFF2-40B4-BE49-F238E27FC236}">
                <a16:creationId xmlns:a16="http://schemas.microsoft.com/office/drawing/2014/main" id="{59497BC1-5B11-4282-1D2C-7D39E906BA1E}"/>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61ECF3C1-4659-CA2F-E82E-8DDCFCE568D0}"/>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8032978E-004B-42D0-8DA9-79DAA828F582}" type="slidenum">
              <a:rPr lang="en-US"/>
              <a:pPr>
                <a:defRPr/>
              </a:pPr>
              <a:t>‹#›</a:t>
            </a:fld>
            <a:endParaRPr lang="en-US"/>
          </a:p>
        </p:txBody>
      </p:sp>
    </p:spTree>
    <p:extLst>
      <p:ext uri="{BB962C8B-B14F-4D97-AF65-F5344CB8AC3E}">
        <p14:creationId xmlns:p14="http://schemas.microsoft.com/office/powerpoint/2010/main" val="3548105281"/>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a:prstGeom prst="rect">
            <a:avLst/>
          </a:prstGeom>
        </p:spPr>
        <p:txBody>
          <a:bodyPr anchor="b"/>
          <a:lstStyle>
            <a:lvl1pPr>
              <a:defRPr sz="1800"/>
            </a:lvl1pPr>
          </a:lstStyle>
          <a:p>
            <a:r>
              <a:rPr lang="en-GB"/>
              <a:t>Click to edit Master title style</a:t>
            </a:r>
            <a:endParaRPr lang="en-US"/>
          </a:p>
        </p:txBody>
      </p:sp>
      <p:sp>
        <p:nvSpPr>
          <p:cNvPr id="3" name="Picture Placeholder 2"/>
          <p:cNvSpPr>
            <a:spLocks noGrp="1"/>
          </p:cNvSpPr>
          <p:nvPr>
            <p:ph type="pic" idx="1"/>
          </p:nvPr>
        </p:nvSpPr>
        <p:spPr>
          <a:xfrm>
            <a:off x="3887788" y="987429"/>
            <a:ext cx="4629150" cy="4873625"/>
          </a:xfrm>
          <a:prstGeom prst="rect">
            <a:avLst/>
          </a:prstGeo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630240" y="2057400"/>
            <a:ext cx="2949575" cy="3811588"/>
          </a:xfrm>
          <a:prstGeom prst="rect">
            <a:avLst/>
          </a:prstGeo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id="{0681F6C1-113D-2FDA-4E97-10F53E7C230C}"/>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A60BDE4A-C7E5-402C-BA40-2EDB04FAF6AA}" type="datetime1">
              <a:rPr lang="en-GB"/>
              <a:pPr>
                <a:defRPr/>
              </a:pPr>
              <a:t>06/03/2025</a:t>
            </a:fld>
            <a:endParaRPr lang="en-US"/>
          </a:p>
        </p:txBody>
      </p:sp>
      <p:sp>
        <p:nvSpPr>
          <p:cNvPr id="6" name="Footer Placeholder 5">
            <a:extLst>
              <a:ext uri="{FF2B5EF4-FFF2-40B4-BE49-F238E27FC236}">
                <a16:creationId xmlns:a16="http://schemas.microsoft.com/office/drawing/2014/main" id="{F4CB007F-0E46-C7E5-6DB7-16BA22449D4E}"/>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DDC9D3AE-6C13-78DC-D71E-FC27665D5C7A}"/>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E9DB25D1-3757-4250-BEFC-4C8642882572}" type="slidenum">
              <a:rPr lang="en-US"/>
              <a:pPr>
                <a:defRPr/>
              </a:pPr>
              <a:t>‹#›</a:t>
            </a:fld>
            <a:endParaRPr lang="en-US"/>
          </a:p>
        </p:txBody>
      </p:sp>
    </p:spTree>
    <p:extLst>
      <p:ext uri="{BB962C8B-B14F-4D97-AF65-F5344CB8AC3E}">
        <p14:creationId xmlns:p14="http://schemas.microsoft.com/office/powerpoint/2010/main" val="3539296570"/>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F838009-5E27-C150-2536-3905F29AA010}"/>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F9F39AFA-2E17-43B9-8C75-398EA975AD97}" type="datetime1">
              <a:rPr lang="en-GB"/>
              <a:pPr>
                <a:defRPr/>
              </a:pPr>
              <a:t>06/03/2025</a:t>
            </a:fld>
            <a:endParaRPr lang="en-US"/>
          </a:p>
        </p:txBody>
      </p:sp>
      <p:sp>
        <p:nvSpPr>
          <p:cNvPr id="5" name="Footer Placeholder 4">
            <a:extLst>
              <a:ext uri="{FF2B5EF4-FFF2-40B4-BE49-F238E27FC236}">
                <a16:creationId xmlns:a16="http://schemas.microsoft.com/office/drawing/2014/main" id="{F7A26F03-06FB-BD13-0938-B6F3F75E4589}"/>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E49ECC8-4FC5-413C-ABA2-6BD1EEE6FB62}"/>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2C8E72CE-A95E-4CC4-9AEA-70C2C9919E7B}" type="slidenum">
              <a:rPr lang="en-US"/>
              <a:pPr>
                <a:defRPr/>
              </a:pPr>
              <a:t>‹#›</a:t>
            </a:fld>
            <a:endParaRPr lang="en-US"/>
          </a:p>
        </p:txBody>
      </p:sp>
    </p:spTree>
    <p:extLst>
      <p:ext uri="{BB962C8B-B14F-4D97-AF65-F5344CB8AC3E}">
        <p14:creationId xmlns:p14="http://schemas.microsoft.com/office/powerpoint/2010/main" val="2398330054"/>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28652"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58AE1FA-FF97-851D-655F-709CBA27819A}"/>
              </a:ext>
            </a:extLst>
          </p:cNvPr>
          <p:cNvSpPr>
            <a:spLocks noGrp="1"/>
          </p:cNvSpPr>
          <p:nvPr>
            <p:ph type="dt" sz="half" idx="10"/>
          </p:nvPr>
        </p:nvSpPr>
        <p:spPr>
          <a:xfrm>
            <a:off x="628650" y="6356354"/>
            <a:ext cx="2057400" cy="365125"/>
          </a:xfrm>
          <a:prstGeom prst="rect">
            <a:avLst/>
          </a:prstGeom>
        </p:spPr>
        <p:txBody>
          <a:bodyPr/>
          <a:lstStyle>
            <a:lvl1pPr>
              <a:defRPr/>
            </a:lvl1pPr>
          </a:lstStyle>
          <a:p>
            <a:pPr>
              <a:defRPr/>
            </a:pPr>
            <a:fld id="{121ACB88-7445-48ED-A5FD-AAC2F3F47622}" type="datetime1">
              <a:rPr lang="en-GB"/>
              <a:pPr>
                <a:defRPr/>
              </a:pPr>
              <a:t>06/03/2025</a:t>
            </a:fld>
            <a:endParaRPr lang="en-US"/>
          </a:p>
        </p:txBody>
      </p:sp>
      <p:sp>
        <p:nvSpPr>
          <p:cNvPr id="5" name="Footer Placeholder 4">
            <a:extLst>
              <a:ext uri="{FF2B5EF4-FFF2-40B4-BE49-F238E27FC236}">
                <a16:creationId xmlns:a16="http://schemas.microsoft.com/office/drawing/2014/main" id="{85DE2414-8FDB-F995-BF5B-05C7767B54BF}"/>
              </a:ext>
            </a:extLst>
          </p:cNvPr>
          <p:cNvSpPr>
            <a:spLocks noGrp="1"/>
          </p:cNvSpPr>
          <p:nvPr>
            <p:ph type="ftr" sz="quarter" idx="11"/>
          </p:nvPr>
        </p:nvSpPr>
        <p:spPr>
          <a:xfrm>
            <a:off x="3028950" y="6356354"/>
            <a:ext cx="3086100" cy="365125"/>
          </a:xfrm>
          <a:prstGeom prst="rect">
            <a:avLst/>
          </a:prstGeom>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1FD7F31-49F8-792E-A820-9C5D4D13E850}"/>
              </a:ext>
            </a:extLst>
          </p:cNvPr>
          <p:cNvSpPr>
            <a:spLocks noGrp="1"/>
          </p:cNvSpPr>
          <p:nvPr>
            <p:ph type="sldNum" sz="quarter" idx="12"/>
          </p:nvPr>
        </p:nvSpPr>
        <p:spPr>
          <a:xfrm>
            <a:off x="6457950" y="6356354"/>
            <a:ext cx="2057400" cy="365125"/>
          </a:xfrm>
          <a:prstGeom prst="rect">
            <a:avLst/>
          </a:prstGeom>
        </p:spPr>
        <p:txBody>
          <a:bodyPr/>
          <a:lstStyle>
            <a:lvl1pPr>
              <a:defRPr/>
            </a:lvl1pPr>
          </a:lstStyle>
          <a:p>
            <a:pPr>
              <a:defRPr/>
            </a:pPr>
            <a:fld id="{1418363B-DB79-43FC-865B-987659043DBC}" type="slidenum">
              <a:rPr lang="en-US"/>
              <a:pPr>
                <a:defRPr/>
              </a:pPr>
              <a:t>‹#›</a:t>
            </a:fld>
            <a:endParaRPr lang="en-US"/>
          </a:p>
        </p:txBody>
      </p:sp>
    </p:spTree>
    <p:extLst>
      <p:ext uri="{BB962C8B-B14F-4D97-AF65-F5344CB8AC3E}">
        <p14:creationId xmlns:p14="http://schemas.microsoft.com/office/powerpoint/2010/main" val="2940968646"/>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3.pn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7" descr="Graphical user interface, application, website&#10;&#10;Description automatically generated">
            <a:extLst>
              <a:ext uri="{FF2B5EF4-FFF2-40B4-BE49-F238E27FC236}">
                <a16:creationId xmlns:a16="http://schemas.microsoft.com/office/drawing/2014/main" id="{E8E52BF5-2CD6-CC2F-5906-56A4C471D66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2768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ransition spd="med">
    <p:fade/>
  </p:transition>
  <p:hf hdr="0" ftr="0" dt="0"/>
  <p:txStyles>
    <p:titleStyle>
      <a:lvl1pPr algn="l" rtl="0" fontAlgn="base">
        <a:lnSpc>
          <a:spcPct val="90000"/>
        </a:lnSpc>
        <a:spcBef>
          <a:spcPct val="0"/>
        </a:spcBef>
        <a:spcAft>
          <a:spcPct val="0"/>
        </a:spcAft>
        <a:defRPr sz="2475" kern="1200">
          <a:solidFill>
            <a:schemeClr val="tx1"/>
          </a:solidFill>
          <a:latin typeface="+mj-lt"/>
          <a:ea typeface="+mj-ea"/>
          <a:cs typeface="+mj-cs"/>
        </a:defRPr>
      </a:lvl1pPr>
      <a:lvl2pPr algn="l" rtl="0" fontAlgn="base">
        <a:lnSpc>
          <a:spcPct val="90000"/>
        </a:lnSpc>
        <a:spcBef>
          <a:spcPct val="0"/>
        </a:spcBef>
        <a:spcAft>
          <a:spcPct val="0"/>
        </a:spcAft>
        <a:defRPr sz="2475">
          <a:solidFill>
            <a:schemeClr val="tx1"/>
          </a:solidFill>
          <a:latin typeface="Calibri Light" panose="020F0302020204030204" pitchFamily="34" charset="0"/>
        </a:defRPr>
      </a:lvl2pPr>
      <a:lvl3pPr algn="l" rtl="0" fontAlgn="base">
        <a:lnSpc>
          <a:spcPct val="90000"/>
        </a:lnSpc>
        <a:spcBef>
          <a:spcPct val="0"/>
        </a:spcBef>
        <a:spcAft>
          <a:spcPct val="0"/>
        </a:spcAft>
        <a:defRPr sz="2475">
          <a:solidFill>
            <a:schemeClr val="tx1"/>
          </a:solidFill>
          <a:latin typeface="Calibri Light" panose="020F0302020204030204" pitchFamily="34" charset="0"/>
        </a:defRPr>
      </a:lvl3pPr>
      <a:lvl4pPr algn="l" rtl="0" fontAlgn="base">
        <a:lnSpc>
          <a:spcPct val="90000"/>
        </a:lnSpc>
        <a:spcBef>
          <a:spcPct val="0"/>
        </a:spcBef>
        <a:spcAft>
          <a:spcPct val="0"/>
        </a:spcAft>
        <a:defRPr sz="2475">
          <a:solidFill>
            <a:schemeClr val="tx1"/>
          </a:solidFill>
          <a:latin typeface="Calibri Light" panose="020F0302020204030204" pitchFamily="34" charset="0"/>
        </a:defRPr>
      </a:lvl4pPr>
      <a:lvl5pPr algn="l" rtl="0" fontAlgn="base">
        <a:lnSpc>
          <a:spcPct val="90000"/>
        </a:lnSpc>
        <a:spcBef>
          <a:spcPct val="0"/>
        </a:spcBef>
        <a:spcAft>
          <a:spcPct val="0"/>
        </a:spcAft>
        <a:defRPr sz="2475">
          <a:solidFill>
            <a:schemeClr val="tx1"/>
          </a:solidFill>
          <a:latin typeface="Calibri Light" panose="020F0302020204030204" pitchFamily="34" charset="0"/>
        </a:defRPr>
      </a:lvl5pPr>
      <a:lvl6pPr marL="257175" algn="l" rtl="0" fontAlgn="base">
        <a:lnSpc>
          <a:spcPct val="90000"/>
        </a:lnSpc>
        <a:spcBef>
          <a:spcPct val="0"/>
        </a:spcBef>
        <a:spcAft>
          <a:spcPct val="0"/>
        </a:spcAft>
        <a:defRPr sz="2475">
          <a:solidFill>
            <a:schemeClr val="tx1"/>
          </a:solidFill>
          <a:latin typeface="Calibri Light" panose="020F0302020204030204" pitchFamily="34" charset="0"/>
        </a:defRPr>
      </a:lvl6pPr>
      <a:lvl7pPr marL="514350" algn="l" rtl="0" fontAlgn="base">
        <a:lnSpc>
          <a:spcPct val="90000"/>
        </a:lnSpc>
        <a:spcBef>
          <a:spcPct val="0"/>
        </a:spcBef>
        <a:spcAft>
          <a:spcPct val="0"/>
        </a:spcAft>
        <a:defRPr sz="2475">
          <a:solidFill>
            <a:schemeClr val="tx1"/>
          </a:solidFill>
          <a:latin typeface="Calibri Light" panose="020F0302020204030204" pitchFamily="34" charset="0"/>
        </a:defRPr>
      </a:lvl7pPr>
      <a:lvl8pPr marL="771525" algn="l" rtl="0" fontAlgn="base">
        <a:lnSpc>
          <a:spcPct val="90000"/>
        </a:lnSpc>
        <a:spcBef>
          <a:spcPct val="0"/>
        </a:spcBef>
        <a:spcAft>
          <a:spcPct val="0"/>
        </a:spcAft>
        <a:defRPr sz="2475">
          <a:solidFill>
            <a:schemeClr val="tx1"/>
          </a:solidFill>
          <a:latin typeface="Calibri Light" panose="020F0302020204030204" pitchFamily="34" charset="0"/>
        </a:defRPr>
      </a:lvl8pPr>
      <a:lvl9pPr marL="1028700" algn="l" rtl="0" fontAlgn="base">
        <a:lnSpc>
          <a:spcPct val="90000"/>
        </a:lnSpc>
        <a:spcBef>
          <a:spcPct val="0"/>
        </a:spcBef>
        <a:spcAft>
          <a:spcPct val="0"/>
        </a:spcAft>
        <a:defRPr sz="2475">
          <a:solidFill>
            <a:schemeClr val="tx1"/>
          </a:solidFill>
          <a:latin typeface="Calibri Light" panose="020F0302020204030204" pitchFamily="34" charset="0"/>
        </a:defRPr>
      </a:lvl9pPr>
    </p:titleStyle>
    <p:bodyStyle>
      <a:lvl1pPr marL="128588" indent="-128588" algn="l" rtl="0" fontAlgn="base">
        <a:lnSpc>
          <a:spcPct val="90000"/>
        </a:lnSpc>
        <a:spcBef>
          <a:spcPts val="563"/>
        </a:spcBef>
        <a:spcAft>
          <a:spcPct val="0"/>
        </a:spcAft>
        <a:buFont typeface="Arial" panose="020B0604020202020204" pitchFamily="34" charset="0"/>
        <a:buChar char="•"/>
        <a:defRPr sz="1575" kern="1200">
          <a:solidFill>
            <a:schemeClr val="tx1"/>
          </a:solidFill>
          <a:latin typeface="+mn-lt"/>
          <a:ea typeface="+mn-ea"/>
          <a:cs typeface="+mn-cs"/>
        </a:defRPr>
      </a:lvl1pPr>
      <a:lvl2pPr marL="385763" indent="-128588" algn="l" rtl="0" fontAlgn="base">
        <a:lnSpc>
          <a:spcPct val="90000"/>
        </a:lnSpc>
        <a:spcBef>
          <a:spcPts val="281"/>
        </a:spcBef>
        <a:spcAft>
          <a:spcPct val="0"/>
        </a:spcAft>
        <a:buFont typeface="Arial" panose="020B0604020202020204" pitchFamily="34" charset="0"/>
        <a:buChar char="•"/>
        <a:defRPr sz="1350" kern="1200">
          <a:solidFill>
            <a:schemeClr val="tx1"/>
          </a:solidFill>
          <a:latin typeface="+mn-lt"/>
          <a:ea typeface="+mn-ea"/>
          <a:cs typeface="+mn-cs"/>
        </a:defRPr>
      </a:lvl2pPr>
      <a:lvl3pPr marL="642938" indent="-128588" algn="l" rtl="0" fontAlgn="base">
        <a:lnSpc>
          <a:spcPct val="90000"/>
        </a:lnSpc>
        <a:spcBef>
          <a:spcPts val="281"/>
        </a:spcBef>
        <a:spcAft>
          <a:spcPct val="0"/>
        </a:spcAft>
        <a:buFont typeface="Arial" panose="020B0604020202020204" pitchFamily="34" charset="0"/>
        <a:buChar char="•"/>
        <a:defRPr sz="1125" kern="1200">
          <a:solidFill>
            <a:schemeClr val="tx1"/>
          </a:solidFill>
          <a:latin typeface="+mn-lt"/>
          <a:ea typeface="+mn-ea"/>
          <a:cs typeface="+mn-cs"/>
        </a:defRPr>
      </a:lvl3pPr>
      <a:lvl4pPr marL="900113" indent="-128588" algn="l" rtl="0" fontAlgn="base">
        <a:lnSpc>
          <a:spcPct val="90000"/>
        </a:lnSpc>
        <a:spcBef>
          <a:spcPts val="281"/>
        </a:spcBef>
        <a:spcAft>
          <a:spcPct val="0"/>
        </a:spcAft>
        <a:buFont typeface="Arial" panose="020B0604020202020204" pitchFamily="34" charset="0"/>
        <a:buChar char="•"/>
        <a:defRPr kern="1200">
          <a:solidFill>
            <a:schemeClr val="tx1"/>
          </a:solidFill>
          <a:latin typeface="+mn-lt"/>
          <a:ea typeface="+mn-ea"/>
          <a:cs typeface="+mn-cs"/>
        </a:defRPr>
      </a:lvl4pPr>
      <a:lvl5pPr marL="1157288" indent="-128588" algn="l" rtl="0" fontAlgn="base">
        <a:lnSpc>
          <a:spcPct val="90000"/>
        </a:lnSpc>
        <a:spcBef>
          <a:spcPts val="281"/>
        </a:spcBef>
        <a:spcAft>
          <a:spcPct val="0"/>
        </a:spcAft>
        <a:buFont typeface="Arial" panose="020B0604020202020204" pitchFamily="34" charset="0"/>
        <a:buChar char="•"/>
        <a:defRPr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9" descr="Graphical user interface, text&#10;&#10;Description automatically generated">
            <a:extLst>
              <a:ext uri="{FF2B5EF4-FFF2-40B4-BE49-F238E27FC236}">
                <a16:creationId xmlns:a16="http://schemas.microsoft.com/office/drawing/2014/main" id="{3F5D1417-FFFE-4F5C-C29D-269BBA900C1C}"/>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732951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ransition spd="med">
    <p:fade/>
  </p:transition>
  <p:hf hdr="0" ftr="0" dt="0"/>
  <p:txStyles>
    <p:titleStyle>
      <a:lvl1pPr algn="l" rtl="0" fontAlgn="base">
        <a:lnSpc>
          <a:spcPct val="90000"/>
        </a:lnSpc>
        <a:spcBef>
          <a:spcPct val="0"/>
        </a:spcBef>
        <a:spcAft>
          <a:spcPct val="0"/>
        </a:spcAft>
        <a:defRPr sz="2475" kern="1200">
          <a:solidFill>
            <a:schemeClr val="tx1"/>
          </a:solidFill>
          <a:latin typeface="+mj-lt"/>
          <a:ea typeface="+mj-ea"/>
          <a:cs typeface="+mj-cs"/>
        </a:defRPr>
      </a:lvl1pPr>
      <a:lvl2pPr algn="l" rtl="0" fontAlgn="base">
        <a:lnSpc>
          <a:spcPct val="90000"/>
        </a:lnSpc>
        <a:spcBef>
          <a:spcPct val="0"/>
        </a:spcBef>
        <a:spcAft>
          <a:spcPct val="0"/>
        </a:spcAft>
        <a:defRPr sz="2475">
          <a:solidFill>
            <a:schemeClr val="tx1"/>
          </a:solidFill>
          <a:latin typeface="Calibri Light" panose="020F0302020204030204" pitchFamily="34" charset="0"/>
        </a:defRPr>
      </a:lvl2pPr>
      <a:lvl3pPr algn="l" rtl="0" fontAlgn="base">
        <a:lnSpc>
          <a:spcPct val="90000"/>
        </a:lnSpc>
        <a:spcBef>
          <a:spcPct val="0"/>
        </a:spcBef>
        <a:spcAft>
          <a:spcPct val="0"/>
        </a:spcAft>
        <a:defRPr sz="2475">
          <a:solidFill>
            <a:schemeClr val="tx1"/>
          </a:solidFill>
          <a:latin typeface="Calibri Light" panose="020F0302020204030204" pitchFamily="34" charset="0"/>
        </a:defRPr>
      </a:lvl3pPr>
      <a:lvl4pPr algn="l" rtl="0" fontAlgn="base">
        <a:lnSpc>
          <a:spcPct val="90000"/>
        </a:lnSpc>
        <a:spcBef>
          <a:spcPct val="0"/>
        </a:spcBef>
        <a:spcAft>
          <a:spcPct val="0"/>
        </a:spcAft>
        <a:defRPr sz="2475">
          <a:solidFill>
            <a:schemeClr val="tx1"/>
          </a:solidFill>
          <a:latin typeface="Calibri Light" panose="020F0302020204030204" pitchFamily="34" charset="0"/>
        </a:defRPr>
      </a:lvl4pPr>
      <a:lvl5pPr algn="l" rtl="0" fontAlgn="base">
        <a:lnSpc>
          <a:spcPct val="90000"/>
        </a:lnSpc>
        <a:spcBef>
          <a:spcPct val="0"/>
        </a:spcBef>
        <a:spcAft>
          <a:spcPct val="0"/>
        </a:spcAft>
        <a:defRPr sz="2475">
          <a:solidFill>
            <a:schemeClr val="tx1"/>
          </a:solidFill>
          <a:latin typeface="Calibri Light" panose="020F0302020204030204" pitchFamily="34" charset="0"/>
        </a:defRPr>
      </a:lvl5pPr>
      <a:lvl6pPr marL="257175" algn="l" rtl="0" fontAlgn="base">
        <a:lnSpc>
          <a:spcPct val="90000"/>
        </a:lnSpc>
        <a:spcBef>
          <a:spcPct val="0"/>
        </a:spcBef>
        <a:spcAft>
          <a:spcPct val="0"/>
        </a:spcAft>
        <a:defRPr sz="2475">
          <a:solidFill>
            <a:schemeClr val="tx1"/>
          </a:solidFill>
          <a:latin typeface="Calibri Light" panose="020F0302020204030204" pitchFamily="34" charset="0"/>
        </a:defRPr>
      </a:lvl6pPr>
      <a:lvl7pPr marL="514350" algn="l" rtl="0" fontAlgn="base">
        <a:lnSpc>
          <a:spcPct val="90000"/>
        </a:lnSpc>
        <a:spcBef>
          <a:spcPct val="0"/>
        </a:spcBef>
        <a:spcAft>
          <a:spcPct val="0"/>
        </a:spcAft>
        <a:defRPr sz="2475">
          <a:solidFill>
            <a:schemeClr val="tx1"/>
          </a:solidFill>
          <a:latin typeface="Calibri Light" panose="020F0302020204030204" pitchFamily="34" charset="0"/>
        </a:defRPr>
      </a:lvl7pPr>
      <a:lvl8pPr marL="771525" algn="l" rtl="0" fontAlgn="base">
        <a:lnSpc>
          <a:spcPct val="90000"/>
        </a:lnSpc>
        <a:spcBef>
          <a:spcPct val="0"/>
        </a:spcBef>
        <a:spcAft>
          <a:spcPct val="0"/>
        </a:spcAft>
        <a:defRPr sz="2475">
          <a:solidFill>
            <a:schemeClr val="tx1"/>
          </a:solidFill>
          <a:latin typeface="Calibri Light" panose="020F0302020204030204" pitchFamily="34" charset="0"/>
        </a:defRPr>
      </a:lvl8pPr>
      <a:lvl9pPr marL="1028700" algn="l" rtl="0" fontAlgn="base">
        <a:lnSpc>
          <a:spcPct val="90000"/>
        </a:lnSpc>
        <a:spcBef>
          <a:spcPct val="0"/>
        </a:spcBef>
        <a:spcAft>
          <a:spcPct val="0"/>
        </a:spcAft>
        <a:defRPr sz="2475">
          <a:solidFill>
            <a:schemeClr val="tx1"/>
          </a:solidFill>
          <a:latin typeface="Calibri Light" panose="020F0302020204030204" pitchFamily="34" charset="0"/>
        </a:defRPr>
      </a:lvl9pPr>
    </p:titleStyle>
    <p:bodyStyle>
      <a:lvl1pPr marL="128588" indent="-128588" algn="l" rtl="0" fontAlgn="base">
        <a:lnSpc>
          <a:spcPct val="90000"/>
        </a:lnSpc>
        <a:spcBef>
          <a:spcPts val="563"/>
        </a:spcBef>
        <a:spcAft>
          <a:spcPct val="0"/>
        </a:spcAft>
        <a:buFont typeface="Arial" panose="020B0604020202020204" pitchFamily="34" charset="0"/>
        <a:buChar char="•"/>
        <a:defRPr sz="1575" kern="1200">
          <a:solidFill>
            <a:schemeClr val="tx1"/>
          </a:solidFill>
          <a:latin typeface="+mn-lt"/>
          <a:ea typeface="+mn-ea"/>
          <a:cs typeface="+mn-cs"/>
        </a:defRPr>
      </a:lvl1pPr>
      <a:lvl2pPr marL="385763" indent="-128588" algn="l" rtl="0" fontAlgn="base">
        <a:lnSpc>
          <a:spcPct val="90000"/>
        </a:lnSpc>
        <a:spcBef>
          <a:spcPts val="281"/>
        </a:spcBef>
        <a:spcAft>
          <a:spcPct val="0"/>
        </a:spcAft>
        <a:buFont typeface="Arial" panose="020B0604020202020204" pitchFamily="34" charset="0"/>
        <a:buChar char="•"/>
        <a:defRPr sz="1350" kern="1200">
          <a:solidFill>
            <a:schemeClr val="tx1"/>
          </a:solidFill>
          <a:latin typeface="+mn-lt"/>
          <a:ea typeface="+mn-ea"/>
          <a:cs typeface="+mn-cs"/>
        </a:defRPr>
      </a:lvl2pPr>
      <a:lvl3pPr marL="642938" indent="-128588" algn="l" rtl="0" fontAlgn="base">
        <a:lnSpc>
          <a:spcPct val="90000"/>
        </a:lnSpc>
        <a:spcBef>
          <a:spcPts val="281"/>
        </a:spcBef>
        <a:spcAft>
          <a:spcPct val="0"/>
        </a:spcAft>
        <a:buFont typeface="Arial" panose="020B0604020202020204" pitchFamily="34" charset="0"/>
        <a:buChar char="•"/>
        <a:defRPr sz="1125" kern="1200">
          <a:solidFill>
            <a:schemeClr val="tx1"/>
          </a:solidFill>
          <a:latin typeface="+mn-lt"/>
          <a:ea typeface="+mn-ea"/>
          <a:cs typeface="+mn-cs"/>
        </a:defRPr>
      </a:lvl3pPr>
      <a:lvl4pPr marL="900113" indent="-128588" algn="l" rtl="0" fontAlgn="base">
        <a:lnSpc>
          <a:spcPct val="90000"/>
        </a:lnSpc>
        <a:spcBef>
          <a:spcPts val="281"/>
        </a:spcBef>
        <a:spcAft>
          <a:spcPct val="0"/>
        </a:spcAft>
        <a:buFont typeface="Arial" panose="020B0604020202020204" pitchFamily="34" charset="0"/>
        <a:buChar char="•"/>
        <a:defRPr kern="1200">
          <a:solidFill>
            <a:schemeClr val="tx1"/>
          </a:solidFill>
          <a:latin typeface="+mn-lt"/>
          <a:ea typeface="+mn-ea"/>
          <a:cs typeface="+mn-cs"/>
        </a:defRPr>
      </a:lvl4pPr>
      <a:lvl5pPr marL="1157288" indent="-128588" algn="l" rtl="0" fontAlgn="base">
        <a:lnSpc>
          <a:spcPct val="90000"/>
        </a:lnSpc>
        <a:spcBef>
          <a:spcPts val="281"/>
        </a:spcBef>
        <a:spcAft>
          <a:spcPct val="0"/>
        </a:spcAft>
        <a:buFont typeface="Arial" panose="020B0604020202020204" pitchFamily="34" charset="0"/>
        <a:buChar char="•"/>
        <a:defRPr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C9583-199C-57D3-054C-68139B1F80F1}"/>
            </a:ext>
          </a:extLst>
        </p:cNvPr>
        <p:cNvGrpSpPr/>
        <p:nvPr/>
      </p:nvGrpSpPr>
      <p:grpSpPr>
        <a:xfrm>
          <a:off x="0" y="0"/>
          <a:ext cx="0" cy="0"/>
          <a:chOff x="0" y="0"/>
          <a:chExt cx="0" cy="0"/>
        </a:xfrm>
      </p:grpSpPr>
      <p:sp>
        <p:nvSpPr>
          <p:cNvPr id="19458" name="Title 1">
            <a:extLst>
              <a:ext uri="{FF2B5EF4-FFF2-40B4-BE49-F238E27FC236}">
                <a16:creationId xmlns:a16="http://schemas.microsoft.com/office/drawing/2014/main" id="{1C2CE578-23E2-26AD-4C28-13519CFF8484}"/>
              </a:ext>
            </a:extLst>
          </p:cNvPr>
          <p:cNvSpPr>
            <a:spLocks noGrp="1" noChangeArrowheads="1"/>
          </p:cNvSpPr>
          <p:nvPr>
            <p:ph type="ctrTitle"/>
          </p:nvPr>
        </p:nvSpPr>
        <p:spPr bwMode="auto">
          <a:xfrm>
            <a:off x="2425305" y="2092228"/>
            <a:ext cx="4496098" cy="82688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p>
            <a:r>
              <a:rPr lang="en-GB" altLang="en-US" b="1">
                <a:solidFill>
                  <a:schemeClr val="bg1"/>
                </a:solidFill>
              </a:rPr>
              <a:t>Computer Architecture &amp; OS  ACCA4022</a:t>
            </a:r>
          </a:p>
        </p:txBody>
      </p:sp>
      <p:sp>
        <p:nvSpPr>
          <p:cNvPr id="3" name="Title 1">
            <a:extLst>
              <a:ext uri="{FF2B5EF4-FFF2-40B4-BE49-F238E27FC236}">
                <a16:creationId xmlns:a16="http://schemas.microsoft.com/office/drawing/2014/main" id="{F1A6EC89-A99A-65F9-1422-B49E03B72199}"/>
              </a:ext>
            </a:extLst>
          </p:cNvPr>
          <p:cNvSpPr txBox="1">
            <a:spLocks/>
          </p:cNvSpPr>
          <p:nvPr/>
        </p:nvSpPr>
        <p:spPr>
          <a:xfrm>
            <a:off x="4734019" y="4563126"/>
            <a:ext cx="3024335" cy="665262"/>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514350" fontAlgn="base">
              <a:spcAft>
                <a:spcPct val="0"/>
              </a:spcAft>
              <a:defRPr/>
            </a:pPr>
            <a:r>
              <a:rPr lang="en-GB" sz="1350" b="1" dirty="0">
                <a:solidFill>
                  <a:prstClr val="white"/>
                </a:solidFill>
                <a:latin typeface="Calibri Light" panose="020F0302020204030204"/>
              </a:rPr>
              <a:t>Week 5: Fundamentals of Logic Gates </a:t>
            </a:r>
          </a:p>
          <a:p>
            <a:pPr defTabSz="514350" fontAlgn="base">
              <a:spcAft>
                <a:spcPct val="0"/>
              </a:spcAft>
              <a:defRPr/>
            </a:pPr>
            <a:endParaRPr lang="en-GB" sz="1350" dirty="0">
              <a:solidFill>
                <a:prstClr val="white"/>
              </a:solidFill>
              <a:latin typeface="Calibri Light" panose="020F0302020204030204"/>
            </a:endParaRPr>
          </a:p>
        </p:txBody>
      </p:sp>
      <p:sp>
        <p:nvSpPr>
          <p:cNvPr id="19460" name="Slide Number Placeholder 1">
            <a:extLst>
              <a:ext uri="{FF2B5EF4-FFF2-40B4-BE49-F238E27FC236}">
                <a16:creationId xmlns:a16="http://schemas.microsoft.com/office/drawing/2014/main" id="{1183FDFA-7F48-B6E2-A10F-E91BFF7544E4}"/>
              </a:ext>
            </a:extLst>
          </p:cNvPr>
          <p:cNvSpPr>
            <a:spLocks noGrp="1" noChangeArrowheads="1"/>
          </p:cNvSpPr>
          <p:nvPr>
            <p:ph type="sldNum" sz="quarter" idx="12"/>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417910" indent="-160735">
              <a:defRPr>
                <a:solidFill>
                  <a:schemeClr val="tx1"/>
                </a:solidFill>
                <a:latin typeface="Arial" panose="020B0604020202020204" pitchFamily="34" charset="0"/>
                <a:cs typeface="Arial" panose="020B0604020202020204" pitchFamily="34" charset="0"/>
              </a:defRPr>
            </a:lvl2pPr>
            <a:lvl3pPr marL="642938" indent="-128588">
              <a:defRPr>
                <a:solidFill>
                  <a:schemeClr val="tx1"/>
                </a:solidFill>
                <a:latin typeface="Arial" panose="020B0604020202020204" pitchFamily="34" charset="0"/>
                <a:cs typeface="Arial" panose="020B0604020202020204" pitchFamily="34" charset="0"/>
              </a:defRPr>
            </a:lvl3pPr>
            <a:lvl4pPr marL="900113" indent="-128588">
              <a:defRPr>
                <a:solidFill>
                  <a:schemeClr val="tx1"/>
                </a:solidFill>
                <a:latin typeface="Arial" panose="020B0604020202020204" pitchFamily="34" charset="0"/>
                <a:cs typeface="Arial" panose="020B0604020202020204" pitchFamily="34" charset="0"/>
              </a:defRPr>
            </a:lvl4pPr>
            <a:lvl5pPr marL="1157288" indent="-128588">
              <a:defRPr>
                <a:solidFill>
                  <a:schemeClr val="tx1"/>
                </a:solidFill>
                <a:latin typeface="Arial" panose="020B0604020202020204" pitchFamily="34" charset="0"/>
                <a:cs typeface="Arial" panose="020B0604020202020204" pitchFamily="34" charset="0"/>
              </a:defRPr>
            </a:lvl5pPr>
            <a:lvl6pPr marL="1414463"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1671638"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1928813"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2185988"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514350" eaLnBrk="0" fontAlgn="base" hangingPunct="0">
              <a:spcBef>
                <a:spcPct val="0"/>
              </a:spcBef>
              <a:spcAft>
                <a:spcPct val="0"/>
              </a:spcAft>
            </a:pPr>
            <a:fld id="{BCD54672-6308-491A-9E54-975D29847670}" type="slidenum">
              <a:rPr lang="en-GB" altLang="en-US" sz="1013">
                <a:solidFill>
                  <a:prstClr val="black"/>
                </a:solidFill>
              </a:rPr>
              <a:pPr defTabSz="514350" eaLnBrk="0" fontAlgn="base" hangingPunct="0">
                <a:spcBef>
                  <a:spcPct val="0"/>
                </a:spcBef>
                <a:spcAft>
                  <a:spcPct val="0"/>
                </a:spcAft>
              </a:pPr>
              <a:t>1</a:t>
            </a:fld>
            <a:endParaRPr lang="en-GB" altLang="en-US" sz="1013">
              <a:solidFill>
                <a:prstClr val="black"/>
              </a:solidFill>
            </a:endParaRPr>
          </a:p>
        </p:txBody>
      </p:sp>
    </p:spTree>
    <p:extLst>
      <p:ext uri="{BB962C8B-B14F-4D97-AF65-F5344CB8AC3E}">
        <p14:creationId xmlns:p14="http://schemas.microsoft.com/office/powerpoint/2010/main" val="2876794319"/>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D5C63-31C2-3FB8-D93A-357B4C2FDF41}"/>
            </a:ext>
          </a:extLst>
        </p:cNvPr>
        <p:cNvGrpSpPr/>
        <p:nvPr/>
      </p:nvGrpSpPr>
      <p:grpSpPr>
        <a:xfrm>
          <a:off x="0" y="0"/>
          <a:ext cx="0" cy="0"/>
          <a:chOff x="0" y="0"/>
          <a:chExt cx="0" cy="0"/>
        </a:xfrm>
      </p:grpSpPr>
      <p:sp>
        <p:nvSpPr>
          <p:cNvPr id="22530" name="Title 1">
            <a:extLst>
              <a:ext uri="{FF2B5EF4-FFF2-40B4-BE49-F238E27FC236}">
                <a16:creationId xmlns:a16="http://schemas.microsoft.com/office/drawing/2014/main" id="{70A3768C-4FAA-1866-9ECD-56A85010C43E}"/>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p>
            <a:r>
              <a:rPr lang="en-GB" altLang="en-US" dirty="0"/>
              <a:t>Recap  </a:t>
            </a:r>
          </a:p>
        </p:txBody>
      </p:sp>
      <p:graphicFrame>
        <p:nvGraphicFramePr>
          <p:cNvPr id="6" name="Content Placeholder 5">
            <a:extLst>
              <a:ext uri="{FF2B5EF4-FFF2-40B4-BE49-F238E27FC236}">
                <a16:creationId xmlns:a16="http://schemas.microsoft.com/office/drawing/2014/main" id="{01A74134-38CD-7A18-861D-694A843807F2}"/>
              </a:ext>
            </a:extLst>
          </p:cNvPr>
          <p:cNvGraphicFramePr>
            <a:graphicFrameLocks noGrp="1"/>
          </p:cNvGraphicFramePr>
          <p:nvPr>
            <p:ph idx="1"/>
            <p:extLst>
              <p:ext uri="{D42A27DB-BD31-4B8C-83A1-F6EECF244321}">
                <p14:modId xmlns:p14="http://schemas.microsoft.com/office/powerpoint/2010/main" val="1349628321"/>
              </p:ext>
            </p:extLst>
          </p:nvPr>
        </p:nvGraphicFramePr>
        <p:xfrm>
          <a:off x="2343286" y="2254369"/>
          <a:ext cx="4875008" cy="2956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532" name="Slide Number Placeholder 4">
            <a:extLst>
              <a:ext uri="{FF2B5EF4-FFF2-40B4-BE49-F238E27FC236}">
                <a16:creationId xmlns:a16="http://schemas.microsoft.com/office/drawing/2014/main" id="{0F92C3BD-39D4-C288-C3A3-46DE0E65CCB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417910" indent="-160735">
              <a:defRPr>
                <a:solidFill>
                  <a:schemeClr val="tx1"/>
                </a:solidFill>
                <a:latin typeface="Arial" panose="020B0604020202020204" pitchFamily="34" charset="0"/>
                <a:cs typeface="Arial" panose="020B0604020202020204" pitchFamily="34" charset="0"/>
              </a:defRPr>
            </a:lvl2pPr>
            <a:lvl3pPr marL="642938" indent="-128588">
              <a:defRPr>
                <a:solidFill>
                  <a:schemeClr val="tx1"/>
                </a:solidFill>
                <a:latin typeface="Arial" panose="020B0604020202020204" pitchFamily="34" charset="0"/>
                <a:cs typeface="Arial" panose="020B0604020202020204" pitchFamily="34" charset="0"/>
              </a:defRPr>
            </a:lvl3pPr>
            <a:lvl4pPr marL="900113" indent="-128588">
              <a:defRPr>
                <a:solidFill>
                  <a:schemeClr val="tx1"/>
                </a:solidFill>
                <a:latin typeface="Arial" panose="020B0604020202020204" pitchFamily="34" charset="0"/>
                <a:cs typeface="Arial" panose="020B0604020202020204" pitchFamily="34" charset="0"/>
              </a:defRPr>
            </a:lvl4pPr>
            <a:lvl5pPr marL="1157288" indent="-128588">
              <a:defRPr>
                <a:solidFill>
                  <a:schemeClr val="tx1"/>
                </a:solidFill>
                <a:latin typeface="Arial" panose="020B0604020202020204" pitchFamily="34" charset="0"/>
                <a:cs typeface="Arial" panose="020B0604020202020204" pitchFamily="34" charset="0"/>
              </a:defRPr>
            </a:lvl5pPr>
            <a:lvl6pPr marL="1414463"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1671638"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1928813"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2185988"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514350" eaLnBrk="0" fontAlgn="base" hangingPunct="0">
              <a:spcBef>
                <a:spcPct val="0"/>
              </a:spcBef>
              <a:spcAft>
                <a:spcPct val="0"/>
              </a:spcAft>
            </a:pPr>
            <a:fld id="{B68EC694-B0E9-4215-830C-0DCA493259A4}" type="slidenum">
              <a:rPr lang="en-GB" altLang="en-US" sz="1013">
                <a:solidFill>
                  <a:srgbClr val="898989"/>
                </a:solidFill>
                <a:latin typeface="Myriad Pro"/>
              </a:rPr>
              <a:pPr defTabSz="514350" eaLnBrk="0" fontAlgn="base" hangingPunct="0">
                <a:spcBef>
                  <a:spcPct val="0"/>
                </a:spcBef>
                <a:spcAft>
                  <a:spcPct val="0"/>
                </a:spcAft>
              </a:pPr>
              <a:t>2</a:t>
            </a:fld>
            <a:endParaRPr lang="en-GB" altLang="en-US" sz="1013">
              <a:solidFill>
                <a:srgbClr val="898989"/>
              </a:solidFill>
              <a:latin typeface="Myriad Pro"/>
            </a:endParaRPr>
          </a:p>
        </p:txBody>
      </p:sp>
    </p:spTree>
    <p:extLst>
      <p:ext uri="{BB962C8B-B14F-4D97-AF65-F5344CB8AC3E}">
        <p14:creationId xmlns:p14="http://schemas.microsoft.com/office/powerpoint/2010/main" val="4408827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9A8D-2D1B-823F-1EAC-792841003FE5}"/>
              </a:ext>
            </a:extLst>
          </p:cNvPr>
          <p:cNvSpPr>
            <a:spLocks noGrp="1"/>
          </p:cNvSpPr>
          <p:nvPr>
            <p:ph type="title"/>
          </p:nvPr>
        </p:nvSpPr>
        <p:spPr/>
        <p:txBody>
          <a:bodyPr/>
          <a:lstStyle/>
          <a:p>
            <a:r>
              <a:rPr lang="en-GB" dirty="0"/>
              <a:t>Activity 11 </a:t>
            </a:r>
          </a:p>
        </p:txBody>
      </p:sp>
      <p:sp>
        <p:nvSpPr>
          <p:cNvPr id="3" name="Content Placeholder 2">
            <a:extLst>
              <a:ext uri="{FF2B5EF4-FFF2-40B4-BE49-F238E27FC236}">
                <a16:creationId xmlns:a16="http://schemas.microsoft.com/office/drawing/2014/main" id="{16A0E7FC-055D-A7F7-46A0-2FC0CC4D6255}"/>
              </a:ext>
            </a:extLst>
          </p:cNvPr>
          <p:cNvSpPr>
            <a:spLocks noGrp="1"/>
          </p:cNvSpPr>
          <p:nvPr>
            <p:ph idx="1"/>
          </p:nvPr>
        </p:nvSpPr>
        <p:spPr>
          <a:xfrm>
            <a:off x="395536" y="1268761"/>
            <a:ext cx="8119814" cy="4536504"/>
          </a:xfrm>
        </p:spPr>
        <p:txBody>
          <a:bodyPr/>
          <a:lstStyle/>
          <a:p>
            <a:r>
              <a:rPr lang="en-GB" dirty="0"/>
              <a:t>Perform the following calculations and post your answers on the shared </a:t>
            </a:r>
            <a:r>
              <a:rPr lang="en-GB" dirty="0">
                <a:solidFill>
                  <a:schemeClr val="bg2">
                    <a:lumMod val="75000"/>
                  </a:schemeClr>
                </a:solidFill>
              </a:rPr>
              <a:t>whiteboard</a:t>
            </a:r>
          </a:p>
          <a:p>
            <a:pPr marL="342900" indent="-342900">
              <a:buAutoNum type="arabicPeriod"/>
            </a:pPr>
            <a:r>
              <a:rPr lang="en-GB" dirty="0"/>
              <a:t>(1DA)</a:t>
            </a:r>
            <a:r>
              <a:rPr lang="en-GB" baseline="-25000" dirty="0"/>
              <a:t>16</a:t>
            </a:r>
            <a:r>
              <a:rPr lang="en-GB" dirty="0"/>
              <a:t> 			2. (306)</a:t>
            </a:r>
            <a:r>
              <a:rPr lang="en-GB" baseline="-25000" dirty="0"/>
              <a:t>16</a:t>
            </a:r>
            <a:r>
              <a:rPr lang="en-GB" dirty="0"/>
              <a:t> </a:t>
            </a:r>
          </a:p>
          <a:p>
            <a:pPr marL="342900" indent="-342900">
              <a:buAutoNum type="alphaLcParenR"/>
            </a:pPr>
            <a:r>
              <a:rPr lang="en-GB" dirty="0"/>
              <a:t>Decimal </a:t>
            </a:r>
          </a:p>
          <a:p>
            <a:pPr marL="342900" indent="-342900">
              <a:buAutoNum type="alphaLcParenR"/>
            </a:pPr>
            <a:r>
              <a:rPr lang="en-GB" dirty="0"/>
              <a:t>Binary </a:t>
            </a:r>
          </a:p>
          <a:p>
            <a:pPr marL="342900" indent="-342900">
              <a:buAutoNum type="alphaLcParenR"/>
            </a:pPr>
            <a:r>
              <a:rPr lang="en-GB" dirty="0"/>
              <a:t>Octal</a:t>
            </a:r>
          </a:p>
          <a:p>
            <a:pPr marL="0" indent="0">
              <a:buNone/>
            </a:pPr>
            <a:endParaRPr lang="en-GB" dirty="0"/>
          </a:p>
          <a:p>
            <a:pPr marL="0" indent="0">
              <a:buNone/>
            </a:pPr>
            <a:r>
              <a:rPr lang="en-GB" dirty="0"/>
              <a:t>3. (653)</a:t>
            </a:r>
            <a:r>
              <a:rPr lang="en-GB" baseline="-25000" dirty="0"/>
              <a:t>8			</a:t>
            </a:r>
            <a:r>
              <a:rPr lang="en-GB" dirty="0"/>
              <a:t>                           (653)</a:t>
            </a:r>
            <a:r>
              <a:rPr lang="en-GB" baseline="-25000" dirty="0"/>
              <a:t>8</a:t>
            </a:r>
          </a:p>
          <a:p>
            <a:pPr marL="342900" indent="-342900">
              <a:buAutoNum type="alphaLcParenR"/>
            </a:pPr>
            <a:r>
              <a:rPr lang="en-GB" dirty="0"/>
              <a:t> Decimal </a:t>
            </a:r>
          </a:p>
          <a:p>
            <a:pPr marL="342900" indent="-342900">
              <a:buAutoNum type="alphaLcParenR"/>
            </a:pPr>
            <a:r>
              <a:rPr lang="en-GB" dirty="0"/>
              <a:t>Binary </a:t>
            </a:r>
          </a:p>
          <a:p>
            <a:pPr marL="342900" indent="-342900">
              <a:buAutoNum type="alphaLcParenR"/>
            </a:pPr>
            <a:r>
              <a:rPr lang="en-GB" dirty="0"/>
              <a:t>hexadecimal</a:t>
            </a:r>
          </a:p>
          <a:p>
            <a:pPr marL="0" indent="0">
              <a:buNone/>
            </a:pPr>
            <a:endParaRPr lang="en-GB" dirty="0"/>
          </a:p>
          <a:p>
            <a:pPr marL="0" indent="0">
              <a:buNone/>
            </a:pPr>
            <a:r>
              <a:rPr lang="en-GB" dirty="0"/>
              <a:t>5. (653)</a:t>
            </a:r>
            <a:r>
              <a:rPr lang="en-GB" baseline="-25000" dirty="0"/>
              <a:t>10				</a:t>
            </a:r>
            <a:r>
              <a:rPr lang="en-GB" dirty="0"/>
              <a:t> (897)</a:t>
            </a:r>
            <a:r>
              <a:rPr lang="en-GB" baseline="-25000" dirty="0"/>
              <a:t>10 </a:t>
            </a:r>
          </a:p>
          <a:p>
            <a:pPr marL="342900" indent="-342900">
              <a:buFont typeface="Arial" panose="020B0604020202020204" pitchFamily="34" charset="0"/>
              <a:buAutoNum type="alphaLcParenR"/>
            </a:pPr>
            <a:r>
              <a:rPr lang="en-GB" dirty="0"/>
              <a:t>Binary</a:t>
            </a:r>
          </a:p>
          <a:p>
            <a:pPr marL="342900" indent="-342900">
              <a:buFont typeface="Arial" panose="020B0604020202020204" pitchFamily="34" charset="0"/>
              <a:buAutoNum type="alphaLcParenR"/>
            </a:pPr>
            <a:r>
              <a:rPr lang="en-GB" dirty="0"/>
              <a:t>Octal</a:t>
            </a:r>
          </a:p>
          <a:p>
            <a:pPr marL="342900" indent="-342900">
              <a:buFont typeface="Arial" panose="020B0604020202020204" pitchFamily="34" charset="0"/>
              <a:buAutoNum type="alphaLcParenR"/>
            </a:pPr>
            <a:r>
              <a:rPr lang="en-GB" dirty="0"/>
              <a:t>hexadecimal</a:t>
            </a:r>
          </a:p>
        </p:txBody>
      </p:sp>
      <p:sp>
        <p:nvSpPr>
          <p:cNvPr id="4" name="Slide Number Placeholder 3">
            <a:extLst>
              <a:ext uri="{FF2B5EF4-FFF2-40B4-BE49-F238E27FC236}">
                <a16:creationId xmlns:a16="http://schemas.microsoft.com/office/drawing/2014/main" id="{AB23A099-17F0-09F6-0A98-D57623735F24}"/>
              </a:ext>
            </a:extLst>
          </p:cNvPr>
          <p:cNvSpPr>
            <a:spLocks noGrp="1"/>
          </p:cNvSpPr>
          <p:nvPr>
            <p:ph type="sldNum" sz="quarter" idx="12"/>
          </p:nvPr>
        </p:nvSpPr>
        <p:spPr/>
        <p:txBody>
          <a:bodyPr/>
          <a:lstStyle/>
          <a:p>
            <a:pPr>
              <a:defRPr/>
            </a:pPr>
            <a:fld id="{209E3514-13E9-4799-AF64-73381773B862}" type="slidenum">
              <a:rPr lang="en-US" smtClean="0"/>
              <a:pPr>
                <a:defRPr/>
              </a:pPr>
              <a:t>3</a:t>
            </a:fld>
            <a:endParaRPr lang="en-US"/>
          </a:p>
        </p:txBody>
      </p:sp>
    </p:spTree>
    <p:extLst>
      <p:ext uri="{BB962C8B-B14F-4D97-AF65-F5344CB8AC3E}">
        <p14:creationId xmlns:p14="http://schemas.microsoft.com/office/powerpoint/2010/main" val="4249662615"/>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D5C63-31C2-3FB8-D93A-357B4C2FDF41}"/>
            </a:ext>
          </a:extLst>
        </p:cNvPr>
        <p:cNvGrpSpPr/>
        <p:nvPr/>
      </p:nvGrpSpPr>
      <p:grpSpPr>
        <a:xfrm>
          <a:off x="0" y="0"/>
          <a:ext cx="0" cy="0"/>
          <a:chOff x="0" y="0"/>
          <a:chExt cx="0" cy="0"/>
        </a:xfrm>
      </p:grpSpPr>
      <p:sp>
        <p:nvSpPr>
          <p:cNvPr id="22530" name="Title 1">
            <a:extLst>
              <a:ext uri="{FF2B5EF4-FFF2-40B4-BE49-F238E27FC236}">
                <a16:creationId xmlns:a16="http://schemas.microsoft.com/office/drawing/2014/main" id="{70A3768C-4FAA-1866-9ECD-56A85010C43E}"/>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p>
            <a:r>
              <a:rPr lang="en-GB" altLang="en-US" dirty="0"/>
              <a:t>Objectives </a:t>
            </a:r>
          </a:p>
        </p:txBody>
      </p:sp>
      <p:graphicFrame>
        <p:nvGraphicFramePr>
          <p:cNvPr id="6" name="Content Placeholder 5">
            <a:extLst>
              <a:ext uri="{FF2B5EF4-FFF2-40B4-BE49-F238E27FC236}">
                <a16:creationId xmlns:a16="http://schemas.microsoft.com/office/drawing/2014/main" id="{01A74134-38CD-7A18-861D-694A843807F2}"/>
              </a:ext>
            </a:extLst>
          </p:cNvPr>
          <p:cNvGraphicFramePr>
            <a:graphicFrameLocks noGrp="1"/>
          </p:cNvGraphicFramePr>
          <p:nvPr>
            <p:ph idx="1"/>
            <p:extLst>
              <p:ext uri="{D42A27DB-BD31-4B8C-83A1-F6EECF244321}">
                <p14:modId xmlns:p14="http://schemas.microsoft.com/office/powerpoint/2010/main" val="2043895989"/>
              </p:ext>
            </p:extLst>
          </p:nvPr>
        </p:nvGraphicFramePr>
        <p:xfrm>
          <a:off x="2343286" y="2254369"/>
          <a:ext cx="4875008" cy="2956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532" name="Slide Number Placeholder 4">
            <a:extLst>
              <a:ext uri="{FF2B5EF4-FFF2-40B4-BE49-F238E27FC236}">
                <a16:creationId xmlns:a16="http://schemas.microsoft.com/office/drawing/2014/main" id="{0F92C3BD-39D4-C288-C3A3-46DE0E65CCB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417910" indent="-160735">
              <a:defRPr>
                <a:solidFill>
                  <a:schemeClr val="tx1"/>
                </a:solidFill>
                <a:latin typeface="Arial" panose="020B0604020202020204" pitchFamily="34" charset="0"/>
                <a:cs typeface="Arial" panose="020B0604020202020204" pitchFamily="34" charset="0"/>
              </a:defRPr>
            </a:lvl2pPr>
            <a:lvl3pPr marL="642938" indent="-128588">
              <a:defRPr>
                <a:solidFill>
                  <a:schemeClr val="tx1"/>
                </a:solidFill>
                <a:latin typeface="Arial" panose="020B0604020202020204" pitchFamily="34" charset="0"/>
                <a:cs typeface="Arial" panose="020B0604020202020204" pitchFamily="34" charset="0"/>
              </a:defRPr>
            </a:lvl3pPr>
            <a:lvl4pPr marL="900113" indent="-128588">
              <a:defRPr>
                <a:solidFill>
                  <a:schemeClr val="tx1"/>
                </a:solidFill>
                <a:latin typeface="Arial" panose="020B0604020202020204" pitchFamily="34" charset="0"/>
                <a:cs typeface="Arial" panose="020B0604020202020204" pitchFamily="34" charset="0"/>
              </a:defRPr>
            </a:lvl4pPr>
            <a:lvl5pPr marL="1157288" indent="-128588">
              <a:defRPr>
                <a:solidFill>
                  <a:schemeClr val="tx1"/>
                </a:solidFill>
                <a:latin typeface="Arial" panose="020B0604020202020204" pitchFamily="34" charset="0"/>
                <a:cs typeface="Arial" panose="020B0604020202020204" pitchFamily="34" charset="0"/>
              </a:defRPr>
            </a:lvl5pPr>
            <a:lvl6pPr marL="1414463"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1671638"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1928813"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2185988" indent="-1285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514350" eaLnBrk="0" fontAlgn="base" hangingPunct="0">
              <a:spcBef>
                <a:spcPct val="0"/>
              </a:spcBef>
              <a:spcAft>
                <a:spcPct val="0"/>
              </a:spcAft>
            </a:pPr>
            <a:fld id="{B68EC694-B0E9-4215-830C-0DCA493259A4}" type="slidenum">
              <a:rPr lang="en-GB" altLang="en-US" sz="1013">
                <a:solidFill>
                  <a:srgbClr val="898989"/>
                </a:solidFill>
                <a:latin typeface="Myriad Pro"/>
              </a:rPr>
              <a:pPr defTabSz="514350" eaLnBrk="0" fontAlgn="base" hangingPunct="0">
                <a:spcBef>
                  <a:spcPct val="0"/>
                </a:spcBef>
                <a:spcAft>
                  <a:spcPct val="0"/>
                </a:spcAft>
              </a:pPr>
              <a:t>4</a:t>
            </a:fld>
            <a:endParaRPr lang="en-GB" altLang="en-US" sz="1013">
              <a:solidFill>
                <a:srgbClr val="898989"/>
              </a:solidFill>
              <a:latin typeface="Myriad Pro"/>
            </a:endParaRPr>
          </a:p>
        </p:txBody>
      </p:sp>
    </p:spTree>
    <p:extLst>
      <p:ext uri="{BB962C8B-B14F-4D97-AF65-F5344CB8AC3E}">
        <p14:creationId xmlns:p14="http://schemas.microsoft.com/office/powerpoint/2010/main" val="3730909514"/>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80181-3EA6-CB2F-6598-E185EE3BFA23}"/>
              </a:ext>
            </a:extLst>
          </p:cNvPr>
          <p:cNvSpPr>
            <a:spLocks noGrp="1"/>
          </p:cNvSpPr>
          <p:nvPr>
            <p:ph type="title"/>
          </p:nvPr>
        </p:nvSpPr>
        <p:spPr>
          <a:xfrm>
            <a:off x="628650" y="365130"/>
            <a:ext cx="7886700" cy="759616"/>
          </a:xfrm>
        </p:spPr>
        <p:txBody>
          <a:bodyPr/>
          <a:lstStyle/>
          <a:p>
            <a:r>
              <a:rPr lang="en-GB" sz="2480" dirty="0"/>
              <a:t>Logic gates </a:t>
            </a:r>
          </a:p>
        </p:txBody>
      </p:sp>
      <p:sp>
        <p:nvSpPr>
          <p:cNvPr id="3" name="Content Placeholder 2">
            <a:extLst>
              <a:ext uri="{FF2B5EF4-FFF2-40B4-BE49-F238E27FC236}">
                <a16:creationId xmlns:a16="http://schemas.microsoft.com/office/drawing/2014/main" id="{CDC4297A-537E-B958-DB59-28987EB9AB29}"/>
              </a:ext>
            </a:extLst>
          </p:cNvPr>
          <p:cNvSpPr>
            <a:spLocks noGrp="1"/>
          </p:cNvSpPr>
          <p:nvPr>
            <p:ph idx="1"/>
          </p:nvPr>
        </p:nvSpPr>
        <p:spPr>
          <a:xfrm>
            <a:off x="395536" y="1124745"/>
            <a:ext cx="8119814" cy="4896544"/>
          </a:xfrm>
        </p:spPr>
        <p:txBody>
          <a:bodyPr/>
          <a:lstStyle/>
          <a:p>
            <a:pPr algn="just">
              <a:lnSpc>
                <a:spcPct val="150000"/>
              </a:lnSpc>
            </a:pPr>
            <a:r>
              <a:rPr lang="en-GB" sz="1800" b="1" dirty="0">
                <a:solidFill>
                  <a:srgbClr val="C00000"/>
                </a:solidFill>
              </a:rPr>
              <a:t>Logic gates </a:t>
            </a:r>
            <a:r>
              <a:rPr lang="en-GB" sz="1800" dirty="0"/>
              <a:t>are </a:t>
            </a:r>
            <a:r>
              <a:rPr lang="en-GB" sz="1800" b="1" dirty="0">
                <a:solidFill>
                  <a:schemeClr val="bg2">
                    <a:lumMod val="75000"/>
                  </a:schemeClr>
                </a:solidFill>
              </a:rPr>
              <a:t>building blocks </a:t>
            </a:r>
            <a:r>
              <a:rPr lang="en-GB" sz="1800" dirty="0"/>
              <a:t>of any digital system used to </a:t>
            </a:r>
            <a:r>
              <a:rPr lang="en-GB" sz="1800" b="1" dirty="0">
                <a:solidFill>
                  <a:schemeClr val="bg2">
                    <a:lumMod val="75000"/>
                  </a:schemeClr>
                </a:solidFill>
              </a:rPr>
              <a:t>create digital circuits </a:t>
            </a:r>
            <a:r>
              <a:rPr lang="en-GB" sz="1800" dirty="0"/>
              <a:t>and </a:t>
            </a:r>
            <a:r>
              <a:rPr lang="en-GB" sz="1800" b="1" dirty="0">
                <a:solidFill>
                  <a:schemeClr val="bg2">
                    <a:lumMod val="75000"/>
                  </a:schemeClr>
                </a:solidFill>
              </a:rPr>
              <a:t>perform binary computations</a:t>
            </a:r>
          </a:p>
          <a:p>
            <a:pPr algn="just">
              <a:lnSpc>
                <a:spcPct val="150000"/>
              </a:lnSpc>
            </a:pPr>
            <a:r>
              <a:rPr lang="en-GB" sz="1800" dirty="0"/>
              <a:t>logic gates are used in the creation of complex circuits like multiplexers, demultiplexers, encoders, decoders, and arithmetic logic units (ALUs).</a:t>
            </a:r>
          </a:p>
          <a:p>
            <a:pPr algn="just">
              <a:lnSpc>
                <a:spcPct val="150000"/>
              </a:lnSpc>
            </a:pPr>
            <a:r>
              <a:rPr lang="en-GB" sz="1800" dirty="0"/>
              <a:t>They are used to control the flow of information, create complex circuits, and understand how computers work. </a:t>
            </a:r>
          </a:p>
          <a:p>
            <a:pPr algn="just">
              <a:lnSpc>
                <a:spcPct val="150000"/>
              </a:lnSpc>
            </a:pPr>
            <a:r>
              <a:rPr lang="en-US" altLang="en-US" sz="1800" dirty="0">
                <a:solidFill>
                  <a:srgbClr val="C00000"/>
                </a:solidFill>
              </a:rPr>
              <a:t>A logic gate is a series of transistors connected together to give one or more outputs, each output determined by the input or combination of inputs. </a:t>
            </a:r>
            <a:endParaRPr lang="en-US" altLang="en-US" sz="1800" dirty="0"/>
          </a:p>
          <a:p>
            <a:pPr algn="just">
              <a:lnSpc>
                <a:spcPct val="150000"/>
              </a:lnSpc>
            </a:pPr>
            <a:r>
              <a:rPr lang="en-GB" sz="1800" dirty="0"/>
              <a:t>It is an electronic circuit having </a:t>
            </a:r>
            <a:r>
              <a:rPr lang="en-GB" sz="1800" b="1" dirty="0">
                <a:solidFill>
                  <a:srgbClr val="7030A0"/>
                </a:solidFill>
              </a:rPr>
              <a:t>one or more than one input </a:t>
            </a:r>
            <a:r>
              <a:rPr lang="en-GB" sz="1800" dirty="0"/>
              <a:t>and </a:t>
            </a:r>
            <a:r>
              <a:rPr lang="en-GB" sz="1800" b="1" dirty="0">
                <a:solidFill>
                  <a:schemeClr val="bg2">
                    <a:lumMod val="10000"/>
                  </a:schemeClr>
                </a:solidFill>
              </a:rPr>
              <a:t>only one output</a:t>
            </a:r>
            <a:r>
              <a:rPr lang="en-GB" sz="1800" dirty="0"/>
              <a:t>.</a:t>
            </a:r>
          </a:p>
          <a:p>
            <a:pPr algn="just">
              <a:lnSpc>
                <a:spcPct val="150000"/>
              </a:lnSpc>
            </a:pPr>
            <a:endParaRPr lang="en-GB" sz="2000" dirty="0"/>
          </a:p>
          <a:p>
            <a:pPr algn="just">
              <a:lnSpc>
                <a:spcPct val="150000"/>
              </a:lnSpc>
            </a:pPr>
            <a:endParaRPr lang="en-GB" sz="2000" dirty="0"/>
          </a:p>
          <a:p>
            <a:endParaRPr lang="en-GB" dirty="0"/>
          </a:p>
          <a:p>
            <a:endParaRPr lang="en-GB" dirty="0"/>
          </a:p>
        </p:txBody>
      </p:sp>
      <p:sp>
        <p:nvSpPr>
          <p:cNvPr id="4" name="Slide Number Placeholder 3">
            <a:extLst>
              <a:ext uri="{FF2B5EF4-FFF2-40B4-BE49-F238E27FC236}">
                <a16:creationId xmlns:a16="http://schemas.microsoft.com/office/drawing/2014/main" id="{F758AD65-73C5-AC7E-268A-FFC7BF2D1BE8}"/>
              </a:ext>
            </a:extLst>
          </p:cNvPr>
          <p:cNvSpPr>
            <a:spLocks noGrp="1"/>
          </p:cNvSpPr>
          <p:nvPr>
            <p:ph type="sldNum" sz="quarter" idx="12"/>
          </p:nvPr>
        </p:nvSpPr>
        <p:spPr/>
        <p:txBody>
          <a:bodyPr/>
          <a:lstStyle/>
          <a:p>
            <a:pPr>
              <a:defRPr/>
            </a:pPr>
            <a:fld id="{209E3514-13E9-4799-AF64-73381773B862}" type="slidenum">
              <a:rPr lang="en-US" smtClean="0"/>
              <a:pPr>
                <a:defRPr/>
              </a:pPr>
              <a:t>5</a:t>
            </a:fld>
            <a:endParaRPr lang="en-US"/>
          </a:p>
        </p:txBody>
      </p:sp>
    </p:spTree>
    <p:extLst>
      <p:ext uri="{BB962C8B-B14F-4D97-AF65-F5344CB8AC3E}">
        <p14:creationId xmlns:p14="http://schemas.microsoft.com/office/powerpoint/2010/main" val="3361792684"/>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024687B-3153-123C-0A8C-D7D007FAF1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768"/>
            <a:ext cx="9151630" cy="1519356"/>
            <a:chOff x="-1" y="-29768"/>
            <a:chExt cx="12202175" cy="1519356"/>
          </a:xfrm>
        </p:grpSpPr>
        <p:sp>
          <p:nvSpPr>
            <p:cNvPr id="11" name="Rectangle 10">
              <a:extLst>
                <a:ext uri="{FF2B5EF4-FFF2-40B4-BE49-F238E27FC236}">
                  <a16:creationId xmlns:a16="http://schemas.microsoft.com/office/drawing/2014/main" id="{8D6305F5-7509-0BF5-12D3-30451FCD7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71C5C7A-6D55-5B27-646E-39C962693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917093" y="-1801610"/>
              <a:ext cx="1507122" cy="5063040"/>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B3B1F4-948C-963C-E6EA-60CF7FBFA2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100712" y="-3130481"/>
              <a:ext cx="1519356" cy="7720782"/>
            </a:xfrm>
            <a:prstGeom prst="rect">
              <a:avLst/>
            </a:prstGeom>
            <a:gradFill>
              <a:gsLst>
                <a:gs pos="29000">
                  <a:schemeClr val="accent5">
                    <a:lumMod val="60000"/>
                    <a:lumOff val="40000"/>
                    <a:alpha val="0"/>
                  </a:schemeClr>
                </a:gs>
                <a:gs pos="100000">
                  <a:schemeClr val="accent5">
                    <a:lumMod val="75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71DEA83-3F71-DAA9-B2D7-D3A02658C32F}"/>
              </a:ext>
            </a:extLst>
          </p:cNvPr>
          <p:cNvSpPr>
            <a:spLocks noGrp="1"/>
          </p:cNvSpPr>
          <p:nvPr>
            <p:ph type="title"/>
          </p:nvPr>
        </p:nvSpPr>
        <p:spPr>
          <a:xfrm>
            <a:off x="657518" y="301843"/>
            <a:ext cx="7857832" cy="1003532"/>
          </a:xfrm>
        </p:spPr>
        <p:txBody>
          <a:bodyPr anchor="ctr">
            <a:normAutofit/>
          </a:bodyPr>
          <a:lstStyle/>
          <a:p>
            <a:r>
              <a:rPr lang="en-GB" sz="2800">
                <a:solidFill>
                  <a:srgbClr val="FFFFFF"/>
                </a:solidFill>
              </a:rPr>
              <a:t>Logic gate</a:t>
            </a:r>
          </a:p>
        </p:txBody>
      </p:sp>
      <p:sp>
        <p:nvSpPr>
          <p:cNvPr id="3" name="Content Placeholder 2">
            <a:extLst>
              <a:ext uri="{FF2B5EF4-FFF2-40B4-BE49-F238E27FC236}">
                <a16:creationId xmlns:a16="http://schemas.microsoft.com/office/drawing/2014/main" id="{3EC02015-85B5-5EB4-A78E-FFADD3AB5F1A}"/>
              </a:ext>
            </a:extLst>
          </p:cNvPr>
          <p:cNvSpPr>
            <a:spLocks noGrp="1"/>
          </p:cNvSpPr>
          <p:nvPr>
            <p:ph idx="1"/>
          </p:nvPr>
        </p:nvSpPr>
        <p:spPr>
          <a:xfrm>
            <a:off x="657225" y="2308124"/>
            <a:ext cx="3769302" cy="3673576"/>
          </a:xfrm>
        </p:spPr>
        <p:txBody>
          <a:bodyPr>
            <a:normAutofit/>
          </a:bodyPr>
          <a:lstStyle/>
          <a:p>
            <a:pPr algn="just">
              <a:lnSpc>
                <a:spcPct val="150000"/>
              </a:lnSpc>
            </a:pPr>
            <a:r>
              <a:rPr lang="en-GB" sz="1700" dirty="0"/>
              <a:t>Most logic gates accept an input of two binary values and provide an output of a single binary value.</a:t>
            </a:r>
          </a:p>
          <a:p>
            <a:pPr algn="just">
              <a:lnSpc>
                <a:spcPct val="150000"/>
              </a:lnSpc>
              <a:spcBef>
                <a:spcPct val="0"/>
              </a:spcBef>
            </a:pPr>
            <a:r>
              <a:rPr lang="en-US" altLang="en-US" sz="1700" dirty="0"/>
              <a:t>Every terminal in a logic gate will always be in one of the two binary states which represent the </a:t>
            </a:r>
            <a:r>
              <a:rPr lang="en-US" altLang="en-US" sz="1700" b="1" dirty="0">
                <a:solidFill>
                  <a:srgbClr val="C00000"/>
                </a:solidFill>
              </a:rPr>
              <a:t>presence or absence </a:t>
            </a:r>
            <a:r>
              <a:rPr lang="en-US" altLang="en-US" sz="1700" dirty="0"/>
              <a:t>of an electric voltage.</a:t>
            </a:r>
          </a:p>
          <a:p>
            <a:pPr marL="0" indent="0">
              <a:spcBef>
                <a:spcPct val="0"/>
              </a:spcBef>
              <a:buNone/>
            </a:pPr>
            <a:endParaRPr lang="en-US" altLang="en-US" sz="1700" dirty="0"/>
          </a:p>
          <a:p>
            <a:pPr>
              <a:spcBef>
                <a:spcPct val="0"/>
              </a:spcBef>
            </a:pPr>
            <a:endParaRPr lang="en-US" altLang="en-US" sz="1700" dirty="0"/>
          </a:p>
          <a:p>
            <a:endParaRPr lang="en-GB" sz="1700" dirty="0"/>
          </a:p>
          <a:p>
            <a:endParaRPr lang="en-GB" sz="1700" dirty="0"/>
          </a:p>
          <a:p>
            <a:endParaRPr lang="en-GB" sz="1700" dirty="0">
              <a:latin typeface="Source Sans Pro" panose="020B0503030403020204" pitchFamily="34" charset="0"/>
            </a:endParaRPr>
          </a:p>
        </p:txBody>
      </p:sp>
      <p:sp>
        <p:nvSpPr>
          <p:cNvPr id="4" name="Slide Number Placeholder 3">
            <a:extLst>
              <a:ext uri="{FF2B5EF4-FFF2-40B4-BE49-F238E27FC236}">
                <a16:creationId xmlns:a16="http://schemas.microsoft.com/office/drawing/2014/main" id="{5AED161F-6927-1849-F9E2-A56576707AE8}"/>
              </a:ext>
            </a:extLst>
          </p:cNvPr>
          <p:cNvSpPr>
            <a:spLocks noGrp="1"/>
          </p:cNvSpPr>
          <p:nvPr>
            <p:ph type="sldNum" sz="quarter" idx="12"/>
          </p:nvPr>
        </p:nvSpPr>
        <p:spPr>
          <a:xfrm>
            <a:off x="6457950" y="6356350"/>
            <a:ext cx="2057400" cy="365125"/>
          </a:xfrm>
        </p:spPr>
        <p:txBody>
          <a:bodyPr>
            <a:normAutofit/>
          </a:bodyPr>
          <a:lstStyle/>
          <a:p>
            <a:pPr>
              <a:lnSpc>
                <a:spcPct val="90000"/>
              </a:lnSpc>
              <a:spcAft>
                <a:spcPts val="600"/>
              </a:spcAft>
              <a:defRPr/>
            </a:pPr>
            <a:fld id="{209E3514-13E9-4799-AF64-73381773B862}" type="slidenum">
              <a:rPr lang="en-US">
                <a:solidFill>
                  <a:schemeClr val="tx1">
                    <a:lumMod val="50000"/>
                    <a:lumOff val="50000"/>
                  </a:schemeClr>
                </a:solidFill>
              </a:rPr>
              <a:pPr>
                <a:lnSpc>
                  <a:spcPct val="90000"/>
                </a:lnSpc>
                <a:spcAft>
                  <a:spcPts val="600"/>
                </a:spcAft>
                <a:defRPr/>
              </a:pPr>
              <a:t>6</a:t>
            </a:fld>
            <a:endParaRPr lang="en-US">
              <a:solidFill>
                <a:schemeClr val="tx1">
                  <a:lumMod val="50000"/>
                  <a:lumOff val="50000"/>
                </a:schemeClr>
              </a:solidFill>
            </a:endParaRPr>
          </a:p>
        </p:txBody>
      </p:sp>
      <p:graphicFrame>
        <p:nvGraphicFramePr>
          <p:cNvPr id="5" name="Table 4">
            <a:extLst>
              <a:ext uri="{FF2B5EF4-FFF2-40B4-BE49-F238E27FC236}">
                <a16:creationId xmlns:a16="http://schemas.microsoft.com/office/drawing/2014/main" id="{DEFA76DC-E842-2BDA-7155-0107570838BA}"/>
              </a:ext>
            </a:extLst>
          </p:cNvPr>
          <p:cNvGraphicFramePr>
            <a:graphicFrameLocks noGrp="1"/>
          </p:cNvGraphicFramePr>
          <p:nvPr>
            <p:extLst>
              <p:ext uri="{D42A27DB-BD31-4B8C-83A1-F6EECF244321}">
                <p14:modId xmlns:p14="http://schemas.microsoft.com/office/powerpoint/2010/main" val="1588002919"/>
              </p:ext>
            </p:extLst>
          </p:nvPr>
        </p:nvGraphicFramePr>
        <p:xfrm>
          <a:off x="5088193" y="2829984"/>
          <a:ext cx="3398582" cy="2629856"/>
        </p:xfrm>
        <a:graphic>
          <a:graphicData uri="http://schemas.openxmlformats.org/drawingml/2006/table">
            <a:tbl>
              <a:tblPr firstRow="1" bandRow="1">
                <a:tableStyleId>{5C22544A-7EE6-4342-B048-85BDC9FD1C3A}</a:tableStyleId>
              </a:tblPr>
              <a:tblGrid>
                <a:gridCol w="1699291">
                  <a:extLst>
                    <a:ext uri="{9D8B030D-6E8A-4147-A177-3AD203B41FA5}">
                      <a16:colId xmlns:a16="http://schemas.microsoft.com/office/drawing/2014/main" val="2121475677"/>
                    </a:ext>
                  </a:extLst>
                </a:gridCol>
                <a:gridCol w="1699291">
                  <a:extLst>
                    <a:ext uri="{9D8B030D-6E8A-4147-A177-3AD203B41FA5}">
                      <a16:colId xmlns:a16="http://schemas.microsoft.com/office/drawing/2014/main" val="651530153"/>
                    </a:ext>
                  </a:extLst>
                </a:gridCol>
              </a:tblGrid>
              <a:tr h="493604">
                <a:tc gridSpan="2">
                  <a:txBody>
                    <a:bodyPr/>
                    <a:lstStyle/>
                    <a:p>
                      <a:pPr algn="ctr"/>
                      <a:r>
                        <a:rPr lang="en-GB" sz="2100"/>
                        <a:t>Logic gate states </a:t>
                      </a:r>
                    </a:p>
                  </a:txBody>
                  <a:tcPr marL="121378" marR="121378" marT="60689" marB="60689"/>
                </a:tc>
                <a:tc hMerge="1">
                  <a:txBody>
                    <a:bodyPr/>
                    <a:lstStyle/>
                    <a:p>
                      <a:endParaRPr lang="en-GB" dirty="0"/>
                    </a:p>
                  </a:txBody>
                  <a:tcPr/>
                </a:tc>
                <a:extLst>
                  <a:ext uri="{0D108BD9-81ED-4DB2-BD59-A6C34878D82A}">
                    <a16:rowId xmlns:a16="http://schemas.microsoft.com/office/drawing/2014/main" val="3373571224"/>
                  </a:ext>
                </a:extLst>
              </a:tr>
              <a:tr h="534063">
                <a:tc>
                  <a:txBody>
                    <a:bodyPr/>
                    <a:lstStyle/>
                    <a:p>
                      <a:r>
                        <a:rPr lang="en-GB" sz="2400"/>
                        <a:t>Presence</a:t>
                      </a:r>
                    </a:p>
                  </a:txBody>
                  <a:tcPr marL="121378" marR="121378" marT="60689" marB="60689"/>
                </a:tc>
                <a:tc>
                  <a:txBody>
                    <a:bodyPr/>
                    <a:lstStyle/>
                    <a:p>
                      <a:r>
                        <a:rPr lang="en-GB" sz="2400"/>
                        <a:t>Absence</a:t>
                      </a:r>
                    </a:p>
                  </a:txBody>
                  <a:tcPr marL="121378" marR="121378" marT="60689" marB="60689"/>
                </a:tc>
                <a:extLst>
                  <a:ext uri="{0D108BD9-81ED-4DB2-BD59-A6C34878D82A}">
                    <a16:rowId xmlns:a16="http://schemas.microsoft.com/office/drawing/2014/main" val="4137608483"/>
                  </a:ext>
                </a:extLst>
              </a:tr>
              <a:tr h="534063">
                <a:tc>
                  <a:txBody>
                    <a:bodyPr/>
                    <a:lstStyle/>
                    <a:p>
                      <a:r>
                        <a:rPr lang="en-GB" sz="2400"/>
                        <a:t>1</a:t>
                      </a:r>
                    </a:p>
                  </a:txBody>
                  <a:tcPr marL="121378" marR="121378" marT="60689" marB="60689"/>
                </a:tc>
                <a:tc>
                  <a:txBody>
                    <a:bodyPr/>
                    <a:lstStyle/>
                    <a:p>
                      <a:r>
                        <a:rPr lang="en-GB" sz="2400"/>
                        <a:t>0</a:t>
                      </a:r>
                    </a:p>
                  </a:txBody>
                  <a:tcPr marL="121378" marR="121378" marT="60689" marB="60689"/>
                </a:tc>
                <a:extLst>
                  <a:ext uri="{0D108BD9-81ED-4DB2-BD59-A6C34878D82A}">
                    <a16:rowId xmlns:a16="http://schemas.microsoft.com/office/drawing/2014/main" val="1386017439"/>
                  </a:ext>
                </a:extLst>
              </a:tr>
              <a:tr h="534063">
                <a:tc>
                  <a:txBody>
                    <a:bodyPr/>
                    <a:lstStyle/>
                    <a:p>
                      <a:r>
                        <a:rPr lang="en-GB" sz="2400"/>
                        <a:t>ON</a:t>
                      </a:r>
                    </a:p>
                  </a:txBody>
                  <a:tcPr marL="121378" marR="121378" marT="60689" marB="60689"/>
                </a:tc>
                <a:tc>
                  <a:txBody>
                    <a:bodyPr/>
                    <a:lstStyle/>
                    <a:p>
                      <a:r>
                        <a:rPr lang="en-GB" sz="2400"/>
                        <a:t>OFF</a:t>
                      </a:r>
                    </a:p>
                  </a:txBody>
                  <a:tcPr marL="121378" marR="121378" marT="60689" marB="60689"/>
                </a:tc>
                <a:extLst>
                  <a:ext uri="{0D108BD9-81ED-4DB2-BD59-A6C34878D82A}">
                    <a16:rowId xmlns:a16="http://schemas.microsoft.com/office/drawing/2014/main" val="177678547"/>
                  </a:ext>
                </a:extLst>
              </a:tr>
              <a:tr h="534063">
                <a:tc>
                  <a:txBody>
                    <a:bodyPr/>
                    <a:lstStyle/>
                    <a:p>
                      <a:r>
                        <a:rPr lang="en-GB" sz="2400"/>
                        <a:t>Positive </a:t>
                      </a:r>
                    </a:p>
                  </a:txBody>
                  <a:tcPr marL="121378" marR="121378" marT="60689" marB="60689"/>
                </a:tc>
                <a:tc>
                  <a:txBody>
                    <a:bodyPr/>
                    <a:lstStyle/>
                    <a:p>
                      <a:r>
                        <a:rPr lang="en-GB" sz="2400"/>
                        <a:t>Negative </a:t>
                      </a:r>
                    </a:p>
                  </a:txBody>
                  <a:tcPr marL="121378" marR="121378" marT="60689" marB="60689"/>
                </a:tc>
                <a:extLst>
                  <a:ext uri="{0D108BD9-81ED-4DB2-BD59-A6C34878D82A}">
                    <a16:rowId xmlns:a16="http://schemas.microsoft.com/office/drawing/2014/main" val="3491897780"/>
                  </a:ext>
                </a:extLst>
              </a:tr>
            </a:tbl>
          </a:graphicData>
        </a:graphic>
      </p:graphicFrame>
    </p:spTree>
    <p:extLst>
      <p:ext uri="{BB962C8B-B14F-4D97-AF65-F5344CB8AC3E}">
        <p14:creationId xmlns:p14="http://schemas.microsoft.com/office/powerpoint/2010/main" val="1163641206"/>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E68D0-BE5E-EF9B-84F1-CA552973D429}"/>
              </a:ext>
            </a:extLst>
          </p:cNvPr>
          <p:cNvSpPr>
            <a:spLocks noGrp="1"/>
          </p:cNvSpPr>
          <p:nvPr>
            <p:ph type="title"/>
          </p:nvPr>
        </p:nvSpPr>
        <p:spPr/>
        <p:txBody>
          <a:bodyPr/>
          <a:lstStyle/>
          <a:p>
            <a:r>
              <a:rPr lang="en-GB" dirty="0"/>
              <a:t>Logic gates </a:t>
            </a:r>
          </a:p>
        </p:txBody>
      </p:sp>
      <p:sp>
        <p:nvSpPr>
          <p:cNvPr id="3" name="Content Placeholder 2">
            <a:extLst>
              <a:ext uri="{FF2B5EF4-FFF2-40B4-BE49-F238E27FC236}">
                <a16:creationId xmlns:a16="http://schemas.microsoft.com/office/drawing/2014/main" id="{994C81E5-2C6D-4987-2720-D915DE7D23BF}"/>
              </a:ext>
            </a:extLst>
          </p:cNvPr>
          <p:cNvSpPr>
            <a:spLocks noGrp="1"/>
          </p:cNvSpPr>
          <p:nvPr>
            <p:ph idx="1"/>
          </p:nvPr>
        </p:nvSpPr>
        <p:spPr>
          <a:xfrm>
            <a:off x="467544" y="1340769"/>
            <a:ext cx="8047806" cy="4464496"/>
          </a:xfrm>
        </p:spPr>
        <p:txBody>
          <a:bodyPr/>
          <a:lstStyle/>
          <a:p>
            <a:pPr algn="just">
              <a:lnSpc>
                <a:spcPct val="150000"/>
              </a:lnSpc>
            </a:pPr>
            <a:r>
              <a:rPr lang="en-GB" sz="1600" dirty="0"/>
              <a:t>These are basic types of logic gates </a:t>
            </a:r>
            <a:r>
              <a:rPr lang="en-GB" sz="1600" b="0" i="0" dirty="0">
                <a:solidFill>
                  <a:srgbClr val="323232"/>
                </a:solidFill>
                <a:effectLst/>
              </a:rPr>
              <a:t> </a:t>
            </a:r>
            <a:r>
              <a:rPr lang="en-GB" sz="1600" b="0" i="0" dirty="0">
                <a:effectLst/>
              </a:rPr>
              <a:t>each performing a specific logical operation</a:t>
            </a:r>
            <a:r>
              <a:rPr lang="en-GB" sz="1600" dirty="0"/>
              <a:t>.</a:t>
            </a:r>
          </a:p>
          <a:p>
            <a:pPr marL="0" indent="0" algn="just">
              <a:lnSpc>
                <a:spcPct val="150000"/>
              </a:lnSpc>
              <a:buNone/>
            </a:pPr>
            <a:r>
              <a:rPr lang="en-US" altLang="en-US" sz="1600" dirty="0"/>
              <a:t>1. AND gate </a:t>
            </a:r>
          </a:p>
          <a:p>
            <a:pPr marL="0" indent="0" algn="just">
              <a:lnSpc>
                <a:spcPct val="150000"/>
              </a:lnSpc>
              <a:buNone/>
            </a:pPr>
            <a:r>
              <a:rPr lang="en-US" altLang="en-US" sz="1600" dirty="0"/>
              <a:t>2. OR gate </a:t>
            </a:r>
          </a:p>
          <a:p>
            <a:pPr marL="0" indent="0" algn="just">
              <a:lnSpc>
                <a:spcPct val="150000"/>
              </a:lnSpc>
              <a:buNone/>
            </a:pPr>
            <a:r>
              <a:rPr lang="en-US" altLang="en-US" sz="1600" dirty="0"/>
              <a:t>3. NOT gate</a:t>
            </a:r>
          </a:p>
          <a:p>
            <a:pPr marL="0" indent="0" algn="just">
              <a:lnSpc>
                <a:spcPct val="150000"/>
              </a:lnSpc>
              <a:buNone/>
            </a:pPr>
            <a:r>
              <a:rPr lang="en-US" altLang="en-US" sz="1600" dirty="0"/>
              <a:t>4. NAND gate </a:t>
            </a:r>
          </a:p>
          <a:p>
            <a:pPr marL="0" indent="0" algn="just">
              <a:lnSpc>
                <a:spcPct val="150000"/>
              </a:lnSpc>
              <a:buNone/>
            </a:pPr>
            <a:r>
              <a:rPr lang="en-US" altLang="en-US" sz="1600" dirty="0"/>
              <a:t>5. NOR gate </a:t>
            </a:r>
          </a:p>
          <a:p>
            <a:pPr marL="0" indent="0" algn="just">
              <a:lnSpc>
                <a:spcPct val="150000"/>
              </a:lnSpc>
              <a:buNone/>
            </a:pPr>
            <a:r>
              <a:rPr lang="en-US" altLang="en-US" sz="1600" dirty="0"/>
              <a:t>6. XOR gate </a:t>
            </a:r>
          </a:p>
          <a:p>
            <a:pPr marL="0" indent="0" algn="just">
              <a:lnSpc>
                <a:spcPct val="150000"/>
              </a:lnSpc>
              <a:buNone/>
            </a:pPr>
            <a:r>
              <a:rPr lang="en-GB" sz="1600" dirty="0"/>
              <a:t>7. XNOR gate </a:t>
            </a:r>
          </a:p>
          <a:p>
            <a:pPr algn="just">
              <a:lnSpc>
                <a:spcPct val="150000"/>
              </a:lnSpc>
            </a:pPr>
            <a:r>
              <a:rPr lang="en-GB" sz="1600" b="0" i="0" dirty="0">
                <a:solidFill>
                  <a:srgbClr val="393E42"/>
                </a:solidFill>
                <a:effectLst/>
              </a:rPr>
              <a:t>We use a </a:t>
            </a:r>
            <a:r>
              <a:rPr lang="en-GB" sz="1600" dirty="0">
                <a:solidFill>
                  <a:srgbClr val="C00000"/>
                </a:solidFill>
              </a:rPr>
              <a:t>truth table </a:t>
            </a:r>
            <a:r>
              <a:rPr lang="en-GB" sz="1600" b="0" i="0" dirty="0">
                <a:solidFill>
                  <a:srgbClr val="393E42"/>
                </a:solidFill>
                <a:effectLst/>
              </a:rPr>
              <a:t>to show the possible inputs and the resulting output </a:t>
            </a:r>
          </a:p>
          <a:p>
            <a:pPr algn="just">
              <a:lnSpc>
                <a:spcPct val="150000"/>
              </a:lnSpc>
            </a:pPr>
            <a:r>
              <a:rPr lang="en-GB" sz="1600" dirty="0"/>
              <a:t>An output of one logic gate can be an input to another logic gate.</a:t>
            </a:r>
          </a:p>
          <a:p>
            <a:pPr marL="0" indent="0">
              <a:buNone/>
            </a:pPr>
            <a:endParaRPr lang="en-GB" dirty="0"/>
          </a:p>
        </p:txBody>
      </p:sp>
      <p:sp>
        <p:nvSpPr>
          <p:cNvPr id="4" name="Slide Number Placeholder 3">
            <a:extLst>
              <a:ext uri="{FF2B5EF4-FFF2-40B4-BE49-F238E27FC236}">
                <a16:creationId xmlns:a16="http://schemas.microsoft.com/office/drawing/2014/main" id="{82D20BF5-4AE9-E249-0705-A255A9B31C15}"/>
              </a:ext>
            </a:extLst>
          </p:cNvPr>
          <p:cNvSpPr>
            <a:spLocks noGrp="1"/>
          </p:cNvSpPr>
          <p:nvPr>
            <p:ph type="sldNum" sz="quarter" idx="12"/>
          </p:nvPr>
        </p:nvSpPr>
        <p:spPr/>
        <p:txBody>
          <a:bodyPr/>
          <a:lstStyle/>
          <a:p>
            <a:pPr>
              <a:defRPr/>
            </a:pPr>
            <a:fld id="{209E3514-13E9-4799-AF64-73381773B862}" type="slidenum">
              <a:rPr lang="en-US" smtClean="0"/>
              <a:pPr>
                <a:defRPr/>
              </a:pPr>
              <a:t>7</a:t>
            </a:fld>
            <a:endParaRPr lang="en-US"/>
          </a:p>
        </p:txBody>
      </p:sp>
    </p:spTree>
    <p:extLst>
      <p:ext uri="{BB962C8B-B14F-4D97-AF65-F5344CB8AC3E}">
        <p14:creationId xmlns:p14="http://schemas.microsoft.com/office/powerpoint/2010/main" val="4254493720"/>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F0CFB-2C5D-9E20-400C-DB84BD91328E}"/>
              </a:ext>
            </a:extLst>
          </p:cNvPr>
          <p:cNvSpPr>
            <a:spLocks noGrp="1"/>
          </p:cNvSpPr>
          <p:nvPr>
            <p:ph type="title"/>
          </p:nvPr>
        </p:nvSpPr>
        <p:spPr/>
        <p:txBody>
          <a:bodyPr/>
          <a:lstStyle/>
          <a:p>
            <a:r>
              <a:rPr lang="en-GB" dirty="0"/>
              <a:t>Truth tables </a:t>
            </a:r>
          </a:p>
        </p:txBody>
      </p:sp>
      <p:sp>
        <p:nvSpPr>
          <p:cNvPr id="3" name="Content Placeholder 2">
            <a:extLst>
              <a:ext uri="{FF2B5EF4-FFF2-40B4-BE49-F238E27FC236}">
                <a16:creationId xmlns:a16="http://schemas.microsoft.com/office/drawing/2014/main" id="{FDDA52A4-F437-0998-0F7A-202B0A03AEEC}"/>
              </a:ext>
            </a:extLst>
          </p:cNvPr>
          <p:cNvSpPr>
            <a:spLocks noGrp="1"/>
          </p:cNvSpPr>
          <p:nvPr>
            <p:ph idx="1"/>
          </p:nvPr>
        </p:nvSpPr>
        <p:spPr>
          <a:xfrm>
            <a:off x="539552" y="1412776"/>
            <a:ext cx="7886700" cy="4351338"/>
          </a:xfrm>
        </p:spPr>
        <p:txBody>
          <a:bodyPr/>
          <a:lstStyle/>
          <a:p>
            <a:pPr algn="just">
              <a:lnSpc>
                <a:spcPct val="150000"/>
              </a:lnSpc>
            </a:pPr>
            <a:r>
              <a:rPr lang="en-GB" sz="2000" dirty="0"/>
              <a:t>It is a table used to compute the functional values of logical expressions on each combination of values taken by their logical variables.</a:t>
            </a:r>
          </a:p>
          <a:p>
            <a:pPr algn="just">
              <a:lnSpc>
                <a:spcPct val="150000"/>
              </a:lnSpc>
            </a:pPr>
            <a:r>
              <a:rPr lang="en-GB" sz="2000" dirty="0"/>
              <a:t>A convenient way to visualize the outputs for the logic gates is through a truth table</a:t>
            </a:r>
          </a:p>
          <a:p>
            <a:pPr marL="0" indent="0" algn="just">
              <a:lnSpc>
                <a:spcPct val="150000"/>
              </a:lnSpc>
              <a:buNone/>
            </a:pPr>
            <a:r>
              <a:rPr lang="en-GB" sz="2000" dirty="0"/>
              <a:t>• The truth table depicts the gate’s response to each possible set of inputs</a:t>
            </a:r>
          </a:p>
          <a:p>
            <a:pPr algn="just">
              <a:lnSpc>
                <a:spcPct val="150000"/>
              </a:lnSpc>
            </a:pPr>
            <a:r>
              <a:rPr lang="en-GB" sz="2000" dirty="0"/>
              <a:t>Useful to show the state after each logic gate on the truth table.</a:t>
            </a:r>
          </a:p>
          <a:p>
            <a:endParaRPr lang="en-GB" dirty="0"/>
          </a:p>
        </p:txBody>
      </p:sp>
      <p:sp>
        <p:nvSpPr>
          <p:cNvPr id="4" name="Slide Number Placeholder 3">
            <a:extLst>
              <a:ext uri="{FF2B5EF4-FFF2-40B4-BE49-F238E27FC236}">
                <a16:creationId xmlns:a16="http://schemas.microsoft.com/office/drawing/2014/main" id="{B5EBEE2A-49E5-CB53-04F2-EECAD5C8C7F4}"/>
              </a:ext>
            </a:extLst>
          </p:cNvPr>
          <p:cNvSpPr>
            <a:spLocks noGrp="1"/>
          </p:cNvSpPr>
          <p:nvPr>
            <p:ph type="sldNum" sz="quarter" idx="12"/>
          </p:nvPr>
        </p:nvSpPr>
        <p:spPr/>
        <p:txBody>
          <a:bodyPr/>
          <a:lstStyle/>
          <a:p>
            <a:pPr>
              <a:defRPr/>
            </a:pPr>
            <a:fld id="{209E3514-13E9-4799-AF64-73381773B862}" type="slidenum">
              <a:rPr lang="en-US" smtClean="0"/>
              <a:pPr>
                <a:defRPr/>
              </a:pPr>
              <a:t>8</a:t>
            </a:fld>
            <a:endParaRPr lang="en-US"/>
          </a:p>
        </p:txBody>
      </p:sp>
    </p:spTree>
    <p:extLst>
      <p:ext uri="{BB962C8B-B14F-4D97-AF65-F5344CB8AC3E}">
        <p14:creationId xmlns:p14="http://schemas.microsoft.com/office/powerpoint/2010/main" val="4117317935"/>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a:xfrm>
            <a:off x="457200" y="274638"/>
            <a:ext cx="8229600" cy="706090"/>
          </a:xfrm>
        </p:spPr>
        <p:txBody>
          <a:bodyPr>
            <a:normAutofit/>
          </a:bodyPr>
          <a:lstStyle/>
          <a:p>
            <a:r>
              <a:rPr lang="en-GB" sz="3200" b="1" dirty="0"/>
              <a:t>AND gate</a:t>
            </a:r>
          </a:p>
        </p:txBody>
      </p:sp>
      <p:sp>
        <p:nvSpPr>
          <p:cNvPr id="6" name="Rectangle 3">
            <a:extLst>
              <a:ext uri="{FF2B5EF4-FFF2-40B4-BE49-F238E27FC236}">
                <a16:creationId xmlns:a16="http://schemas.microsoft.com/office/drawing/2014/main" id="{9A61D8EF-2D5F-0B42-9F40-CF715C8FF79A}"/>
              </a:ext>
            </a:extLst>
          </p:cNvPr>
          <p:cNvSpPr txBox="1">
            <a:spLocks noChangeArrowheads="1"/>
          </p:cNvSpPr>
          <p:nvPr/>
        </p:nvSpPr>
        <p:spPr>
          <a:xfrm>
            <a:off x="914400" y="1010199"/>
            <a:ext cx="7772400" cy="4114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90000"/>
              </a:lnSpc>
              <a:buNone/>
            </a:pPr>
            <a:endParaRPr lang="en-US" altLang="en-US" sz="2200" dirty="0"/>
          </a:p>
        </p:txBody>
      </p:sp>
      <p:sp>
        <p:nvSpPr>
          <p:cNvPr id="12" name="Rectangle 3">
            <a:extLst>
              <a:ext uri="{FF2B5EF4-FFF2-40B4-BE49-F238E27FC236}">
                <a16:creationId xmlns:a16="http://schemas.microsoft.com/office/drawing/2014/main" id="{EC280E4C-2102-8F47-ADB5-8E91D630DE7C}"/>
              </a:ext>
            </a:extLst>
          </p:cNvPr>
          <p:cNvSpPr txBox="1">
            <a:spLocks noChangeArrowheads="1"/>
          </p:cNvSpPr>
          <p:nvPr/>
        </p:nvSpPr>
        <p:spPr>
          <a:xfrm>
            <a:off x="914400" y="1196751"/>
            <a:ext cx="7772400" cy="465104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lgn="just">
              <a:lnSpc>
                <a:spcPct val="90000"/>
              </a:lnSpc>
              <a:buAutoNum type="arabicPeriod"/>
            </a:pPr>
            <a:r>
              <a:rPr lang="en-US" altLang="en-US" sz="2200" b="1" dirty="0"/>
              <a:t>AND gate</a:t>
            </a:r>
            <a:r>
              <a:rPr lang="en-US" altLang="en-US" sz="2200" dirty="0"/>
              <a:t>: takes </a:t>
            </a:r>
            <a:r>
              <a:rPr lang="en-US" altLang="en-US" sz="2200" b="1" dirty="0">
                <a:solidFill>
                  <a:srgbClr val="C00000"/>
                </a:solidFill>
              </a:rPr>
              <a:t>two inputs </a:t>
            </a:r>
            <a:r>
              <a:rPr lang="en-US" altLang="en-US" sz="2200" dirty="0"/>
              <a:t>and produces </a:t>
            </a:r>
            <a:r>
              <a:rPr lang="en-US" altLang="en-US" sz="2200" b="1" dirty="0">
                <a:solidFill>
                  <a:srgbClr val="C00000"/>
                </a:solidFill>
              </a:rPr>
              <a:t>one output</a:t>
            </a:r>
          </a:p>
          <a:p>
            <a:pPr marL="0" indent="0" algn="just">
              <a:lnSpc>
                <a:spcPct val="90000"/>
              </a:lnSpc>
              <a:buNone/>
            </a:pPr>
            <a:r>
              <a:rPr lang="en-US" altLang="en-US" sz="2200" dirty="0"/>
              <a:t>Only </a:t>
            </a:r>
            <a:r>
              <a:rPr lang="en-US" altLang="en-US" sz="2200" b="1" dirty="0">
                <a:solidFill>
                  <a:srgbClr val="7030A0"/>
                </a:solidFill>
              </a:rPr>
              <a:t>two positive inputs </a:t>
            </a:r>
            <a:r>
              <a:rPr lang="en-US" altLang="en-US" sz="2200" dirty="0"/>
              <a:t>(1) and (1) will result in a positive output (1)</a:t>
            </a:r>
          </a:p>
          <a:p>
            <a:pPr marL="0" indent="0" algn="just">
              <a:lnSpc>
                <a:spcPct val="90000"/>
              </a:lnSpc>
              <a:buNone/>
            </a:pPr>
            <a:endParaRPr lang="en-US" altLang="en-US" sz="2200" dirty="0"/>
          </a:p>
          <a:p>
            <a:pPr marL="457200" indent="-457200" algn="just">
              <a:lnSpc>
                <a:spcPct val="90000"/>
              </a:lnSpc>
              <a:buAutoNum type="arabicPeriod"/>
            </a:pPr>
            <a:endParaRPr lang="en-US" altLang="en-US" sz="2200" dirty="0"/>
          </a:p>
          <a:p>
            <a:pPr marL="457200" indent="-457200" algn="just">
              <a:lnSpc>
                <a:spcPct val="90000"/>
              </a:lnSpc>
              <a:buAutoNum type="arabicPeriod"/>
            </a:pPr>
            <a:endParaRPr lang="en-US" altLang="en-US" sz="2200" dirty="0"/>
          </a:p>
          <a:p>
            <a:pPr marL="457200" indent="-457200" algn="just">
              <a:lnSpc>
                <a:spcPct val="90000"/>
              </a:lnSpc>
              <a:buAutoNum type="arabicPeriod"/>
            </a:pPr>
            <a:endParaRPr lang="en-US" altLang="en-US" sz="2200" dirty="0"/>
          </a:p>
          <a:p>
            <a:pPr marL="0" indent="0" algn="just">
              <a:lnSpc>
                <a:spcPct val="90000"/>
              </a:lnSpc>
              <a:buNone/>
            </a:pPr>
            <a:endParaRPr lang="en-US" altLang="en-US" sz="2200" dirty="0"/>
          </a:p>
          <a:p>
            <a:pPr marL="0" indent="0" algn="just">
              <a:lnSpc>
                <a:spcPct val="90000"/>
              </a:lnSpc>
              <a:buNone/>
            </a:pPr>
            <a:endParaRPr lang="en-US" altLang="en-US" sz="2200" dirty="0"/>
          </a:p>
          <a:p>
            <a:pPr marL="0" indent="0" algn="just">
              <a:lnSpc>
                <a:spcPct val="90000"/>
              </a:lnSpc>
              <a:buNone/>
            </a:pPr>
            <a:r>
              <a:rPr lang="en-US" altLang="en-US" sz="2200" dirty="0"/>
              <a:t>Here, output would be Z, where value of Z would be Z = A AND B or (A.B)</a:t>
            </a:r>
          </a:p>
          <a:p>
            <a:pPr marL="0" indent="0" algn="just">
              <a:lnSpc>
                <a:spcPct val="90000"/>
              </a:lnSpc>
              <a:buNone/>
            </a:pPr>
            <a:r>
              <a:rPr lang="en-US" altLang="en-US" sz="2200" b="1" dirty="0">
                <a:solidFill>
                  <a:srgbClr val="7030A0"/>
                </a:solidFill>
              </a:rPr>
              <a:t>Both inputs </a:t>
            </a:r>
            <a:r>
              <a:rPr lang="en-US" altLang="en-US" sz="2200" dirty="0"/>
              <a:t>must be </a:t>
            </a:r>
            <a:r>
              <a:rPr lang="en-US" altLang="en-US" sz="2200" b="1" dirty="0">
                <a:solidFill>
                  <a:srgbClr val="C00000"/>
                </a:solidFill>
              </a:rPr>
              <a:t>positive (1)</a:t>
            </a:r>
            <a:r>
              <a:rPr lang="en-US" altLang="en-US" sz="2200" dirty="0"/>
              <a:t> for the </a:t>
            </a:r>
            <a:r>
              <a:rPr lang="en-US" altLang="en-US" sz="2200" b="1" dirty="0">
                <a:solidFill>
                  <a:srgbClr val="7030A0"/>
                </a:solidFill>
              </a:rPr>
              <a:t>output</a:t>
            </a:r>
            <a:r>
              <a:rPr lang="en-US" altLang="en-US" sz="2200" dirty="0"/>
              <a:t> to be also </a:t>
            </a:r>
            <a:r>
              <a:rPr lang="en-US" altLang="en-US" sz="2200" b="1" dirty="0">
                <a:solidFill>
                  <a:srgbClr val="C00000"/>
                </a:solidFill>
              </a:rPr>
              <a:t>positive (1)</a:t>
            </a:r>
          </a:p>
          <a:p>
            <a:pPr marL="0" indent="0" algn="just">
              <a:lnSpc>
                <a:spcPct val="90000"/>
              </a:lnSpc>
              <a:buNone/>
            </a:pPr>
            <a:endParaRPr lang="en-US" altLang="en-US" sz="2200" dirty="0"/>
          </a:p>
        </p:txBody>
      </p:sp>
      <p:pic>
        <p:nvPicPr>
          <p:cNvPr id="3" name="Picture 2">
            <a:extLst>
              <a:ext uri="{FF2B5EF4-FFF2-40B4-BE49-F238E27FC236}">
                <a16:creationId xmlns:a16="http://schemas.microsoft.com/office/drawing/2014/main" id="{6F32D358-89E6-3946-9A5A-D8E7816FB4AE}"/>
              </a:ext>
            </a:extLst>
          </p:cNvPr>
          <p:cNvPicPr>
            <a:picLocks noChangeAspect="1"/>
          </p:cNvPicPr>
          <p:nvPr/>
        </p:nvPicPr>
        <p:blipFill>
          <a:blip r:embed="rId3"/>
          <a:stretch>
            <a:fillRect/>
          </a:stretch>
        </p:blipFill>
        <p:spPr>
          <a:xfrm>
            <a:off x="1331640" y="2330999"/>
            <a:ext cx="3096344" cy="1473200"/>
          </a:xfrm>
          <a:prstGeom prst="rect">
            <a:avLst/>
          </a:prstGeom>
        </p:spPr>
      </p:pic>
      <p:graphicFrame>
        <p:nvGraphicFramePr>
          <p:cNvPr id="5" name="Table 6">
            <a:extLst>
              <a:ext uri="{FF2B5EF4-FFF2-40B4-BE49-F238E27FC236}">
                <a16:creationId xmlns:a16="http://schemas.microsoft.com/office/drawing/2014/main" id="{4CAD7D64-F5A0-6D4C-B2F9-D4ED9D1A1404}"/>
              </a:ext>
            </a:extLst>
          </p:cNvPr>
          <p:cNvGraphicFramePr>
            <a:graphicFrameLocks noGrp="1"/>
          </p:cNvGraphicFramePr>
          <p:nvPr>
            <p:extLst>
              <p:ext uri="{D42A27DB-BD31-4B8C-83A1-F6EECF244321}">
                <p14:modId xmlns:p14="http://schemas.microsoft.com/office/powerpoint/2010/main" val="1340219032"/>
              </p:ext>
            </p:extLst>
          </p:nvPr>
        </p:nvGraphicFramePr>
        <p:xfrm>
          <a:off x="4845224" y="2330999"/>
          <a:ext cx="3520731" cy="1854200"/>
        </p:xfrm>
        <a:graphic>
          <a:graphicData uri="http://schemas.openxmlformats.org/drawingml/2006/table">
            <a:tbl>
              <a:tblPr firstRow="1" bandRow="1">
                <a:tableStyleId>{5C22544A-7EE6-4342-B048-85BDC9FD1C3A}</a:tableStyleId>
              </a:tblPr>
              <a:tblGrid>
                <a:gridCol w="1173577">
                  <a:extLst>
                    <a:ext uri="{9D8B030D-6E8A-4147-A177-3AD203B41FA5}">
                      <a16:colId xmlns:a16="http://schemas.microsoft.com/office/drawing/2014/main" val="3066334905"/>
                    </a:ext>
                  </a:extLst>
                </a:gridCol>
                <a:gridCol w="1173577">
                  <a:extLst>
                    <a:ext uri="{9D8B030D-6E8A-4147-A177-3AD203B41FA5}">
                      <a16:colId xmlns:a16="http://schemas.microsoft.com/office/drawing/2014/main" val="1390004336"/>
                    </a:ext>
                  </a:extLst>
                </a:gridCol>
                <a:gridCol w="1173577">
                  <a:extLst>
                    <a:ext uri="{9D8B030D-6E8A-4147-A177-3AD203B41FA5}">
                      <a16:colId xmlns:a16="http://schemas.microsoft.com/office/drawing/2014/main" val="611831536"/>
                    </a:ext>
                  </a:extLst>
                </a:gridCol>
              </a:tblGrid>
              <a:tr h="370840">
                <a:tc>
                  <a:txBody>
                    <a:bodyPr/>
                    <a:lstStyle/>
                    <a:p>
                      <a:pPr algn="ctr"/>
                      <a:r>
                        <a:rPr lang="en-US" dirty="0"/>
                        <a:t>Input A</a:t>
                      </a:r>
                    </a:p>
                  </a:txBody>
                  <a:tcPr/>
                </a:tc>
                <a:tc>
                  <a:txBody>
                    <a:bodyPr/>
                    <a:lstStyle/>
                    <a:p>
                      <a:pPr algn="ctr"/>
                      <a:r>
                        <a:rPr lang="en-US" dirty="0"/>
                        <a:t>Input B</a:t>
                      </a:r>
                    </a:p>
                  </a:txBody>
                  <a:tcPr/>
                </a:tc>
                <a:tc>
                  <a:txBody>
                    <a:bodyPr/>
                    <a:lstStyle/>
                    <a:p>
                      <a:pPr algn="ctr"/>
                      <a:r>
                        <a:rPr lang="en-US" dirty="0"/>
                        <a:t>Output Z</a:t>
                      </a:r>
                    </a:p>
                  </a:txBody>
                  <a:tcPr/>
                </a:tc>
                <a:extLst>
                  <a:ext uri="{0D108BD9-81ED-4DB2-BD59-A6C34878D82A}">
                    <a16:rowId xmlns:a16="http://schemas.microsoft.com/office/drawing/2014/main" val="4129602738"/>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1135953058"/>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1737024634"/>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526567788"/>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3428362277"/>
                  </a:ext>
                </a:extLst>
              </a:tr>
            </a:tbl>
          </a:graphicData>
        </a:graphic>
      </p:graphicFrame>
    </p:spTree>
    <p:extLst>
      <p:ext uri="{BB962C8B-B14F-4D97-AF65-F5344CB8AC3E}">
        <p14:creationId xmlns:p14="http://schemas.microsoft.com/office/powerpoint/2010/main" val="3407229988"/>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248472"/>
          </a:xfrm>
        </p:spPr>
        <p:txBody>
          <a:bodyPr>
            <a:normAutofit lnSpcReduction="10000"/>
          </a:bodyPr>
          <a:lstStyle/>
          <a:p>
            <a:pPr marL="0" indent="0" algn="just">
              <a:spcBef>
                <a:spcPct val="0"/>
              </a:spcBef>
              <a:buNone/>
            </a:pPr>
            <a:r>
              <a:rPr lang="en-US" altLang="en-US" sz="2200" b="1" dirty="0"/>
              <a:t>2. OR gate: Takes </a:t>
            </a:r>
            <a:r>
              <a:rPr lang="en-US" altLang="en-US" sz="2200" b="1" dirty="0">
                <a:solidFill>
                  <a:srgbClr val="C00000"/>
                </a:solidFill>
              </a:rPr>
              <a:t>two inputs </a:t>
            </a:r>
            <a:r>
              <a:rPr lang="en-US" altLang="en-US" sz="2200" b="1" dirty="0"/>
              <a:t>and produces </a:t>
            </a:r>
            <a:r>
              <a:rPr lang="en-US" altLang="en-US" sz="2200" b="1" dirty="0">
                <a:solidFill>
                  <a:srgbClr val="C00000"/>
                </a:solidFill>
              </a:rPr>
              <a:t>one output.</a:t>
            </a:r>
          </a:p>
          <a:p>
            <a:pPr marL="0" indent="0" algn="just">
              <a:spcBef>
                <a:spcPct val="0"/>
              </a:spcBef>
              <a:buNone/>
            </a:pPr>
            <a:r>
              <a:rPr lang="en-US" altLang="en-US" sz="2200" b="1" dirty="0"/>
              <a:t>If </a:t>
            </a:r>
            <a:r>
              <a:rPr lang="en-US" altLang="en-US" sz="2200" b="1" dirty="0">
                <a:solidFill>
                  <a:srgbClr val="7030A0"/>
                </a:solidFill>
              </a:rPr>
              <a:t>either of the inputs is positive </a:t>
            </a:r>
            <a:r>
              <a:rPr lang="en-US" altLang="en-US" sz="2200" b="1" dirty="0"/>
              <a:t>(1) the output will be </a:t>
            </a:r>
            <a:r>
              <a:rPr lang="en-US" altLang="en-US" sz="2200" b="1" dirty="0">
                <a:solidFill>
                  <a:srgbClr val="7030A0"/>
                </a:solidFill>
              </a:rPr>
              <a:t>positive(1)</a:t>
            </a:r>
            <a:endParaRPr lang="en-US" altLang="en-US" sz="2200" dirty="0">
              <a:solidFill>
                <a:srgbClr val="7030A0"/>
              </a:solidFill>
            </a:endParaRPr>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r>
              <a:rPr lang="en-US" altLang="en-US" sz="2200" dirty="0"/>
              <a:t>Here, output would be Z, where value of Z would be Z = A OR B or (A+B)</a:t>
            </a:r>
          </a:p>
          <a:p>
            <a:pPr marL="0" indent="0" algn="just">
              <a:spcBef>
                <a:spcPct val="0"/>
              </a:spcBef>
              <a:buNone/>
            </a:pPr>
            <a:endParaRPr lang="en-US" altLang="en-US" sz="2200" b="1" dirty="0"/>
          </a:p>
          <a:p>
            <a:pPr marL="0" indent="0" algn="just">
              <a:spcBef>
                <a:spcPct val="0"/>
              </a:spcBef>
              <a:buNone/>
            </a:pPr>
            <a:r>
              <a:rPr lang="en-US" altLang="en-US" sz="2200" dirty="0"/>
              <a:t>At </a:t>
            </a:r>
            <a:r>
              <a:rPr lang="en-US" altLang="en-US" sz="2200" dirty="0">
                <a:solidFill>
                  <a:srgbClr val="7030A0"/>
                </a:solidFill>
              </a:rPr>
              <a:t>least one input </a:t>
            </a:r>
            <a:r>
              <a:rPr lang="en-US" altLang="en-US" sz="2200" dirty="0"/>
              <a:t>has to be </a:t>
            </a:r>
            <a:r>
              <a:rPr lang="en-US" altLang="en-US" sz="2200" dirty="0">
                <a:solidFill>
                  <a:srgbClr val="C00000"/>
                </a:solidFill>
              </a:rPr>
              <a:t>positive (1)</a:t>
            </a:r>
            <a:r>
              <a:rPr lang="en-US" altLang="en-US" sz="2200" dirty="0"/>
              <a:t> to give a </a:t>
            </a:r>
            <a:r>
              <a:rPr lang="en-US" altLang="en-US" sz="2200" dirty="0">
                <a:solidFill>
                  <a:srgbClr val="7030A0"/>
                </a:solidFill>
              </a:rPr>
              <a:t>positive output (1 or ON). </a:t>
            </a:r>
            <a:r>
              <a:rPr lang="en-US" altLang="en-US" sz="2200" dirty="0"/>
              <a:t>Both inputs could also be positive to give a positive output</a:t>
            </a:r>
            <a:endParaRPr lang="en-US" altLang="en-US" sz="2200" b="1" dirty="0"/>
          </a:p>
        </p:txBody>
      </p:sp>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OR gate </a:t>
            </a:r>
          </a:p>
        </p:txBody>
      </p:sp>
      <p:pic>
        <p:nvPicPr>
          <p:cNvPr id="6" name="Picture 5">
            <a:extLst>
              <a:ext uri="{FF2B5EF4-FFF2-40B4-BE49-F238E27FC236}">
                <a16:creationId xmlns:a16="http://schemas.microsoft.com/office/drawing/2014/main" id="{BD4C9D28-3313-9540-AC57-F45893AA602D}"/>
              </a:ext>
            </a:extLst>
          </p:cNvPr>
          <p:cNvPicPr>
            <a:picLocks noChangeAspect="1"/>
          </p:cNvPicPr>
          <p:nvPr/>
        </p:nvPicPr>
        <p:blipFill>
          <a:blip r:embed="rId3"/>
          <a:stretch>
            <a:fillRect/>
          </a:stretch>
        </p:blipFill>
        <p:spPr>
          <a:xfrm>
            <a:off x="971600" y="2141589"/>
            <a:ext cx="3024336" cy="1831699"/>
          </a:xfrm>
          <a:prstGeom prst="rect">
            <a:avLst/>
          </a:prstGeom>
        </p:spPr>
      </p:pic>
      <p:graphicFrame>
        <p:nvGraphicFramePr>
          <p:cNvPr id="8" name="Table 6">
            <a:extLst>
              <a:ext uri="{FF2B5EF4-FFF2-40B4-BE49-F238E27FC236}">
                <a16:creationId xmlns:a16="http://schemas.microsoft.com/office/drawing/2014/main" id="{CD15E2AF-668D-7941-A4FD-2D8BD83379E9}"/>
              </a:ext>
            </a:extLst>
          </p:cNvPr>
          <p:cNvGraphicFramePr>
            <a:graphicFrameLocks noGrp="1"/>
          </p:cNvGraphicFramePr>
          <p:nvPr/>
        </p:nvGraphicFramePr>
        <p:xfrm>
          <a:off x="4788024" y="2119089"/>
          <a:ext cx="3520731" cy="1854200"/>
        </p:xfrm>
        <a:graphic>
          <a:graphicData uri="http://schemas.openxmlformats.org/drawingml/2006/table">
            <a:tbl>
              <a:tblPr firstRow="1" bandRow="1">
                <a:tableStyleId>{5C22544A-7EE6-4342-B048-85BDC9FD1C3A}</a:tableStyleId>
              </a:tblPr>
              <a:tblGrid>
                <a:gridCol w="1173577">
                  <a:extLst>
                    <a:ext uri="{9D8B030D-6E8A-4147-A177-3AD203B41FA5}">
                      <a16:colId xmlns:a16="http://schemas.microsoft.com/office/drawing/2014/main" val="3066334905"/>
                    </a:ext>
                  </a:extLst>
                </a:gridCol>
                <a:gridCol w="1173577">
                  <a:extLst>
                    <a:ext uri="{9D8B030D-6E8A-4147-A177-3AD203B41FA5}">
                      <a16:colId xmlns:a16="http://schemas.microsoft.com/office/drawing/2014/main" val="1390004336"/>
                    </a:ext>
                  </a:extLst>
                </a:gridCol>
                <a:gridCol w="1173577">
                  <a:extLst>
                    <a:ext uri="{9D8B030D-6E8A-4147-A177-3AD203B41FA5}">
                      <a16:colId xmlns:a16="http://schemas.microsoft.com/office/drawing/2014/main" val="611831536"/>
                    </a:ext>
                  </a:extLst>
                </a:gridCol>
              </a:tblGrid>
              <a:tr h="370840">
                <a:tc>
                  <a:txBody>
                    <a:bodyPr/>
                    <a:lstStyle/>
                    <a:p>
                      <a:pPr algn="ctr"/>
                      <a:r>
                        <a:rPr lang="en-US" dirty="0"/>
                        <a:t>Input A</a:t>
                      </a:r>
                    </a:p>
                  </a:txBody>
                  <a:tcPr/>
                </a:tc>
                <a:tc>
                  <a:txBody>
                    <a:bodyPr/>
                    <a:lstStyle/>
                    <a:p>
                      <a:pPr algn="ctr"/>
                      <a:r>
                        <a:rPr lang="en-US" dirty="0"/>
                        <a:t>Input B</a:t>
                      </a:r>
                    </a:p>
                  </a:txBody>
                  <a:tcPr/>
                </a:tc>
                <a:tc>
                  <a:txBody>
                    <a:bodyPr/>
                    <a:lstStyle/>
                    <a:p>
                      <a:pPr algn="ctr"/>
                      <a:r>
                        <a:rPr lang="en-US" dirty="0"/>
                        <a:t>Output Z</a:t>
                      </a:r>
                    </a:p>
                  </a:txBody>
                  <a:tcPr/>
                </a:tc>
                <a:extLst>
                  <a:ext uri="{0D108BD9-81ED-4DB2-BD59-A6C34878D82A}">
                    <a16:rowId xmlns:a16="http://schemas.microsoft.com/office/drawing/2014/main" val="4129602738"/>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1135953058"/>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1737024634"/>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526567788"/>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3428362277"/>
                  </a:ext>
                </a:extLst>
              </a:tr>
            </a:tbl>
          </a:graphicData>
        </a:graphic>
      </p:graphicFrame>
    </p:spTree>
    <p:extLst>
      <p:ext uri="{BB962C8B-B14F-4D97-AF65-F5344CB8AC3E}">
        <p14:creationId xmlns:p14="http://schemas.microsoft.com/office/powerpoint/2010/main" val="3350807699"/>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248472"/>
          </a:xfrm>
        </p:spPr>
        <p:txBody>
          <a:bodyPr>
            <a:normAutofit lnSpcReduction="10000"/>
          </a:bodyPr>
          <a:lstStyle/>
          <a:p>
            <a:pPr marL="0" indent="0" algn="just">
              <a:spcBef>
                <a:spcPct val="0"/>
              </a:spcBef>
              <a:buNone/>
            </a:pPr>
            <a:r>
              <a:rPr lang="en-US" altLang="en-US" sz="2200" b="1" dirty="0"/>
              <a:t>3. NOT gate: </a:t>
            </a:r>
            <a:r>
              <a:rPr lang="en-US" altLang="en-US" sz="2200" dirty="0"/>
              <a:t>Inverse the current output, therefore, positive (1 or ON) becomes negative (0 or OFF), whilst negative (0 or OFF) would become positive (1 or ON)</a:t>
            </a:r>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r>
              <a:rPr lang="en-US" altLang="en-US" sz="2200" dirty="0"/>
              <a:t>Here, output would be Z, where value of Z would be Z = A</a:t>
            </a:r>
          </a:p>
          <a:p>
            <a:pPr marL="0" indent="0" algn="just">
              <a:spcBef>
                <a:spcPct val="0"/>
              </a:spcBef>
              <a:buNone/>
            </a:pPr>
            <a:endParaRPr lang="en-US" altLang="en-US" sz="2200" b="1" dirty="0"/>
          </a:p>
          <a:p>
            <a:pPr marL="0" indent="0" algn="just">
              <a:spcBef>
                <a:spcPct val="0"/>
              </a:spcBef>
              <a:buNone/>
            </a:pPr>
            <a:r>
              <a:rPr lang="en-GB" sz="2800" b="0" i="0" dirty="0">
                <a:solidFill>
                  <a:srgbClr val="323232"/>
                </a:solidFill>
                <a:effectLst/>
                <a:latin typeface="__Plus_Jakarta_Sans_c12a11"/>
              </a:rPr>
              <a:t>The </a:t>
            </a:r>
            <a:r>
              <a:rPr lang="en-GB" sz="2800" b="1" i="0" dirty="0">
                <a:solidFill>
                  <a:srgbClr val="323232"/>
                </a:solidFill>
                <a:effectLst/>
                <a:latin typeface="__Plus_Jakarta_Sans_c12a11"/>
              </a:rPr>
              <a:t>NOT </a:t>
            </a:r>
            <a:r>
              <a:rPr lang="en-GB" sz="2800" b="0" i="0" dirty="0">
                <a:solidFill>
                  <a:srgbClr val="323232"/>
                </a:solidFill>
                <a:effectLst/>
                <a:latin typeface="__Plus_Jakarta_Sans_c12a11"/>
              </a:rPr>
              <a:t>gate takes a </a:t>
            </a:r>
            <a:r>
              <a:rPr lang="en-GB" sz="2800" b="0" i="0" dirty="0">
                <a:solidFill>
                  <a:srgbClr val="C00000"/>
                </a:solidFill>
                <a:effectLst/>
                <a:latin typeface="__Plus_Jakarta_Sans_c12a11"/>
              </a:rPr>
              <a:t>s</a:t>
            </a:r>
            <a:r>
              <a:rPr lang="en-GB" sz="2800" b="1" i="0" dirty="0">
                <a:solidFill>
                  <a:srgbClr val="C00000"/>
                </a:solidFill>
                <a:effectLst/>
                <a:latin typeface="__Plus_Jakarta_Sans_c12a11"/>
              </a:rPr>
              <a:t>ingle binary input</a:t>
            </a:r>
            <a:r>
              <a:rPr lang="en-GB" sz="2800" b="0" i="0" dirty="0">
                <a:solidFill>
                  <a:srgbClr val="C00000"/>
                </a:solidFill>
                <a:effectLst/>
                <a:latin typeface="__Plus_Jakarta_Sans_c12a11"/>
              </a:rPr>
              <a:t> </a:t>
            </a:r>
            <a:r>
              <a:rPr lang="en-GB" sz="2800" b="0" i="0" dirty="0">
                <a:solidFill>
                  <a:srgbClr val="323232"/>
                </a:solidFill>
                <a:effectLst/>
                <a:latin typeface="__Plus_Jakarta_Sans_c12a11"/>
              </a:rPr>
              <a:t>and outputs the </a:t>
            </a:r>
            <a:r>
              <a:rPr lang="en-GB" sz="2800" b="1" i="0" dirty="0">
                <a:solidFill>
                  <a:srgbClr val="C00000"/>
                </a:solidFill>
                <a:effectLst/>
                <a:latin typeface="__Plus_Jakarta_Sans_c12a11"/>
              </a:rPr>
              <a:t>opposite</a:t>
            </a:r>
            <a:r>
              <a:rPr lang="en-GB" sz="2800" b="1" i="0" dirty="0">
                <a:solidFill>
                  <a:srgbClr val="323232"/>
                </a:solidFill>
                <a:effectLst/>
                <a:latin typeface="__Plus_Jakarta_Sans_c12a11"/>
              </a:rPr>
              <a:t> </a:t>
            </a:r>
            <a:r>
              <a:rPr lang="en-GB" sz="2800" b="0" i="0" dirty="0">
                <a:solidFill>
                  <a:srgbClr val="323232"/>
                </a:solidFill>
                <a:effectLst/>
                <a:latin typeface="__Plus_Jakarta_Sans_c12a11"/>
              </a:rPr>
              <a:t>of the input</a:t>
            </a:r>
            <a:endParaRPr lang="en-US" altLang="en-US" sz="2200" b="1" dirty="0"/>
          </a:p>
        </p:txBody>
      </p:sp>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NOT gate </a:t>
            </a:r>
          </a:p>
        </p:txBody>
      </p:sp>
      <p:graphicFrame>
        <p:nvGraphicFramePr>
          <p:cNvPr id="8" name="Table 6">
            <a:extLst>
              <a:ext uri="{FF2B5EF4-FFF2-40B4-BE49-F238E27FC236}">
                <a16:creationId xmlns:a16="http://schemas.microsoft.com/office/drawing/2014/main" id="{CD15E2AF-668D-7941-A4FD-2D8BD83379E9}"/>
              </a:ext>
            </a:extLst>
          </p:cNvPr>
          <p:cNvGraphicFramePr>
            <a:graphicFrameLocks noGrp="1"/>
          </p:cNvGraphicFramePr>
          <p:nvPr/>
        </p:nvGraphicFramePr>
        <p:xfrm>
          <a:off x="4788024" y="2647708"/>
          <a:ext cx="2347154" cy="1112520"/>
        </p:xfrm>
        <a:graphic>
          <a:graphicData uri="http://schemas.openxmlformats.org/drawingml/2006/table">
            <a:tbl>
              <a:tblPr firstRow="1" bandRow="1">
                <a:tableStyleId>{5C22544A-7EE6-4342-B048-85BDC9FD1C3A}</a:tableStyleId>
              </a:tblPr>
              <a:tblGrid>
                <a:gridCol w="1173577">
                  <a:extLst>
                    <a:ext uri="{9D8B030D-6E8A-4147-A177-3AD203B41FA5}">
                      <a16:colId xmlns:a16="http://schemas.microsoft.com/office/drawing/2014/main" val="3066334905"/>
                    </a:ext>
                  </a:extLst>
                </a:gridCol>
                <a:gridCol w="1173577">
                  <a:extLst>
                    <a:ext uri="{9D8B030D-6E8A-4147-A177-3AD203B41FA5}">
                      <a16:colId xmlns:a16="http://schemas.microsoft.com/office/drawing/2014/main" val="1390004336"/>
                    </a:ext>
                  </a:extLst>
                </a:gridCol>
              </a:tblGrid>
              <a:tr h="370840">
                <a:tc>
                  <a:txBody>
                    <a:bodyPr/>
                    <a:lstStyle/>
                    <a:p>
                      <a:pPr algn="ctr"/>
                      <a:r>
                        <a:rPr lang="en-US" dirty="0"/>
                        <a:t>Input A</a:t>
                      </a:r>
                    </a:p>
                  </a:txBody>
                  <a:tcPr/>
                </a:tc>
                <a:tc>
                  <a:txBody>
                    <a:bodyPr/>
                    <a:lstStyle/>
                    <a:p>
                      <a:pPr algn="ctr"/>
                      <a:r>
                        <a:rPr lang="en-US" dirty="0"/>
                        <a:t>Output Z</a:t>
                      </a:r>
                    </a:p>
                  </a:txBody>
                  <a:tcPr/>
                </a:tc>
                <a:extLst>
                  <a:ext uri="{0D108BD9-81ED-4DB2-BD59-A6C34878D82A}">
                    <a16:rowId xmlns:a16="http://schemas.microsoft.com/office/drawing/2014/main" val="4129602738"/>
                  </a:ext>
                </a:extLst>
              </a:tr>
              <a:tr h="370840">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1135953058"/>
                  </a:ext>
                </a:extLst>
              </a:tr>
              <a:tr h="370840">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1737024634"/>
                  </a:ext>
                </a:extLst>
              </a:tr>
            </a:tbl>
          </a:graphicData>
        </a:graphic>
      </p:graphicFrame>
      <p:pic>
        <p:nvPicPr>
          <p:cNvPr id="2" name="Picture 1">
            <a:extLst>
              <a:ext uri="{FF2B5EF4-FFF2-40B4-BE49-F238E27FC236}">
                <a16:creationId xmlns:a16="http://schemas.microsoft.com/office/drawing/2014/main" id="{60B005C4-F26B-E54E-BBA1-9DB187162BC2}"/>
              </a:ext>
            </a:extLst>
          </p:cNvPr>
          <p:cNvPicPr>
            <a:picLocks noChangeAspect="1"/>
          </p:cNvPicPr>
          <p:nvPr/>
        </p:nvPicPr>
        <p:blipFill>
          <a:blip r:embed="rId3"/>
          <a:stretch>
            <a:fillRect/>
          </a:stretch>
        </p:blipFill>
        <p:spPr>
          <a:xfrm>
            <a:off x="1115616" y="2655662"/>
            <a:ext cx="2552700" cy="1320800"/>
          </a:xfrm>
          <a:prstGeom prst="rect">
            <a:avLst/>
          </a:prstGeom>
        </p:spPr>
      </p:pic>
    </p:spTree>
    <p:extLst>
      <p:ext uri="{BB962C8B-B14F-4D97-AF65-F5344CB8AC3E}">
        <p14:creationId xmlns:p14="http://schemas.microsoft.com/office/powerpoint/2010/main" val="1571380020"/>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680520"/>
          </a:xfrm>
        </p:spPr>
        <p:txBody>
          <a:bodyPr>
            <a:normAutofit/>
          </a:bodyPr>
          <a:lstStyle/>
          <a:p>
            <a:pPr marL="0" indent="0" algn="just">
              <a:spcBef>
                <a:spcPct val="0"/>
              </a:spcBef>
              <a:buNone/>
            </a:pPr>
            <a:r>
              <a:rPr lang="en-US" altLang="en-US" sz="2200" b="1" dirty="0"/>
              <a:t>4. NAND gate: </a:t>
            </a:r>
            <a:r>
              <a:rPr lang="en-US" altLang="en-US" sz="2200" dirty="0"/>
              <a:t>Not AND. Is a combination of an </a:t>
            </a:r>
            <a:r>
              <a:rPr lang="en-US" altLang="en-US" sz="2200" dirty="0">
                <a:solidFill>
                  <a:srgbClr val="C00000"/>
                </a:solidFill>
              </a:rPr>
              <a:t>AND gate </a:t>
            </a:r>
            <a:r>
              <a:rPr lang="en-US" altLang="en-US" sz="2200" dirty="0"/>
              <a:t>followed by a </a:t>
            </a:r>
            <a:r>
              <a:rPr lang="en-US" altLang="en-US" sz="2200" dirty="0">
                <a:solidFill>
                  <a:srgbClr val="C00000"/>
                </a:solidFill>
              </a:rPr>
              <a:t>NOT gate</a:t>
            </a:r>
            <a:r>
              <a:rPr lang="en-US" altLang="en-US" sz="2200" dirty="0"/>
              <a:t>.</a:t>
            </a:r>
          </a:p>
          <a:p>
            <a:pPr marL="0" indent="0" algn="just">
              <a:spcBef>
                <a:spcPct val="0"/>
              </a:spcBef>
              <a:buNone/>
            </a:pPr>
            <a:r>
              <a:rPr lang="en-GB" sz="2400" b="0" i="0" dirty="0">
                <a:solidFill>
                  <a:srgbClr val="323232"/>
                </a:solidFill>
                <a:effectLst/>
                <a:latin typeface="__Plus_Jakarta_Sans_c12a11"/>
              </a:rPr>
              <a:t>If </a:t>
            </a:r>
            <a:r>
              <a:rPr lang="en-GB" sz="2400" b="1" i="0" dirty="0">
                <a:solidFill>
                  <a:srgbClr val="323232"/>
                </a:solidFill>
                <a:effectLst/>
                <a:latin typeface="__Plus_Jakarta_Sans_c12a11"/>
              </a:rPr>
              <a:t>both inputs are a 1</a:t>
            </a:r>
            <a:r>
              <a:rPr lang="en-GB" sz="2400" b="0" i="0" dirty="0">
                <a:solidFill>
                  <a:srgbClr val="323232"/>
                </a:solidFill>
                <a:effectLst/>
                <a:latin typeface="__Plus_Jakarta_Sans_c12a11"/>
              </a:rPr>
              <a:t> it will </a:t>
            </a:r>
            <a:r>
              <a:rPr lang="en-GB" sz="2400" b="1" i="0" dirty="0">
                <a:solidFill>
                  <a:srgbClr val="323232"/>
                </a:solidFill>
                <a:effectLst/>
                <a:latin typeface="__Plus_Jakarta_Sans_c12a11"/>
              </a:rPr>
              <a:t>output a 0</a:t>
            </a:r>
            <a:r>
              <a:rPr lang="en-GB" sz="2400" b="0" i="0" dirty="0">
                <a:solidFill>
                  <a:srgbClr val="323232"/>
                </a:solidFill>
                <a:effectLst/>
                <a:latin typeface="__Plus_Jakarta_Sans_c12a11"/>
              </a:rPr>
              <a:t>. Any other combination of inputs will result in an output of 1</a:t>
            </a:r>
            <a:endParaRPr lang="en-US" altLang="en-US" sz="2000" b="1" dirty="0"/>
          </a:p>
          <a:p>
            <a:pPr marL="0" indent="0" algn="just">
              <a:spcBef>
                <a:spcPct val="0"/>
              </a:spcBef>
              <a:buNone/>
            </a:pPr>
            <a:endParaRPr lang="en-US" altLang="en-US" sz="2200"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r>
              <a:rPr lang="en-US" altLang="en-US" sz="2200" dirty="0"/>
              <a:t>Here, output would be Z, where value of Z would be Z = A NAND B or (AB)</a:t>
            </a:r>
          </a:p>
          <a:p>
            <a:pPr marL="0" indent="0" algn="just">
              <a:spcBef>
                <a:spcPct val="0"/>
              </a:spcBef>
              <a:buNone/>
            </a:pPr>
            <a:endParaRPr lang="en-US" altLang="en-US" sz="2200" dirty="0"/>
          </a:p>
        </p:txBody>
      </p:sp>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NAND gate </a:t>
            </a:r>
          </a:p>
        </p:txBody>
      </p:sp>
      <p:graphicFrame>
        <p:nvGraphicFramePr>
          <p:cNvPr id="8" name="Table 6">
            <a:extLst>
              <a:ext uri="{FF2B5EF4-FFF2-40B4-BE49-F238E27FC236}">
                <a16:creationId xmlns:a16="http://schemas.microsoft.com/office/drawing/2014/main" id="{CD15E2AF-668D-7941-A4FD-2D8BD83379E9}"/>
              </a:ext>
            </a:extLst>
          </p:cNvPr>
          <p:cNvGraphicFramePr>
            <a:graphicFrameLocks noGrp="1"/>
          </p:cNvGraphicFramePr>
          <p:nvPr>
            <p:extLst>
              <p:ext uri="{D42A27DB-BD31-4B8C-83A1-F6EECF244321}">
                <p14:modId xmlns:p14="http://schemas.microsoft.com/office/powerpoint/2010/main" val="1233533304"/>
              </p:ext>
            </p:extLst>
          </p:nvPr>
        </p:nvGraphicFramePr>
        <p:xfrm>
          <a:off x="4190376" y="2809332"/>
          <a:ext cx="3982024" cy="1854200"/>
        </p:xfrm>
        <a:graphic>
          <a:graphicData uri="http://schemas.openxmlformats.org/drawingml/2006/table">
            <a:tbl>
              <a:tblPr firstRow="1" bandRow="1">
                <a:tableStyleId>{5C22544A-7EE6-4342-B048-85BDC9FD1C3A}</a:tableStyleId>
              </a:tblPr>
              <a:tblGrid>
                <a:gridCol w="995506">
                  <a:extLst>
                    <a:ext uri="{9D8B030D-6E8A-4147-A177-3AD203B41FA5}">
                      <a16:colId xmlns:a16="http://schemas.microsoft.com/office/drawing/2014/main" val="3066334905"/>
                    </a:ext>
                  </a:extLst>
                </a:gridCol>
                <a:gridCol w="995506">
                  <a:extLst>
                    <a:ext uri="{9D8B030D-6E8A-4147-A177-3AD203B41FA5}">
                      <a16:colId xmlns:a16="http://schemas.microsoft.com/office/drawing/2014/main" val="1390004336"/>
                    </a:ext>
                  </a:extLst>
                </a:gridCol>
                <a:gridCol w="995506">
                  <a:extLst>
                    <a:ext uri="{9D8B030D-6E8A-4147-A177-3AD203B41FA5}">
                      <a16:colId xmlns:a16="http://schemas.microsoft.com/office/drawing/2014/main" val="3825586596"/>
                    </a:ext>
                  </a:extLst>
                </a:gridCol>
                <a:gridCol w="995506">
                  <a:extLst>
                    <a:ext uri="{9D8B030D-6E8A-4147-A177-3AD203B41FA5}">
                      <a16:colId xmlns:a16="http://schemas.microsoft.com/office/drawing/2014/main" val="611831536"/>
                    </a:ext>
                  </a:extLst>
                </a:gridCol>
              </a:tblGrid>
              <a:tr h="370840">
                <a:tc>
                  <a:txBody>
                    <a:bodyPr/>
                    <a:lstStyle/>
                    <a:p>
                      <a:pPr algn="ctr"/>
                      <a:r>
                        <a:rPr lang="en-US" dirty="0"/>
                        <a:t>Input A</a:t>
                      </a:r>
                    </a:p>
                  </a:txBody>
                  <a:tcPr/>
                </a:tc>
                <a:tc>
                  <a:txBody>
                    <a:bodyPr/>
                    <a:lstStyle/>
                    <a:p>
                      <a:pPr algn="ctr"/>
                      <a:r>
                        <a:rPr lang="en-US" dirty="0"/>
                        <a:t>Input B</a:t>
                      </a:r>
                    </a:p>
                  </a:txBody>
                  <a:tcPr/>
                </a:tc>
                <a:tc>
                  <a:txBody>
                    <a:bodyPr/>
                    <a:lstStyle/>
                    <a:p>
                      <a:pPr algn="ctr"/>
                      <a:r>
                        <a:rPr lang="en-US" dirty="0"/>
                        <a:t>AB</a:t>
                      </a:r>
                    </a:p>
                  </a:txBody>
                  <a:tcPr/>
                </a:tc>
                <a:tc>
                  <a:txBody>
                    <a:bodyPr/>
                    <a:lstStyle/>
                    <a:p>
                      <a:pPr algn="ctr"/>
                      <a:r>
                        <a:rPr lang="en-US" dirty="0"/>
                        <a:t>Output Z = AB</a:t>
                      </a:r>
                    </a:p>
                  </a:txBody>
                  <a:tcPr/>
                </a:tc>
                <a:extLst>
                  <a:ext uri="{0D108BD9-81ED-4DB2-BD59-A6C34878D82A}">
                    <a16:rowId xmlns:a16="http://schemas.microsoft.com/office/drawing/2014/main" val="4129602738"/>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1135953058"/>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1737024634"/>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526567788"/>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3428362277"/>
                  </a:ext>
                </a:extLst>
              </a:tr>
            </a:tbl>
          </a:graphicData>
        </a:graphic>
      </p:graphicFrame>
      <p:pic>
        <p:nvPicPr>
          <p:cNvPr id="2" name="Picture 1">
            <a:extLst>
              <a:ext uri="{FF2B5EF4-FFF2-40B4-BE49-F238E27FC236}">
                <a16:creationId xmlns:a16="http://schemas.microsoft.com/office/drawing/2014/main" id="{1F4D9166-2418-D142-9740-0A0A4517DE5E}"/>
              </a:ext>
            </a:extLst>
          </p:cNvPr>
          <p:cNvPicPr>
            <a:picLocks noChangeAspect="1"/>
          </p:cNvPicPr>
          <p:nvPr/>
        </p:nvPicPr>
        <p:blipFill>
          <a:blip r:embed="rId3"/>
          <a:stretch>
            <a:fillRect/>
          </a:stretch>
        </p:blipFill>
        <p:spPr>
          <a:xfrm>
            <a:off x="1115616" y="2466703"/>
            <a:ext cx="2552700" cy="1536700"/>
          </a:xfrm>
          <a:prstGeom prst="rect">
            <a:avLst/>
          </a:prstGeom>
        </p:spPr>
      </p:pic>
      <p:cxnSp>
        <p:nvCxnSpPr>
          <p:cNvPr id="9" name="Straight Connector 8">
            <a:extLst>
              <a:ext uri="{FF2B5EF4-FFF2-40B4-BE49-F238E27FC236}">
                <a16:creationId xmlns:a16="http://schemas.microsoft.com/office/drawing/2014/main" id="{911DFE08-938A-934C-BFC3-BD063D34A50A}"/>
              </a:ext>
            </a:extLst>
          </p:cNvPr>
          <p:cNvCxnSpPr/>
          <p:nvPr/>
        </p:nvCxnSpPr>
        <p:spPr>
          <a:xfrm>
            <a:off x="1259632" y="4941168"/>
            <a:ext cx="288032"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182535973"/>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680520"/>
          </a:xfrm>
        </p:spPr>
        <p:txBody>
          <a:bodyPr>
            <a:normAutofit lnSpcReduction="10000"/>
          </a:bodyPr>
          <a:lstStyle/>
          <a:p>
            <a:pPr marL="0" indent="0" algn="just">
              <a:spcBef>
                <a:spcPct val="0"/>
              </a:spcBef>
              <a:buNone/>
            </a:pPr>
            <a:r>
              <a:rPr lang="en-US" altLang="en-US" sz="2200" b="1" dirty="0"/>
              <a:t>5. NOR gate: </a:t>
            </a:r>
            <a:r>
              <a:rPr lang="en-US" altLang="en-US" sz="2200" dirty="0"/>
              <a:t>NOT OR. A combination of an </a:t>
            </a:r>
            <a:r>
              <a:rPr lang="en-US" altLang="en-US" sz="2200" b="1" dirty="0">
                <a:solidFill>
                  <a:srgbClr val="C00000"/>
                </a:solidFill>
              </a:rPr>
              <a:t>OR</a:t>
            </a:r>
            <a:r>
              <a:rPr lang="en-US" altLang="en-US" sz="2200" dirty="0"/>
              <a:t> gate followed by a </a:t>
            </a:r>
            <a:r>
              <a:rPr lang="en-US" altLang="en-US" sz="2200" b="1" dirty="0">
                <a:solidFill>
                  <a:srgbClr val="C00000"/>
                </a:solidFill>
              </a:rPr>
              <a:t>NOT </a:t>
            </a:r>
            <a:r>
              <a:rPr lang="en-US" altLang="en-US" sz="2200" dirty="0"/>
              <a:t>gate</a:t>
            </a:r>
          </a:p>
          <a:p>
            <a:pPr marL="0" indent="0" algn="just">
              <a:spcBef>
                <a:spcPct val="0"/>
              </a:spcBef>
              <a:buNone/>
            </a:pPr>
            <a:r>
              <a:rPr lang="en-US" altLang="en-US" sz="2200" b="1" dirty="0"/>
              <a:t>If </a:t>
            </a:r>
            <a:r>
              <a:rPr lang="en-US" altLang="en-US" sz="2200" b="1" dirty="0">
                <a:solidFill>
                  <a:srgbClr val="7030A0"/>
                </a:solidFill>
              </a:rPr>
              <a:t>both inputs are 0 </a:t>
            </a:r>
            <a:r>
              <a:rPr lang="en-US" altLang="en-US" sz="2200" b="1" dirty="0"/>
              <a:t>it will output a 1, any other combination of inputs will result in an </a:t>
            </a:r>
            <a:r>
              <a:rPr lang="en-US" altLang="en-US" sz="2200" b="1" dirty="0">
                <a:solidFill>
                  <a:srgbClr val="7030A0"/>
                </a:solidFill>
              </a:rPr>
              <a:t>output of 0</a:t>
            </a:r>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r>
              <a:rPr lang="en-US" altLang="en-US" sz="2200" dirty="0"/>
              <a:t>Here, output would be Z, where value of Z would be Z = A NOR B or (A+B)</a:t>
            </a:r>
          </a:p>
          <a:p>
            <a:pPr marL="0" indent="0" algn="just">
              <a:spcBef>
                <a:spcPct val="0"/>
              </a:spcBef>
              <a:buNone/>
            </a:pPr>
            <a:endParaRPr lang="en-US" altLang="en-US" sz="2200" b="1" dirty="0"/>
          </a:p>
          <a:p>
            <a:pPr marL="0" indent="0" algn="just">
              <a:spcBef>
                <a:spcPct val="0"/>
              </a:spcBef>
              <a:buNone/>
            </a:pPr>
            <a:r>
              <a:rPr lang="en-US" altLang="en-US" sz="2200" dirty="0"/>
              <a:t>The same as OR gate, but then inverse (NOT) the outcome. So, perform OR first, then apply a NOT to the output</a:t>
            </a:r>
          </a:p>
          <a:p>
            <a:pPr marL="0" indent="0" algn="just">
              <a:spcBef>
                <a:spcPct val="0"/>
              </a:spcBef>
              <a:buNone/>
            </a:pPr>
            <a:endParaRPr lang="en-US" altLang="en-US" sz="2200" b="1" dirty="0"/>
          </a:p>
        </p:txBody>
      </p:sp>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NOR gate </a:t>
            </a:r>
          </a:p>
        </p:txBody>
      </p:sp>
      <p:graphicFrame>
        <p:nvGraphicFramePr>
          <p:cNvPr id="8" name="Table 6">
            <a:extLst>
              <a:ext uri="{FF2B5EF4-FFF2-40B4-BE49-F238E27FC236}">
                <a16:creationId xmlns:a16="http://schemas.microsoft.com/office/drawing/2014/main" id="{CD15E2AF-668D-7941-A4FD-2D8BD83379E9}"/>
              </a:ext>
            </a:extLst>
          </p:cNvPr>
          <p:cNvGraphicFramePr>
            <a:graphicFrameLocks noGrp="1"/>
          </p:cNvGraphicFramePr>
          <p:nvPr/>
        </p:nvGraphicFramePr>
        <p:xfrm>
          <a:off x="4326732" y="2119089"/>
          <a:ext cx="3982024" cy="1854200"/>
        </p:xfrm>
        <a:graphic>
          <a:graphicData uri="http://schemas.openxmlformats.org/drawingml/2006/table">
            <a:tbl>
              <a:tblPr firstRow="1" bandRow="1">
                <a:tableStyleId>{5C22544A-7EE6-4342-B048-85BDC9FD1C3A}</a:tableStyleId>
              </a:tblPr>
              <a:tblGrid>
                <a:gridCol w="995506">
                  <a:extLst>
                    <a:ext uri="{9D8B030D-6E8A-4147-A177-3AD203B41FA5}">
                      <a16:colId xmlns:a16="http://schemas.microsoft.com/office/drawing/2014/main" val="3066334905"/>
                    </a:ext>
                  </a:extLst>
                </a:gridCol>
                <a:gridCol w="995506">
                  <a:extLst>
                    <a:ext uri="{9D8B030D-6E8A-4147-A177-3AD203B41FA5}">
                      <a16:colId xmlns:a16="http://schemas.microsoft.com/office/drawing/2014/main" val="1390004336"/>
                    </a:ext>
                  </a:extLst>
                </a:gridCol>
                <a:gridCol w="995506">
                  <a:extLst>
                    <a:ext uri="{9D8B030D-6E8A-4147-A177-3AD203B41FA5}">
                      <a16:colId xmlns:a16="http://schemas.microsoft.com/office/drawing/2014/main" val="3825586596"/>
                    </a:ext>
                  </a:extLst>
                </a:gridCol>
                <a:gridCol w="995506">
                  <a:extLst>
                    <a:ext uri="{9D8B030D-6E8A-4147-A177-3AD203B41FA5}">
                      <a16:colId xmlns:a16="http://schemas.microsoft.com/office/drawing/2014/main" val="611831536"/>
                    </a:ext>
                  </a:extLst>
                </a:gridCol>
              </a:tblGrid>
              <a:tr h="370840">
                <a:tc>
                  <a:txBody>
                    <a:bodyPr/>
                    <a:lstStyle/>
                    <a:p>
                      <a:pPr algn="ctr"/>
                      <a:r>
                        <a:rPr lang="en-US" dirty="0"/>
                        <a:t>Input A</a:t>
                      </a:r>
                    </a:p>
                  </a:txBody>
                  <a:tcPr/>
                </a:tc>
                <a:tc>
                  <a:txBody>
                    <a:bodyPr/>
                    <a:lstStyle/>
                    <a:p>
                      <a:pPr algn="ctr"/>
                      <a:r>
                        <a:rPr lang="en-US" dirty="0"/>
                        <a:t>Input B</a:t>
                      </a:r>
                    </a:p>
                  </a:txBody>
                  <a:tcPr/>
                </a:tc>
                <a:tc>
                  <a:txBody>
                    <a:bodyPr/>
                    <a:lstStyle/>
                    <a:p>
                      <a:pPr algn="ctr"/>
                      <a:r>
                        <a:rPr lang="en-US" dirty="0"/>
                        <a:t>A+B</a:t>
                      </a:r>
                    </a:p>
                  </a:txBody>
                  <a:tcPr/>
                </a:tc>
                <a:tc>
                  <a:txBody>
                    <a:bodyPr/>
                    <a:lstStyle/>
                    <a:p>
                      <a:pPr algn="ctr"/>
                      <a:r>
                        <a:rPr lang="en-US" dirty="0"/>
                        <a:t>Output Z = A+B</a:t>
                      </a:r>
                    </a:p>
                  </a:txBody>
                  <a:tcPr/>
                </a:tc>
                <a:extLst>
                  <a:ext uri="{0D108BD9-81ED-4DB2-BD59-A6C34878D82A}">
                    <a16:rowId xmlns:a16="http://schemas.microsoft.com/office/drawing/2014/main" val="4129602738"/>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1135953058"/>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1737024634"/>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526567788"/>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3428362277"/>
                  </a:ext>
                </a:extLst>
              </a:tr>
            </a:tbl>
          </a:graphicData>
        </a:graphic>
      </p:graphicFrame>
      <p:cxnSp>
        <p:nvCxnSpPr>
          <p:cNvPr id="7" name="Straight Connector 6">
            <a:extLst>
              <a:ext uri="{FF2B5EF4-FFF2-40B4-BE49-F238E27FC236}">
                <a16:creationId xmlns:a16="http://schemas.microsoft.com/office/drawing/2014/main" id="{34CC5A60-93A2-A442-BF53-7D924ACC8329}"/>
              </a:ext>
            </a:extLst>
          </p:cNvPr>
          <p:cNvCxnSpPr>
            <a:cxnSpLocks/>
          </p:cNvCxnSpPr>
          <p:nvPr/>
        </p:nvCxnSpPr>
        <p:spPr>
          <a:xfrm>
            <a:off x="7596336" y="2708920"/>
            <a:ext cx="432048" cy="0"/>
          </a:xfrm>
          <a:prstGeom prst="line">
            <a:avLst/>
          </a:prstGeom>
        </p:spPr>
        <p:style>
          <a:lnRef idx="2">
            <a:schemeClr val="dk1"/>
          </a:lnRef>
          <a:fillRef idx="0">
            <a:schemeClr val="dk1"/>
          </a:fillRef>
          <a:effectRef idx="1">
            <a:schemeClr val="dk1"/>
          </a:effectRef>
          <a:fontRef idx="minor">
            <a:schemeClr val="tx1"/>
          </a:fontRef>
        </p:style>
      </p:cxnSp>
      <p:pic>
        <p:nvPicPr>
          <p:cNvPr id="10" name="Picture 9">
            <a:extLst>
              <a:ext uri="{FF2B5EF4-FFF2-40B4-BE49-F238E27FC236}">
                <a16:creationId xmlns:a16="http://schemas.microsoft.com/office/drawing/2014/main" id="{C15BC992-C844-3247-91A0-53FD301444A0}"/>
              </a:ext>
            </a:extLst>
          </p:cNvPr>
          <p:cNvPicPr>
            <a:picLocks noChangeAspect="1"/>
          </p:cNvPicPr>
          <p:nvPr/>
        </p:nvPicPr>
        <p:blipFill>
          <a:blip r:embed="rId3"/>
          <a:stretch>
            <a:fillRect/>
          </a:stretch>
        </p:blipFill>
        <p:spPr>
          <a:xfrm>
            <a:off x="835244" y="2549619"/>
            <a:ext cx="2944667" cy="1536700"/>
          </a:xfrm>
          <a:prstGeom prst="rect">
            <a:avLst/>
          </a:prstGeom>
        </p:spPr>
      </p:pic>
    </p:spTree>
    <p:extLst>
      <p:ext uri="{BB962C8B-B14F-4D97-AF65-F5344CB8AC3E}">
        <p14:creationId xmlns:p14="http://schemas.microsoft.com/office/powerpoint/2010/main" val="3380831453"/>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752528"/>
          </a:xfrm>
        </p:spPr>
        <p:txBody>
          <a:bodyPr>
            <a:normAutofit lnSpcReduction="10000"/>
          </a:bodyPr>
          <a:lstStyle/>
          <a:p>
            <a:pPr marL="0" indent="0" algn="just">
              <a:spcBef>
                <a:spcPct val="0"/>
              </a:spcBef>
              <a:buNone/>
            </a:pPr>
            <a:r>
              <a:rPr lang="en-US" altLang="en-US" sz="2200" b="1" dirty="0"/>
              <a:t>6. XOR gate: </a:t>
            </a:r>
            <a:r>
              <a:rPr lang="en-US" altLang="en-US" sz="2200" dirty="0"/>
              <a:t>Exclusive OR. XOR will output positive (1) if the inputs are different from the other (a 1 and a 0)</a:t>
            </a:r>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dirty="0"/>
          </a:p>
          <a:p>
            <a:pPr marL="0" indent="0" algn="just">
              <a:spcBef>
                <a:spcPct val="0"/>
              </a:spcBef>
              <a:buNone/>
            </a:pPr>
            <a:endParaRPr lang="en-US" altLang="en-US" sz="2200" dirty="0"/>
          </a:p>
          <a:p>
            <a:pPr marL="0" indent="0" algn="just">
              <a:spcBef>
                <a:spcPct val="0"/>
              </a:spcBef>
              <a:buNone/>
            </a:pPr>
            <a:endParaRPr lang="en-US" altLang="en-US" sz="2200" dirty="0"/>
          </a:p>
          <a:p>
            <a:pPr marL="0" indent="0" algn="just">
              <a:spcBef>
                <a:spcPct val="0"/>
              </a:spcBef>
              <a:buNone/>
            </a:pPr>
            <a:r>
              <a:rPr lang="en-US" altLang="en-US" sz="2200" dirty="0"/>
              <a:t>Here, output would be Z, where value of Z would be Z = A XOR B</a:t>
            </a:r>
            <a:endParaRPr lang="en-US" altLang="en-US" sz="2200" b="1" dirty="0"/>
          </a:p>
          <a:p>
            <a:pPr marL="0" indent="0" algn="just">
              <a:spcBef>
                <a:spcPct val="0"/>
              </a:spcBef>
              <a:buNone/>
            </a:pPr>
            <a:endParaRPr lang="en-US" altLang="en-US" sz="2200" dirty="0"/>
          </a:p>
          <a:p>
            <a:pPr marL="0" indent="0" algn="just">
              <a:spcBef>
                <a:spcPct val="0"/>
              </a:spcBef>
              <a:buNone/>
            </a:pPr>
            <a:r>
              <a:rPr lang="en-US" altLang="en-US" sz="2200" dirty="0"/>
              <a:t>Only one input is allowed to be positive (1 or ON) to give a positive output (1). If both inputs are positive (1), then there is a negative outcome (0, or OFF)</a:t>
            </a:r>
          </a:p>
          <a:p>
            <a:pPr marL="0" indent="0" algn="just">
              <a:spcBef>
                <a:spcPct val="0"/>
              </a:spcBef>
              <a:buNone/>
            </a:pPr>
            <a:endParaRPr lang="en-US" altLang="en-US" sz="2200" b="1" dirty="0"/>
          </a:p>
        </p:txBody>
      </p:sp>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XOR gate </a:t>
            </a:r>
          </a:p>
        </p:txBody>
      </p:sp>
      <p:graphicFrame>
        <p:nvGraphicFramePr>
          <p:cNvPr id="8" name="Table 6">
            <a:extLst>
              <a:ext uri="{FF2B5EF4-FFF2-40B4-BE49-F238E27FC236}">
                <a16:creationId xmlns:a16="http://schemas.microsoft.com/office/drawing/2014/main" id="{CD15E2AF-668D-7941-A4FD-2D8BD83379E9}"/>
              </a:ext>
            </a:extLst>
          </p:cNvPr>
          <p:cNvGraphicFramePr>
            <a:graphicFrameLocks noGrp="1"/>
          </p:cNvGraphicFramePr>
          <p:nvPr>
            <p:extLst>
              <p:ext uri="{D42A27DB-BD31-4B8C-83A1-F6EECF244321}">
                <p14:modId xmlns:p14="http://schemas.microsoft.com/office/powerpoint/2010/main" val="2456414025"/>
              </p:ext>
            </p:extLst>
          </p:nvPr>
        </p:nvGraphicFramePr>
        <p:xfrm>
          <a:off x="3180933" y="2119089"/>
          <a:ext cx="5462265" cy="1883537"/>
        </p:xfrm>
        <a:graphic>
          <a:graphicData uri="http://schemas.openxmlformats.org/drawingml/2006/table">
            <a:tbl>
              <a:tblPr firstRow="1" bandRow="1">
                <a:tableStyleId>{5C22544A-7EE6-4342-B048-85BDC9FD1C3A}</a:tableStyleId>
              </a:tblPr>
              <a:tblGrid>
                <a:gridCol w="639201">
                  <a:extLst>
                    <a:ext uri="{9D8B030D-6E8A-4147-A177-3AD203B41FA5}">
                      <a16:colId xmlns:a16="http://schemas.microsoft.com/office/drawing/2014/main" val="3066334905"/>
                    </a:ext>
                  </a:extLst>
                </a:gridCol>
                <a:gridCol w="639201">
                  <a:extLst>
                    <a:ext uri="{9D8B030D-6E8A-4147-A177-3AD203B41FA5}">
                      <a16:colId xmlns:a16="http://schemas.microsoft.com/office/drawing/2014/main" val="1390004336"/>
                    </a:ext>
                  </a:extLst>
                </a:gridCol>
                <a:gridCol w="581092">
                  <a:extLst>
                    <a:ext uri="{9D8B030D-6E8A-4147-A177-3AD203B41FA5}">
                      <a16:colId xmlns:a16="http://schemas.microsoft.com/office/drawing/2014/main" val="1102486031"/>
                    </a:ext>
                  </a:extLst>
                </a:gridCol>
                <a:gridCol w="581092">
                  <a:extLst>
                    <a:ext uri="{9D8B030D-6E8A-4147-A177-3AD203B41FA5}">
                      <a16:colId xmlns:a16="http://schemas.microsoft.com/office/drawing/2014/main" val="442935418"/>
                    </a:ext>
                  </a:extLst>
                </a:gridCol>
                <a:gridCol w="790373">
                  <a:extLst>
                    <a:ext uri="{9D8B030D-6E8A-4147-A177-3AD203B41FA5}">
                      <a16:colId xmlns:a16="http://schemas.microsoft.com/office/drawing/2014/main" val="1853279939"/>
                    </a:ext>
                  </a:extLst>
                </a:gridCol>
                <a:gridCol w="768131">
                  <a:extLst>
                    <a:ext uri="{9D8B030D-6E8A-4147-A177-3AD203B41FA5}">
                      <a16:colId xmlns:a16="http://schemas.microsoft.com/office/drawing/2014/main" val="2065937071"/>
                    </a:ext>
                  </a:extLst>
                </a:gridCol>
                <a:gridCol w="1463175">
                  <a:extLst>
                    <a:ext uri="{9D8B030D-6E8A-4147-A177-3AD203B41FA5}">
                      <a16:colId xmlns:a16="http://schemas.microsoft.com/office/drawing/2014/main" val="611831536"/>
                    </a:ext>
                  </a:extLst>
                </a:gridCol>
              </a:tblGrid>
              <a:tr h="370840">
                <a:tc>
                  <a:txBody>
                    <a:bodyPr/>
                    <a:lstStyle/>
                    <a:p>
                      <a:pPr algn="ctr"/>
                      <a:r>
                        <a:rPr lang="en-US" dirty="0"/>
                        <a:t>Input A</a:t>
                      </a:r>
                    </a:p>
                  </a:txBody>
                  <a:tcPr/>
                </a:tc>
                <a:tc>
                  <a:txBody>
                    <a:bodyPr/>
                    <a:lstStyle/>
                    <a:p>
                      <a:pPr algn="ctr"/>
                      <a:r>
                        <a:rPr lang="en-US" dirty="0"/>
                        <a:t>Input B</a:t>
                      </a:r>
                    </a:p>
                  </a:txBody>
                  <a:tcPr/>
                </a:tc>
                <a:tc>
                  <a:txBody>
                    <a:bodyPr/>
                    <a:lstStyle/>
                    <a:p>
                      <a:pPr algn="ctr"/>
                      <a:endParaRPr lang="en-US" dirty="0"/>
                    </a:p>
                    <a:p>
                      <a:pPr algn="ctr"/>
                      <a:r>
                        <a:rPr lang="en-US" dirty="0"/>
                        <a:t>A</a:t>
                      </a:r>
                    </a:p>
                  </a:txBody>
                  <a:tcPr/>
                </a:tc>
                <a:tc>
                  <a:txBody>
                    <a:bodyPr/>
                    <a:lstStyle/>
                    <a:p>
                      <a:pPr algn="ctr"/>
                      <a:endParaRPr lang="en-US" dirty="0"/>
                    </a:p>
                    <a:p>
                      <a:pPr algn="ctr"/>
                      <a:r>
                        <a:rPr lang="en-US" b="0" dirty="0"/>
                        <a:t>B</a:t>
                      </a:r>
                    </a:p>
                  </a:txBody>
                  <a:tcPr/>
                </a:tc>
                <a:tc>
                  <a:txBody>
                    <a:bodyPr/>
                    <a:lstStyle/>
                    <a:p>
                      <a:pPr algn="ctr"/>
                      <a:endParaRPr lang="en-US" b="0" dirty="0"/>
                    </a:p>
                    <a:p>
                      <a:pPr algn="ctr"/>
                      <a:r>
                        <a:rPr lang="en-US" b="0" dirty="0"/>
                        <a:t>A.B</a:t>
                      </a:r>
                    </a:p>
                  </a:txBody>
                  <a:tcPr/>
                </a:tc>
                <a:tc>
                  <a:txBody>
                    <a:bodyPr/>
                    <a:lstStyle/>
                    <a:p>
                      <a:pPr algn="ctr"/>
                      <a:endParaRPr lang="en-US" b="0" dirty="0"/>
                    </a:p>
                    <a:p>
                      <a:pPr algn="ctr"/>
                      <a:r>
                        <a:rPr lang="en-US" b="0" dirty="0"/>
                        <a:t>A.B</a:t>
                      </a:r>
                    </a:p>
                  </a:txBody>
                  <a:tcPr/>
                </a:tc>
                <a:tc>
                  <a:txBody>
                    <a:bodyPr/>
                    <a:lstStyle/>
                    <a:p>
                      <a:pPr algn="ctr"/>
                      <a:r>
                        <a:rPr lang="en-US" dirty="0"/>
                        <a:t>Output Z = A.B + A.B</a:t>
                      </a:r>
                    </a:p>
                  </a:txBody>
                  <a:tcPr/>
                </a:tc>
                <a:extLst>
                  <a:ext uri="{0D108BD9-81ED-4DB2-BD59-A6C34878D82A}">
                    <a16:rowId xmlns:a16="http://schemas.microsoft.com/office/drawing/2014/main" val="4129602738"/>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1135953058"/>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1737024634"/>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526567788"/>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3428362277"/>
                  </a:ext>
                </a:extLst>
              </a:tr>
            </a:tbl>
          </a:graphicData>
        </a:graphic>
      </p:graphicFrame>
      <p:pic>
        <p:nvPicPr>
          <p:cNvPr id="2" name="Picture 1">
            <a:extLst>
              <a:ext uri="{FF2B5EF4-FFF2-40B4-BE49-F238E27FC236}">
                <a16:creationId xmlns:a16="http://schemas.microsoft.com/office/drawing/2014/main" id="{341878E6-4005-6F4B-9DF7-AEE40B688FAD}"/>
              </a:ext>
            </a:extLst>
          </p:cNvPr>
          <p:cNvPicPr>
            <a:picLocks noChangeAspect="1"/>
          </p:cNvPicPr>
          <p:nvPr/>
        </p:nvPicPr>
        <p:blipFill>
          <a:blip r:embed="rId3"/>
          <a:stretch>
            <a:fillRect/>
          </a:stretch>
        </p:blipFill>
        <p:spPr>
          <a:xfrm>
            <a:off x="755576" y="2566107"/>
            <a:ext cx="2088232" cy="1511300"/>
          </a:xfrm>
          <a:prstGeom prst="rect">
            <a:avLst/>
          </a:prstGeom>
        </p:spPr>
      </p:pic>
    </p:spTree>
    <p:extLst>
      <p:ext uri="{BB962C8B-B14F-4D97-AF65-F5344CB8AC3E}">
        <p14:creationId xmlns:p14="http://schemas.microsoft.com/office/powerpoint/2010/main" val="2278852016"/>
      </p:ext>
    </p:ext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F603-E3DC-0A77-61E2-F7BE4FE28A89}"/>
              </a:ext>
            </a:extLst>
          </p:cNvPr>
          <p:cNvSpPr>
            <a:spLocks noGrp="1"/>
          </p:cNvSpPr>
          <p:nvPr>
            <p:ph type="title"/>
          </p:nvPr>
        </p:nvSpPr>
        <p:spPr/>
        <p:txBody>
          <a:bodyPr/>
          <a:lstStyle/>
          <a:p>
            <a:r>
              <a:rPr lang="en-GB" dirty="0"/>
              <a:t> XNOR gate </a:t>
            </a:r>
          </a:p>
        </p:txBody>
      </p:sp>
      <p:sp>
        <p:nvSpPr>
          <p:cNvPr id="3" name="Content Placeholder 2">
            <a:extLst>
              <a:ext uri="{FF2B5EF4-FFF2-40B4-BE49-F238E27FC236}">
                <a16:creationId xmlns:a16="http://schemas.microsoft.com/office/drawing/2014/main" id="{7C803AB9-944B-7B7D-AF9A-4972EB0A62EF}"/>
              </a:ext>
            </a:extLst>
          </p:cNvPr>
          <p:cNvSpPr>
            <a:spLocks noGrp="1"/>
          </p:cNvSpPr>
          <p:nvPr>
            <p:ph idx="1"/>
          </p:nvPr>
        </p:nvSpPr>
        <p:spPr>
          <a:xfrm>
            <a:off x="561109" y="1690692"/>
            <a:ext cx="7886700" cy="4351338"/>
          </a:xfrm>
        </p:spPr>
        <p:txBody>
          <a:bodyPr/>
          <a:lstStyle/>
          <a:p>
            <a:pPr marL="0" indent="0" algn="just">
              <a:spcBef>
                <a:spcPct val="0"/>
              </a:spcBef>
              <a:buNone/>
            </a:pPr>
            <a:r>
              <a:rPr lang="en-GB" sz="2200" b="1" dirty="0"/>
              <a:t>7. XNOR gate: </a:t>
            </a:r>
            <a:r>
              <a:rPr lang="en-GB" sz="2200" dirty="0"/>
              <a:t>Exclusive NOR. XNOR will output positive (1) when both inputs are the same and false if the inputs are different.</a:t>
            </a:r>
          </a:p>
          <a:p>
            <a:pPr marL="0" indent="0" algn="just">
              <a:spcBef>
                <a:spcPct val="0"/>
              </a:spcBef>
              <a:buNone/>
            </a:pPr>
            <a:r>
              <a:rPr lang="en-GB" sz="2800" b="0" i="0" dirty="0">
                <a:solidFill>
                  <a:srgbClr val="666666"/>
                </a:solidFill>
                <a:effectLst/>
                <a:latin typeface="Arial" panose="020B0604020202020204" pitchFamily="34" charset="0"/>
              </a:rPr>
              <a:t> </a:t>
            </a:r>
            <a:endParaRPr lang="en-GB" sz="2200" dirty="0"/>
          </a:p>
          <a:p>
            <a:pPr marL="0" indent="0" algn="just">
              <a:spcBef>
                <a:spcPct val="0"/>
              </a:spcBef>
              <a:buNone/>
            </a:pPr>
            <a:r>
              <a:rPr lang="en-GB" sz="2200" dirty="0"/>
              <a:t>The output is the inverse of that of XOR gate</a:t>
            </a:r>
          </a:p>
          <a:p>
            <a:pPr marL="0" indent="0" algn="just">
              <a:spcBef>
                <a:spcPct val="0"/>
              </a:spcBef>
              <a:buNone/>
            </a:pPr>
            <a:r>
              <a:rPr lang="en-GB" sz="2200" dirty="0"/>
              <a:t> </a:t>
            </a:r>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r>
              <a:rPr lang="en-GB" sz="2200" dirty="0"/>
              <a:t>Here output Z = A XNOR B</a:t>
            </a:r>
          </a:p>
        </p:txBody>
      </p:sp>
      <p:sp>
        <p:nvSpPr>
          <p:cNvPr id="4" name="Slide Number Placeholder 3">
            <a:extLst>
              <a:ext uri="{FF2B5EF4-FFF2-40B4-BE49-F238E27FC236}">
                <a16:creationId xmlns:a16="http://schemas.microsoft.com/office/drawing/2014/main" id="{DE4CE9D1-3412-F40A-9719-FC0036E6CFF9}"/>
              </a:ext>
            </a:extLst>
          </p:cNvPr>
          <p:cNvSpPr>
            <a:spLocks noGrp="1"/>
          </p:cNvSpPr>
          <p:nvPr>
            <p:ph type="sldNum" sz="quarter" idx="12"/>
          </p:nvPr>
        </p:nvSpPr>
        <p:spPr/>
        <p:txBody>
          <a:bodyPr/>
          <a:lstStyle/>
          <a:p>
            <a:pPr>
              <a:defRPr/>
            </a:pPr>
            <a:fld id="{209E3514-13E9-4799-AF64-73381773B862}" type="slidenum">
              <a:rPr lang="en-US" smtClean="0"/>
              <a:pPr>
                <a:defRPr/>
              </a:pPr>
              <a:t>15</a:t>
            </a:fld>
            <a:endParaRPr lang="en-US"/>
          </a:p>
        </p:txBody>
      </p:sp>
      <p:graphicFrame>
        <p:nvGraphicFramePr>
          <p:cNvPr id="7" name="Table 6">
            <a:extLst>
              <a:ext uri="{FF2B5EF4-FFF2-40B4-BE49-F238E27FC236}">
                <a16:creationId xmlns:a16="http://schemas.microsoft.com/office/drawing/2014/main" id="{22FDF30F-F783-E28F-AA0F-57E7D28F6558}"/>
              </a:ext>
            </a:extLst>
          </p:cNvPr>
          <p:cNvGraphicFramePr>
            <a:graphicFrameLocks noGrp="1"/>
          </p:cNvGraphicFramePr>
          <p:nvPr>
            <p:extLst>
              <p:ext uri="{D42A27DB-BD31-4B8C-83A1-F6EECF244321}">
                <p14:modId xmlns:p14="http://schemas.microsoft.com/office/powerpoint/2010/main" val="503677471"/>
              </p:ext>
            </p:extLst>
          </p:nvPr>
        </p:nvGraphicFramePr>
        <p:xfrm>
          <a:off x="4795614" y="3001776"/>
          <a:ext cx="3719736" cy="1729169"/>
        </p:xfrm>
        <a:graphic>
          <a:graphicData uri="http://schemas.openxmlformats.org/drawingml/2006/table">
            <a:tbl>
              <a:tblPr firstRow="1" bandRow="1">
                <a:tableStyleId>{5C22544A-7EE6-4342-B048-85BDC9FD1C3A}</a:tableStyleId>
              </a:tblPr>
              <a:tblGrid>
                <a:gridCol w="1239912">
                  <a:extLst>
                    <a:ext uri="{9D8B030D-6E8A-4147-A177-3AD203B41FA5}">
                      <a16:colId xmlns:a16="http://schemas.microsoft.com/office/drawing/2014/main" val="505492036"/>
                    </a:ext>
                  </a:extLst>
                </a:gridCol>
                <a:gridCol w="1239912">
                  <a:extLst>
                    <a:ext uri="{9D8B030D-6E8A-4147-A177-3AD203B41FA5}">
                      <a16:colId xmlns:a16="http://schemas.microsoft.com/office/drawing/2014/main" val="73473914"/>
                    </a:ext>
                  </a:extLst>
                </a:gridCol>
                <a:gridCol w="1239912">
                  <a:extLst>
                    <a:ext uri="{9D8B030D-6E8A-4147-A177-3AD203B41FA5}">
                      <a16:colId xmlns:a16="http://schemas.microsoft.com/office/drawing/2014/main" val="2237216906"/>
                    </a:ext>
                  </a:extLst>
                </a:gridCol>
              </a:tblGrid>
              <a:tr h="139040">
                <a:tc>
                  <a:txBody>
                    <a:bodyPr/>
                    <a:lstStyle/>
                    <a:p>
                      <a:r>
                        <a:rPr lang="en-GB" dirty="0"/>
                        <a:t>Input A </a:t>
                      </a:r>
                    </a:p>
                  </a:txBody>
                  <a:tcPr/>
                </a:tc>
                <a:tc>
                  <a:txBody>
                    <a:bodyPr/>
                    <a:lstStyle/>
                    <a:p>
                      <a:r>
                        <a:rPr lang="en-GB" dirty="0"/>
                        <a:t>Input B</a:t>
                      </a:r>
                    </a:p>
                  </a:txBody>
                  <a:tcPr/>
                </a:tc>
                <a:tc>
                  <a:txBody>
                    <a:bodyPr/>
                    <a:lstStyle/>
                    <a:p>
                      <a:r>
                        <a:rPr lang="en-GB" dirty="0"/>
                        <a:t>Output Z</a:t>
                      </a:r>
                    </a:p>
                  </a:txBody>
                  <a:tcPr/>
                </a:tc>
                <a:extLst>
                  <a:ext uri="{0D108BD9-81ED-4DB2-BD59-A6C34878D82A}">
                    <a16:rowId xmlns:a16="http://schemas.microsoft.com/office/drawing/2014/main" val="1407282478"/>
                  </a:ext>
                </a:extLst>
              </a:tr>
              <a:tr h="370840">
                <a:tc>
                  <a:txBody>
                    <a:bodyPr/>
                    <a:lstStyle/>
                    <a:p>
                      <a:r>
                        <a:rPr lang="en-GB" dirty="0"/>
                        <a:t>0</a:t>
                      </a:r>
                    </a:p>
                  </a:txBody>
                  <a:tcPr/>
                </a:tc>
                <a:tc>
                  <a:txBody>
                    <a:bodyPr/>
                    <a:lstStyle/>
                    <a:p>
                      <a:r>
                        <a:rPr lang="en-GB" dirty="0"/>
                        <a:t>0</a:t>
                      </a:r>
                    </a:p>
                  </a:txBody>
                  <a:tcPr/>
                </a:tc>
                <a:tc>
                  <a:txBody>
                    <a:bodyPr/>
                    <a:lstStyle/>
                    <a:p>
                      <a:r>
                        <a:rPr lang="en-GB" dirty="0"/>
                        <a:t>1</a:t>
                      </a:r>
                    </a:p>
                  </a:txBody>
                  <a:tcPr/>
                </a:tc>
                <a:extLst>
                  <a:ext uri="{0D108BD9-81ED-4DB2-BD59-A6C34878D82A}">
                    <a16:rowId xmlns:a16="http://schemas.microsoft.com/office/drawing/2014/main" val="3699418216"/>
                  </a:ext>
                </a:extLst>
              </a:tr>
              <a:tr h="370840">
                <a:tc>
                  <a:txBody>
                    <a:bodyPr/>
                    <a:lstStyle/>
                    <a:p>
                      <a:r>
                        <a:rPr lang="en-GB" dirty="0"/>
                        <a:t>0</a:t>
                      </a:r>
                    </a:p>
                  </a:txBody>
                  <a:tcPr/>
                </a:tc>
                <a:tc>
                  <a:txBody>
                    <a:bodyPr/>
                    <a:lstStyle/>
                    <a:p>
                      <a:r>
                        <a:rPr lang="en-GB" dirty="0"/>
                        <a:t>1</a:t>
                      </a:r>
                    </a:p>
                  </a:txBody>
                  <a:tcPr/>
                </a:tc>
                <a:tc>
                  <a:txBody>
                    <a:bodyPr/>
                    <a:lstStyle/>
                    <a:p>
                      <a:r>
                        <a:rPr lang="en-GB" dirty="0"/>
                        <a:t>0</a:t>
                      </a:r>
                    </a:p>
                  </a:txBody>
                  <a:tcPr/>
                </a:tc>
                <a:extLst>
                  <a:ext uri="{0D108BD9-81ED-4DB2-BD59-A6C34878D82A}">
                    <a16:rowId xmlns:a16="http://schemas.microsoft.com/office/drawing/2014/main" val="3877145277"/>
                  </a:ext>
                </a:extLst>
              </a:tr>
              <a:tr h="370840">
                <a:tc>
                  <a:txBody>
                    <a:bodyPr/>
                    <a:lstStyle/>
                    <a:p>
                      <a:r>
                        <a:rPr lang="en-GB" dirty="0"/>
                        <a:t>1</a:t>
                      </a:r>
                    </a:p>
                  </a:txBody>
                  <a:tcPr/>
                </a:tc>
                <a:tc>
                  <a:txBody>
                    <a:bodyPr/>
                    <a:lstStyle/>
                    <a:p>
                      <a:r>
                        <a:rPr lang="en-GB" dirty="0"/>
                        <a:t>0</a:t>
                      </a:r>
                    </a:p>
                  </a:txBody>
                  <a:tcPr/>
                </a:tc>
                <a:tc>
                  <a:txBody>
                    <a:bodyPr/>
                    <a:lstStyle/>
                    <a:p>
                      <a:r>
                        <a:rPr lang="en-GB" dirty="0"/>
                        <a:t>0</a:t>
                      </a:r>
                    </a:p>
                  </a:txBody>
                  <a:tcPr/>
                </a:tc>
                <a:extLst>
                  <a:ext uri="{0D108BD9-81ED-4DB2-BD59-A6C34878D82A}">
                    <a16:rowId xmlns:a16="http://schemas.microsoft.com/office/drawing/2014/main" val="2417818715"/>
                  </a:ext>
                </a:extLst>
              </a:tr>
              <a:tr h="370840">
                <a:tc>
                  <a:txBody>
                    <a:bodyPr/>
                    <a:lstStyle/>
                    <a:p>
                      <a:r>
                        <a:rPr lang="en-GB" dirty="0"/>
                        <a:t>1</a:t>
                      </a:r>
                    </a:p>
                  </a:txBody>
                  <a:tcPr/>
                </a:tc>
                <a:tc>
                  <a:txBody>
                    <a:bodyPr/>
                    <a:lstStyle/>
                    <a:p>
                      <a:r>
                        <a:rPr lang="en-GB" dirty="0"/>
                        <a:t>1</a:t>
                      </a:r>
                    </a:p>
                  </a:txBody>
                  <a:tcPr/>
                </a:tc>
                <a:tc>
                  <a:txBody>
                    <a:bodyPr/>
                    <a:lstStyle/>
                    <a:p>
                      <a:r>
                        <a:rPr lang="en-GB" dirty="0"/>
                        <a:t>1</a:t>
                      </a:r>
                    </a:p>
                  </a:txBody>
                  <a:tcPr/>
                </a:tc>
                <a:extLst>
                  <a:ext uri="{0D108BD9-81ED-4DB2-BD59-A6C34878D82A}">
                    <a16:rowId xmlns:a16="http://schemas.microsoft.com/office/drawing/2014/main" val="678653904"/>
                  </a:ext>
                </a:extLst>
              </a:tr>
            </a:tbl>
          </a:graphicData>
        </a:graphic>
      </p:graphicFrame>
      <p:pic>
        <p:nvPicPr>
          <p:cNvPr id="9" name="Picture 8">
            <a:extLst>
              <a:ext uri="{FF2B5EF4-FFF2-40B4-BE49-F238E27FC236}">
                <a16:creationId xmlns:a16="http://schemas.microsoft.com/office/drawing/2014/main" id="{046F0F1F-C0A3-A948-0F1C-7EEBB69D5674}"/>
              </a:ext>
            </a:extLst>
          </p:cNvPr>
          <p:cNvPicPr>
            <a:picLocks noChangeAspect="1"/>
          </p:cNvPicPr>
          <p:nvPr/>
        </p:nvPicPr>
        <p:blipFill>
          <a:blip r:embed="rId3">
            <a:duotone>
              <a:prstClr val="black"/>
              <a:schemeClr val="bg1">
                <a:tint val="45000"/>
                <a:satMod val="400000"/>
              </a:schemeClr>
            </a:duotone>
          </a:blip>
          <a:stretch>
            <a:fillRect/>
          </a:stretch>
        </p:blipFill>
        <p:spPr>
          <a:xfrm>
            <a:off x="899592" y="3016255"/>
            <a:ext cx="3024336" cy="1495425"/>
          </a:xfrm>
          <a:prstGeom prst="rect">
            <a:avLst/>
          </a:prstGeom>
          <a:noFill/>
        </p:spPr>
      </p:pic>
    </p:spTree>
    <p:extLst>
      <p:ext uri="{BB962C8B-B14F-4D97-AF65-F5344CB8AC3E}">
        <p14:creationId xmlns:p14="http://schemas.microsoft.com/office/powerpoint/2010/main" val="3877655550"/>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33753-A182-E8BE-4909-F523914CF610}"/>
              </a:ext>
            </a:extLst>
          </p:cNvPr>
          <p:cNvSpPr>
            <a:spLocks noGrp="1"/>
          </p:cNvSpPr>
          <p:nvPr>
            <p:ph type="title"/>
          </p:nvPr>
        </p:nvSpPr>
        <p:spPr/>
        <p:txBody>
          <a:bodyPr/>
          <a:lstStyle/>
          <a:p>
            <a:r>
              <a:rPr lang="en-GB" dirty="0"/>
              <a:t>Summary Logic Gates </a:t>
            </a:r>
          </a:p>
        </p:txBody>
      </p:sp>
      <p:pic>
        <p:nvPicPr>
          <p:cNvPr id="6" name="Content Placeholder 5">
            <a:extLst>
              <a:ext uri="{FF2B5EF4-FFF2-40B4-BE49-F238E27FC236}">
                <a16:creationId xmlns:a16="http://schemas.microsoft.com/office/drawing/2014/main" id="{22773133-D544-B980-B57E-ED9FECB15A05}"/>
              </a:ext>
            </a:extLst>
          </p:cNvPr>
          <p:cNvPicPr>
            <a:picLocks noGrp="1" noChangeAspect="1"/>
          </p:cNvPicPr>
          <p:nvPr>
            <p:ph idx="1"/>
          </p:nvPr>
        </p:nvPicPr>
        <p:blipFill rotWithShape="1">
          <a:blip r:embed="rId3"/>
          <a:srcRect t="10352"/>
          <a:stretch/>
        </p:blipFill>
        <p:spPr>
          <a:xfrm>
            <a:off x="575207" y="1124744"/>
            <a:ext cx="6896100" cy="4608512"/>
          </a:xfrm>
        </p:spPr>
      </p:pic>
      <p:sp>
        <p:nvSpPr>
          <p:cNvPr id="4" name="Slide Number Placeholder 3">
            <a:extLst>
              <a:ext uri="{FF2B5EF4-FFF2-40B4-BE49-F238E27FC236}">
                <a16:creationId xmlns:a16="http://schemas.microsoft.com/office/drawing/2014/main" id="{6E6A28C0-EECD-FF05-4C00-BDADEEB5AB0D}"/>
              </a:ext>
            </a:extLst>
          </p:cNvPr>
          <p:cNvSpPr>
            <a:spLocks noGrp="1"/>
          </p:cNvSpPr>
          <p:nvPr>
            <p:ph type="sldNum" sz="quarter" idx="12"/>
          </p:nvPr>
        </p:nvSpPr>
        <p:spPr/>
        <p:txBody>
          <a:bodyPr/>
          <a:lstStyle/>
          <a:p>
            <a:pPr>
              <a:defRPr/>
            </a:pPr>
            <a:fld id="{209E3514-13E9-4799-AF64-73381773B862}" type="slidenum">
              <a:rPr lang="en-US" smtClean="0"/>
              <a:pPr>
                <a:defRPr/>
              </a:pPr>
              <a:t>16</a:t>
            </a:fld>
            <a:endParaRPr lang="en-US"/>
          </a:p>
        </p:txBody>
      </p:sp>
      <p:sp>
        <p:nvSpPr>
          <p:cNvPr id="3" name="TextBox 2">
            <a:extLst>
              <a:ext uri="{FF2B5EF4-FFF2-40B4-BE49-F238E27FC236}">
                <a16:creationId xmlns:a16="http://schemas.microsoft.com/office/drawing/2014/main" id="{6FF0DD17-61C1-BD24-A3A8-D05E541E08D0}"/>
              </a:ext>
            </a:extLst>
          </p:cNvPr>
          <p:cNvSpPr txBox="1"/>
          <p:nvPr/>
        </p:nvSpPr>
        <p:spPr>
          <a:xfrm>
            <a:off x="1115616" y="5445224"/>
            <a:ext cx="5184576" cy="369332"/>
          </a:xfrm>
          <a:prstGeom prst="rect">
            <a:avLst/>
          </a:prstGeom>
          <a:noFill/>
        </p:spPr>
        <p:txBody>
          <a:bodyPr wrap="square" rtlCol="0">
            <a:spAutoFit/>
          </a:bodyPr>
          <a:lstStyle/>
          <a:p>
            <a:r>
              <a:rPr lang="en-GB" dirty="0"/>
              <a:t>Logic gates (</a:t>
            </a:r>
            <a:r>
              <a:rPr lang="en-GB" sz="1800" dirty="0" err="1"/>
              <a:t>madpcb</a:t>
            </a:r>
            <a:r>
              <a:rPr lang="en-GB" sz="1800" dirty="0"/>
              <a:t>, 2024)</a:t>
            </a:r>
            <a:endParaRPr lang="en-GB" dirty="0"/>
          </a:p>
        </p:txBody>
      </p:sp>
    </p:spTree>
    <p:extLst>
      <p:ext uri="{BB962C8B-B14F-4D97-AF65-F5344CB8AC3E}">
        <p14:creationId xmlns:p14="http://schemas.microsoft.com/office/powerpoint/2010/main" val="3327202135"/>
      </p:ext>
    </p:extLst>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C1706-B34A-56CE-688C-A3E470CB478E}"/>
              </a:ext>
            </a:extLst>
          </p:cNvPr>
          <p:cNvSpPr>
            <a:spLocks noGrp="1"/>
          </p:cNvSpPr>
          <p:nvPr>
            <p:ph type="title"/>
          </p:nvPr>
        </p:nvSpPr>
        <p:spPr/>
        <p:txBody>
          <a:bodyPr/>
          <a:lstStyle/>
          <a:p>
            <a:r>
              <a:rPr lang="en-GB"/>
              <a:t>Logic circuits </a:t>
            </a:r>
            <a:endParaRPr lang="en-GB" dirty="0"/>
          </a:p>
        </p:txBody>
      </p:sp>
      <p:sp>
        <p:nvSpPr>
          <p:cNvPr id="3" name="Content Placeholder 2">
            <a:extLst>
              <a:ext uri="{FF2B5EF4-FFF2-40B4-BE49-F238E27FC236}">
                <a16:creationId xmlns:a16="http://schemas.microsoft.com/office/drawing/2014/main" id="{97D0CA9A-7246-E069-7FD5-9A25449B7527}"/>
              </a:ext>
            </a:extLst>
          </p:cNvPr>
          <p:cNvSpPr>
            <a:spLocks noGrp="1"/>
          </p:cNvSpPr>
          <p:nvPr>
            <p:ph idx="1"/>
          </p:nvPr>
        </p:nvSpPr>
        <p:spPr>
          <a:xfrm>
            <a:off x="323528" y="980728"/>
            <a:ext cx="8191822" cy="5196235"/>
          </a:xfrm>
        </p:spPr>
        <p:txBody>
          <a:bodyPr/>
          <a:lstStyle/>
          <a:p>
            <a:pPr algn="just">
              <a:lnSpc>
                <a:spcPct val="150000"/>
              </a:lnSpc>
            </a:pPr>
            <a:r>
              <a:rPr lang="en-US" altLang="en-US" sz="2000" dirty="0"/>
              <a:t>Logic circuits are designed to perform a particular function</a:t>
            </a:r>
          </a:p>
          <a:p>
            <a:pPr algn="just">
              <a:lnSpc>
                <a:spcPct val="150000"/>
              </a:lnSpc>
            </a:pPr>
            <a:r>
              <a:rPr lang="en-US" altLang="en-US" sz="2000" dirty="0"/>
              <a:t>When logic gates are connected, they form a Logic circuit where the output from one gate is used as input to the next connecting gate</a:t>
            </a:r>
          </a:p>
          <a:p>
            <a:endParaRPr lang="en-US" altLang="en-US" sz="1600" dirty="0"/>
          </a:p>
          <a:p>
            <a:endParaRPr lang="en-US" altLang="en-US" sz="1600" dirty="0"/>
          </a:p>
          <a:p>
            <a:pPr marL="0" indent="0">
              <a:buNone/>
            </a:pPr>
            <a:endParaRPr lang="en-GB" dirty="0"/>
          </a:p>
        </p:txBody>
      </p:sp>
      <p:sp>
        <p:nvSpPr>
          <p:cNvPr id="4" name="Slide Number Placeholder 3">
            <a:extLst>
              <a:ext uri="{FF2B5EF4-FFF2-40B4-BE49-F238E27FC236}">
                <a16:creationId xmlns:a16="http://schemas.microsoft.com/office/drawing/2014/main" id="{79FFE300-2CB2-8FFD-73F4-B2B659896071}"/>
              </a:ext>
            </a:extLst>
          </p:cNvPr>
          <p:cNvSpPr>
            <a:spLocks noGrp="1"/>
          </p:cNvSpPr>
          <p:nvPr>
            <p:ph type="sldNum" sz="quarter" idx="12"/>
          </p:nvPr>
        </p:nvSpPr>
        <p:spPr/>
        <p:txBody>
          <a:bodyPr/>
          <a:lstStyle/>
          <a:p>
            <a:pPr>
              <a:defRPr/>
            </a:pPr>
            <a:fld id="{209E3514-13E9-4799-AF64-73381773B862}" type="slidenum">
              <a:rPr lang="en-US" smtClean="0"/>
              <a:pPr>
                <a:defRPr/>
              </a:pPr>
              <a:t>17</a:t>
            </a:fld>
            <a:endParaRPr lang="en-US"/>
          </a:p>
        </p:txBody>
      </p:sp>
      <p:pic>
        <p:nvPicPr>
          <p:cNvPr id="5" name="Picture 4">
            <a:extLst>
              <a:ext uri="{FF2B5EF4-FFF2-40B4-BE49-F238E27FC236}">
                <a16:creationId xmlns:a16="http://schemas.microsoft.com/office/drawing/2014/main" id="{E6DDF574-D1BC-63AC-9A31-C383719E7F30}"/>
              </a:ext>
            </a:extLst>
          </p:cNvPr>
          <p:cNvPicPr>
            <a:picLocks noChangeAspect="1"/>
          </p:cNvPicPr>
          <p:nvPr/>
        </p:nvPicPr>
        <p:blipFill>
          <a:blip r:embed="rId2"/>
          <a:stretch>
            <a:fillRect/>
          </a:stretch>
        </p:blipFill>
        <p:spPr>
          <a:xfrm>
            <a:off x="868032" y="2379238"/>
            <a:ext cx="5558358" cy="2399213"/>
          </a:xfrm>
          <a:prstGeom prst="rect">
            <a:avLst/>
          </a:prstGeom>
        </p:spPr>
      </p:pic>
      <p:sp>
        <p:nvSpPr>
          <p:cNvPr id="6" name="TextBox 5">
            <a:extLst>
              <a:ext uri="{FF2B5EF4-FFF2-40B4-BE49-F238E27FC236}">
                <a16:creationId xmlns:a16="http://schemas.microsoft.com/office/drawing/2014/main" id="{A0198008-1649-2E8F-D186-51DC92B5F446}"/>
              </a:ext>
            </a:extLst>
          </p:cNvPr>
          <p:cNvSpPr txBox="1"/>
          <p:nvPr/>
        </p:nvSpPr>
        <p:spPr>
          <a:xfrm>
            <a:off x="628650" y="4869160"/>
            <a:ext cx="6607646" cy="369332"/>
          </a:xfrm>
          <a:prstGeom prst="rect">
            <a:avLst/>
          </a:prstGeom>
          <a:noFill/>
        </p:spPr>
        <p:txBody>
          <a:bodyPr wrap="square" rtlCol="0">
            <a:spAutoFit/>
          </a:bodyPr>
          <a:lstStyle/>
          <a:p>
            <a:r>
              <a:rPr lang="en-GB" dirty="0">
                <a:solidFill>
                  <a:srgbClr val="FF0000"/>
                </a:solidFill>
              </a:rPr>
              <a:t>Which of the logic gates can you identify from the given circuit?</a:t>
            </a:r>
          </a:p>
        </p:txBody>
      </p:sp>
    </p:spTree>
    <p:extLst>
      <p:ext uri="{BB962C8B-B14F-4D97-AF65-F5344CB8AC3E}">
        <p14:creationId xmlns:p14="http://schemas.microsoft.com/office/powerpoint/2010/main" val="3412440257"/>
      </p:ext>
    </p:ext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a:xfrm>
            <a:off x="457200" y="274638"/>
            <a:ext cx="8229600" cy="706090"/>
          </a:xfrm>
        </p:spPr>
        <p:txBody>
          <a:bodyPr>
            <a:normAutofit/>
          </a:bodyPr>
          <a:lstStyle/>
          <a:p>
            <a:r>
              <a:rPr lang="en-GB" sz="3200" b="1" dirty="0"/>
              <a:t>Methods of Creating Logic Circuit Truth Table</a:t>
            </a:r>
          </a:p>
        </p:txBody>
      </p:sp>
      <p:sp>
        <p:nvSpPr>
          <p:cNvPr id="6" name="Rectangle 3">
            <a:extLst>
              <a:ext uri="{FF2B5EF4-FFF2-40B4-BE49-F238E27FC236}">
                <a16:creationId xmlns:a16="http://schemas.microsoft.com/office/drawing/2014/main" id="{9A61D8EF-2D5F-0B42-9F40-CF715C8FF79A}"/>
              </a:ext>
            </a:extLst>
          </p:cNvPr>
          <p:cNvSpPr txBox="1">
            <a:spLocks noChangeArrowheads="1"/>
          </p:cNvSpPr>
          <p:nvPr/>
        </p:nvSpPr>
        <p:spPr>
          <a:xfrm>
            <a:off x="685800" y="997320"/>
            <a:ext cx="7772400" cy="4114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lgn="just">
              <a:lnSpc>
                <a:spcPct val="90000"/>
              </a:lnSpc>
              <a:buAutoNum type="arabicPeriod"/>
            </a:pPr>
            <a:r>
              <a:rPr lang="en-US" altLang="en-US" sz="2000" dirty="0"/>
              <a:t>On the circuit diagram, add temporary letters after each gate (C, D, E, etc. )</a:t>
            </a:r>
          </a:p>
          <a:p>
            <a:pPr marL="457200" indent="-457200" algn="just">
              <a:lnSpc>
                <a:spcPct val="90000"/>
              </a:lnSpc>
              <a:buAutoNum type="arabicPeriod"/>
            </a:pPr>
            <a:endParaRPr lang="en-US" altLang="en-US" sz="2000" dirty="0"/>
          </a:p>
          <a:p>
            <a:pPr marL="457200" indent="-457200" algn="just">
              <a:lnSpc>
                <a:spcPct val="90000"/>
              </a:lnSpc>
              <a:buAutoNum type="arabicPeriod"/>
            </a:pPr>
            <a:r>
              <a:rPr lang="en-US" altLang="en-US" sz="2000" dirty="0"/>
              <a:t>Create a blank truth table, allowing space for all the temporary letters (stages)</a:t>
            </a:r>
          </a:p>
          <a:p>
            <a:pPr marL="457200" indent="-457200" algn="just">
              <a:lnSpc>
                <a:spcPct val="90000"/>
              </a:lnSpc>
              <a:buAutoNum type="arabicPeriod"/>
            </a:pPr>
            <a:endParaRPr lang="en-US" altLang="en-US" sz="2000" dirty="0"/>
          </a:p>
          <a:p>
            <a:pPr marL="457200" indent="-457200" algn="just">
              <a:lnSpc>
                <a:spcPct val="90000"/>
              </a:lnSpc>
              <a:buAutoNum type="arabicPeriod"/>
            </a:pPr>
            <a:r>
              <a:rPr lang="en-US" altLang="en-US" sz="2000" dirty="0"/>
              <a:t>Write into the truth table all the possible unique input combinations (A and B combinations for example)</a:t>
            </a:r>
          </a:p>
          <a:p>
            <a:pPr marL="457200" indent="-457200" algn="just">
              <a:lnSpc>
                <a:spcPct val="90000"/>
              </a:lnSpc>
              <a:buAutoNum type="arabicPeriod"/>
            </a:pPr>
            <a:endParaRPr lang="en-US" altLang="en-US" sz="2000" dirty="0"/>
          </a:p>
          <a:p>
            <a:pPr marL="457200" indent="-457200" algn="just">
              <a:lnSpc>
                <a:spcPct val="90000"/>
              </a:lnSpc>
              <a:buAutoNum type="arabicPeriod"/>
            </a:pPr>
            <a:r>
              <a:rPr lang="en-US" altLang="en-US" sz="2000" dirty="0"/>
              <a:t>In the truth table, calculate the output at each temporary letter, treating them as separate mini logic problems (e.g. D is the result of A OR B)</a:t>
            </a:r>
          </a:p>
          <a:p>
            <a:pPr marL="457200" indent="-457200" algn="just">
              <a:lnSpc>
                <a:spcPct val="90000"/>
              </a:lnSpc>
              <a:buAutoNum type="arabicPeriod"/>
            </a:pPr>
            <a:endParaRPr lang="en-US" altLang="en-US" sz="2000" dirty="0"/>
          </a:p>
          <a:p>
            <a:pPr marL="457200" indent="-457200" algn="just">
              <a:lnSpc>
                <a:spcPct val="90000"/>
              </a:lnSpc>
              <a:buAutoNum type="arabicPeriod"/>
            </a:pPr>
            <a:r>
              <a:rPr lang="en-US" altLang="en-US" sz="2000" dirty="0"/>
              <a:t>Eventually you will reach a stage where you are able to find the final output for the logic circuit (Z for example)</a:t>
            </a:r>
          </a:p>
        </p:txBody>
      </p:sp>
    </p:spTree>
    <p:extLst>
      <p:ext uri="{BB962C8B-B14F-4D97-AF65-F5344CB8AC3E}">
        <p14:creationId xmlns:p14="http://schemas.microsoft.com/office/powerpoint/2010/main" val="3181716874"/>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a:xfrm>
            <a:off x="457200" y="476672"/>
            <a:ext cx="8229600" cy="706090"/>
          </a:xfrm>
        </p:spPr>
        <p:txBody>
          <a:bodyPr>
            <a:normAutofit/>
          </a:bodyPr>
          <a:lstStyle/>
          <a:p>
            <a:r>
              <a:rPr lang="en-GB" sz="3200" b="1" dirty="0"/>
              <a:t>Creating Logic Circuit Truth Table Example</a:t>
            </a:r>
          </a:p>
        </p:txBody>
      </p:sp>
      <p:pic>
        <p:nvPicPr>
          <p:cNvPr id="3" name="Picture 2">
            <a:extLst>
              <a:ext uri="{FF2B5EF4-FFF2-40B4-BE49-F238E27FC236}">
                <a16:creationId xmlns:a16="http://schemas.microsoft.com/office/drawing/2014/main" id="{4F44F0C9-445D-5C4A-82C5-679AFC875923}"/>
              </a:ext>
            </a:extLst>
          </p:cNvPr>
          <p:cNvPicPr>
            <a:picLocks noChangeAspect="1"/>
          </p:cNvPicPr>
          <p:nvPr/>
        </p:nvPicPr>
        <p:blipFill>
          <a:blip r:embed="rId2"/>
          <a:stretch>
            <a:fillRect/>
          </a:stretch>
        </p:blipFill>
        <p:spPr>
          <a:xfrm>
            <a:off x="971600" y="1340768"/>
            <a:ext cx="7272808" cy="3618582"/>
          </a:xfrm>
          <a:prstGeom prst="rect">
            <a:avLst/>
          </a:prstGeom>
        </p:spPr>
      </p:pic>
    </p:spTree>
    <p:extLst>
      <p:ext uri="{BB962C8B-B14F-4D97-AF65-F5344CB8AC3E}">
        <p14:creationId xmlns:p14="http://schemas.microsoft.com/office/powerpoint/2010/main" val="714008221"/>
      </p:ext>
    </p:extLst>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Logic Gates - Exercise</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248472"/>
          </a:xfrm>
        </p:spPr>
        <p:txBody>
          <a:bodyPr>
            <a:normAutofit/>
          </a:bodyPr>
          <a:lstStyle/>
          <a:p>
            <a:pPr marL="0" indent="0" algn="just">
              <a:spcBef>
                <a:spcPct val="0"/>
              </a:spcBef>
              <a:buNone/>
            </a:pPr>
            <a:r>
              <a:rPr lang="en-US" altLang="en-US" sz="2200" b="1" dirty="0"/>
              <a:t>1. </a:t>
            </a:r>
            <a:r>
              <a:rPr lang="en-US" altLang="en-US" sz="2200" dirty="0"/>
              <a:t>Based on the discussions above, create a truth table for the following logic circuit </a:t>
            </a: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p:txBody>
      </p:sp>
      <p:pic>
        <p:nvPicPr>
          <p:cNvPr id="10" name="Picture 9">
            <a:extLst>
              <a:ext uri="{FF2B5EF4-FFF2-40B4-BE49-F238E27FC236}">
                <a16:creationId xmlns:a16="http://schemas.microsoft.com/office/drawing/2014/main" id="{6A1BB248-E44F-2F45-B209-F7637E887748}"/>
              </a:ext>
            </a:extLst>
          </p:cNvPr>
          <p:cNvPicPr>
            <a:picLocks noChangeAspect="1"/>
          </p:cNvPicPr>
          <p:nvPr/>
        </p:nvPicPr>
        <p:blipFill>
          <a:blip r:embed="rId2"/>
          <a:stretch>
            <a:fillRect/>
          </a:stretch>
        </p:blipFill>
        <p:spPr>
          <a:xfrm>
            <a:off x="1320800" y="2143938"/>
            <a:ext cx="6502400" cy="2806700"/>
          </a:xfrm>
          <a:prstGeom prst="rect">
            <a:avLst/>
          </a:prstGeom>
        </p:spPr>
      </p:pic>
    </p:spTree>
    <p:extLst>
      <p:ext uri="{BB962C8B-B14F-4D97-AF65-F5344CB8AC3E}">
        <p14:creationId xmlns:p14="http://schemas.microsoft.com/office/powerpoint/2010/main" val="1787882916"/>
      </p:ext>
    </p:extLst>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Logic Gates – Exercise Solution</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248472"/>
          </a:xfrm>
        </p:spPr>
        <p:txBody>
          <a:bodyPr>
            <a:normAutofit/>
          </a:bodyPr>
          <a:lstStyle/>
          <a:p>
            <a:pPr marL="0" indent="0" algn="just">
              <a:spcBef>
                <a:spcPct val="0"/>
              </a:spcBef>
              <a:buNone/>
            </a:pPr>
            <a:r>
              <a:rPr lang="en-US" altLang="en-US" sz="2200" b="1" dirty="0"/>
              <a:t>1. </a:t>
            </a:r>
            <a:r>
              <a:rPr lang="en-US" altLang="en-US" sz="2200" dirty="0"/>
              <a:t>Based on the logic circuit above, create a truth table for the following logic circuit </a:t>
            </a: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p:txBody>
      </p:sp>
      <p:graphicFrame>
        <p:nvGraphicFramePr>
          <p:cNvPr id="4" name="Table 8">
            <a:extLst>
              <a:ext uri="{FF2B5EF4-FFF2-40B4-BE49-F238E27FC236}">
                <a16:creationId xmlns:a16="http://schemas.microsoft.com/office/drawing/2014/main" id="{4F45E95B-D40F-A14A-AF9E-8A52110822D2}"/>
              </a:ext>
            </a:extLst>
          </p:cNvPr>
          <p:cNvGraphicFramePr>
            <a:graphicFrameLocks noGrp="1"/>
          </p:cNvGraphicFramePr>
          <p:nvPr>
            <p:extLst>
              <p:ext uri="{D42A27DB-BD31-4B8C-83A1-F6EECF244321}">
                <p14:modId xmlns:p14="http://schemas.microsoft.com/office/powerpoint/2010/main" val="2062998425"/>
              </p:ext>
            </p:extLst>
          </p:nvPr>
        </p:nvGraphicFramePr>
        <p:xfrm>
          <a:off x="1403648" y="2208579"/>
          <a:ext cx="6624738" cy="1854200"/>
        </p:xfrm>
        <a:graphic>
          <a:graphicData uri="http://schemas.openxmlformats.org/drawingml/2006/table">
            <a:tbl>
              <a:tblPr firstRow="1" bandRow="1">
                <a:tableStyleId>{5C22544A-7EE6-4342-B048-85BDC9FD1C3A}</a:tableStyleId>
              </a:tblPr>
              <a:tblGrid>
                <a:gridCol w="1104123">
                  <a:extLst>
                    <a:ext uri="{9D8B030D-6E8A-4147-A177-3AD203B41FA5}">
                      <a16:colId xmlns:a16="http://schemas.microsoft.com/office/drawing/2014/main" val="1951934373"/>
                    </a:ext>
                  </a:extLst>
                </a:gridCol>
                <a:gridCol w="1104123">
                  <a:extLst>
                    <a:ext uri="{9D8B030D-6E8A-4147-A177-3AD203B41FA5}">
                      <a16:colId xmlns:a16="http://schemas.microsoft.com/office/drawing/2014/main" val="1620699358"/>
                    </a:ext>
                  </a:extLst>
                </a:gridCol>
                <a:gridCol w="1104123">
                  <a:extLst>
                    <a:ext uri="{9D8B030D-6E8A-4147-A177-3AD203B41FA5}">
                      <a16:colId xmlns:a16="http://schemas.microsoft.com/office/drawing/2014/main" val="452595210"/>
                    </a:ext>
                  </a:extLst>
                </a:gridCol>
                <a:gridCol w="1104123">
                  <a:extLst>
                    <a:ext uri="{9D8B030D-6E8A-4147-A177-3AD203B41FA5}">
                      <a16:colId xmlns:a16="http://schemas.microsoft.com/office/drawing/2014/main" val="1607185318"/>
                    </a:ext>
                  </a:extLst>
                </a:gridCol>
                <a:gridCol w="1104123">
                  <a:extLst>
                    <a:ext uri="{9D8B030D-6E8A-4147-A177-3AD203B41FA5}">
                      <a16:colId xmlns:a16="http://schemas.microsoft.com/office/drawing/2014/main" val="4005522136"/>
                    </a:ext>
                  </a:extLst>
                </a:gridCol>
                <a:gridCol w="1104123">
                  <a:extLst>
                    <a:ext uri="{9D8B030D-6E8A-4147-A177-3AD203B41FA5}">
                      <a16:colId xmlns:a16="http://schemas.microsoft.com/office/drawing/2014/main" val="2667440122"/>
                    </a:ext>
                  </a:extLst>
                </a:gridCol>
              </a:tblGrid>
              <a:tr h="370840">
                <a:tc>
                  <a:txBody>
                    <a:bodyPr/>
                    <a:lstStyle/>
                    <a:p>
                      <a:r>
                        <a:rPr lang="en-US"/>
                        <a:t>Input A</a:t>
                      </a:r>
                      <a:endParaRPr lang="en-US" dirty="0"/>
                    </a:p>
                  </a:txBody>
                  <a:tcPr/>
                </a:tc>
                <a:tc>
                  <a:txBody>
                    <a:bodyPr/>
                    <a:lstStyle/>
                    <a:p>
                      <a:r>
                        <a:rPr lang="en-US"/>
                        <a:t>Input B</a:t>
                      </a:r>
                      <a:endParaRPr lang="en-US" dirty="0"/>
                    </a:p>
                  </a:txBody>
                  <a:tcPr/>
                </a:tc>
                <a:tc>
                  <a:txBody>
                    <a:bodyPr/>
                    <a:lstStyle/>
                    <a:p>
                      <a:r>
                        <a:rPr lang="en-US"/>
                        <a:t>Y=A</a:t>
                      </a:r>
                      <a:r>
                        <a:rPr lang="en-US" baseline="30000"/>
                        <a:t>-</a:t>
                      </a:r>
                      <a:endParaRPr lang="en-US" baseline="30000" dirty="0"/>
                    </a:p>
                  </a:txBody>
                  <a:tcPr/>
                </a:tc>
                <a:tc>
                  <a:txBody>
                    <a:bodyPr/>
                    <a:lstStyle/>
                    <a:p>
                      <a:r>
                        <a:rPr lang="en-US"/>
                        <a:t>X=A+B</a:t>
                      </a:r>
                      <a:endParaRPr lang="en-US" dirty="0"/>
                    </a:p>
                  </a:txBody>
                  <a:tcPr/>
                </a:tc>
                <a:tc>
                  <a:txBody>
                    <a:bodyPr/>
                    <a:lstStyle/>
                    <a:p>
                      <a:r>
                        <a:rPr lang="en-US"/>
                        <a:t>D=XY</a:t>
                      </a:r>
                      <a:endParaRPr lang="en-US" dirty="0"/>
                    </a:p>
                  </a:txBody>
                  <a:tcPr/>
                </a:tc>
                <a:tc>
                  <a:txBody>
                    <a:bodyPr/>
                    <a:lstStyle/>
                    <a:p>
                      <a:r>
                        <a:rPr lang="en-US" dirty="0"/>
                        <a:t>Z=D+X</a:t>
                      </a:r>
                    </a:p>
                  </a:txBody>
                  <a:tcPr/>
                </a:tc>
                <a:extLst>
                  <a:ext uri="{0D108BD9-81ED-4DB2-BD59-A6C34878D82A}">
                    <a16:rowId xmlns:a16="http://schemas.microsoft.com/office/drawing/2014/main" val="3430346429"/>
                  </a:ext>
                </a:extLst>
              </a:tr>
              <a:tr h="370840">
                <a:tc>
                  <a:txBody>
                    <a:bodyPr/>
                    <a:lstStyle/>
                    <a:p>
                      <a:pPr algn="ctr"/>
                      <a:r>
                        <a:rPr lang="en-US"/>
                        <a:t>0</a:t>
                      </a:r>
                      <a:endParaRPr lang="en-US" dirty="0"/>
                    </a:p>
                  </a:txBody>
                  <a:tcPr/>
                </a:tc>
                <a:tc>
                  <a:txBody>
                    <a:bodyPr/>
                    <a:lstStyle/>
                    <a:p>
                      <a:pPr algn="ctr"/>
                      <a:r>
                        <a:rPr lang="en-US"/>
                        <a:t>0</a:t>
                      </a:r>
                      <a:endParaRPr lang="en-US" dirty="0"/>
                    </a:p>
                  </a:txBody>
                  <a:tcPr/>
                </a:tc>
                <a:tc>
                  <a:txBody>
                    <a:bodyPr/>
                    <a:lstStyle/>
                    <a:p>
                      <a:pPr algn="ctr"/>
                      <a:r>
                        <a:rPr lang="en-US"/>
                        <a:t>1</a:t>
                      </a:r>
                      <a:endParaRPr lang="en-US" dirty="0"/>
                    </a:p>
                  </a:txBody>
                  <a:tcPr/>
                </a:tc>
                <a:tc>
                  <a:txBody>
                    <a:bodyPr/>
                    <a:lstStyle/>
                    <a:p>
                      <a:pPr algn="ctr"/>
                      <a:r>
                        <a:rPr lang="en-US"/>
                        <a:t>0</a:t>
                      </a:r>
                      <a:endParaRPr lang="en-US" dirty="0"/>
                    </a:p>
                  </a:txBody>
                  <a:tcPr/>
                </a:tc>
                <a:tc>
                  <a:txBody>
                    <a:bodyPr/>
                    <a:lstStyle/>
                    <a:p>
                      <a:pPr algn="ctr"/>
                      <a:r>
                        <a:rPr lang="en-US"/>
                        <a:t>0</a:t>
                      </a:r>
                      <a:endParaRPr lang="en-US" dirty="0"/>
                    </a:p>
                  </a:txBody>
                  <a:tcPr/>
                </a:tc>
                <a:tc>
                  <a:txBody>
                    <a:bodyPr/>
                    <a:lstStyle/>
                    <a:p>
                      <a:pPr algn="ctr"/>
                      <a:r>
                        <a:rPr lang="en-US"/>
                        <a:t>0</a:t>
                      </a:r>
                      <a:endParaRPr lang="en-US" dirty="0"/>
                    </a:p>
                  </a:txBody>
                  <a:tcPr/>
                </a:tc>
                <a:extLst>
                  <a:ext uri="{0D108BD9-81ED-4DB2-BD59-A6C34878D82A}">
                    <a16:rowId xmlns:a16="http://schemas.microsoft.com/office/drawing/2014/main" val="2042846378"/>
                  </a:ext>
                </a:extLst>
              </a:tr>
              <a:tr h="370840">
                <a:tc>
                  <a:txBody>
                    <a:bodyPr/>
                    <a:lstStyle/>
                    <a:p>
                      <a:pPr algn="ctr"/>
                      <a:r>
                        <a:rPr lang="en-US"/>
                        <a:t>0</a:t>
                      </a:r>
                      <a:endParaRPr lang="en-US" dirty="0"/>
                    </a:p>
                  </a:txBody>
                  <a:tcPr/>
                </a:tc>
                <a:tc>
                  <a:txBody>
                    <a:bodyPr/>
                    <a:lstStyle/>
                    <a:p>
                      <a:pPr algn="ctr"/>
                      <a:r>
                        <a:rPr lang="en-US"/>
                        <a:t>1</a:t>
                      </a:r>
                      <a:endParaRPr lang="en-US" dirty="0"/>
                    </a:p>
                  </a:txBody>
                  <a:tcPr/>
                </a:tc>
                <a:tc>
                  <a:txBody>
                    <a:bodyPr/>
                    <a:lstStyle/>
                    <a:p>
                      <a:pPr algn="ctr"/>
                      <a:r>
                        <a:rPr lang="en-US"/>
                        <a:t>1</a:t>
                      </a:r>
                      <a:endParaRPr lang="en-US" dirty="0"/>
                    </a:p>
                  </a:txBody>
                  <a:tcPr/>
                </a:tc>
                <a:tc>
                  <a:txBody>
                    <a:bodyPr/>
                    <a:lstStyle/>
                    <a:p>
                      <a:pPr algn="ctr"/>
                      <a:r>
                        <a:rPr lang="en-US"/>
                        <a:t>1</a:t>
                      </a:r>
                      <a:endParaRPr lang="en-US" dirty="0"/>
                    </a:p>
                  </a:txBody>
                  <a:tcPr/>
                </a:tc>
                <a:tc>
                  <a:txBody>
                    <a:bodyPr/>
                    <a:lstStyle/>
                    <a:p>
                      <a:pPr algn="ctr"/>
                      <a:r>
                        <a:rPr lang="en-US"/>
                        <a:t>1</a:t>
                      </a:r>
                      <a:endParaRPr lang="en-US" dirty="0"/>
                    </a:p>
                  </a:txBody>
                  <a:tcPr/>
                </a:tc>
                <a:tc>
                  <a:txBody>
                    <a:bodyPr/>
                    <a:lstStyle/>
                    <a:p>
                      <a:pPr algn="ctr"/>
                      <a:r>
                        <a:rPr lang="en-US"/>
                        <a:t>1</a:t>
                      </a:r>
                      <a:endParaRPr lang="en-US" dirty="0"/>
                    </a:p>
                  </a:txBody>
                  <a:tcPr/>
                </a:tc>
                <a:extLst>
                  <a:ext uri="{0D108BD9-81ED-4DB2-BD59-A6C34878D82A}">
                    <a16:rowId xmlns:a16="http://schemas.microsoft.com/office/drawing/2014/main" val="2698209915"/>
                  </a:ext>
                </a:extLst>
              </a:tr>
              <a:tr h="370840">
                <a:tc>
                  <a:txBody>
                    <a:bodyPr/>
                    <a:lstStyle/>
                    <a:p>
                      <a:pPr algn="ctr"/>
                      <a:r>
                        <a:rPr lang="en-US"/>
                        <a:t>1</a:t>
                      </a:r>
                      <a:endParaRPr lang="en-US" dirty="0"/>
                    </a:p>
                  </a:txBody>
                  <a:tcPr/>
                </a:tc>
                <a:tc>
                  <a:txBody>
                    <a:bodyPr/>
                    <a:lstStyle/>
                    <a:p>
                      <a:pPr algn="ctr"/>
                      <a:r>
                        <a:rPr lang="en-US"/>
                        <a:t>0</a:t>
                      </a:r>
                      <a:endParaRPr lang="en-US" dirty="0"/>
                    </a:p>
                  </a:txBody>
                  <a:tcPr/>
                </a:tc>
                <a:tc>
                  <a:txBody>
                    <a:bodyPr/>
                    <a:lstStyle/>
                    <a:p>
                      <a:pPr algn="ctr"/>
                      <a:r>
                        <a:rPr lang="en-US"/>
                        <a:t>0</a:t>
                      </a:r>
                      <a:endParaRPr lang="en-US" dirty="0"/>
                    </a:p>
                  </a:txBody>
                  <a:tcPr/>
                </a:tc>
                <a:tc>
                  <a:txBody>
                    <a:bodyPr/>
                    <a:lstStyle/>
                    <a:p>
                      <a:pPr algn="ctr"/>
                      <a:r>
                        <a:rPr lang="en-US"/>
                        <a:t>1</a:t>
                      </a:r>
                      <a:endParaRPr lang="en-US" dirty="0"/>
                    </a:p>
                  </a:txBody>
                  <a:tcPr/>
                </a:tc>
                <a:tc>
                  <a:txBody>
                    <a:bodyPr/>
                    <a:lstStyle/>
                    <a:p>
                      <a:pPr algn="ctr"/>
                      <a:r>
                        <a:rPr lang="en-US"/>
                        <a:t>0</a:t>
                      </a:r>
                      <a:endParaRPr lang="en-US" dirty="0"/>
                    </a:p>
                  </a:txBody>
                  <a:tcPr/>
                </a:tc>
                <a:tc>
                  <a:txBody>
                    <a:bodyPr/>
                    <a:lstStyle/>
                    <a:p>
                      <a:pPr algn="ctr"/>
                      <a:r>
                        <a:rPr lang="en-US"/>
                        <a:t>1</a:t>
                      </a:r>
                      <a:endParaRPr lang="en-US" dirty="0"/>
                    </a:p>
                  </a:txBody>
                  <a:tcPr/>
                </a:tc>
                <a:extLst>
                  <a:ext uri="{0D108BD9-81ED-4DB2-BD59-A6C34878D82A}">
                    <a16:rowId xmlns:a16="http://schemas.microsoft.com/office/drawing/2014/main" val="3793997394"/>
                  </a:ext>
                </a:extLst>
              </a:tr>
              <a:tr h="370840">
                <a:tc>
                  <a:txBody>
                    <a:bodyPr/>
                    <a:lstStyle/>
                    <a:p>
                      <a:pPr algn="ctr"/>
                      <a:r>
                        <a:rPr lang="en-US"/>
                        <a:t>1</a:t>
                      </a:r>
                      <a:endParaRPr lang="en-US" dirty="0"/>
                    </a:p>
                  </a:txBody>
                  <a:tcPr/>
                </a:tc>
                <a:tc>
                  <a:txBody>
                    <a:bodyPr/>
                    <a:lstStyle/>
                    <a:p>
                      <a:pPr algn="ctr"/>
                      <a:r>
                        <a:rPr lang="en-US"/>
                        <a:t>1</a:t>
                      </a:r>
                      <a:endParaRPr lang="en-US" dirty="0"/>
                    </a:p>
                  </a:txBody>
                  <a:tcPr/>
                </a:tc>
                <a:tc>
                  <a:txBody>
                    <a:bodyPr/>
                    <a:lstStyle/>
                    <a:p>
                      <a:pPr algn="ctr"/>
                      <a:r>
                        <a:rPr lang="en-US"/>
                        <a:t>0</a:t>
                      </a:r>
                      <a:endParaRPr lang="en-US" dirty="0"/>
                    </a:p>
                  </a:txBody>
                  <a:tcPr/>
                </a:tc>
                <a:tc>
                  <a:txBody>
                    <a:bodyPr/>
                    <a:lstStyle/>
                    <a:p>
                      <a:pPr algn="ctr"/>
                      <a:r>
                        <a:rPr lang="en-US"/>
                        <a:t>1</a:t>
                      </a:r>
                      <a:endParaRPr lang="en-US" dirty="0"/>
                    </a:p>
                  </a:txBody>
                  <a:tcPr/>
                </a:tc>
                <a:tc>
                  <a:txBody>
                    <a:bodyPr/>
                    <a:lstStyle/>
                    <a:p>
                      <a:pPr algn="ctr"/>
                      <a:r>
                        <a:rPr lang="en-US"/>
                        <a:t>0</a:t>
                      </a:r>
                      <a:endParaRPr lang="en-US" dirty="0"/>
                    </a:p>
                  </a:txBody>
                  <a:tcPr/>
                </a:tc>
                <a:tc>
                  <a:txBody>
                    <a:bodyPr/>
                    <a:lstStyle/>
                    <a:p>
                      <a:pPr algn="ctr"/>
                      <a:r>
                        <a:rPr lang="en-US" dirty="0"/>
                        <a:t>1</a:t>
                      </a:r>
                    </a:p>
                  </a:txBody>
                  <a:tcPr/>
                </a:tc>
                <a:extLst>
                  <a:ext uri="{0D108BD9-81ED-4DB2-BD59-A6C34878D82A}">
                    <a16:rowId xmlns:a16="http://schemas.microsoft.com/office/drawing/2014/main" val="2611099926"/>
                  </a:ext>
                </a:extLst>
              </a:tr>
            </a:tbl>
          </a:graphicData>
        </a:graphic>
      </p:graphicFrame>
    </p:spTree>
    <p:extLst>
      <p:ext uri="{BB962C8B-B14F-4D97-AF65-F5344CB8AC3E}">
        <p14:creationId xmlns:p14="http://schemas.microsoft.com/office/powerpoint/2010/main" val="1626850674"/>
      </p:ext>
    </p:extLst>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Logic Gates - Exercise</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248472"/>
          </a:xfrm>
        </p:spPr>
        <p:txBody>
          <a:bodyPr>
            <a:normAutofit/>
          </a:bodyPr>
          <a:lstStyle/>
          <a:p>
            <a:pPr marL="0" indent="0" algn="just">
              <a:spcBef>
                <a:spcPct val="0"/>
              </a:spcBef>
              <a:buNone/>
            </a:pPr>
            <a:r>
              <a:rPr lang="en-US" altLang="en-US" sz="2200" b="1" dirty="0"/>
              <a:t>2. </a:t>
            </a:r>
            <a:r>
              <a:rPr lang="en-US" altLang="en-US" sz="2200" dirty="0"/>
              <a:t>Based on the logic circuit below, create a truth table</a:t>
            </a: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p:txBody>
      </p:sp>
      <p:pic>
        <p:nvPicPr>
          <p:cNvPr id="2" name="Picture 1">
            <a:extLst>
              <a:ext uri="{FF2B5EF4-FFF2-40B4-BE49-F238E27FC236}">
                <a16:creationId xmlns:a16="http://schemas.microsoft.com/office/drawing/2014/main" id="{06D87894-96C3-F048-A54B-77D913DA976A}"/>
              </a:ext>
            </a:extLst>
          </p:cNvPr>
          <p:cNvPicPr>
            <a:picLocks noChangeAspect="1"/>
          </p:cNvPicPr>
          <p:nvPr/>
        </p:nvPicPr>
        <p:blipFill>
          <a:blip r:embed="rId2"/>
          <a:stretch>
            <a:fillRect/>
          </a:stretch>
        </p:blipFill>
        <p:spPr>
          <a:xfrm>
            <a:off x="1547664" y="2119089"/>
            <a:ext cx="5867400" cy="2324100"/>
          </a:xfrm>
          <a:prstGeom prst="rect">
            <a:avLst/>
          </a:prstGeom>
        </p:spPr>
      </p:pic>
    </p:spTree>
    <p:extLst>
      <p:ext uri="{BB962C8B-B14F-4D97-AF65-F5344CB8AC3E}">
        <p14:creationId xmlns:p14="http://schemas.microsoft.com/office/powerpoint/2010/main" val="640809211"/>
      </p:ext>
    </p:ext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Logic Gates – Exercise Solution</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248472"/>
          </a:xfrm>
        </p:spPr>
        <p:txBody>
          <a:bodyPr>
            <a:normAutofit/>
          </a:bodyPr>
          <a:lstStyle/>
          <a:p>
            <a:pPr marL="0" indent="0" algn="just">
              <a:spcBef>
                <a:spcPct val="0"/>
              </a:spcBef>
              <a:buNone/>
            </a:pPr>
            <a:r>
              <a:rPr lang="en-US" altLang="en-US" sz="2200" b="1" dirty="0"/>
              <a:t>2. </a:t>
            </a:r>
            <a:r>
              <a:rPr lang="en-US" altLang="en-US" sz="2200" dirty="0"/>
              <a:t>Based on the logic circuit (on slide 17), create a truth table</a:t>
            </a: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p:txBody>
      </p:sp>
      <p:graphicFrame>
        <p:nvGraphicFramePr>
          <p:cNvPr id="6" name="Table 8">
            <a:extLst>
              <a:ext uri="{FF2B5EF4-FFF2-40B4-BE49-F238E27FC236}">
                <a16:creationId xmlns:a16="http://schemas.microsoft.com/office/drawing/2014/main" id="{E7344A3D-BAA6-C14A-A53F-B86FC0B94970}"/>
              </a:ext>
            </a:extLst>
          </p:cNvPr>
          <p:cNvGraphicFramePr>
            <a:graphicFrameLocks noGrp="1"/>
          </p:cNvGraphicFramePr>
          <p:nvPr>
            <p:extLst>
              <p:ext uri="{D42A27DB-BD31-4B8C-83A1-F6EECF244321}">
                <p14:modId xmlns:p14="http://schemas.microsoft.com/office/powerpoint/2010/main" val="2814173868"/>
              </p:ext>
            </p:extLst>
          </p:nvPr>
        </p:nvGraphicFramePr>
        <p:xfrm>
          <a:off x="1403648" y="2208579"/>
          <a:ext cx="5520615" cy="1854200"/>
        </p:xfrm>
        <a:graphic>
          <a:graphicData uri="http://schemas.openxmlformats.org/drawingml/2006/table">
            <a:tbl>
              <a:tblPr firstRow="1" bandRow="1">
                <a:tableStyleId>{5C22544A-7EE6-4342-B048-85BDC9FD1C3A}</a:tableStyleId>
              </a:tblPr>
              <a:tblGrid>
                <a:gridCol w="1104123">
                  <a:extLst>
                    <a:ext uri="{9D8B030D-6E8A-4147-A177-3AD203B41FA5}">
                      <a16:colId xmlns:a16="http://schemas.microsoft.com/office/drawing/2014/main" val="1951934373"/>
                    </a:ext>
                  </a:extLst>
                </a:gridCol>
                <a:gridCol w="1104123">
                  <a:extLst>
                    <a:ext uri="{9D8B030D-6E8A-4147-A177-3AD203B41FA5}">
                      <a16:colId xmlns:a16="http://schemas.microsoft.com/office/drawing/2014/main" val="1620699358"/>
                    </a:ext>
                  </a:extLst>
                </a:gridCol>
                <a:gridCol w="1104123">
                  <a:extLst>
                    <a:ext uri="{9D8B030D-6E8A-4147-A177-3AD203B41FA5}">
                      <a16:colId xmlns:a16="http://schemas.microsoft.com/office/drawing/2014/main" val="452595210"/>
                    </a:ext>
                  </a:extLst>
                </a:gridCol>
                <a:gridCol w="1104123">
                  <a:extLst>
                    <a:ext uri="{9D8B030D-6E8A-4147-A177-3AD203B41FA5}">
                      <a16:colId xmlns:a16="http://schemas.microsoft.com/office/drawing/2014/main" val="1607185318"/>
                    </a:ext>
                  </a:extLst>
                </a:gridCol>
                <a:gridCol w="1104123">
                  <a:extLst>
                    <a:ext uri="{9D8B030D-6E8A-4147-A177-3AD203B41FA5}">
                      <a16:colId xmlns:a16="http://schemas.microsoft.com/office/drawing/2014/main" val="4005522136"/>
                    </a:ext>
                  </a:extLst>
                </a:gridCol>
              </a:tblGrid>
              <a:tr h="370840">
                <a:tc>
                  <a:txBody>
                    <a:bodyPr/>
                    <a:lstStyle/>
                    <a:p>
                      <a:endParaRPr lang="en-US" dirty="0"/>
                    </a:p>
                  </a:txBody>
                  <a:tcPr/>
                </a:tc>
                <a:tc>
                  <a:txBody>
                    <a:bodyPr/>
                    <a:lstStyle/>
                    <a:p>
                      <a:endParaRPr lang="en-US" dirty="0"/>
                    </a:p>
                  </a:txBody>
                  <a:tcPr/>
                </a:tc>
                <a:tc>
                  <a:txBody>
                    <a:bodyPr/>
                    <a:lstStyle/>
                    <a:p>
                      <a:endParaRPr lang="en-US" baseline="30000"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430346429"/>
                  </a:ext>
                </a:extLst>
              </a:tr>
              <a:tr h="370840">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2042846378"/>
                  </a:ext>
                </a:extLst>
              </a:tr>
              <a:tr h="370840">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2698209915"/>
                  </a:ext>
                </a:extLst>
              </a:tr>
              <a:tr h="370840">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3793997394"/>
                  </a:ext>
                </a:extLst>
              </a:tr>
              <a:tr h="370840">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2611099926"/>
                  </a:ext>
                </a:extLst>
              </a:tr>
            </a:tbl>
          </a:graphicData>
        </a:graphic>
      </p:graphicFrame>
    </p:spTree>
    <p:extLst>
      <p:ext uri="{BB962C8B-B14F-4D97-AF65-F5344CB8AC3E}">
        <p14:creationId xmlns:p14="http://schemas.microsoft.com/office/powerpoint/2010/main" val="1843318608"/>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5AEEAAC-8EF8-9C4D-A73B-C7F9C2EA32AD}"/>
              </a:ext>
            </a:extLst>
          </p:cNvPr>
          <p:cNvSpPr>
            <a:spLocks noGrp="1"/>
          </p:cNvSpPr>
          <p:nvPr>
            <p:ph type="title"/>
          </p:nvPr>
        </p:nvSpPr>
        <p:spPr>
          <a:xfrm>
            <a:off x="457200" y="274638"/>
            <a:ext cx="8229600" cy="922337"/>
          </a:xfrm>
        </p:spPr>
        <p:txBody>
          <a:bodyPr>
            <a:normAutofit/>
          </a:bodyPr>
          <a:lstStyle/>
          <a:p>
            <a:r>
              <a:rPr lang="en-GB" sz="3200" b="1" dirty="0"/>
              <a:t>Logic Gates - Exercise</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196752"/>
            <a:ext cx="8229600" cy="4248472"/>
          </a:xfrm>
        </p:spPr>
        <p:txBody>
          <a:bodyPr>
            <a:normAutofit/>
          </a:bodyPr>
          <a:lstStyle/>
          <a:p>
            <a:pPr marL="0" indent="0" algn="just">
              <a:spcBef>
                <a:spcPct val="0"/>
              </a:spcBef>
              <a:buNone/>
            </a:pPr>
            <a:r>
              <a:rPr lang="en-US" altLang="en-US" sz="2200" dirty="0"/>
              <a:t>3. Draw logic circuits and create truth tables based on the below output: </a:t>
            </a:r>
          </a:p>
          <a:p>
            <a:pPr marL="0" indent="0" algn="just">
              <a:spcBef>
                <a:spcPct val="0"/>
              </a:spcBef>
              <a:buNone/>
            </a:pPr>
            <a:endParaRPr lang="en-US" altLang="en-US" sz="2200" b="1" dirty="0"/>
          </a:p>
          <a:p>
            <a:pPr marL="0" indent="0">
              <a:spcBef>
                <a:spcPct val="0"/>
              </a:spcBef>
              <a:buNone/>
            </a:pPr>
            <a:r>
              <a:rPr lang="en-US" altLang="en-US" sz="2200" b="1" dirty="0"/>
              <a:t>Z = Y.X + X </a:t>
            </a:r>
          </a:p>
          <a:p>
            <a:pPr marL="0" indent="0">
              <a:spcBef>
                <a:spcPct val="0"/>
              </a:spcBef>
              <a:buNone/>
            </a:pPr>
            <a:endParaRPr lang="en-US" altLang="en-US" sz="2200" b="1" dirty="0"/>
          </a:p>
          <a:p>
            <a:pPr marL="0" indent="0">
              <a:spcBef>
                <a:spcPct val="0"/>
              </a:spcBef>
              <a:buNone/>
            </a:pPr>
            <a:r>
              <a:rPr lang="en-US" altLang="en-US" sz="2200" b="1" dirty="0"/>
              <a:t>Z = AB + CD.C</a:t>
            </a:r>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a:p>
            <a:pPr marL="0" indent="0" algn="just">
              <a:spcBef>
                <a:spcPct val="0"/>
              </a:spcBef>
              <a:buNone/>
            </a:pPr>
            <a:endParaRPr lang="en-US" altLang="en-US" sz="2200" b="1" dirty="0"/>
          </a:p>
        </p:txBody>
      </p:sp>
      <p:cxnSp>
        <p:nvCxnSpPr>
          <p:cNvPr id="6" name="Straight Connector 5">
            <a:extLst>
              <a:ext uri="{FF2B5EF4-FFF2-40B4-BE49-F238E27FC236}">
                <a16:creationId xmlns:a16="http://schemas.microsoft.com/office/drawing/2014/main" id="{BC56AD5C-59CC-E64D-8F41-5E3D21788837}"/>
              </a:ext>
            </a:extLst>
          </p:cNvPr>
          <p:cNvCxnSpPr/>
          <p:nvPr/>
        </p:nvCxnSpPr>
        <p:spPr>
          <a:xfrm>
            <a:off x="1763688" y="2734800"/>
            <a:ext cx="288032" cy="0"/>
          </a:xfrm>
          <a:prstGeom prst="line">
            <a:avLst/>
          </a:prstGeom>
        </p:spPr>
        <p:style>
          <a:lnRef idx="2">
            <a:schemeClr val="dk1"/>
          </a:lnRef>
          <a:fillRef idx="0">
            <a:schemeClr val="dk1"/>
          </a:fillRef>
          <a:effectRef idx="1">
            <a:schemeClr val="dk1"/>
          </a:effectRef>
          <a:fontRef idx="minor">
            <a:schemeClr val="tx1"/>
          </a:fontRef>
        </p:style>
      </p:cxnSp>
      <p:cxnSp>
        <p:nvCxnSpPr>
          <p:cNvPr id="8" name="Straight Connector 7">
            <a:extLst>
              <a:ext uri="{FF2B5EF4-FFF2-40B4-BE49-F238E27FC236}">
                <a16:creationId xmlns:a16="http://schemas.microsoft.com/office/drawing/2014/main" id="{99FC8214-465F-EF44-9A5A-6AF965C6969C}"/>
              </a:ext>
            </a:extLst>
          </p:cNvPr>
          <p:cNvCxnSpPr>
            <a:cxnSpLocks/>
          </p:cNvCxnSpPr>
          <p:nvPr/>
        </p:nvCxnSpPr>
        <p:spPr>
          <a:xfrm>
            <a:off x="1547664" y="2708920"/>
            <a:ext cx="576064"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221420192"/>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690688"/>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801C4D-41E4-4167-BB74-B85F230C48C5}"/>
              </a:ext>
            </a:extLst>
          </p:cNvPr>
          <p:cNvSpPr>
            <a:spLocks noGrp="1"/>
          </p:cNvSpPr>
          <p:nvPr>
            <p:ph type="title"/>
          </p:nvPr>
        </p:nvSpPr>
        <p:spPr>
          <a:xfrm>
            <a:off x="628650" y="300580"/>
            <a:ext cx="7372350" cy="1089529"/>
          </a:xfrm>
        </p:spPr>
        <p:txBody>
          <a:bodyPr>
            <a:normAutofit/>
          </a:bodyPr>
          <a:lstStyle/>
          <a:p>
            <a:r>
              <a:rPr lang="en-GB" sz="3100">
                <a:solidFill>
                  <a:srgbClr val="FFFFFF"/>
                </a:solidFill>
              </a:rPr>
              <a:t>Activity 12 </a:t>
            </a:r>
          </a:p>
        </p:txBody>
      </p:sp>
      <p:sp>
        <p:nvSpPr>
          <p:cNvPr id="12"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7911" y="591829"/>
            <a:ext cx="10427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46996" y="821124"/>
            <a:ext cx="68354"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66256" y="1336268"/>
            <a:ext cx="95786"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p>
        </p:txBody>
      </p:sp>
      <p:sp>
        <p:nvSpPr>
          <p:cNvPr id="4" name="Slide Number Placeholder 3">
            <a:extLst>
              <a:ext uri="{FF2B5EF4-FFF2-40B4-BE49-F238E27FC236}">
                <a16:creationId xmlns:a16="http://schemas.microsoft.com/office/drawing/2014/main" id="{9A56F7DC-DB38-C084-7DB4-E6CE3E405483}"/>
              </a:ext>
            </a:extLst>
          </p:cNvPr>
          <p:cNvSpPr>
            <a:spLocks noGrp="1"/>
          </p:cNvSpPr>
          <p:nvPr>
            <p:ph type="sldNum" sz="quarter" idx="12"/>
          </p:nvPr>
        </p:nvSpPr>
        <p:spPr>
          <a:xfrm>
            <a:off x="6457950" y="6356350"/>
            <a:ext cx="2057400" cy="365125"/>
          </a:xfrm>
        </p:spPr>
        <p:txBody>
          <a:bodyPr>
            <a:normAutofit/>
          </a:bodyPr>
          <a:lstStyle/>
          <a:p>
            <a:pPr>
              <a:lnSpc>
                <a:spcPct val="90000"/>
              </a:lnSpc>
              <a:spcAft>
                <a:spcPts val="600"/>
              </a:spcAft>
              <a:defRPr/>
            </a:pPr>
            <a:fld id="{209E3514-13E9-4799-AF64-73381773B862}" type="slidenum">
              <a:rPr lang="en-US">
                <a:solidFill>
                  <a:schemeClr val="tx1">
                    <a:alpha val="60000"/>
                  </a:schemeClr>
                </a:solidFill>
              </a:rPr>
              <a:pPr>
                <a:lnSpc>
                  <a:spcPct val="90000"/>
                </a:lnSpc>
                <a:spcAft>
                  <a:spcPts val="600"/>
                </a:spcAft>
                <a:defRPr/>
              </a:pPr>
              <a:t>25</a:t>
            </a:fld>
            <a:endParaRPr lang="en-US">
              <a:solidFill>
                <a:schemeClr val="tx1">
                  <a:alpha val="60000"/>
                </a:schemeClr>
              </a:solidFill>
            </a:endParaRPr>
          </a:p>
        </p:txBody>
      </p:sp>
      <p:graphicFrame>
        <p:nvGraphicFramePr>
          <p:cNvPr id="6" name="Content Placeholder 2">
            <a:extLst>
              <a:ext uri="{FF2B5EF4-FFF2-40B4-BE49-F238E27FC236}">
                <a16:creationId xmlns:a16="http://schemas.microsoft.com/office/drawing/2014/main" id="{FE4306ED-4D7C-9952-7693-42B6E1464016}"/>
              </a:ext>
            </a:extLst>
          </p:cNvPr>
          <p:cNvGraphicFramePr>
            <a:graphicFrameLocks noGrp="1"/>
          </p:cNvGraphicFramePr>
          <p:nvPr>
            <p:ph idx="1"/>
            <p:extLst>
              <p:ext uri="{D42A27DB-BD31-4B8C-83A1-F6EECF244321}">
                <p14:modId xmlns:p14="http://schemas.microsoft.com/office/powerpoint/2010/main" val="2471800544"/>
              </p:ext>
            </p:extLst>
          </p:nvPr>
        </p:nvGraphicFramePr>
        <p:xfrm>
          <a:off x="628650" y="2211233"/>
          <a:ext cx="7886700" cy="3965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8737977"/>
      </p:ext>
    </p:extLst>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a:xfrm>
            <a:off x="539552" y="692696"/>
            <a:ext cx="8229600" cy="922114"/>
          </a:xfrm>
        </p:spPr>
        <p:txBody>
          <a:bodyPr>
            <a:normAutofit/>
          </a:bodyPr>
          <a:lstStyle/>
          <a:p>
            <a:r>
              <a:rPr lang="en-GB" sz="3200" b="1" dirty="0"/>
              <a:t>References</a:t>
            </a:r>
          </a:p>
        </p:txBody>
      </p:sp>
      <p:sp>
        <p:nvSpPr>
          <p:cNvPr id="3" name="TextBox 2">
            <a:extLst>
              <a:ext uri="{FF2B5EF4-FFF2-40B4-BE49-F238E27FC236}">
                <a16:creationId xmlns:a16="http://schemas.microsoft.com/office/drawing/2014/main" id="{12197F65-BEBB-7A49-81D3-CC4667BA7E49}"/>
              </a:ext>
            </a:extLst>
          </p:cNvPr>
          <p:cNvSpPr txBox="1"/>
          <p:nvPr/>
        </p:nvSpPr>
        <p:spPr>
          <a:xfrm>
            <a:off x="374848" y="1196753"/>
            <a:ext cx="8517632"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V. </a:t>
            </a:r>
            <a:r>
              <a:rPr lang="en-US" sz="2000" dirty="0" err="1"/>
              <a:t>Vijayendran</a:t>
            </a:r>
            <a:r>
              <a:rPr lang="en-US" sz="2000" dirty="0"/>
              <a:t>, Fundamentals of Microprocessor – 8085, Chennai: S. Viswanathan (Printers &amp; Publishers), PVT. LTD, 2004</a:t>
            </a:r>
          </a:p>
          <a:p>
            <a:pPr marL="342900" indent="-342900" algn="just">
              <a:buFont typeface="Arial" panose="020B0604020202020204" pitchFamily="34" charset="0"/>
              <a:buChar char="•"/>
            </a:pPr>
            <a:r>
              <a:rPr lang="en-US" sz="2000" dirty="0"/>
              <a:t>W. Stallings, Computer </a:t>
            </a:r>
            <a:r>
              <a:rPr lang="en-US" sz="2000" dirty="0" err="1"/>
              <a:t>Organisation</a:t>
            </a:r>
            <a:r>
              <a:rPr lang="en-US" sz="2000" dirty="0"/>
              <a:t> and Architecture, London: Pearson, 2016</a:t>
            </a:r>
          </a:p>
          <a:p>
            <a:pPr marL="342900" indent="-342900" algn="just">
              <a:buFont typeface="Arial" panose="020B0604020202020204" pitchFamily="34" charset="0"/>
              <a:buChar char="•"/>
            </a:pPr>
            <a:r>
              <a:rPr lang="en-US" sz="2000" dirty="0"/>
              <a:t>I. Englander, The architecture of Computer Hardware, Systems Software &amp; Networking – An Information Technology Approach, London: John Wiley &amp; Sons, 2014</a:t>
            </a:r>
          </a:p>
          <a:p>
            <a:pPr marL="342900" indent="-342900" algn="just">
              <a:buFont typeface="Arial" panose="020B0604020202020204" pitchFamily="34" charset="0"/>
              <a:buChar char="•"/>
            </a:pPr>
            <a:r>
              <a:rPr lang="en-GB" sz="2000" b="0" i="0" dirty="0">
                <a:solidFill>
                  <a:srgbClr val="21242C"/>
                </a:solidFill>
                <a:effectLst/>
              </a:rPr>
              <a:t>Khan </a:t>
            </a:r>
            <a:r>
              <a:rPr lang="en-GB" sz="2000" b="0" i="0" dirty="0" err="1">
                <a:solidFill>
                  <a:srgbClr val="21242C"/>
                </a:solidFill>
                <a:effectLst/>
              </a:rPr>
              <a:t>Academ</a:t>
            </a:r>
            <a:r>
              <a:rPr lang="en-US" sz="2000" b="0" i="0" dirty="0">
                <a:solidFill>
                  <a:srgbClr val="21242C"/>
                </a:solidFill>
                <a:effectLst/>
              </a:rPr>
              <a:t>y  Logic circuits [</a:t>
            </a:r>
            <a:r>
              <a:rPr lang="en-US" sz="2000" dirty="0">
                <a:solidFill>
                  <a:srgbClr val="21242C"/>
                </a:solidFill>
              </a:rPr>
              <a:t>online] available https://www.khanacademy.org/computing/computers-and-internet/xcae6f4a7ff015e7d:computers/xcae6f4a7ff015e7d:logic-gates-and-circuits/a/logic-circuits, 2024</a:t>
            </a:r>
          </a:p>
          <a:p>
            <a:pPr marL="342900" indent="-342900" algn="just">
              <a:buFont typeface="Arial" panose="020B0604020202020204" pitchFamily="34" charset="0"/>
              <a:buChar char="•"/>
            </a:pPr>
            <a:r>
              <a:rPr lang="en-GB" sz="2000" dirty="0"/>
              <a:t>MADPCB Logic gate [online] available https://madpcb.com/glossary/logic-gate , 2024</a:t>
            </a:r>
            <a:endParaRPr lang="en-US" sz="2000" dirty="0">
              <a:solidFill>
                <a:srgbClr val="21242C"/>
              </a:solidFill>
            </a:endParaRPr>
          </a:p>
          <a:p>
            <a:pPr marL="342900" indent="-342900" algn="just">
              <a:buFont typeface="Arial" panose="020B0604020202020204" pitchFamily="34" charset="0"/>
              <a:buChar char="•"/>
            </a:pPr>
            <a:endParaRPr lang="en-US" sz="2000" dirty="0"/>
          </a:p>
        </p:txBody>
      </p:sp>
    </p:spTree>
    <p:extLst>
      <p:ext uri="{BB962C8B-B14F-4D97-AF65-F5344CB8AC3E}">
        <p14:creationId xmlns:p14="http://schemas.microsoft.com/office/powerpoint/2010/main" val="827363768"/>
      </p:ext>
    </p:extLst>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E5A4B-CA28-2550-A18F-423916E1B3E2}"/>
              </a:ext>
            </a:extLst>
          </p:cNvPr>
          <p:cNvSpPr>
            <a:spLocks noGrp="1"/>
          </p:cNvSpPr>
          <p:nvPr>
            <p:ph type="title"/>
          </p:nvPr>
        </p:nvSpPr>
        <p:spPr/>
        <p:txBody>
          <a:bodyPr/>
          <a:lstStyle/>
          <a:p>
            <a:r>
              <a:rPr lang="en-GB" dirty="0"/>
              <a:t>Next lesson </a:t>
            </a:r>
          </a:p>
        </p:txBody>
      </p:sp>
      <p:sp>
        <p:nvSpPr>
          <p:cNvPr id="3" name="Content Placeholder 2">
            <a:extLst>
              <a:ext uri="{FF2B5EF4-FFF2-40B4-BE49-F238E27FC236}">
                <a16:creationId xmlns:a16="http://schemas.microsoft.com/office/drawing/2014/main" id="{A2FAD10D-25F6-82BE-2C28-C3E3EC5F882D}"/>
              </a:ext>
            </a:extLst>
          </p:cNvPr>
          <p:cNvSpPr>
            <a:spLocks noGrp="1"/>
          </p:cNvSpPr>
          <p:nvPr>
            <p:ph idx="1"/>
          </p:nvPr>
        </p:nvSpPr>
        <p:spPr/>
        <p:txBody>
          <a:bodyPr/>
          <a:lstStyle/>
          <a:p>
            <a:pPr algn="just">
              <a:lnSpc>
                <a:spcPct val="150000"/>
              </a:lnSpc>
            </a:pPr>
            <a:r>
              <a:rPr lang="en-GB" sz="2000" dirty="0"/>
              <a:t>Storage Technologies</a:t>
            </a:r>
          </a:p>
          <a:p>
            <a:pPr algn="just">
              <a:lnSpc>
                <a:spcPct val="150000"/>
              </a:lnSpc>
            </a:pPr>
            <a:r>
              <a:rPr lang="en-GB" sz="2000" dirty="0"/>
              <a:t>Week 7 – in class mock test </a:t>
            </a:r>
          </a:p>
          <a:p>
            <a:pPr algn="just">
              <a:lnSpc>
                <a:spcPct val="150000"/>
              </a:lnSpc>
            </a:pPr>
            <a:r>
              <a:rPr lang="en-GB" sz="2000" dirty="0"/>
              <a:t>All that we have covered </a:t>
            </a:r>
          </a:p>
          <a:p>
            <a:endParaRPr lang="en-GB" dirty="0"/>
          </a:p>
        </p:txBody>
      </p:sp>
      <p:sp>
        <p:nvSpPr>
          <p:cNvPr id="4" name="Slide Number Placeholder 3">
            <a:extLst>
              <a:ext uri="{FF2B5EF4-FFF2-40B4-BE49-F238E27FC236}">
                <a16:creationId xmlns:a16="http://schemas.microsoft.com/office/drawing/2014/main" id="{1A19D16E-0B30-E819-EE9D-C5644A8C91D3}"/>
              </a:ext>
            </a:extLst>
          </p:cNvPr>
          <p:cNvSpPr>
            <a:spLocks noGrp="1"/>
          </p:cNvSpPr>
          <p:nvPr>
            <p:ph type="sldNum" sz="quarter" idx="12"/>
          </p:nvPr>
        </p:nvSpPr>
        <p:spPr/>
        <p:txBody>
          <a:bodyPr/>
          <a:lstStyle/>
          <a:p>
            <a:pPr>
              <a:defRPr/>
            </a:pPr>
            <a:fld id="{209E3514-13E9-4799-AF64-73381773B862}" type="slidenum">
              <a:rPr lang="en-US" smtClean="0"/>
              <a:pPr>
                <a:defRPr/>
              </a:pPr>
              <a:t>27</a:t>
            </a:fld>
            <a:endParaRPr lang="en-US"/>
          </a:p>
        </p:txBody>
      </p:sp>
    </p:spTree>
    <p:extLst>
      <p:ext uri="{BB962C8B-B14F-4D97-AF65-F5344CB8AC3E}">
        <p14:creationId xmlns:p14="http://schemas.microsoft.com/office/powerpoint/2010/main" val="2446108855"/>
      </p:ext>
    </p:extLst>
  </p:cSld>
  <p:clrMapOvr>
    <a:masterClrMapping/>
  </p:clrMapOvr>
  <p:transition spd="med">
    <p:fade/>
  </p:transition>
</p:sld>
</file>

<file path=ppt/theme/theme1.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xt 1">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2181</Words>
  <Application>Microsoft Office PowerPoint</Application>
  <PresentationFormat>On-screen Show (4:3)</PresentationFormat>
  <Paragraphs>439</Paragraphs>
  <Slides>27</Slides>
  <Notes>10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27</vt:i4>
      </vt:variant>
    </vt:vector>
  </HeadingPairs>
  <TitlesOfParts>
    <vt:vector size="37" baseType="lpstr">
      <vt:lpstr>__Plus_Jakarta_Sans_c12a11</vt:lpstr>
      <vt:lpstr>Arial</vt:lpstr>
      <vt:lpstr>Calibri</vt:lpstr>
      <vt:lpstr>Calibri Light</vt:lpstr>
      <vt:lpstr>Lato</vt:lpstr>
      <vt:lpstr>Myriad Pro</vt:lpstr>
      <vt:lpstr>proxima nova</vt:lpstr>
      <vt:lpstr>Source Sans Pro</vt:lpstr>
      <vt:lpstr>Title Slide 3</vt:lpstr>
      <vt:lpstr>Text 1</vt:lpstr>
      <vt:lpstr>Computer Architecture &amp; OS  ACCA4022</vt:lpstr>
      <vt:lpstr>Recap  </vt:lpstr>
      <vt:lpstr>Activity 11 </vt:lpstr>
      <vt:lpstr>Objectives </vt:lpstr>
      <vt:lpstr>Logic gates </vt:lpstr>
      <vt:lpstr>Logic gate</vt:lpstr>
      <vt:lpstr>Logic gates </vt:lpstr>
      <vt:lpstr>Truth tables </vt:lpstr>
      <vt:lpstr>AND gate</vt:lpstr>
      <vt:lpstr>OR gate </vt:lpstr>
      <vt:lpstr>NOT gate </vt:lpstr>
      <vt:lpstr>NAND gate </vt:lpstr>
      <vt:lpstr>NOR gate </vt:lpstr>
      <vt:lpstr>XOR gate </vt:lpstr>
      <vt:lpstr> XNOR gate </vt:lpstr>
      <vt:lpstr>Summary Logic Gates </vt:lpstr>
      <vt:lpstr>Logic circuits </vt:lpstr>
      <vt:lpstr>Methods of Creating Logic Circuit Truth Table</vt:lpstr>
      <vt:lpstr>Creating Logic Circuit Truth Table Example</vt:lpstr>
      <vt:lpstr>Logic Gates - Exercise</vt:lpstr>
      <vt:lpstr>Logic Gates – Exercise Solution</vt:lpstr>
      <vt:lpstr>Logic Gates - Exercise</vt:lpstr>
      <vt:lpstr>Logic Gates – Exercise Solution</vt:lpstr>
      <vt:lpstr>Logic Gates - Exercise</vt:lpstr>
      <vt:lpstr>Activity 12 </vt:lpstr>
      <vt:lpstr>References</vt:lpstr>
      <vt:lpstr>Next lesson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Teressa Chikohora</cp:lastModifiedBy>
  <cp:revision>241</cp:revision>
  <dcterms:created xsi:type="dcterms:W3CDTF">2015-04-14T15:21:28Z</dcterms:created>
  <dcterms:modified xsi:type="dcterms:W3CDTF">2025-03-06T01:20:43Z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