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1" r:id="rId2"/>
    <p:sldId id="256" r:id="rId3"/>
    <p:sldId id="257" r:id="rId4"/>
    <p:sldId id="262" r:id="rId5"/>
    <p:sldId id="260" r:id="rId6"/>
    <p:sldId id="258" r:id="rId7"/>
    <p:sldId id="259" r:id="rId8"/>
    <p:sldId id="263" r:id="rId9"/>
    <p:sldId id="265" r:id="rId10"/>
    <p:sldId id="266" r:id="rId11"/>
    <p:sldId id="270" r:id="rId12"/>
    <p:sldId id="267" r:id="rId13"/>
    <p:sldId id="268" r:id="rId14"/>
    <p:sldId id="271" r:id="rId15"/>
    <p:sldId id="272" r:id="rId16"/>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mes Cassels (1602332)" initials="JC(" lastIdx="1" clrIdx="0">
    <p:extLst>
      <p:ext uri="{19B8F6BF-5375-455C-9EA6-DF929625EA0E}">
        <p15:presenceInfo xmlns:p15="http://schemas.microsoft.com/office/powerpoint/2012/main" userId="S::1602332@student.uwtsd.ac.uk::31f11bcf-7bf7-4ac2-aef6-221b1afcd83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8605" autoAdjust="0"/>
  </p:normalViewPr>
  <p:slideViewPr>
    <p:cSldViewPr snapToGrid="0">
      <p:cViewPr varScale="1">
        <p:scale>
          <a:sx n="55" d="100"/>
          <a:sy n="55" d="100"/>
        </p:scale>
        <p:origin x="102" y="780"/>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dirty="0"/>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DF97F526-4D6F-4412-B576-2DACB9C609F4}" type="datetimeFigureOut">
              <a:rPr lang="en-GB" smtClean="0"/>
              <a:t>04/04/2019</a:t>
            </a:fld>
            <a:endParaRPr lang="en-GB" dirty="0"/>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dirty="0"/>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778A40A2-05E8-4202-9F67-E94B1057B966}" type="slidenum">
              <a:rPr lang="en-GB" smtClean="0"/>
              <a:t>‹#›</a:t>
            </a:fld>
            <a:endParaRPr lang="en-GB" dirty="0"/>
          </a:p>
        </p:txBody>
      </p:sp>
    </p:spTree>
    <p:extLst>
      <p:ext uri="{BB962C8B-B14F-4D97-AF65-F5344CB8AC3E}">
        <p14:creationId xmlns:p14="http://schemas.microsoft.com/office/powerpoint/2010/main" val="1175717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I PRESENT YOU WITH THE SHAHADA – ARABIC MEANING – TESTIMONY.</a:t>
            </a:r>
          </a:p>
          <a:p>
            <a:pPr marL="172239" indent="-172239">
              <a:buFont typeface="Arial" panose="020B0604020202020204" pitchFamily="34" charset="0"/>
              <a:buChar char="•"/>
            </a:pPr>
            <a:r>
              <a:rPr lang="en-GB" dirty="0"/>
              <a:t>SHAHADAH SIMPLY DENOTES THE ISLAMIC DECLARATION OF FAITH.</a:t>
            </a:r>
          </a:p>
          <a:p>
            <a:endParaRPr lang="en-GB" dirty="0"/>
          </a:p>
        </p:txBody>
      </p:sp>
      <p:sp>
        <p:nvSpPr>
          <p:cNvPr id="4" name="Slide Number Placeholder 3"/>
          <p:cNvSpPr>
            <a:spLocks noGrp="1"/>
          </p:cNvSpPr>
          <p:nvPr>
            <p:ph type="sldNum" sz="quarter" idx="5"/>
          </p:nvPr>
        </p:nvSpPr>
        <p:spPr/>
        <p:txBody>
          <a:bodyPr/>
          <a:lstStyle/>
          <a:p>
            <a:fld id="{778A40A2-05E8-4202-9F67-E94B1057B966}" type="slidenum">
              <a:rPr lang="en-GB" smtClean="0"/>
              <a:t>1</a:t>
            </a:fld>
            <a:endParaRPr lang="en-GB" dirty="0"/>
          </a:p>
        </p:txBody>
      </p:sp>
    </p:spTree>
    <p:extLst>
      <p:ext uri="{BB962C8B-B14F-4D97-AF65-F5344CB8AC3E}">
        <p14:creationId xmlns:p14="http://schemas.microsoft.com/office/powerpoint/2010/main" val="3961204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 IL-AHA ILLA ALLAH MUHAMMAD RAS-ULU ALLAH!</a:t>
            </a:r>
          </a:p>
          <a:p>
            <a:endParaRPr lang="en-GB" dirty="0"/>
          </a:p>
          <a:p>
            <a:pPr algn="l"/>
            <a:r>
              <a:rPr lang="en-GB" dirty="0"/>
              <a:t>“There is no god but God, </a:t>
            </a:r>
          </a:p>
          <a:p>
            <a:r>
              <a:rPr lang="en-GB" dirty="0"/>
              <a:t>                       Muhammad is His Messenger!”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78A40A2-05E8-4202-9F67-E94B1057B966}" type="slidenum">
              <a:rPr lang="en-GB" smtClean="0"/>
              <a:t>2</a:t>
            </a:fld>
            <a:endParaRPr lang="en-GB" dirty="0"/>
          </a:p>
        </p:txBody>
      </p:sp>
    </p:spTree>
    <p:extLst>
      <p:ext uri="{BB962C8B-B14F-4D97-AF65-F5344CB8AC3E}">
        <p14:creationId xmlns:p14="http://schemas.microsoft.com/office/powerpoint/2010/main" val="1055376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I INTEND TO TOUCH UPON THE CONTRASTING CONNOTATIONS OF SHAHADAH WITHIN THE SPHERE OF ONE-GOD WORLD-RELIGIONS.</a:t>
            </a:r>
          </a:p>
          <a:p>
            <a:pPr marL="172239" indent="-172239">
              <a:buFont typeface="Arial" panose="020B0604020202020204" pitchFamily="34" charset="0"/>
              <a:buChar char="•"/>
            </a:pPr>
            <a:r>
              <a:rPr lang="en-GB" dirty="0"/>
              <a:t>THE SHAHADAH IS THE TESTIMONY OF FAITH TAKEN BY A CONVERT – OR REVERT- INTO ISLAM. </a:t>
            </a:r>
          </a:p>
          <a:p>
            <a:pPr marL="172239" indent="-172239">
              <a:buFont typeface="Arial" panose="020B0604020202020204" pitchFamily="34" charset="0"/>
              <a:buChar char="•"/>
            </a:pPr>
            <a:r>
              <a:rPr lang="en-GB" dirty="0"/>
              <a:t>REVERT – BECAUSE IT IS BELIEVED IN ISLAM - THAT WE ARE ALL ISLAMIC, JUST MOST ARE YET TO RECALL THE FACT..</a:t>
            </a:r>
          </a:p>
          <a:p>
            <a:pPr marL="172239" indent="-172239">
              <a:buFont typeface="Arial" panose="020B0604020202020204" pitchFamily="34" charset="0"/>
              <a:buChar char="•"/>
            </a:pPr>
            <a:r>
              <a:rPr lang="en-GB" dirty="0"/>
              <a:t>SHAHADAH IS AKIN TO THE CATHOLIC CREEDS - YET IN CONTRAST - IT IS UNEQUIVOCALLY SIMPLE AS A MATTER OF FAITH. </a:t>
            </a:r>
          </a:p>
          <a:p>
            <a:pPr marL="172239" indent="-172239">
              <a:buFont typeface="Arial" panose="020B0604020202020204" pitchFamily="34" charset="0"/>
              <a:buChar char="•"/>
            </a:pPr>
            <a:r>
              <a:rPr lang="en-GB" dirty="0"/>
              <a:t>UNLIKE THE CHRISTIAN CREEDS, SHAHADAH IS NOT HISTORICALLY SUBJECT TO AMMENDMENT- ADDITION OR DISPUTE. </a:t>
            </a:r>
            <a:r>
              <a:rPr lang="en-GB" baseline="0" dirty="0"/>
              <a:t> IT IS A DECLARATION OF FAITH THAT IS FULLY CONSENSUAL TO ALL MUSLIMS.</a:t>
            </a:r>
          </a:p>
          <a:p>
            <a:pPr marL="172239" indent="-172239">
              <a:buFont typeface="Arial" panose="020B0604020202020204" pitchFamily="34" charset="0"/>
              <a:buChar char="•"/>
            </a:pPr>
            <a:r>
              <a:rPr lang="en-GB" baseline="0" dirty="0"/>
              <a:t>FOLLOWING FROM THE CONVERTS INITIAL RECITATION OF SHAHADAH, HE OR SHE WILL RECITE THE WORDS IN PRAYER, KNOWN AS SALAH, THE SECOND PILLAR OF ISLAM – SALAH IS SYSTEMATICALLY DIRECTED TOWARDS MECCA FIVE TIMES PER DAY.</a:t>
            </a:r>
          </a:p>
          <a:p>
            <a:pPr marL="172239" indent="-172239">
              <a:buFont typeface="Arial" panose="020B0604020202020204" pitchFamily="34" charset="0"/>
              <a:buChar char="•"/>
            </a:pPr>
            <a:r>
              <a:rPr lang="en-GB" baseline="0" dirty="0"/>
              <a:t> HISTORICALLY, THE FIVE PILLARS WERE REVEALED TO MUHAMMAD THROUGH THE ANGEL GABRIAL, KNOWN AS JIBREEL IN THE QUR’AN.</a:t>
            </a:r>
          </a:p>
          <a:p>
            <a:pPr marL="172239" indent="-172239">
              <a:buFont typeface="Arial" panose="020B0604020202020204" pitchFamily="34" charset="0"/>
              <a:buChar char="•"/>
            </a:pPr>
            <a:r>
              <a:rPr lang="en-GB" baseline="0" dirty="0"/>
              <a:t> </a:t>
            </a:r>
            <a:r>
              <a:rPr lang="en-GB" baseline="0" dirty="0" smtClean="0"/>
              <a:t>HERMENEUTICALLY, A DEPTH OF PRACTICAL MEANING IS DERIVABLE FROM THE SHAHADAH, CULMINATING IN THE EMBODIEMENT OF THE ISLAMIC FAITH.</a:t>
            </a:r>
          </a:p>
          <a:p>
            <a:pPr marL="172239" indent="-172239">
              <a:buFont typeface="Arial" panose="020B0604020202020204" pitchFamily="34" charset="0"/>
              <a:buChar char="•"/>
            </a:pPr>
            <a:r>
              <a:rPr lang="en-GB" baseline="0" dirty="0" smtClean="0"/>
              <a:t>METAPHORICALLY</a:t>
            </a:r>
            <a:r>
              <a:rPr lang="en-GB" baseline="0" dirty="0"/>
              <a:t>, THE FIVE PILLARS SIGNIFY A STRONG FOUNDATION TO ISLAM. AFTER ALL, ARCHITECTURALLY, PILLARS TEND TO SUPPORT COLOSSAL AND REGAL STRUCTURES. </a:t>
            </a:r>
          </a:p>
          <a:p>
            <a:pPr marL="172239" indent="-172239">
              <a:buFont typeface="Arial" panose="020B0604020202020204" pitchFamily="34" charset="0"/>
              <a:buChar char="•"/>
            </a:pPr>
            <a:r>
              <a:rPr lang="en-GB" baseline="0" dirty="0"/>
              <a:t>IN ISLAMIC RELIGIOUS CONTEXT, THE PILLARS COULD BE SAID TO REPRESENT A STRONG AND APROPRIATE FOUNDATION TO THE SOVERIEGNTY, EXPANSIVENESS AND VASTNESS OF ISLAM. </a:t>
            </a:r>
          </a:p>
          <a:p>
            <a:pPr marL="172239" indent="-172239">
              <a:buFont typeface="Arial" panose="020B0604020202020204" pitchFamily="34" charset="0"/>
              <a:buChar char="•"/>
            </a:pPr>
            <a:r>
              <a:rPr lang="en-GB" baseline="0" dirty="0"/>
              <a:t>NOTABLY, PILLARS ARE ABUNDANTLY INCORPORATED WITHIN MOSQUES AND ISLAMIC ARCHETECTURE. CHANGE SLIDE # 4 PLAZA</a:t>
            </a:r>
            <a:endParaRPr lang="en-GB" dirty="0"/>
          </a:p>
        </p:txBody>
      </p:sp>
      <p:sp>
        <p:nvSpPr>
          <p:cNvPr id="4" name="Slide Number Placeholder 3"/>
          <p:cNvSpPr>
            <a:spLocks noGrp="1"/>
          </p:cNvSpPr>
          <p:nvPr>
            <p:ph type="sldNum" sz="quarter" idx="5"/>
          </p:nvPr>
        </p:nvSpPr>
        <p:spPr/>
        <p:txBody>
          <a:bodyPr/>
          <a:lstStyle/>
          <a:p>
            <a:fld id="{778A40A2-05E8-4202-9F67-E94B1057B966}" type="slidenum">
              <a:rPr lang="en-GB" smtClean="0"/>
              <a:t>3</a:t>
            </a:fld>
            <a:endParaRPr lang="en-GB" dirty="0"/>
          </a:p>
        </p:txBody>
      </p:sp>
    </p:spTree>
    <p:extLst>
      <p:ext uri="{BB962C8B-B14F-4D97-AF65-F5344CB8AC3E}">
        <p14:creationId xmlns:p14="http://schemas.microsoft.com/office/powerpoint/2010/main" val="3178431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baseline="0" dirty="0"/>
              <a:t>THE MARBLE PLAZAS OF MECCA SURROUNDING THE KABBA, AND MANY OF ISLAMS </a:t>
            </a:r>
            <a:r>
              <a:rPr lang="en-GB" dirty="0"/>
              <a:t>SPECTACULAR MOSQUES PORTRAY A SIGNIFICANT REPRESENTATION OF THE</a:t>
            </a:r>
            <a:r>
              <a:rPr lang="en-GB" baseline="0" dirty="0"/>
              <a:t> ARCHTECTURAL EMPLOYMENT OF PILLARS.</a:t>
            </a:r>
          </a:p>
          <a:p>
            <a:pPr marL="172239" indent="-172239">
              <a:buFont typeface="Arial" panose="020B0604020202020204" pitchFamily="34" charset="0"/>
              <a:buChar char="•"/>
            </a:pPr>
            <a:r>
              <a:rPr lang="en-GB" dirty="0"/>
              <a:t>THESE MAGNIFICENT BUILDINGS - THEMSELVES ARCHIECTURALLY EMBODY THE CORE PRINCIPLES OF ISLAM….THE PILLARS REPRESENT THE RIGHT PATH IN THE FIVE PRIMARY PRINCIPLES OF ISLAM PORTRAYED AS THE FIVE PILLARS – AND THE GLORIOUS ARCHITECTURE IS ROUGHT AND CRAFTED TO THE GLORY OF GOD AND GOD ALONE…</a:t>
            </a:r>
          </a:p>
          <a:p>
            <a:pPr marL="172239" indent="-172239">
              <a:buFont typeface="Arial" panose="020B0604020202020204" pitchFamily="34" charset="0"/>
              <a:buChar char="•"/>
            </a:pPr>
            <a:r>
              <a:rPr lang="en-GB" dirty="0"/>
              <a:t>NO IMAGES OF THE PROPHET ARE PRESENT,</a:t>
            </a:r>
            <a:r>
              <a:rPr lang="en-GB" baseline="0" dirty="0"/>
              <a:t> AS SHAHADAH DENOTES, MOHAMMAD, ALTHOUGH CONSENSUALLY ADORED BY MUSLIMS, IS NEITHER GLORIFIED NOR DEIFIED…..CHANGE SLIDE # 5 MUHAMMAD</a:t>
            </a:r>
            <a:endParaRPr lang="en-GB" dirty="0"/>
          </a:p>
        </p:txBody>
      </p:sp>
      <p:sp>
        <p:nvSpPr>
          <p:cNvPr id="4" name="Slide Number Placeholder 3"/>
          <p:cNvSpPr>
            <a:spLocks noGrp="1"/>
          </p:cNvSpPr>
          <p:nvPr>
            <p:ph type="sldNum" sz="quarter" idx="10"/>
          </p:nvPr>
        </p:nvSpPr>
        <p:spPr/>
        <p:txBody>
          <a:bodyPr/>
          <a:lstStyle/>
          <a:p>
            <a:fld id="{778A40A2-05E8-4202-9F67-E94B1057B966}" type="slidenum">
              <a:rPr lang="en-GB" smtClean="0"/>
              <a:t>4</a:t>
            </a:fld>
            <a:endParaRPr lang="en-GB" dirty="0"/>
          </a:p>
        </p:txBody>
      </p:sp>
    </p:spTree>
    <p:extLst>
      <p:ext uri="{BB962C8B-B14F-4D97-AF65-F5344CB8AC3E}">
        <p14:creationId xmlns:p14="http://schemas.microsoft.com/office/powerpoint/2010/main" val="4251556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THIS CONTRAST IS CLEARLY EXEMPLIFIED WITHIN CHRISTIAN ART AND ARCHITECTURE - PORTRAYING JESUS AS DIVINE WHILST BEATIFYING SAINTS AND BISHOPS.</a:t>
            </a:r>
          </a:p>
          <a:p>
            <a:pPr marL="172239" indent="-172239">
              <a:buFont typeface="Arial" panose="020B0604020202020204" pitchFamily="34" charset="0"/>
              <a:buChar char="•"/>
            </a:pPr>
            <a:r>
              <a:rPr lang="en-GB" dirty="0"/>
              <a:t>WHEREAS MUHAMMAD IS HELD SIMPLY AS A MAN WHOM ALLAH CHOSE TO RECEIVE HIS REVELATIONS THROUGH ANGEL JIBREEL</a:t>
            </a:r>
          </a:p>
          <a:p>
            <a:pPr marL="172239" indent="-172239">
              <a:buFont typeface="Arial" panose="020B0604020202020204" pitchFamily="34" charset="0"/>
              <a:buChar char="•"/>
            </a:pPr>
            <a:r>
              <a:rPr lang="en-GB" dirty="0"/>
              <a:t>AND ANGEL JIBREEL IN ISLAM, IS COMPARABLE TO THE CHRISTIANS HOLY SPIRIT FROM WHOM REVELATION OCCURS…….NEXT SLIDE # 6 PROPHETS</a:t>
            </a:r>
          </a:p>
          <a:p>
            <a:endParaRPr lang="en-GB" dirty="0"/>
          </a:p>
        </p:txBody>
      </p:sp>
      <p:sp>
        <p:nvSpPr>
          <p:cNvPr id="4" name="Slide Number Placeholder 3"/>
          <p:cNvSpPr>
            <a:spLocks noGrp="1"/>
          </p:cNvSpPr>
          <p:nvPr>
            <p:ph type="sldNum" sz="quarter" idx="5"/>
          </p:nvPr>
        </p:nvSpPr>
        <p:spPr/>
        <p:txBody>
          <a:bodyPr/>
          <a:lstStyle/>
          <a:p>
            <a:fld id="{778A40A2-05E8-4202-9F67-E94B1057B966}" type="slidenum">
              <a:rPr lang="en-GB" smtClean="0"/>
              <a:t>5</a:t>
            </a:fld>
            <a:endParaRPr lang="en-GB" dirty="0"/>
          </a:p>
        </p:txBody>
      </p:sp>
    </p:spTree>
    <p:extLst>
      <p:ext uri="{BB962C8B-B14F-4D97-AF65-F5344CB8AC3E}">
        <p14:creationId xmlns:p14="http://schemas.microsoft.com/office/powerpoint/2010/main" val="2690308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SO IT IS THE ADORATION OF MUHAMMAD AS MAN AND SERVENT,</a:t>
            </a:r>
            <a:r>
              <a:rPr lang="en-GB" baseline="0" dirty="0"/>
              <a:t> AS </a:t>
            </a:r>
            <a:r>
              <a:rPr lang="en-GB" dirty="0"/>
              <a:t>PROPHET OF GOD -</a:t>
            </a:r>
            <a:r>
              <a:rPr lang="en-GB" baseline="0" dirty="0"/>
              <a:t> THAT PREDOMINANTLY CONTRASTS ISLAM WITH CHRISTIANITY.</a:t>
            </a:r>
          </a:p>
          <a:p>
            <a:pPr marL="172239" indent="-172239">
              <a:buFont typeface="Arial" panose="020B0604020202020204" pitchFamily="34" charset="0"/>
              <a:buChar char="•"/>
            </a:pPr>
            <a:r>
              <a:rPr lang="en-GB" baseline="0" dirty="0"/>
              <a:t>BOTH REFER TO ONE AND THE SAME GOD OF THE HEBREW BIBLE, AS DOES JUDAIISM IN THE</a:t>
            </a:r>
            <a:r>
              <a:rPr lang="en-GB" dirty="0"/>
              <a:t> TANAKH</a:t>
            </a:r>
            <a:r>
              <a:rPr lang="en-GB" baseline="0" dirty="0"/>
              <a:t> , YET ISLAM SIMILARLY TO JUDAISM, AFFIRMS THE LINEAGE OF PROPHETS OF GOD, OF WHOM MUHAMMAD IS THE LAST AND SUCCESSOR TO JESUS THEREFORE RENOUNCING JESUS’S CHRISTIAN DEIFICATION.</a:t>
            </a:r>
          </a:p>
          <a:p>
            <a:pPr marL="172239" indent="-172239">
              <a:buFont typeface="Arial" panose="020B0604020202020204" pitchFamily="34" charset="0"/>
              <a:buChar char="•"/>
            </a:pPr>
            <a:r>
              <a:rPr lang="en-GB" baseline="0" dirty="0"/>
              <a:t>ISLAM DEIFIES ONLY ONE GOD – ALLAH – BUT ALLAH COULD JUST AS WELL BE CALLED BY THE HEBREW NAME - YAWEH, FOR HE IS THE SAME MONOTHEO OF THE OLD TESTAMENTS.</a:t>
            </a:r>
          </a:p>
          <a:p>
            <a:pPr marL="172239" indent="-172239">
              <a:buFont typeface="Arial" panose="020B0604020202020204" pitchFamily="34" charset="0"/>
              <a:buChar char="•"/>
            </a:pPr>
            <a:r>
              <a:rPr lang="en-GB" baseline="0" dirty="0"/>
              <a:t>AND ONE CANNOT CONVERT TO ISLAM WITHOUT SUBMITTING TO THE SHAHADAH, IT IS PRIMARILLY ESSENTIAL TO ISLAMIC FAITH…..CHANGE SLIDE # 7 MONOTHEO</a:t>
            </a:r>
            <a:endParaRPr lang="en-GB" dirty="0"/>
          </a:p>
        </p:txBody>
      </p:sp>
      <p:sp>
        <p:nvSpPr>
          <p:cNvPr id="4" name="Slide Number Placeholder 3"/>
          <p:cNvSpPr>
            <a:spLocks noGrp="1"/>
          </p:cNvSpPr>
          <p:nvPr>
            <p:ph type="sldNum" sz="quarter" idx="5"/>
          </p:nvPr>
        </p:nvSpPr>
        <p:spPr/>
        <p:txBody>
          <a:bodyPr/>
          <a:lstStyle/>
          <a:p>
            <a:fld id="{778A40A2-05E8-4202-9F67-E94B1057B966}" type="slidenum">
              <a:rPr lang="en-GB" smtClean="0"/>
              <a:t>6</a:t>
            </a:fld>
            <a:endParaRPr lang="en-GB"/>
          </a:p>
        </p:txBody>
      </p:sp>
    </p:spTree>
    <p:extLst>
      <p:ext uri="{BB962C8B-B14F-4D97-AF65-F5344CB8AC3E}">
        <p14:creationId xmlns:p14="http://schemas.microsoft.com/office/powerpoint/2010/main" val="4072831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THE TERM MONOTHEISM IS A CONJUNCT OF “MONO” - FROM THE ANCIENT GREEK MEANING - “SINGULAR”, AND THE ANCIENT GREEK - “THEO” – MEANING - “GOD”.</a:t>
            </a:r>
          </a:p>
          <a:p>
            <a:pPr marL="172239" indent="-172239">
              <a:buFont typeface="Arial" panose="020B0604020202020204" pitchFamily="34" charset="0"/>
              <a:buChar char="•"/>
            </a:pPr>
            <a:r>
              <a:rPr lang="en-GB" dirty="0"/>
              <a:t>ISLAM RAPIDLY</a:t>
            </a:r>
            <a:r>
              <a:rPr lang="en-GB" baseline="0" dirty="0"/>
              <a:t> ESTABLISHED ITSELF A</a:t>
            </a:r>
            <a:r>
              <a:rPr lang="en-GB" dirty="0"/>
              <a:t>S ONE OF THE THREE</a:t>
            </a:r>
            <a:r>
              <a:rPr lang="en-GB" baseline="0" dirty="0"/>
              <a:t> CONTEMPORARY MONOTHEISTIC WORLD RELIGIONS.</a:t>
            </a:r>
          </a:p>
          <a:p>
            <a:pPr marL="172239" indent="-172239">
              <a:buFont typeface="Arial" panose="020B0604020202020204" pitchFamily="34" charset="0"/>
              <a:buChar char="•"/>
            </a:pPr>
            <a:r>
              <a:rPr lang="en-GB" baseline="0" dirty="0"/>
              <a:t>THE OTHERS, NAMELY CHRISTIANITY AND JUDAISM HOLD SIMILAR MASCULINE MONOTHEOLOGICAL BELIEFS BUT WITH SOMEWHAT DIVERSE VARIABLES. </a:t>
            </a:r>
          </a:p>
          <a:p>
            <a:pPr marL="172239" indent="-172239">
              <a:buFont typeface="Arial" panose="020B0604020202020204" pitchFamily="34" charset="0"/>
              <a:buChar char="•"/>
            </a:pPr>
            <a:r>
              <a:rPr lang="en-GB" baseline="0" dirty="0"/>
              <a:t>HOWEVER, OTHER THAN </a:t>
            </a:r>
            <a:r>
              <a:rPr lang="en-GB" dirty="0"/>
              <a:t>ZORO-AST-RIAN-ISM OF IRAN, </a:t>
            </a:r>
            <a:r>
              <a:rPr lang="en-GB" baseline="0" dirty="0"/>
              <a:t>THE MAJORITY OF ARABIC RELIGIONS DIRECTLY PRECEEDING ISLAM WERE POLYTHEISTIC -  AND DIVERSE BETWEEN THE MANIFOLD AND DIVIDED TRIBES.</a:t>
            </a:r>
          </a:p>
          <a:p>
            <a:pPr marL="172239" indent="-172239">
              <a:buFont typeface="Arial" panose="020B0604020202020204" pitchFamily="34" charset="0"/>
              <a:buChar char="•"/>
            </a:pPr>
            <a:r>
              <a:rPr lang="en-GB" baseline="0" dirty="0"/>
              <a:t> THE RAPID EXPANSION OF ISLAM THROUGHOUT THE MIDDLE EASTERN TERRITORRIES, ACCEPTING AS IT WAS OF JUDAISM AND CHRISTIANITY, STROVE TO UNITE THE ARAB NATIONS UNDER ONE RELIGION, ONE BROTHERHOOD AND ONE GOD. …..NEXT SLIDE # 8 MAP</a:t>
            </a:r>
            <a:endParaRPr lang="en-GB" dirty="0"/>
          </a:p>
        </p:txBody>
      </p:sp>
      <p:sp>
        <p:nvSpPr>
          <p:cNvPr id="4" name="Slide Number Placeholder 3"/>
          <p:cNvSpPr>
            <a:spLocks noGrp="1"/>
          </p:cNvSpPr>
          <p:nvPr>
            <p:ph type="sldNum" sz="quarter" idx="5"/>
          </p:nvPr>
        </p:nvSpPr>
        <p:spPr/>
        <p:txBody>
          <a:bodyPr/>
          <a:lstStyle/>
          <a:p>
            <a:fld id="{778A40A2-05E8-4202-9F67-E94B1057B966}" type="slidenum">
              <a:rPr lang="en-GB" smtClean="0"/>
              <a:t>7</a:t>
            </a:fld>
            <a:endParaRPr lang="en-GB" dirty="0"/>
          </a:p>
        </p:txBody>
      </p:sp>
    </p:spTree>
    <p:extLst>
      <p:ext uri="{BB962C8B-B14F-4D97-AF65-F5344CB8AC3E}">
        <p14:creationId xmlns:p14="http://schemas.microsoft.com/office/powerpoint/2010/main" val="2808461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Shahadah with its unifying capacity and simple yet rational declaration of faith, and in</a:t>
            </a:r>
            <a:r>
              <a:rPr lang="en-GB" baseline="0" dirty="0"/>
              <a:t> addition to</a:t>
            </a:r>
            <a:r>
              <a:rPr lang="en-GB" dirty="0"/>
              <a:t> Islam’s open acceptance Of religions of the book - must have presented a reasonable alternative to the divisional tribal pagan like religions of the</a:t>
            </a:r>
            <a:r>
              <a:rPr lang="en-GB" baseline="0" dirty="0"/>
              <a:t> middle east</a:t>
            </a:r>
            <a:r>
              <a:rPr lang="en-GB" dirty="0"/>
              <a:t> during the early middle ages. </a:t>
            </a:r>
          </a:p>
          <a:p>
            <a:pPr marL="172239" indent="-172239">
              <a:buFont typeface="Arial" panose="020B0604020202020204" pitchFamily="34" charset="0"/>
              <a:buChar char="•"/>
            </a:pPr>
            <a:r>
              <a:rPr lang="en-GB" dirty="0"/>
              <a:t>Undoubtedly this ease of religious practice must have greatly enabled such</a:t>
            </a:r>
            <a:r>
              <a:rPr lang="en-GB" baseline="0" dirty="0"/>
              <a:t> a rapid expanse of Islam over a geographical area spanning tens of thousands of square miles in just forty years, signified by the two shades of green on the map.</a:t>
            </a:r>
          </a:p>
          <a:p>
            <a:pPr marL="172239" indent="-172239">
              <a:buFont typeface="Arial" panose="020B0604020202020204" pitchFamily="34" charset="0"/>
              <a:buChar char="•"/>
            </a:pPr>
            <a:r>
              <a:rPr lang="en-GB" baseline="0" dirty="0"/>
              <a:t>The speed of Islam's expansion is astonishing…..NEXT SLIDE # 9 MECCA CAPITULATES</a:t>
            </a:r>
            <a:endParaRPr lang="en-GB" dirty="0"/>
          </a:p>
        </p:txBody>
      </p:sp>
      <p:sp>
        <p:nvSpPr>
          <p:cNvPr id="4" name="Slide Number Placeholder 3"/>
          <p:cNvSpPr>
            <a:spLocks noGrp="1"/>
          </p:cNvSpPr>
          <p:nvPr>
            <p:ph type="sldNum" sz="quarter" idx="10"/>
          </p:nvPr>
        </p:nvSpPr>
        <p:spPr/>
        <p:txBody>
          <a:bodyPr/>
          <a:lstStyle/>
          <a:p>
            <a:fld id="{778A40A2-05E8-4202-9F67-E94B1057B966}" type="slidenum">
              <a:rPr lang="en-GB" smtClean="0"/>
              <a:t>8</a:t>
            </a:fld>
            <a:endParaRPr lang="en-GB" dirty="0"/>
          </a:p>
        </p:txBody>
      </p:sp>
    </p:spTree>
    <p:extLst>
      <p:ext uri="{BB962C8B-B14F-4D97-AF65-F5344CB8AC3E}">
        <p14:creationId xmlns:p14="http://schemas.microsoft.com/office/powerpoint/2010/main" val="137490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pPr marL="172239" indent="-172239">
              <a:buFont typeface="Arial" panose="020B0604020202020204" pitchFamily="34" charset="0"/>
              <a:buChar char="•"/>
            </a:pPr>
            <a:r>
              <a:rPr lang="en-GB" baseline="0" dirty="0"/>
              <a:t>THE MONOTHEISTIC PRINCIPLE OF ISLAM WAS ACTIVELY ENDORSED DURING THE MECCAN CAPITULATION OF 9 AH</a:t>
            </a:r>
          </a:p>
          <a:p>
            <a:pPr marL="172239" indent="-172239">
              <a:buFont typeface="Arial" panose="020B0604020202020204" pitchFamily="34" charset="0"/>
              <a:buChar char="•"/>
            </a:pPr>
            <a:r>
              <a:rPr lang="en-GB" baseline="0" dirty="0"/>
              <a:t>AFTER DECLARING IMUNITY UNTO THE CAPITULATED CITIZENS OF MECCA, THE PROPHET ATTENDED THE HOLY KABBA WHEREIN ALL IMAGERY OF THE POLYTHEO DEITIES OF MECCAS FOREFATHERS WERE DECLARED FORFEIT BY THE WORD OF GOD AS FORETOLD THROUGH MUHAMMADS ANGELIC REVELATIONS. </a:t>
            </a:r>
          </a:p>
          <a:p>
            <a:pPr marL="172239" indent="-172239">
              <a:buFont typeface="Arial" panose="020B0604020202020204" pitchFamily="34" charset="0"/>
              <a:buChar char="•"/>
            </a:pPr>
            <a:r>
              <a:rPr lang="en-GB" baseline="0" dirty="0"/>
              <a:t>AND HENCEFORTH THEY WERE SMASHED TO THE GROUND, AFFIRMING THE MONOTHISTIC PRINCIPLE OF SHAHADAH AS A FOUNDING PRINCIPLE OF THE OLD - NEW RELIGIOUS MOVEMENT - OF ISLAM……NEXT SLIDE # 10 ANGEL GABRIAL REVELATIONS </a:t>
            </a:r>
          </a:p>
          <a:p>
            <a:endParaRPr lang="en-GB" dirty="0"/>
          </a:p>
        </p:txBody>
      </p:sp>
      <p:sp>
        <p:nvSpPr>
          <p:cNvPr id="4" name="Slide Number Placeholder 3"/>
          <p:cNvSpPr>
            <a:spLocks noGrp="1"/>
          </p:cNvSpPr>
          <p:nvPr>
            <p:ph type="sldNum" sz="quarter" idx="10"/>
          </p:nvPr>
        </p:nvSpPr>
        <p:spPr/>
        <p:txBody>
          <a:bodyPr/>
          <a:lstStyle/>
          <a:p>
            <a:fld id="{778A40A2-05E8-4202-9F67-E94B1057B966}" type="slidenum">
              <a:rPr lang="en-GB" smtClean="0"/>
              <a:t>9</a:t>
            </a:fld>
            <a:endParaRPr lang="en-GB" dirty="0"/>
          </a:p>
        </p:txBody>
      </p:sp>
    </p:spTree>
    <p:extLst>
      <p:ext uri="{BB962C8B-B14F-4D97-AF65-F5344CB8AC3E}">
        <p14:creationId xmlns:p14="http://schemas.microsoft.com/office/powerpoint/2010/main" val="2314813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THIS PICTURE  DEPICTS ANGEL JIBREEL IN REVELATION WITH MUHAMMAD.</a:t>
            </a:r>
          </a:p>
          <a:p>
            <a:pPr marL="172239" indent="-172239" defTabSz="918606">
              <a:buFont typeface="Arial" panose="020B0604020202020204" pitchFamily="34" charset="0"/>
              <a:buChar char="•"/>
              <a:defRPr/>
            </a:pPr>
            <a:r>
              <a:rPr lang="en-GB" dirty="0"/>
              <a:t>MANY OF JIBREELS REVELATIONS EMPHASIZED THE MONOTHEISTIC PRINCIPLE WHICH IS EXEMPLIFIED IN THIS FIRST</a:t>
            </a:r>
            <a:r>
              <a:rPr lang="en-GB" baseline="0" dirty="0"/>
              <a:t> </a:t>
            </a:r>
            <a:r>
              <a:rPr lang="en-GB" dirty="0"/>
              <a:t>QUOTE FROM THE BBC.</a:t>
            </a:r>
          </a:p>
          <a:p>
            <a:pPr marL="172239" indent="-172239" defTabSz="918606">
              <a:buFont typeface="Arial" panose="020B0604020202020204" pitchFamily="34" charset="0"/>
              <a:buChar char="•"/>
              <a:defRPr/>
            </a:pPr>
            <a:r>
              <a:rPr lang="en-GB" dirty="0"/>
              <a:t>The simple and clear-cut message of Islam - there is no God but Allah, and life should be lived in complete submission to the will of Allah”.</a:t>
            </a:r>
            <a:endParaRPr lang="en-GB" dirty="0"/>
          </a:p>
          <a:p>
            <a:pPr marL="172239" indent="-172239" defTabSz="918606">
              <a:buFont typeface="Arial" panose="020B0604020202020204" pitchFamily="34" charset="0"/>
              <a:buChar char="•"/>
              <a:defRPr/>
            </a:pPr>
            <a:r>
              <a:rPr lang="en-GB" dirty="0"/>
              <a:t>JIBREEL REPUTEDLY</a:t>
            </a:r>
            <a:r>
              <a:rPr lang="en-GB" baseline="0" dirty="0"/>
              <a:t> REVEALED THE QUR’AN TO</a:t>
            </a:r>
            <a:r>
              <a:rPr lang="en-GB" dirty="0"/>
              <a:t> MUHAMMAD IN NUMEROUS REVELATIONS, BEGINNING ON WHAT IS</a:t>
            </a:r>
            <a:r>
              <a:rPr lang="en-GB" baseline="0" dirty="0"/>
              <a:t> KNOWN AS </a:t>
            </a:r>
            <a:r>
              <a:rPr lang="en-GB" dirty="0"/>
              <a:t>THE NIGHT OF POWER IN 610 AD, THESE INITIAL REVELATIONS ARE PARAMOUNTLY IMPORTANT TO ISLAM AND SERVE TO ESTABLISH MUHAMMAD AS THE SEAL OF THE PROPHETS.  </a:t>
            </a:r>
          </a:p>
          <a:p>
            <a:pPr marL="172239" indent="-172239">
              <a:buFont typeface="Arial" panose="020B0604020202020204" pitchFamily="34" charset="0"/>
              <a:buChar char="•"/>
            </a:pPr>
            <a:endParaRPr lang="en-GB" dirty="0"/>
          </a:p>
          <a:p>
            <a:pPr marL="172239" indent="-172239">
              <a:buFont typeface="Arial" panose="020B0604020202020204" pitchFamily="34" charset="0"/>
              <a:buChar char="•"/>
            </a:pPr>
            <a:r>
              <a:rPr lang="en-GB" dirty="0"/>
              <a:t>Name author move links to bib’ introduce the quotes…it is a most event in </a:t>
            </a:r>
            <a:r>
              <a:rPr lang="en-GB" dirty="0" err="1"/>
              <a:t>islam</a:t>
            </a:r>
            <a:endParaRPr lang="en-GB" dirty="0"/>
          </a:p>
          <a:p>
            <a:r>
              <a:rPr lang="en-GB" dirty="0"/>
              <a:t>NEXT SLIDE # 11 SURAH 112 </a:t>
            </a:r>
          </a:p>
        </p:txBody>
      </p:sp>
      <p:sp>
        <p:nvSpPr>
          <p:cNvPr id="4" name="Slide Number Placeholder 3"/>
          <p:cNvSpPr>
            <a:spLocks noGrp="1"/>
          </p:cNvSpPr>
          <p:nvPr>
            <p:ph type="sldNum" sz="quarter" idx="5"/>
          </p:nvPr>
        </p:nvSpPr>
        <p:spPr/>
        <p:txBody>
          <a:bodyPr/>
          <a:lstStyle/>
          <a:p>
            <a:fld id="{778A40A2-05E8-4202-9F67-E94B1057B966}" type="slidenum">
              <a:rPr lang="en-GB" smtClean="0"/>
              <a:t>10</a:t>
            </a:fld>
            <a:endParaRPr lang="en-GB" dirty="0"/>
          </a:p>
        </p:txBody>
      </p:sp>
    </p:spTree>
    <p:extLst>
      <p:ext uri="{BB962C8B-B14F-4D97-AF65-F5344CB8AC3E}">
        <p14:creationId xmlns:p14="http://schemas.microsoft.com/office/powerpoint/2010/main" val="2707977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SURAH 112</a:t>
            </a:r>
            <a:r>
              <a:rPr lang="en-GB" baseline="0" dirty="0"/>
              <a:t> OF THE QUR’AN – SINCERITY – SUMS UP THE PRINCIPLES OF SHAHADAH</a:t>
            </a:r>
          </a:p>
          <a:p>
            <a:pPr marL="172239" indent="-172239" defTabSz="918606">
              <a:buFont typeface="Arial" panose="020B0604020202020204" pitchFamily="34" charset="0"/>
              <a:buChar char="•"/>
              <a:defRPr/>
            </a:pPr>
            <a:r>
              <a:rPr lang="en-GB" baseline="0" dirty="0"/>
              <a:t>  </a:t>
            </a:r>
            <a:r>
              <a:rPr lang="en-GB" dirty="0"/>
              <a:t>“</a:t>
            </a:r>
            <a:r>
              <a:rPr lang="en-GB" dirty="0"/>
              <a:t>He is Allah, the only One, Allah, the Everlasting. He did not beget and is not begotten, and none is His equal.”</a:t>
            </a:r>
          </a:p>
          <a:p>
            <a:pPr marL="172239" indent="-172239">
              <a:buFont typeface="Arial" panose="020B0604020202020204" pitchFamily="34" charset="0"/>
              <a:buChar char="•"/>
            </a:pPr>
            <a:r>
              <a:rPr lang="en-GB" baseline="0" dirty="0"/>
              <a:t>THE WORDS BEGET AND BEGOTTEN, SUGGEST ALLAH AS AN INDIVISABLE ENTITY, NOT BEGETTING OR PRODUCING OF A SON, NOR BEGOTTEN BY ANY OTHER AS THERE IS NO EQUAL, THEREFORE THE MORTAL MUHAMMAD IS BUT A SERVANT TO THE ONE ETERNAL GOD.</a:t>
            </a:r>
          </a:p>
          <a:p>
            <a:pPr marL="172239" indent="-172239">
              <a:buFont typeface="Arial" panose="020B0604020202020204" pitchFamily="34" charset="0"/>
              <a:buChar char="•"/>
            </a:pPr>
            <a:r>
              <a:rPr lang="en-GB" baseline="0" dirty="0"/>
              <a:t>THE SHAHADHA IS EMBODIED IN THE QUR’AN. NEXT SLIDE # 12</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778A40A2-05E8-4202-9F67-E94B1057B966}" type="slidenum">
              <a:rPr lang="en-GB" smtClean="0"/>
              <a:t>11</a:t>
            </a:fld>
            <a:endParaRPr lang="en-GB" dirty="0"/>
          </a:p>
        </p:txBody>
      </p:sp>
    </p:spTree>
    <p:extLst>
      <p:ext uri="{BB962C8B-B14F-4D97-AF65-F5344CB8AC3E}">
        <p14:creationId xmlns:p14="http://schemas.microsoft.com/office/powerpoint/2010/main" val="904940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TO EMBODY THE SHAHADAH PRINCIPLES OF ISLAM</a:t>
            </a:r>
          </a:p>
          <a:p>
            <a:pPr marL="172239" indent="-172239">
              <a:buFont typeface="Arial" panose="020B0604020202020204" pitchFamily="34" charset="0"/>
              <a:buChar char="•"/>
            </a:pPr>
            <a:r>
              <a:rPr lang="en-GB" dirty="0"/>
              <a:t>IS TO TESTIFY TO ONE GOD.</a:t>
            </a:r>
          </a:p>
          <a:p>
            <a:pPr marL="172239" indent="-172239">
              <a:buFont typeface="Arial" panose="020B0604020202020204" pitchFamily="34" charset="0"/>
              <a:buChar char="•"/>
            </a:pPr>
            <a:r>
              <a:rPr lang="en-GB" dirty="0"/>
              <a:t>AND TO SEE ALL OF MANKIND AS EQUAL, ONE BROTHERHOOD ONE</a:t>
            </a:r>
            <a:r>
              <a:rPr lang="en-GB" baseline="0" dirty="0"/>
              <a:t> COMMUNITY.</a:t>
            </a:r>
            <a:r>
              <a:rPr lang="en-GB" dirty="0"/>
              <a:t> </a:t>
            </a:r>
          </a:p>
          <a:p>
            <a:pPr marL="172239" indent="-172239">
              <a:buFont typeface="Arial" panose="020B0604020202020204" pitchFamily="34" charset="0"/>
              <a:buChar char="•"/>
            </a:pPr>
            <a:r>
              <a:rPr lang="en-GB" dirty="0"/>
              <a:t>TO LIVE AS SERVANTS TO THE WILL OF ONE SOVEREIGN – ALLAH.</a:t>
            </a:r>
          </a:p>
          <a:p>
            <a:pPr marL="172239" indent="-172239">
              <a:buFont typeface="Arial" panose="020B0604020202020204" pitchFamily="34" charset="0"/>
              <a:buChar char="•"/>
            </a:pPr>
            <a:r>
              <a:rPr lang="en-GB" dirty="0"/>
              <a:t>AND TO SURRENDER TO THAT WILL.</a:t>
            </a:r>
          </a:p>
          <a:p>
            <a:pPr marL="172239" indent="-172239">
              <a:buFont typeface="Arial" panose="020B0604020202020204" pitchFamily="34" charset="0"/>
              <a:buChar char="•"/>
            </a:pPr>
            <a:r>
              <a:rPr lang="en-GB" dirty="0"/>
              <a:t>AND THEREFORE LIVE BY THE MODES OF THE REMAINING FOUR PILLARS AS MUCH AS IT IS PRACTICAL TO DO SO.</a:t>
            </a:r>
          </a:p>
          <a:p>
            <a:pPr marL="172239" indent="-172239">
              <a:buFont typeface="Arial" panose="020B0604020202020204" pitchFamily="34" charset="0"/>
              <a:buChar char="•"/>
            </a:pPr>
            <a:r>
              <a:rPr lang="en-GB" dirty="0"/>
              <a:t>IN DAILY PRAYER AND GRATITUDE TO ALLAH.</a:t>
            </a:r>
          </a:p>
          <a:p>
            <a:pPr marL="172239" indent="-172239">
              <a:buFont typeface="Arial" panose="020B0604020202020204" pitchFamily="34" charset="0"/>
              <a:buChar char="•"/>
            </a:pPr>
            <a:r>
              <a:rPr lang="en-GB" dirty="0"/>
              <a:t>AND TO LIVE IN THE SPIRIT OF HUMBLE CHARITY.</a:t>
            </a:r>
          </a:p>
          <a:p>
            <a:pPr marL="172239" indent="-172239">
              <a:buFont typeface="Arial" panose="020B0604020202020204" pitchFamily="34" charset="0"/>
              <a:buChar char="•"/>
            </a:pPr>
            <a:r>
              <a:rPr lang="en-GB" dirty="0"/>
              <a:t>AND TO FAST - AND TAKE PILGRIMAGE IN RENUNCIATION OF SATAN AND CELEBRATION OF ALLAH…….NXT SLIDE # 13 CHRISTCHURCH</a:t>
            </a:r>
          </a:p>
        </p:txBody>
      </p:sp>
      <p:sp>
        <p:nvSpPr>
          <p:cNvPr id="4" name="Slide Number Placeholder 3"/>
          <p:cNvSpPr>
            <a:spLocks noGrp="1"/>
          </p:cNvSpPr>
          <p:nvPr>
            <p:ph type="sldNum" sz="quarter" idx="5"/>
          </p:nvPr>
        </p:nvSpPr>
        <p:spPr/>
        <p:txBody>
          <a:bodyPr/>
          <a:lstStyle/>
          <a:p>
            <a:fld id="{778A40A2-05E8-4202-9F67-E94B1057B966}" type="slidenum">
              <a:rPr lang="en-GB" smtClean="0"/>
              <a:t>12</a:t>
            </a:fld>
            <a:endParaRPr lang="en-GB" dirty="0"/>
          </a:p>
        </p:txBody>
      </p:sp>
    </p:spTree>
    <p:extLst>
      <p:ext uri="{BB962C8B-B14F-4D97-AF65-F5344CB8AC3E}">
        <p14:creationId xmlns:p14="http://schemas.microsoft.com/office/powerpoint/2010/main" val="19590189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NOTABLY, AND DISTURBINGLY, THE RECENT ATTROCITY COMMITTED AGAINST MUSLIMS IN THE CHRISTCHURCH SHOOTINGS, AND IN THE SURVIVORS ABILITY TO OPENLY FORGIVE AND ACKNOWLEDGE AS A BROTHER – THE PERPETRATOR AND MURDERER OF CLOSE FRIENDS AND FAMILY MEMBERS, EXEMPLIFYING THE EMBODIMENT OF THE SHAHADAH. </a:t>
            </a:r>
            <a:endParaRPr lang="en-GB" dirty="0"/>
          </a:p>
          <a:p>
            <a:pPr marL="172239" indent="-172239">
              <a:buFont typeface="Arial" panose="020B0604020202020204" pitchFamily="34" charset="0"/>
              <a:buChar char="•"/>
            </a:pPr>
            <a:r>
              <a:rPr lang="en-GB" dirty="0"/>
              <a:t>“Farid Ahmed said that while he didn’t agree with the gunman’s actions, his Muslim faith taught him that even the terrorist was his brother”.</a:t>
            </a:r>
          </a:p>
          <a:p>
            <a:endParaRPr lang="en-GB" dirty="0"/>
          </a:p>
          <a:p>
            <a:pPr marL="172239" indent="-172239">
              <a:buFont typeface="Arial" panose="020B0604020202020204" pitchFamily="34" charset="0"/>
              <a:buChar char="•"/>
            </a:pPr>
            <a:r>
              <a:rPr lang="en-GB" dirty="0"/>
              <a:t>TO SEE THE FOOTAGE, PLEASE FOLLOW THE LINKS IN THE BIBLIOGRAPHY)….</a:t>
            </a:r>
          </a:p>
          <a:p>
            <a:pPr marL="172239" indent="-172239">
              <a:buFont typeface="Arial" panose="020B0604020202020204" pitchFamily="34" charset="0"/>
              <a:buChar char="•"/>
            </a:pPr>
            <a:r>
              <a:rPr lang="en-GB" dirty="0"/>
              <a:t>NEXT SLIDE # 14 CONCLUDE</a:t>
            </a:r>
          </a:p>
        </p:txBody>
      </p:sp>
      <p:sp>
        <p:nvSpPr>
          <p:cNvPr id="4" name="Slide Number Placeholder 3"/>
          <p:cNvSpPr>
            <a:spLocks noGrp="1"/>
          </p:cNvSpPr>
          <p:nvPr>
            <p:ph type="sldNum" sz="quarter" idx="5"/>
          </p:nvPr>
        </p:nvSpPr>
        <p:spPr/>
        <p:txBody>
          <a:bodyPr/>
          <a:lstStyle/>
          <a:p>
            <a:fld id="{778A40A2-05E8-4202-9F67-E94B1057B966}" type="slidenum">
              <a:rPr lang="en-GB" smtClean="0"/>
              <a:t>13</a:t>
            </a:fld>
            <a:endParaRPr lang="en-GB" dirty="0"/>
          </a:p>
        </p:txBody>
      </p:sp>
    </p:spTree>
    <p:extLst>
      <p:ext uri="{BB962C8B-B14F-4D97-AF65-F5344CB8AC3E}">
        <p14:creationId xmlns:p14="http://schemas.microsoft.com/office/powerpoint/2010/main" val="3882035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Shahadah is the declaration of faith.</a:t>
            </a:r>
          </a:p>
          <a:p>
            <a:r>
              <a:rPr lang="en-GB" dirty="0"/>
              <a:t>First of the five pillars of Islam.</a:t>
            </a:r>
          </a:p>
          <a:p>
            <a:r>
              <a:rPr lang="en-GB" dirty="0"/>
              <a:t>The symbolism of the FIVE pillars shows how faith is at the foundation supporting Islam.</a:t>
            </a:r>
          </a:p>
          <a:p>
            <a:r>
              <a:rPr lang="en-GB" dirty="0" err="1"/>
              <a:t>Shahadha</a:t>
            </a:r>
            <a:r>
              <a:rPr lang="en-GB" dirty="0"/>
              <a:t> is a twofold expression of Monotheism.</a:t>
            </a:r>
          </a:p>
          <a:p>
            <a:r>
              <a:rPr lang="en-GB" dirty="0"/>
              <a:t>The simple message contributed to the rapid expansion of Islam.</a:t>
            </a:r>
          </a:p>
          <a:p>
            <a:r>
              <a:rPr lang="en-GB" dirty="0"/>
              <a:t>In mecca Mohammad demonstrated Shahadah in action, in destroying the idols He signified an end to polytheistic religion and the prevalence of the monotheistic Islam. </a:t>
            </a:r>
          </a:p>
          <a:p>
            <a:r>
              <a:rPr lang="en-GB" dirty="0"/>
              <a:t>Muslims today strive to embody Shahadah in their daily lives.</a:t>
            </a:r>
          </a:p>
          <a:p>
            <a:r>
              <a:rPr lang="en-GB" dirty="0"/>
              <a:t>Change slide # 15 bibliography</a:t>
            </a:r>
          </a:p>
          <a:p>
            <a:endParaRPr lang="en-GB" dirty="0"/>
          </a:p>
        </p:txBody>
      </p:sp>
      <p:sp>
        <p:nvSpPr>
          <p:cNvPr id="4" name="Slide Number Placeholder 3"/>
          <p:cNvSpPr>
            <a:spLocks noGrp="1"/>
          </p:cNvSpPr>
          <p:nvPr>
            <p:ph type="sldNum" sz="quarter" idx="5"/>
          </p:nvPr>
        </p:nvSpPr>
        <p:spPr/>
        <p:txBody>
          <a:bodyPr/>
          <a:lstStyle/>
          <a:p>
            <a:fld id="{778A40A2-05E8-4202-9F67-E94B1057B966}" type="slidenum">
              <a:rPr lang="en-GB" smtClean="0"/>
              <a:t>14</a:t>
            </a:fld>
            <a:endParaRPr lang="en-GB" dirty="0"/>
          </a:p>
        </p:txBody>
      </p:sp>
    </p:spTree>
    <p:extLst>
      <p:ext uri="{BB962C8B-B14F-4D97-AF65-F5344CB8AC3E}">
        <p14:creationId xmlns:p14="http://schemas.microsoft.com/office/powerpoint/2010/main" val="26440398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2239" indent="-172239">
              <a:buFont typeface="Arial" panose="020B0604020202020204" pitchFamily="34" charset="0"/>
              <a:buChar char="•"/>
            </a:pPr>
            <a:r>
              <a:rPr lang="en-GB" dirty="0"/>
              <a:t>THANKS FOR LISTENING TO THIS PRESENTATION</a:t>
            </a:r>
          </a:p>
          <a:p>
            <a:pPr marL="172239" indent="-172239">
              <a:buFont typeface="Arial" panose="020B0604020202020204" pitchFamily="34" charset="0"/>
              <a:buChar char="•"/>
            </a:pPr>
            <a:r>
              <a:rPr lang="en-GB" dirty="0"/>
              <a:t>IF YOU ARE INTERESTED IN LEARNING MORE ABOUT THE PRINCIPLE OF SHAHADAH, PLEASE SEE THE BIBLIOGRAPHY FOR FURTHER READING. </a:t>
            </a:r>
          </a:p>
          <a:p>
            <a:pPr marL="172239" indent="-172239">
              <a:buFont typeface="Arial" panose="020B0604020202020204" pitchFamily="34" charset="0"/>
              <a:buChar char="•"/>
            </a:pPr>
            <a:r>
              <a:rPr lang="en-GB" dirty="0"/>
              <a:t>OR I will happily attempt to answer any QUESTIONS IF ANYONE HAS ANY NOW……END </a:t>
            </a:r>
          </a:p>
          <a:p>
            <a:endParaRPr lang="en-GB" dirty="0"/>
          </a:p>
        </p:txBody>
      </p:sp>
      <p:sp>
        <p:nvSpPr>
          <p:cNvPr id="4" name="Slide Number Placeholder 3"/>
          <p:cNvSpPr>
            <a:spLocks noGrp="1"/>
          </p:cNvSpPr>
          <p:nvPr>
            <p:ph type="sldNum" sz="quarter" idx="5"/>
          </p:nvPr>
        </p:nvSpPr>
        <p:spPr/>
        <p:txBody>
          <a:bodyPr/>
          <a:lstStyle/>
          <a:p>
            <a:fld id="{778A40A2-05E8-4202-9F67-E94B1057B966}" type="slidenum">
              <a:rPr lang="en-GB" smtClean="0"/>
              <a:t>15</a:t>
            </a:fld>
            <a:endParaRPr lang="en-GB" dirty="0"/>
          </a:p>
        </p:txBody>
      </p:sp>
    </p:spTree>
    <p:extLst>
      <p:ext uri="{BB962C8B-B14F-4D97-AF65-F5344CB8AC3E}">
        <p14:creationId xmlns:p14="http://schemas.microsoft.com/office/powerpoint/2010/main" val="1826039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473F6-FEB1-4C5A-BF93-1CC13402A8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658E63-9665-42AA-B6A8-75E3DCE754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16C624-6B4A-4B50-B4C4-A6751FA46429}"/>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5" name="Footer Placeholder 4">
            <a:extLst>
              <a:ext uri="{FF2B5EF4-FFF2-40B4-BE49-F238E27FC236}">
                <a16:creationId xmlns:a16="http://schemas.microsoft.com/office/drawing/2014/main" id="{FC5386EC-E0B0-430D-B38D-3459824BAE0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F41DA66-EDBC-4377-96B0-478FF1A43581}"/>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3083412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3D486-51B4-4D96-AA6B-611DBFC19D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CCBBDD-CC8C-459F-A9E6-5F697ABA98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3108EE-1846-46BA-BF1C-E1FB46BC510B}"/>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5" name="Footer Placeholder 4">
            <a:extLst>
              <a:ext uri="{FF2B5EF4-FFF2-40B4-BE49-F238E27FC236}">
                <a16:creationId xmlns:a16="http://schemas.microsoft.com/office/drawing/2014/main" id="{41A369A7-1BA7-4617-954D-FADAAB432A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0F37E99-83E0-490D-9025-2E3CFC770F60}"/>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3413202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0BBF4-C17B-491F-A0F8-6CC984F719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651B1CB-0F8C-41C2-9ABB-830FD5FB90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0068C3-E869-4028-9364-73FB1CCB334E}"/>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5" name="Footer Placeholder 4">
            <a:extLst>
              <a:ext uri="{FF2B5EF4-FFF2-40B4-BE49-F238E27FC236}">
                <a16:creationId xmlns:a16="http://schemas.microsoft.com/office/drawing/2014/main" id="{B64767C5-5C15-4B01-95D8-28119A25FCC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9BD094F-D150-416F-A8D4-BA040C1C4091}"/>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36313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2277-E8C0-49BE-AABF-1950DE9301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6677E7-AB68-4078-BFFD-CD25C1AE39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E6312F-EC8A-4E9E-AD67-80ED66203E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5CE3A9-5747-40A2-88DC-DC41307F977B}"/>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6" name="Footer Placeholder 5">
            <a:extLst>
              <a:ext uri="{FF2B5EF4-FFF2-40B4-BE49-F238E27FC236}">
                <a16:creationId xmlns:a16="http://schemas.microsoft.com/office/drawing/2014/main" id="{9AF988F7-E147-4191-BA09-D35CDE873A2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4816CB1-4520-4B25-AB03-FF0F4DBBD1E6}"/>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966920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CBD8-2A68-4CE2-8D0F-29955B2BCD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C48B76-2D54-4ED6-AF40-324030FC5C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030F71-6FD6-4AEE-B4DE-AD259090EE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CC6045-32AF-48BB-A699-095DEFA92E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DBF64E-219E-4C23-894A-0075D553A8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AE9EC2-2BED-40AF-9B37-31BE6738B64C}"/>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8" name="Footer Placeholder 7">
            <a:extLst>
              <a:ext uri="{FF2B5EF4-FFF2-40B4-BE49-F238E27FC236}">
                <a16:creationId xmlns:a16="http://schemas.microsoft.com/office/drawing/2014/main" id="{60A6B2A0-E8F1-4B37-BA10-1C66D2607D9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EFA5E2D-EA9B-448C-AD80-E36F1D1E6481}"/>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3099730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3582B-8C4C-4E7A-B084-4DA5B120F4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3BB435-2D43-4A1B-820F-D1FB02FA6696}"/>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4" name="Footer Placeholder 3">
            <a:extLst>
              <a:ext uri="{FF2B5EF4-FFF2-40B4-BE49-F238E27FC236}">
                <a16:creationId xmlns:a16="http://schemas.microsoft.com/office/drawing/2014/main" id="{B42492F7-DB31-488E-80EB-8E415B18526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906F186-5782-4330-9725-6AA4A8EEDD0D}"/>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2065384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C142AB-83AA-4960-84A7-3D599632CDB7}"/>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3" name="Footer Placeholder 2">
            <a:extLst>
              <a:ext uri="{FF2B5EF4-FFF2-40B4-BE49-F238E27FC236}">
                <a16:creationId xmlns:a16="http://schemas.microsoft.com/office/drawing/2014/main" id="{2107652B-98A3-4D5A-8087-AECAF2B7BC0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A2B8954-28B9-464F-9CEB-0CC7451B24D3}"/>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2119430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D41AC-3E0E-4670-92C8-AA4A2AA0C5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B8786F-A2F0-4FF6-986E-ECD9C1B811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BAD7F4-73C5-47DB-B718-C40ED36DEA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513CC1-2791-4713-A9F0-706522B639EF}"/>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6" name="Footer Placeholder 5">
            <a:extLst>
              <a:ext uri="{FF2B5EF4-FFF2-40B4-BE49-F238E27FC236}">
                <a16:creationId xmlns:a16="http://schemas.microsoft.com/office/drawing/2014/main" id="{08ADE080-3FA9-4C32-B441-7D135419176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5F8DEF-80AA-446C-9B49-9631A5B04218}"/>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2350595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56971-7AC0-4F04-ABBF-ACC7669F7E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47060D-FCBC-43A0-8D42-7E5D7F97A5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9C7DB6B-0FEC-4E91-A8D6-3BF266F470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06C467-816F-42E2-8FE8-537F94640D00}"/>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6" name="Footer Placeholder 5">
            <a:extLst>
              <a:ext uri="{FF2B5EF4-FFF2-40B4-BE49-F238E27FC236}">
                <a16:creationId xmlns:a16="http://schemas.microsoft.com/office/drawing/2014/main" id="{CCB7FA1A-A8B7-49B4-8549-FFCC60B5B66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B165CCB-16FE-4BC9-9AAF-1CEC1266859C}"/>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1809954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AA594-84F5-4AB8-A8C1-4C0782BEFD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75E1CD-3D7A-4F32-9FB9-52BB597C64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901CBB-5C45-4BEF-B11C-3320994D8CC8}"/>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5" name="Footer Placeholder 4">
            <a:extLst>
              <a:ext uri="{FF2B5EF4-FFF2-40B4-BE49-F238E27FC236}">
                <a16:creationId xmlns:a16="http://schemas.microsoft.com/office/drawing/2014/main" id="{0FF30080-CD9A-48F7-B04C-3B458D1753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D643BDE-BD0C-4AB4-85A2-582E4B0E0499}"/>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1586258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46031A-017F-44D6-A6D2-F1AC5B7FE9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A27FCB-9211-4E4B-BF47-F1EA784FE6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225FF1-E201-4F77-B151-98BE75FE87F7}"/>
              </a:ext>
            </a:extLst>
          </p:cNvPr>
          <p:cNvSpPr>
            <a:spLocks noGrp="1"/>
          </p:cNvSpPr>
          <p:nvPr>
            <p:ph type="dt" sz="half" idx="10"/>
          </p:nvPr>
        </p:nvSpPr>
        <p:spPr/>
        <p:txBody>
          <a:bodyPr/>
          <a:lstStyle/>
          <a:p>
            <a:fld id="{453C2572-99FB-4D13-8530-4C1CE3CBEC50}" type="datetimeFigureOut">
              <a:rPr lang="en-GB" smtClean="0"/>
              <a:t>04/04/2019</a:t>
            </a:fld>
            <a:endParaRPr lang="en-GB" dirty="0"/>
          </a:p>
        </p:txBody>
      </p:sp>
      <p:sp>
        <p:nvSpPr>
          <p:cNvPr id="5" name="Footer Placeholder 4">
            <a:extLst>
              <a:ext uri="{FF2B5EF4-FFF2-40B4-BE49-F238E27FC236}">
                <a16:creationId xmlns:a16="http://schemas.microsoft.com/office/drawing/2014/main" id="{397873A5-BFB9-4578-9345-8001020F5E5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E99E2D-B7EA-408B-B8AE-EBE99B3BFE92}"/>
              </a:ext>
            </a:extLst>
          </p:cNvPr>
          <p:cNvSpPr>
            <a:spLocks noGrp="1"/>
          </p:cNvSpPr>
          <p:nvPr>
            <p:ph type="sldNum" sz="quarter" idx="12"/>
          </p:nvPr>
        </p:nvSpPr>
        <p:spPr/>
        <p:txBody>
          <a:bodyPr/>
          <a:lstStyle/>
          <a:p>
            <a:fld id="{7D58BD70-A96E-44F2-AD72-339538F49692}" type="slidenum">
              <a:rPr lang="en-GB" smtClean="0"/>
              <a:t>‹#›</a:t>
            </a:fld>
            <a:endParaRPr lang="en-GB" dirty="0"/>
          </a:p>
        </p:txBody>
      </p:sp>
    </p:spTree>
    <p:extLst>
      <p:ext uri="{BB962C8B-B14F-4D97-AF65-F5344CB8AC3E}">
        <p14:creationId xmlns:p14="http://schemas.microsoft.com/office/powerpoint/2010/main" val="4100020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AAFDF5-E62C-40D6-9966-F764B1EF9F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4B60D3-7E9E-481B-9A8F-13FCE5F649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3D179C-4077-4077-918D-E87CC163BC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3C2572-99FB-4D13-8530-4C1CE3CBEC50}" type="datetimeFigureOut">
              <a:rPr lang="en-GB" smtClean="0"/>
              <a:t>04/04/2019</a:t>
            </a:fld>
            <a:endParaRPr lang="en-GB" dirty="0"/>
          </a:p>
        </p:txBody>
      </p:sp>
      <p:sp>
        <p:nvSpPr>
          <p:cNvPr id="5" name="Footer Placeholder 4">
            <a:extLst>
              <a:ext uri="{FF2B5EF4-FFF2-40B4-BE49-F238E27FC236}">
                <a16:creationId xmlns:a16="http://schemas.microsoft.com/office/drawing/2014/main" id="{3E7D44C3-4607-47D9-B145-A026783465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CB0BB1-BD22-447E-8A05-F45538C831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58BD70-A96E-44F2-AD72-339538F49692}" type="slidenum">
              <a:rPr lang="en-GB" smtClean="0"/>
              <a:t>‹#›</a:t>
            </a:fld>
            <a:endParaRPr lang="en-GB" dirty="0"/>
          </a:p>
        </p:txBody>
      </p:sp>
    </p:spTree>
    <p:extLst>
      <p:ext uri="{BB962C8B-B14F-4D97-AF65-F5344CB8AC3E}">
        <p14:creationId xmlns:p14="http://schemas.microsoft.com/office/powerpoint/2010/main" val="18952972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 Id="rId9"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hyperlink" Target="http://time.com/5561014/new-zealand-mosque-survivor-forgives-shooter/?xid=homepage"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youtube.com/watch?v=5f3JyTMDr7c" TargetMode="External"/><Relationship Id="rId3" Type="http://schemas.openxmlformats.org/officeDocument/2006/relationships/hyperlink" Target="https://web-a-ebscohost-com.ezproxy.uwtsd.ac.uk/ehost/pdfviewer?vid=8ea6a122-6cdb-490f-b667-bff99deb7b1@sdc-v-sessmgr06" TargetMode="External"/><Relationship Id="rId7" Type="http://schemas.openxmlformats.org/officeDocument/2006/relationships/hyperlink" Target="http://time.com/5561014/new-zealand-mosque-survivor-forgives-shooter/?xid=homepag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youtube.com/watch?v=PF6VPZsHDZQ" TargetMode="External"/><Relationship Id="rId5" Type="http://schemas.openxmlformats.org/officeDocument/2006/relationships/hyperlink" Target="https://youtube.com/" TargetMode="External"/><Relationship Id="rId4" Type="http://schemas.openxmlformats.org/officeDocument/2006/relationships/hyperlink" Target="https://insideislam.wisc.edu/2012/04/important-events-the-night-of-pow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C0D60-E79E-4280-A80F-229D9CA17CAE}"/>
              </a:ext>
            </a:extLst>
          </p:cNvPr>
          <p:cNvSpPr>
            <a:spLocks noGrp="1"/>
          </p:cNvSpPr>
          <p:nvPr>
            <p:ph type="ctrTitle"/>
          </p:nvPr>
        </p:nvSpPr>
        <p:spPr>
          <a:xfrm>
            <a:off x="1524000" y="1122363"/>
            <a:ext cx="9144000" cy="1232453"/>
          </a:xfrm>
        </p:spPr>
        <p:txBody>
          <a:bodyPr>
            <a:normAutofit fontScale="90000"/>
          </a:bodyPr>
          <a:lstStyle/>
          <a:p>
            <a:r>
              <a:rPr lang="en-GB" sz="9600" dirty="0"/>
              <a:t>Shahadah;</a:t>
            </a:r>
            <a:endParaRPr lang="en-GB" sz="2000" dirty="0"/>
          </a:p>
        </p:txBody>
      </p:sp>
      <p:sp>
        <p:nvSpPr>
          <p:cNvPr id="3" name="Subtitle 2">
            <a:extLst>
              <a:ext uri="{FF2B5EF4-FFF2-40B4-BE49-F238E27FC236}">
                <a16:creationId xmlns:a16="http://schemas.microsoft.com/office/drawing/2014/main" id="{EE6965A5-8F3B-4219-A399-FD84404E13B5}"/>
              </a:ext>
            </a:extLst>
          </p:cNvPr>
          <p:cNvSpPr>
            <a:spLocks noGrp="1"/>
          </p:cNvSpPr>
          <p:nvPr>
            <p:ph type="subTitle" idx="1"/>
          </p:nvPr>
        </p:nvSpPr>
        <p:spPr>
          <a:xfrm>
            <a:off x="1524000" y="4226943"/>
            <a:ext cx="9144000" cy="2409840"/>
          </a:xfrm>
        </p:spPr>
        <p:txBody>
          <a:bodyPr>
            <a:normAutofit/>
          </a:bodyPr>
          <a:lstStyle/>
          <a:p>
            <a:r>
              <a:rPr lang="en-GB" dirty="0"/>
              <a:t/>
            </a:r>
            <a:br>
              <a:rPr lang="en-GB" dirty="0"/>
            </a:br>
            <a:r>
              <a:rPr lang="en-GB" sz="6600" dirty="0"/>
              <a:t>The Islamic declaration of faith!</a:t>
            </a:r>
            <a:r>
              <a:rPr lang="en-GB" dirty="0"/>
              <a:t/>
            </a:r>
            <a:br>
              <a:rPr lang="en-GB" dirty="0"/>
            </a:br>
            <a:r>
              <a:rPr lang="en-GB" sz="1200" dirty="0"/>
              <a:t>(Presented by J. Cassels. L4. </a:t>
            </a:r>
            <a:r>
              <a:rPr lang="en-GB" sz="1200" dirty="0" smtClean="0"/>
              <a:t>HPRS4008. UWTSD </a:t>
            </a:r>
            <a:r>
              <a:rPr lang="en-GB" sz="1200" dirty="0"/>
              <a:t>Lampeter-2019)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16" y="2600788"/>
            <a:ext cx="5064368" cy="1380183"/>
          </a:xfrm>
          <a:prstGeom prst="rect">
            <a:avLst/>
          </a:prstGeom>
        </p:spPr>
      </p:pic>
    </p:spTree>
    <p:extLst>
      <p:ext uri="{BB962C8B-B14F-4D97-AF65-F5344CB8AC3E}">
        <p14:creationId xmlns:p14="http://schemas.microsoft.com/office/powerpoint/2010/main" val="1451627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4FDCF-7E03-4633-B568-6A77DC0923E2}"/>
              </a:ext>
            </a:extLst>
          </p:cNvPr>
          <p:cNvSpPr>
            <a:spLocks noGrp="1"/>
          </p:cNvSpPr>
          <p:nvPr>
            <p:ph type="ctrTitle"/>
          </p:nvPr>
        </p:nvSpPr>
        <p:spPr>
          <a:xfrm>
            <a:off x="1139687" y="1630016"/>
            <a:ext cx="4956313" cy="1232454"/>
          </a:xfrm>
        </p:spPr>
        <p:txBody>
          <a:bodyPr>
            <a:noAutofit/>
          </a:bodyPr>
          <a:lstStyle/>
          <a:p>
            <a:endParaRPr lang="en-GB" sz="1100" dirty="0"/>
          </a:p>
        </p:txBody>
      </p:sp>
      <p:sp>
        <p:nvSpPr>
          <p:cNvPr id="3" name="Subtitle 2">
            <a:extLst>
              <a:ext uri="{FF2B5EF4-FFF2-40B4-BE49-F238E27FC236}">
                <a16:creationId xmlns:a16="http://schemas.microsoft.com/office/drawing/2014/main" id="{61593255-25FF-45BA-A006-911052F4444D}"/>
              </a:ext>
            </a:extLst>
          </p:cNvPr>
          <p:cNvSpPr>
            <a:spLocks noGrp="1"/>
          </p:cNvSpPr>
          <p:nvPr>
            <p:ph type="subTitle" idx="1"/>
          </p:nvPr>
        </p:nvSpPr>
        <p:spPr>
          <a:xfrm>
            <a:off x="251791" y="1467679"/>
            <a:ext cx="7593496" cy="4429538"/>
          </a:xfrm>
        </p:spPr>
        <p:txBody>
          <a:bodyPr>
            <a:normAutofit/>
          </a:bodyPr>
          <a:lstStyle/>
          <a:p>
            <a:r>
              <a:rPr lang="en-GB" dirty="0"/>
              <a:t>“</a:t>
            </a:r>
            <a:r>
              <a:rPr lang="en-GB" sz="3200" dirty="0"/>
              <a:t>La ilaha illa Allah Muhammad Rasulu Allah!”</a:t>
            </a:r>
          </a:p>
          <a:p>
            <a:endParaRPr lang="en-GB" dirty="0"/>
          </a:p>
          <a:p>
            <a:r>
              <a:rPr lang="en-GB" sz="2000" dirty="0"/>
              <a:t>English Translation;</a:t>
            </a:r>
          </a:p>
          <a:p>
            <a:endParaRPr lang="en-GB" sz="2000" dirty="0"/>
          </a:p>
          <a:p>
            <a:pPr algn="l"/>
            <a:r>
              <a:rPr lang="en-GB" sz="3200" dirty="0"/>
              <a:t>   “There is no god but God, </a:t>
            </a:r>
          </a:p>
          <a:p>
            <a:r>
              <a:rPr lang="en-GB" sz="3200" dirty="0"/>
              <a:t>                       Muhammad is His Messenger!”</a:t>
            </a:r>
          </a:p>
          <a:p>
            <a:endParaRPr lang="en-GB" sz="3200" dirty="0"/>
          </a:p>
          <a:p>
            <a:r>
              <a:rPr lang="en-GB" sz="2000" dirty="0"/>
              <a:t>Arabic script;</a:t>
            </a:r>
          </a:p>
          <a:p>
            <a:endParaRPr lang="en-GB" dirty="0"/>
          </a:p>
          <a:p>
            <a:endParaRPr lang="en-GB" dirty="0"/>
          </a:p>
        </p:txBody>
      </p:sp>
      <p:pic>
        <p:nvPicPr>
          <p:cNvPr id="5" name="Picture 4">
            <a:extLst>
              <a:ext uri="{FF2B5EF4-FFF2-40B4-BE49-F238E27FC236}">
                <a16:creationId xmlns:a16="http://schemas.microsoft.com/office/drawing/2014/main" id="{85A13BEA-D50C-4959-9791-F363C4DF2FA9}"/>
              </a:ext>
            </a:extLst>
          </p:cNvPr>
          <p:cNvPicPr>
            <a:picLocks noChangeAspect="1"/>
          </p:cNvPicPr>
          <p:nvPr/>
        </p:nvPicPr>
        <p:blipFill rotWithShape="1">
          <a:blip r:embed="rId3">
            <a:extLst>
              <a:ext uri="{28A0092B-C50C-407E-A947-70E740481C1C}">
                <a14:useLocalDpi xmlns:a14="http://schemas.microsoft.com/office/drawing/2010/main" val="0"/>
              </a:ext>
            </a:extLst>
          </a:blip>
          <a:srcRect l="43642" t="20830" r="1004" b="54397"/>
          <a:stretch/>
        </p:blipFill>
        <p:spPr>
          <a:xfrm>
            <a:off x="1762539" y="5390321"/>
            <a:ext cx="5247861" cy="1318592"/>
          </a:xfrm>
          <a:prstGeom prst="rect">
            <a:avLst/>
          </a:prstGeom>
        </p:spPr>
      </p:pic>
      <p:pic>
        <p:nvPicPr>
          <p:cNvPr id="7" name="Picture 6">
            <a:extLst>
              <a:ext uri="{FF2B5EF4-FFF2-40B4-BE49-F238E27FC236}">
                <a16:creationId xmlns:a16="http://schemas.microsoft.com/office/drawing/2014/main" id="{B491F090-68A9-4E53-9C10-D44EE079291F}"/>
              </a:ext>
            </a:extLst>
          </p:cNvPr>
          <p:cNvPicPr>
            <a:picLocks noChangeAspect="1"/>
          </p:cNvPicPr>
          <p:nvPr/>
        </p:nvPicPr>
        <p:blipFill rotWithShape="1">
          <a:blip r:embed="rId4">
            <a:extLst>
              <a:ext uri="{28A0092B-C50C-407E-A947-70E740481C1C}">
                <a14:useLocalDpi xmlns:a14="http://schemas.microsoft.com/office/drawing/2010/main" val="0"/>
              </a:ext>
            </a:extLst>
          </a:blip>
          <a:srcRect r="57113"/>
          <a:stretch/>
        </p:blipFill>
        <p:spPr>
          <a:xfrm>
            <a:off x="7739269" y="1202635"/>
            <a:ext cx="4452731" cy="4187687"/>
          </a:xfrm>
          <a:prstGeom prst="rect">
            <a:avLst/>
          </a:prstGeom>
        </p:spPr>
      </p:pic>
    </p:spTree>
    <p:extLst>
      <p:ext uri="{BB962C8B-B14F-4D97-AF65-F5344CB8AC3E}">
        <p14:creationId xmlns:p14="http://schemas.microsoft.com/office/powerpoint/2010/main" val="2824945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A3CAE-FD76-43D8-8EDC-E45186A37DE7}"/>
              </a:ext>
            </a:extLst>
          </p:cNvPr>
          <p:cNvSpPr>
            <a:spLocks noGrp="1"/>
          </p:cNvSpPr>
          <p:nvPr>
            <p:ph type="title"/>
          </p:nvPr>
        </p:nvSpPr>
        <p:spPr>
          <a:xfrm>
            <a:off x="838200" y="365125"/>
            <a:ext cx="10515600" cy="2219049"/>
          </a:xfrm>
        </p:spPr>
        <p:txBody>
          <a:bodyPr/>
          <a:lstStyle/>
          <a:p>
            <a:pPr algn="ctr"/>
            <a:r>
              <a:rPr lang="en-GB" dirty="0"/>
              <a:t>Shahadah means testimony and is one of the five pillars of Islam or “Arkan al’Islam” in Arabic. </a:t>
            </a:r>
          </a:p>
        </p:txBody>
      </p:sp>
      <p:pic>
        <p:nvPicPr>
          <p:cNvPr id="5" name="Content Placeholder 4">
            <a:extLst>
              <a:ext uri="{FF2B5EF4-FFF2-40B4-BE49-F238E27FC236}">
                <a16:creationId xmlns:a16="http://schemas.microsoft.com/office/drawing/2014/main" id="{D2D91C29-0D1B-42E4-9E92-4C802D58B0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61363" y="2451799"/>
            <a:ext cx="6973556" cy="4330838"/>
          </a:xfrm>
        </p:spPr>
      </p:pic>
    </p:spTree>
    <p:extLst>
      <p:ext uri="{BB962C8B-B14F-4D97-AF65-F5344CB8AC3E}">
        <p14:creationId xmlns:p14="http://schemas.microsoft.com/office/powerpoint/2010/main" val="872204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523964"/>
          </a:xfrm>
        </p:spPr>
        <p:txBody>
          <a:bodyPr>
            <a:noAutofit/>
          </a:bodyPr>
          <a:lstStyle/>
          <a:p>
            <a:pPr algn="ctr"/>
            <a:r>
              <a:rPr lang="en-GB" sz="3600" dirty="0"/>
              <a:t>The Kabba at Mecca (during a Hajj) and inside the dome of the rock mosque – Jerusalem, displaying the prominent use of pillars in Islamic architecture.</a:t>
            </a:r>
          </a:p>
        </p:txBody>
      </p:sp>
      <p:pic>
        <p:nvPicPr>
          <p:cNvPr id="1030" name="Picture 6" descr="Image result for plazas of mecca kabba hi def"/>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38200" y="2140298"/>
            <a:ext cx="4874113" cy="377140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54232" y="2140298"/>
            <a:ext cx="5252483" cy="3771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71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E09AC-A1B1-4EA3-A899-7188E5BE9121}"/>
              </a:ext>
            </a:extLst>
          </p:cNvPr>
          <p:cNvSpPr>
            <a:spLocks noGrp="1"/>
          </p:cNvSpPr>
          <p:nvPr>
            <p:ph type="title"/>
          </p:nvPr>
        </p:nvSpPr>
        <p:spPr>
          <a:xfrm>
            <a:off x="362309" y="541968"/>
            <a:ext cx="7435970" cy="3259464"/>
          </a:xfrm>
        </p:spPr>
        <p:txBody>
          <a:bodyPr>
            <a:noAutofit/>
          </a:bodyPr>
          <a:lstStyle/>
          <a:p>
            <a:pPr algn="ctr"/>
            <a:endParaRPr lang="en-GB" sz="3200" dirty="0"/>
          </a:p>
        </p:txBody>
      </p:sp>
      <p:pic>
        <p:nvPicPr>
          <p:cNvPr id="5" name="Content Placeholder 4">
            <a:extLst>
              <a:ext uri="{FF2B5EF4-FFF2-40B4-BE49-F238E27FC236}">
                <a16:creationId xmlns:a16="http://schemas.microsoft.com/office/drawing/2014/main" id="{B05CBAB5-1441-4F44-B197-0749DCAA3AA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41684" y="1282148"/>
            <a:ext cx="3061252" cy="4293704"/>
          </a:xfrm>
        </p:spPr>
      </p:pic>
      <p:sp>
        <p:nvSpPr>
          <p:cNvPr id="3" name="Rectangle 2">
            <a:extLst>
              <a:ext uri="{FF2B5EF4-FFF2-40B4-BE49-F238E27FC236}">
                <a16:creationId xmlns:a16="http://schemas.microsoft.com/office/drawing/2014/main" id="{1538B234-51D1-4D95-A45B-ADB005E32B78}"/>
              </a:ext>
            </a:extLst>
          </p:cNvPr>
          <p:cNvSpPr/>
          <p:nvPr/>
        </p:nvSpPr>
        <p:spPr>
          <a:xfrm>
            <a:off x="362308" y="372432"/>
            <a:ext cx="7779375" cy="2677656"/>
          </a:xfrm>
          <a:prstGeom prst="rect">
            <a:avLst/>
          </a:prstGeom>
        </p:spPr>
        <p:txBody>
          <a:bodyPr wrap="square">
            <a:spAutoFit/>
          </a:bodyPr>
          <a:lstStyle/>
          <a:p>
            <a:pPr algn="ctr"/>
            <a:r>
              <a:rPr lang="en-GB" sz="2400" dirty="0"/>
              <a:t>Shahadah clearly defines Muhammad as a prophet and servant of God.</a:t>
            </a:r>
            <a:br>
              <a:rPr lang="en-GB" sz="2400" dirty="0"/>
            </a:br>
            <a:r>
              <a:rPr lang="en-GB" sz="2400" dirty="0"/>
              <a:t/>
            </a:r>
            <a:br>
              <a:rPr lang="en-GB" sz="2400" dirty="0"/>
            </a:br>
            <a:r>
              <a:rPr lang="en-GB" sz="2400" dirty="0"/>
              <a:t>A clear and controversial contrast to the monotheistic Christian religion wherein Jesus is deified and the hierarchy of saints tend towards beatification and glorification as is commonly portrayed within Catholic church decor. </a:t>
            </a:r>
          </a:p>
        </p:txBody>
      </p:sp>
      <p:pic>
        <p:nvPicPr>
          <p:cNvPr id="6" name="Picture 5">
            <a:extLst>
              <a:ext uri="{FF2B5EF4-FFF2-40B4-BE49-F238E27FC236}">
                <a16:creationId xmlns:a16="http://schemas.microsoft.com/office/drawing/2014/main" id="{895E64E7-A542-4510-B22C-1893DC153C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25457" y="3429000"/>
            <a:ext cx="4618440" cy="3056568"/>
          </a:xfrm>
          <a:prstGeom prst="rect">
            <a:avLst/>
          </a:prstGeom>
        </p:spPr>
      </p:pic>
    </p:spTree>
    <p:extLst>
      <p:ext uri="{BB962C8B-B14F-4D97-AF65-F5344CB8AC3E}">
        <p14:creationId xmlns:p14="http://schemas.microsoft.com/office/powerpoint/2010/main" val="3251223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37FC-A493-42FD-A234-6A79936A9575}"/>
              </a:ext>
            </a:extLst>
          </p:cNvPr>
          <p:cNvSpPr>
            <a:spLocks noGrp="1"/>
          </p:cNvSpPr>
          <p:nvPr>
            <p:ph type="title"/>
          </p:nvPr>
        </p:nvSpPr>
        <p:spPr>
          <a:xfrm>
            <a:off x="747515" y="668215"/>
            <a:ext cx="5829132" cy="7631723"/>
          </a:xfrm>
        </p:spPr>
        <p:txBody>
          <a:bodyPr>
            <a:normAutofit fontScale="90000"/>
          </a:bodyPr>
          <a:lstStyle/>
          <a:p>
            <a:pPr algn="ctr"/>
            <a:r>
              <a:rPr lang="en-GB" sz="3200" dirty="0"/>
              <a:t>Shahadah’s twofold declarations of faith in one God and in the human prophets of God, are the defining factors and the foundational principles that the religion of Islam accords to whilst contrasting it to Christianity.</a:t>
            </a:r>
            <a:br>
              <a:rPr lang="en-GB" sz="3200" dirty="0"/>
            </a:br>
            <a:r>
              <a:rPr lang="en-GB" sz="3200" dirty="0"/>
              <a:t/>
            </a:r>
            <a:br>
              <a:rPr lang="en-GB" sz="3200" dirty="0"/>
            </a:br>
            <a:r>
              <a:rPr lang="en-GB" sz="3200" dirty="0"/>
              <a:t>‘Jesus son of Mary is but the apostle of God – believe in God and his apostles and say not three – God is but one God’! </a:t>
            </a:r>
            <a:br>
              <a:rPr lang="en-GB" sz="3200" dirty="0"/>
            </a:br>
            <a:r>
              <a:rPr lang="en-GB" sz="1200" dirty="0"/>
              <a:t>(The Koran, IV. 169, p.86. Trans </a:t>
            </a:r>
            <a:r>
              <a:rPr lang="en-GB" sz="1200" dirty="0" err="1"/>
              <a:t>E.H.Palmer</a:t>
            </a:r>
            <a:r>
              <a:rPr lang="en-GB" sz="1200" dirty="0"/>
              <a:t>. Oxford University Press, London, 1951)</a:t>
            </a:r>
            <a:r>
              <a:rPr lang="en-GB" sz="3200" dirty="0"/>
              <a:t/>
            </a:r>
            <a:br>
              <a:rPr lang="en-GB" sz="3200" dirty="0"/>
            </a:br>
            <a:r>
              <a:rPr lang="en-GB" sz="3200" dirty="0"/>
              <a:t> </a:t>
            </a:r>
            <a:r>
              <a:rPr lang="en-GB" sz="3600" dirty="0"/>
              <a:t/>
            </a:r>
            <a:br>
              <a:rPr lang="en-GB" sz="3600" dirty="0"/>
            </a:br>
            <a:r>
              <a:rPr lang="en-GB" sz="3600" dirty="0"/>
              <a:t/>
            </a:r>
            <a:br>
              <a:rPr lang="en-GB" sz="3600" dirty="0"/>
            </a:br>
            <a:r>
              <a:rPr lang="en-GB" sz="3600" dirty="0"/>
              <a:t/>
            </a:r>
            <a:br>
              <a:rPr lang="en-GB" sz="3600" dirty="0"/>
            </a:br>
            <a:r>
              <a:rPr lang="en-GB" dirty="0"/>
              <a:t/>
            </a:r>
            <a:br>
              <a:rPr lang="en-GB" dirty="0"/>
            </a:br>
            <a:r>
              <a:rPr lang="en-GB" dirty="0"/>
              <a:t>  </a:t>
            </a:r>
          </a:p>
        </p:txBody>
      </p:sp>
      <p:sp>
        <p:nvSpPr>
          <p:cNvPr id="3" name="Content Placeholder 2"/>
          <p:cNvSpPr>
            <a:spLocks noGrp="1"/>
          </p:cNvSpPr>
          <p:nvPr>
            <p:ph idx="1"/>
          </p:nvPr>
        </p:nvSpPr>
        <p:spPr>
          <a:xfrm>
            <a:off x="838200" y="1825625"/>
            <a:ext cx="5738447" cy="1603375"/>
          </a:xfrm>
        </p:spPr>
        <p:txBody>
          <a:bodyPr/>
          <a:lstStyle/>
          <a:p>
            <a:pPr marL="0" indent="0">
              <a:buNone/>
            </a:pPr>
            <a:endParaRPr lang="en-GB" dirty="0"/>
          </a:p>
        </p:txBody>
      </p:sp>
      <p:pic>
        <p:nvPicPr>
          <p:cNvPr id="2050"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b="18279"/>
          <a:stretch/>
        </p:blipFill>
        <p:spPr bwMode="auto">
          <a:xfrm>
            <a:off x="6576646" y="158263"/>
            <a:ext cx="5615353" cy="6682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1656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D1808-B0D1-4645-A34E-247728E25951}"/>
              </a:ext>
            </a:extLst>
          </p:cNvPr>
          <p:cNvSpPr>
            <a:spLocks noGrp="1"/>
          </p:cNvSpPr>
          <p:nvPr>
            <p:ph type="title"/>
          </p:nvPr>
        </p:nvSpPr>
        <p:spPr>
          <a:xfrm>
            <a:off x="838200" y="365125"/>
            <a:ext cx="10515600" cy="2457588"/>
          </a:xfrm>
        </p:spPr>
        <p:txBody>
          <a:bodyPr>
            <a:normAutofit/>
          </a:bodyPr>
          <a:lstStyle/>
          <a:p>
            <a:pPr algn="ctr"/>
            <a:r>
              <a:rPr lang="en-GB" dirty="0"/>
              <a:t>Shahadah is the monotheistic principle.</a:t>
            </a:r>
            <a:br>
              <a:rPr lang="en-GB" dirty="0"/>
            </a:br>
            <a:r>
              <a:rPr lang="en-GB" dirty="0"/>
              <a:t>‘Your God is one God, there is no God but He’. </a:t>
            </a:r>
            <a:br>
              <a:rPr lang="en-GB" dirty="0"/>
            </a:br>
            <a:r>
              <a:rPr lang="en-GB" sz="1200" dirty="0"/>
              <a:t>(The Koran, 2.155-160, p.20. Trans </a:t>
            </a:r>
            <a:r>
              <a:rPr lang="en-GB" sz="1200" dirty="0" err="1"/>
              <a:t>E.H.Palmer</a:t>
            </a:r>
            <a:r>
              <a:rPr lang="en-GB" sz="1200" dirty="0"/>
              <a:t>. Oxford University Press, London, 1951)</a:t>
            </a:r>
            <a:br>
              <a:rPr lang="en-GB" sz="1200" dirty="0"/>
            </a:br>
            <a:endParaRPr lang="en-GB" sz="1200" dirty="0"/>
          </a:p>
        </p:txBody>
      </p:sp>
      <p:pic>
        <p:nvPicPr>
          <p:cNvPr id="5" name="Content Placeholder 4">
            <a:extLst>
              <a:ext uri="{FF2B5EF4-FFF2-40B4-BE49-F238E27FC236}">
                <a16:creationId xmlns:a16="http://schemas.microsoft.com/office/drawing/2014/main" id="{D74E8569-B498-4BC9-BC29-76B9B3677F3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41913" y="2822713"/>
            <a:ext cx="4028661" cy="3670161"/>
          </a:xfrm>
        </p:spPr>
      </p:pic>
    </p:spTree>
    <p:extLst>
      <p:ext uri="{BB962C8B-B14F-4D97-AF65-F5344CB8AC3E}">
        <p14:creationId xmlns:p14="http://schemas.microsoft.com/office/powerpoint/2010/main" val="2765849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4525" y="351317"/>
            <a:ext cx="10515600" cy="1378615"/>
          </a:xfrm>
        </p:spPr>
        <p:txBody>
          <a:bodyPr>
            <a:noAutofit/>
          </a:bodyPr>
          <a:lstStyle/>
          <a:p>
            <a:pPr algn="ctr"/>
            <a:r>
              <a:rPr lang="en-GB" sz="3200" dirty="0"/>
              <a:t>The spread of a monotheistic world religion.</a:t>
            </a:r>
            <a:br>
              <a:rPr lang="en-GB" sz="3200" dirty="0"/>
            </a:br>
            <a:r>
              <a:rPr lang="en-GB" sz="3200" dirty="0"/>
              <a:t>forty years post Muhammad expanse of Islam wherein </a:t>
            </a:r>
            <a:r>
              <a:rPr lang="en-GB" sz="3200" dirty="0" smtClean="0"/>
              <a:t>‘Muslims </a:t>
            </a:r>
            <a:r>
              <a:rPr lang="en-GB" sz="3200" dirty="0"/>
              <a:t>grant a privileged place to Jews and to Christians as peoples of the </a:t>
            </a:r>
            <a:r>
              <a:rPr lang="en-GB" sz="3200" dirty="0" smtClean="0"/>
              <a:t>book’.</a:t>
            </a:r>
            <a:r>
              <a:rPr lang="en-GB" sz="3200" dirty="0"/>
              <a:t/>
            </a:r>
            <a:br>
              <a:rPr lang="en-GB" sz="3200" dirty="0"/>
            </a:br>
            <a:r>
              <a:rPr lang="en-GB" sz="1100" dirty="0"/>
              <a:t>David B. Burrell, The Pillars of Islamic Faith, </a:t>
            </a:r>
            <a:r>
              <a:rPr lang="en-GB" sz="1100" i="1" dirty="0"/>
              <a:t>What we should know and why, </a:t>
            </a:r>
            <a:r>
              <a:rPr lang="en-GB" sz="1100" dirty="0"/>
              <a:t>volume 124 (2), p.18, Commonwealth, (1997)</a:t>
            </a:r>
          </a:p>
        </p:txBody>
      </p:sp>
      <p:pic>
        <p:nvPicPr>
          <p:cNvPr id="2050" name="Picture 2" descr="See the source imag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30819" y="2043906"/>
            <a:ext cx="7804297" cy="4612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974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5544"/>
            <a:ext cx="6164262" cy="5709683"/>
          </a:xfrm>
        </p:spPr>
        <p:txBody>
          <a:bodyPr>
            <a:normAutofit fontScale="90000"/>
          </a:bodyPr>
          <a:lstStyle/>
          <a:p>
            <a:r>
              <a:rPr lang="en-GB" dirty="0"/>
              <a:t>When Mecca capitulates to Muhammad in 9 AH (630 AD), Muslim forces accompany Muhammad to the Kabba wherein Muhammad is said to have raised his staff and brought the many deities of the Meccan polytheisms crashing to the ground!</a:t>
            </a:r>
            <a:br>
              <a:rPr lang="en-GB" dirty="0"/>
            </a:br>
            <a:r>
              <a:rPr lang="en-GB" sz="1300" dirty="0"/>
              <a:t>Islam Empire of Faith Part 1 Prophet Muhammad and rise of Islam full PBS </a:t>
            </a:r>
            <a:r>
              <a:rPr lang="en-GB" sz="1300" dirty="0" smtClean="0"/>
              <a:t>Documentary. YOUTUBE.COM</a:t>
            </a:r>
            <a:r>
              <a:rPr lang="en-GB" dirty="0"/>
              <a:t/>
            </a:r>
            <a:br>
              <a:rPr lang="en-GB" dirty="0"/>
            </a:br>
            <a:endParaRPr lang="en-GB" sz="1300" dirty="0"/>
          </a:p>
        </p:txBody>
      </p:sp>
      <p:pic>
        <p:nvPicPr>
          <p:cNvPr id="3074" name="Picture 2" descr="See the source imag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289542" y="1444716"/>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005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51542-C6BC-4925-A36A-FA6AB1C0B21C}"/>
              </a:ext>
            </a:extLst>
          </p:cNvPr>
          <p:cNvSpPr>
            <a:spLocks noGrp="1"/>
          </p:cNvSpPr>
          <p:nvPr>
            <p:ph type="title"/>
          </p:nvPr>
        </p:nvSpPr>
        <p:spPr>
          <a:xfrm>
            <a:off x="192505" y="208547"/>
            <a:ext cx="5903495" cy="157213"/>
          </a:xfrm>
        </p:spPr>
        <p:txBody>
          <a:bodyPr>
            <a:normAutofit fontScale="90000"/>
          </a:bodyPr>
          <a:lstStyle/>
          <a:p>
            <a:pPr algn="ctr"/>
            <a:endParaRPr lang="en-GB" dirty="0"/>
          </a:p>
        </p:txBody>
      </p:sp>
      <p:sp>
        <p:nvSpPr>
          <p:cNvPr id="3" name="Content Placeholder 2">
            <a:extLst>
              <a:ext uri="{FF2B5EF4-FFF2-40B4-BE49-F238E27FC236}">
                <a16:creationId xmlns:a16="http://schemas.microsoft.com/office/drawing/2014/main" id="{F8886FA0-5D73-4CD9-8C6E-0493449BD3C5}"/>
              </a:ext>
            </a:extLst>
          </p:cNvPr>
          <p:cNvSpPr>
            <a:spLocks noGrp="1"/>
          </p:cNvSpPr>
          <p:nvPr>
            <p:ph idx="1"/>
          </p:nvPr>
        </p:nvSpPr>
        <p:spPr>
          <a:xfrm>
            <a:off x="192505" y="208548"/>
            <a:ext cx="6295997" cy="6649454"/>
          </a:xfrm>
        </p:spPr>
        <p:txBody>
          <a:bodyPr>
            <a:noAutofit/>
          </a:bodyPr>
          <a:lstStyle/>
          <a:p>
            <a:pPr marL="0" indent="0">
              <a:buNone/>
            </a:pPr>
            <a:r>
              <a:rPr lang="en-GB" sz="3600" dirty="0" smtClean="0">
                <a:latin typeface="+mj-lt"/>
              </a:rPr>
              <a:t>‘</a:t>
            </a:r>
            <a:r>
              <a:rPr lang="en-GB" sz="3600" dirty="0" smtClean="0">
                <a:latin typeface="+mj-lt"/>
              </a:rPr>
              <a:t>The </a:t>
            </a:r>
            <a:r>
              <a:rPr lang="en-GB" sz="3600" dirty="0">
                <a:latin typeface="+mj-lt"/>
              </a:rPr>
              <a:t>simple and clear-cut message of Islam - there is no God but Allah, and life should be lived in complete submission to the will of </a:t>
            </a:r>
            <a:r>
              <a:rPr lang="en-GB" sz="3600" dirty="0" smtClean="0">
                <a:latin typeface="+mj-lt"/>
              </a:rPr>
              <a:t>Allah’.</a:t>
            </a:r>
            <a:endParaRPr lang="en-GB" sz="3600" dirty="0">
              <a:latin typeface="+mj-lt"/>
            </a:endParaRPr>
          </a:p>
          <a:p>
            <a:pPr marL="0" indent="0">
              <a:buNone/>
            </a:pPr>
            <a:r>
              <a:rPr lang="en-GB" sz="1100" dirty="0">
                <a:latin typeface="+mj-lt"/>
              </a:rPr>
              <a:t>(BBC)</a:t>
            </a:r>
          </a:p>
          <a:p>
            <a:pPr marL="0" indent="0">
              <a:buNone/>
            </a:pPr>
            <a:r>
              <a:rPr lang="en-GB" dirty="0" smtClean="0">
                <a:latin typeface="+mj-lt"/>
              </a:rPr>
              <a:t>‘</a:t>
            </a:r>
            <a:r>
              <a:rPr lang="en-GB" sz="3200" dirty="0" smtClean="0">
                <a:latin typeface="+mj-lt"/>
              </a:rPr>
              <a:t>The </a:t>
            </a:r>
            <a:r>
              <a:rPr lang="en-GB" sz="3200" dirty="0">
                <a:latin typeface="+mj-lt"/>
              </a:rPr>
              <a:t>first revelations represent for Muslims the beginning of the final message sent to humanity and established Muhammad as the seal of the </a:t>
            </a:r>
            <a:r>
              <a:rPr lang="en-GB" sz="3200" dirty="0" smtClean="0">
                <a:latin typeface="+mj-lt"/>
              </a:rPr>
              <a:t>prophets’.</a:t>
            </a:r>
            <a:endParaRPr lang="en-GB" sz="3200" dirty="0">
              <a:latin typeface="+mj-lt"/>
            </a:endParaRPr>
          </a:p>
          <a:p>
            <a:pPr marL="0" indent="0">
              <a:buNone/>
            </a:pPr>
            <a:r>
              <a:rPr lang="en-GB" sz="1100" dirty="0" smtClean="0"/>
              <a:t>(</a:t>
            </a:r>
            <a:r>
              <a:rPr lang="en-GB" sz="1100" dirty="0" err="1" smtClean="0"/>
              <a:t>Reem</a:t>
            </a:r>
            <a:r>
              <a:rPr lang="en-GB" sz="1100" dirty="0" smtClean="0"/>
              <a:t>, 2012)</a:t>
            </a:r>
            <a:endParaRPr lang="en-GB" sz="1100" dirty="0"/>
          </a:p>
          <a:p>
            <a:pPr marL="0" indent="0">
              <a:buNone/>
            </a:pPr>
            <a:endParaRPr lang="en-GB" sz="3200" dirty="0">
              <a:latin typeface="+mj-lt"/>
            </a:endParaRPr>
          </a:p>
        </p:txBody>
      </p:sp>
      <p:pic>
        <p:nvPicPr>
          <p:cNvPr id="5" name="Picture 4">
            <a:extLst>
              <a:ext uri="{FF2B5EF4-FFF2-40B4-BE49-F238E27FC236}">
                <a16:creationId xmlns:a16="http://schemas.microsoft.com/office/drawing/2014/main" id="{AAB845CC-8D0D-46EC-9DB6-83AB9F2121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8502" y="1224952"/>
            <a:ext cx="4865298" cy="5267923"/>
          </a:xfrm>
          <a:prstGeom prst="rect">
            <a:avLst/>
          </a:prstGeom>
        </p:spPr>
      </p:pic>
    </p:spTree>
    <p:extLst>
      <p:ext uri="{BB962C8B-B14F-4D97-AF65-F5344CB8AC3E}">
        <p14:creationId xmlns:p14="http://schemas.microsoft.com/office/powerpoint/2010/main" val="1718288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17094"/>
            <a:ext cx="9144000" cy="2614863"/>
          </a:xfrm>
        </p:spPr>
        <p:txBody>
          <a:bodyPr>
            <a:normAutofit/>
          </a:bodyPr>
          <a:lstStyle/>
          <a:p>
            <a:r>
              <a:rPr lang="en-GB" sz="3600" b="1" dirty="0"/>
              <a:t>SURAH 112.1</a:t>
            </a:r>
            <a:br>
              <a:rPr lang="en-GB" sz="3600" b="1" dirty="0"/>
            </a:br>
            <a:r>
              <a:rPr lang="en-GB" sz="3600" b="1" dirty="0"/>
              <a:t>Al-</a:t>
            </a:r>
            <a:r>
              <a:rPr lang="en-GB" sz="3600" b="1" dirty="0" err="1"/>
              <a:t>Ikhlas</a:t>
            </a:r>
            <a:r>
              <a:rPr lang="en-GB" sz="3600" b="1" dirty="0"/>
              <a:t>, Sincerity.</a:t>
            </a:r>
            <a:br>
              <a:rPr lang="en-GB" sz="3600" b="1" dirty="0"/>
            </a:br>
            <a:r>
              <a:rPr lang="en-GB" sz="3600" b="1" dirty="0"/>
              <a:t/>
            </a:r>
            <a:br>
              <a:rPr lang="en-GB" sz="3600" b="1" dirty="0"/>
            </a:br>
            <a:r>
              <a:rPr lang="en-GB" sz="3600" b="1" dirty="0"/>
              <a:t>In the name of Allah, the Compassionate, the Merciful. </a:t>
            </a:r>
          </a:p>
        </p:txBody>
      </p:sp>
      <p:sp>
        <p:nvSpPr>
          <p:cNvPr id="3" name="Subtitle 2"/>
          <p:cNvSpPr>
            <a:spLocks noGrp="1"/>
          </p:cNvSpPr>
          <p:nvPr>
            <p:ph type="subTitle" idx="1"/>
          </p:nvPr>
        </p:nvSpPr>
        <p:spPr/>
        <p:txBody>
          <a:bodyPr>
            <a:normAutofit lnSpcReduction="10000"/>
          </a:bodyPr>
          <a:lstStyle/>
          <a:p>
            <a:r>
              <a:rPr lang="en-GB" dirty="0" smtClean="0"/>
              <a:t>‘</a:t>
            </a:r>
            <a:r>
              <a:rPr lang="en-GB" sz="3200" dirty="0" smtClean="0"/>
              <a:t>He </a:t>
            </a:r>
            <a:r>
              <a:rPr lang="en-GB" sz="3200" dirty="0"/>
              <a:t>is Allah, the only One, Allah, the Everlasting. He did not beget and is not begotten, and none is His </a:t>
            </a:r>
            <a:r>
              <a:rPr lang="en-GB" sz="3200" dirty="0" smtClean="0"/>
              <a:t>equal</a:t>
            </a:r>
            <a:r>
              <a:rPr lang="en-GB" sz="3200" dirty="0" smtClean="0"/>
              <a:t>’.</a:t>
            </a:r>
            <a:endParaRPr lang="en-GB" sz="3200" dirty="0"/>
          </a:p>
          <a:p>
            <a:r>
              <a:rPr lang="en-GB" sz="1200" dirty="0"/>
              <a:t>Majid. </a:t>
            </a:r>
            <a:r>
              <a:rPr lang="en-GB" sz="1200" dirty="0" err="1"/>
              <a:t>Fakhry</a:t>
            </a:r>
            <a:r>
              <a:rPr lang="en-GB" sz="1200" dirty="0"/>
              <a:t>; Trans. The Qur’an: </a:t>
            </a:r>
            <a:r>
              <a:rPr lang="en-GB" sz="1200" i="1" dirty="0"/>
              <a:t>A Modern English Version, </a:t>
            </a:r>
            <a:r>
              <a:rPr lang="en-GB" sz="1200" dirty="0"/>
              <a:t>SURA - 112.1, p.433</a:t>
            </a:r>
            <a:r>
              <a:rPr lang="en-GB" sz="1200" i="1" dirty="0"/>
              <a:t>, </a:t>
            </a:r>
            <a:r>
              <a:rPr lang="en-GB" sz="1200" dirty="0"/>
              <a:t>Reading (1997).</a:t>
            </a:r>
          </a:p>
        </p:txBody>
      </p:sp>
    </p:spTree>
    <p:extLst>
      <p:ext uri="{BB962C8B-B14F-4D97-AF65-F5344CB8AC3E}">
        <p14:creationId xmlns:p14="http://schemas.microsoft.com/office/powerpoint/2010/main" val="1012228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D1D62-8F94-4A14-961D-2411889BF2AC}"/>
              </a:ext>
            </a:extLst>
          </p:cNvPr>
          <p:cNvSpPr>
            <a:spLocks noGrp="1"/>
          </p:cNvSpPr>
          <p:nvPr>
            <p:ph type="title"/>
          </p:nvPr>
        </p:nvSpPr>
        <p:spPr/>
        <p:txBody>
          <a:bodyPr/>
          <a:lstStyle/>
          <a:p>
            <a:pPr algn="ctr"/>
            <a:r>
              <a:rPr lang="en-GB" dirty="0"/>
              <a:t>EMBODYING THE SHAHADAH PRINCIPLES OF AL-ISLAM. </a:t>
            </a:r>
          </a:p>
        </p:txBody>
      </p:sp>
      <p:pic>
        <p:nvPicPr>
          <p:cNvPr id="1026" name="Picture 2" descr="Image result for ISLAM PRAYE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5671" y="1229519"/>
            <a:ext cx="285750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ISLAM FAST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8256" y="1229519"/>
            <a:ext cx="278130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ISLAM CHARIT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1420" y="5024374"/>
            <a:ext cx="228600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eace Isla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671" y="2953544"/>
            <a:ext cx="2857500" cy="191126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p:cNvPicPr>
            <a:picLocks noChangeAspect="1" noChangeArrowheads="1"/>
          </p:cNvPicPr>
          <p:nvPr/>
        </p:nvPicPr>
        <p:blipFill rotWithShape="1">
          <a:blip r:embed="rId7" cstate="hqprint">
            <a:extLst>
              <a:ext uri="{28A0092B-C50C-407E-A947-70E740481C1C}">
                <a14:useLocalDpi xmlns:a14="http://schemas.microsoft.com/office/drawing/2010/main" val="0"/>
              </a:ext>
            </a:extLst>
          </a:blip>
          <a:srcRect t="22811" b="20512"/>
          <a:stretch/>
        </p:blipFill>
        <p:spPr bwMode="auto">
          <a:xfrm>
            <a:off x="7892717" y="3873500"/>
            <a:ext cx="3192378" cy="2301748"/>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ISLAM FEASTI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946358" y="4274552"/>
            <a:ext cx="3144252" cy="2301748"/>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ISLAM HAJJ"/>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16968" y="1690688"/>
            <a:ext cx="4207044" cy="2182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666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F6700-AF00-49CA-90A0-838ED8327351}"/>
              </a:ext>
            </a:extLst>
          </p:cNvPr>
          <p:cNvSpPr>
            <a:spLocks noGrp="1"/>
          </p:cNvSpPr>
          <p:nvPr>
            <p:ph type="ctrTitle"/>
          </p:nvPr>
        </p:nvSpPr>
        <p:spPr>
          <a:xfrm>
            <a:off x="240632" y="224590"/>
            <a:ext cx="11694694" cy="1459832"/>
          </a:xfrm>
        </p:spPr>
        <p:txBody>
          <a:bodyPr>
            <a:normAutofit fontScale="90000"/>
          </a:bodyPr>
          <a:lstStyle/>
          <a:p>
            <a:r>
              <a:rPr lang="en-GB" sz="3600" b="1" dirty="0"/>
              <a:t>THE ESSENCE OF ISLAM EMBODIES BROTHERLY EQUALITY UNDER</a:t>
            </a:r>
            <a:br>
              <a:rPr lang="en-GB" sz="3600" b="1" dirty="0"/>
            </a:br>
            <a:r>
              <a:rPr lang="en-GB" sz="3600" b="1" dirty="0"/>
              <a:t> ONE DIVINE SOVEREIGNTY.</a:t>
            </a:r>
          </a:p>
        </p:txBody>
      </p:sp>
      <p:sp>
        <p:nvSpPr>
          <p:cNvPr id="3" name="Subtitle 2">
            <a:extLst>
              <a:ext uri="{FF2B5EF4-FFF2-40B4-BE49-F238E27FC236}">
                <a16:creationId xmlns:a16="http://schemas.microsoft.com/office/drawing/2014/main" id="{BC56008D-8AE6-4777-BCD5-A0DE2B6315F6}"/>
              </a:ext>
            </a:extLst>
          </p:cNvPr>
          <p:cNvSpPr>
            <a:spLocks noGrp="1"/>
          </p:cNvSpPr>
          <p:nvPr>
            <p:ph type="subTitle" idx="1"/>
          </p:nvPr>
        </p:nvSpPr>
        <p:spPr>
          <a:xfrm>
            <a:off x="0" y="3985404"/>
            <a:ext cx="11935326" cy="2527690"/>
          </a:xfrm>
        </p:spPr>
        <p:txBody>
          <a:bodyPr>
            <a:normAutofit lnSpcReduction="10000"/>
          </a:bodyPr>
          <a:lstStyle/>
          <a:p>
            <a:endParaRPr lang="en-GB" sz="4100" dirty="0"/>
          </a:p>
          <a:p>
            <a:r>
              <a:rPr lang="en-GB" sz="4100" dirty="0" smtClean="0"/>
              <a:t>‘</a:t>
            </a:r>
            <a:r>
              <a:rPr lang="en-GB" sz="4100" dirty="0" err="1" smtClean="0"/>
              <a:t>Farid</a:t>
            </a:r>
            <a:r>
              <a:rPr lang="en-GB" sz="4100" dirty="0" smtClean="0"/>
              <a:t> </a:t>
            </a:r>
            <a:r>
              <a:rPr lang="en-GB" sz="4100" dirty="0"/>
              <a:t>Ahmed said that while he didn’t agree with the gunman’s actions, his Muslim faith taught him that even the terrorist was his </a:t>
            </a:r>
            <a:r>
              <a:rPr lang="en-GB" sz="4100" dirty="0" smtClean="0"/>
              <a:t>brother’.</a:t>
            </a:r>
            <a:endParaRPr lang="en-GB" sz="4100" dirty="0"/>
          </a:p>
          <a:p>
            <a:r>
              <a:rPr lang="en-GB" sz="1200" dirty="0">
                <a:hlinkClick r:id="rId3"/>
              </a:rPr>
              <a:t>http://time.com/5561014/new-zealand-mosque-survivor-forgives-shooter/?xid=homepage</a:t>
            </a:r>
            <a:r>
              <a:rPr lang="en-GB" sz="1200" dirty="0"/>
              <a:t> </a:t>
            </a:r>
          </a:p>
        </p:txBody>
      </p:sp>
      <p:pic>
        <p:nvPicPr>
          <p:cNvPr id="1028" name="Picture 4" descr="Image result for CHRISTCHURCH VICTIMS FORGIVE">
            <a:extLst>
              <a:ext uri="{FF2B5EF4-FFF2-40B4-BE49-F238E27FC236}">
                <a16:creationId xmlns:a16="http://schemas.microsoft.com/office/drawing/2014/main" id="{0F2B9EAD-7998-459E-BE52-C5D44126EB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8575" y="1818066"/>
            <a:ext cx="3398808" cy="2641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956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6B5EF-D430-4F64-8D30-6438E500F584}"/>
              </a:ext>
            </a:extLst>
          </p:cNvPr>
          <p:cNvSpPr>
            <a:spLocks noGrp="1"/>
          </p:cNvSpPr>
          <p:nvPr>
            <p:ph type="title"/>
          </p:nvPr>
        </p:nvSpPr>
        <p:spPr/>
        <p:txBody>
          <a:bodyPr>
            <a:normAutofit/>
          </a:bodyPr>
          <a:lstStyle/>
          <a:p>
            <a:r>
              <a:rPr lang="en-GB" sz="3200" dirty="0"/>
              <a:t>CONCLUSION;</a:t>
            </a:r>
          </a:p>
        </p:txBody>
      </p:sp>
      <p:sp>
        <p:nvSpPr>
          <p:cNvPr id="3" name="Content Placeholder 2">
            <a:extLst>
              <a:ext uri="{FF2B5EF4-FFF2-40B4-BE49-F238E27FC236}">
                <a16:creationId xmlns:a16="http://schemas.microsoft.com/office/drawing/2014/main" id="{9B0B860B-EFCB-47A6-855A-EAB556D83CEB}"/>
              </a:ext>
            </a:extLst>
          </p:cNvPr>
          <p:cNvSpPr>
            <a:spLocks noGrp="1"/>
          </p:cNvSpPr>
          <p:nvPr>
            <p:ph idx="1"/>
          </p:nvPr>
        </p:nvSpPr>
        <p:spPr/>
        <p:txBody>
          <a:bodyPr/>
          <a:lstStyle/>
          <a:p>
            <a:r>
              <a:rPr lang="en-GB" dirty="0"/>
              <a:t>Shahadah is the declaration of faith.</a:t>
            </a:r>
          </a:p>
          <a:p>
            <a:r>
              <a:rPr lang="en-GB" dirty="0"/>
              <a:t>First of the five pillars of Islam.</a:t>
            </a:r>
          </a:p>
          <a:p>
            <a:r>
              <a:rPr lang="en-GB" dirty="0"/>
              <a:t>The symbolism shows how faith is at the foundation supporting Islam.</a:t>
            </a:r>
          </a:p>
          <a:p>
            <a:r>
              <a:rPr lang="en-GB" dirty="0" err="1"/>
              <a:t>Shahadha</a:t>
            </a:r>
            <a:r>
              <a:rPr lang="en-GB" dirty="0"/>
              <a:t> is a twofold expression of Monotheism.</a:t>
            </a:r>
          </a:p>
          <a:p>
            <a:r>
              <a:rPr lang="en-GB" dirty="0"/>
              <a:t>The simple message contributed to the rapid expansion of Islam.</a:t>
            </a:r>
          </a:p>
          <a:p>
            <a:r>
              <a:rPr lang="en-GB" dirty="0"/>
              <a:t>In mecca Mohammad demonstrated Shahadah in action.</a:t>
            </a:r>
          </a:p>
          <a:p>
            <a:r>
              <a:rPr lang="en-GB" dirty="0"/>
              <a:t>Muslims today strive to embody Shahadah in their daily lives.</a:t>
            </a:r>
          </a:p>
        </p:txBody>
      </p:sp>
    </p:spTree>
    <p:extLst>
      <p:ext uri="{BB962C8B-B14F-4D97-AF65-F5344CB8AC3E}">
        <p14:creationId xmlns:p14="http://schemas.microsoft.com/office/powerpoint/2010/main" val="4186796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D61D5-3398-4B79-A1A5-6FB8BFD6E873}"/>
              </a:ext>
            </a:extLst>
          </p:cNvPr>
          <p:cNvSpPr>
            <a:spLocks noGrp="1"/>
          </p:cNvSpPr>
          <p:nvPr>
            <p:ph type="title"/>
          </p:nvPr>
        </p:nvSpPr>
        <p:spPr>
          <a:xfrm>
            <a:off x="838200" y="365125"/>
            <a:ext cx="10515600" cy="549275"/>
          </a:xfrm>
        </p:spPr>
        <p:txBody>
          <a:bodyPr>
            <a:normAutofit/>
          </a:bodyPr>
          <a:lstStyle/>
          <a:p>
            <a:r>
              <a:rPr lang="en-GB" sz="2800" dirty="0"/>
              <a:t>BIBLIOGRAPHY;</a:t>
            </a:r>
          </a:p>
        </p:txBody>
      </p:sp>
      <p:sp>
        <p:nvSpPr>
          <p:cNvPr id="3" name="Content Placeholder 2">
            <a:extLst>
              <a:ext uri="{FF2B5EF4-FFF2-40B4-BE49-F238E27FC236}">
                <a16:creationId xmlns:a16="http://schemas.microsoft.com/office/drawing/2014/main" id="{6AA0752A-AEFE-47BE-BECF-156F01A99698}"/>
              </a:ext>
            </a:extLst>
          </p:cNvPr>
          <p:cNvSpPr>
            <a:spLocks noGrp="1"/>
          </p:cNvSpPr>
          <p:nvPr>
            <p:ph idx="1"/>
          </p:nvPr>
        </p:nvSpPr>
        <p:spPr>
          <a:xfrm>
            <a:off x="838200" y="914400"/>
            <a:ext cx="10515600" cy="5262563"/>
          </a:xfrm>
        </p:spPr>
        <p:txBody>
          <a:bodyPr>
            <a:normAutofit fontScale="92500" lnSpcReduction="10000"/>
          </a:bodyPr>
          <a:lstStyle/>
          <a:p>
            <a:r>
              <a:rPr lang="en-GB" sz="1600" dirty="0"/>
              <a:t>David. Burrell, The Pillars of Islamic Faith, </a:t>
            </a:r>
            <a:r>
              <a:rPr lang="en-GB" sz="1600" i="1" dirty="0"/>
              <a:t>What we should know and why, </a:t>
            </a:r>
            <a:r>
              <a:rPr lang="en-GB" sz="1600" dirty="0"/>
              <a:t>volume 124 (2), p.18, Commonwealth, 1997)  </a:t>
            </a:r>
            <a:r>
              <a:rPr lang="en-GB" sz="1600" dirty="0">
                <a:hlinkClick r:id="rId3"/>
              </a:rPr>
              <a:t>https://web-a-ebscohost-com.ezproxy.uwtsd.ac.uk/ehost/pdfviewer?vid=8ea6a122-6cdb-490f-b667-bff99deb7b1%40sdc-v-sessmgr06#</a:t>
            </a:r>
            <a:endParaRPr lang="en-GB" sz="1600" dirty="0"/>
          </a:p>
          <a:p>
            <a:r>
              <a:rPr lang="en-GB" sz="1600" dirty="0"/>
              <a:t>Bernard. Lewis, Ed, </a:t>
            </a:r>
            <a:r>
              <a:rPr lang="en-GB" sz="1600" i="1" dirty="0"/>
              <a:t>The World  of Islam</a:t>
            </a:r>
            <a:r>
              <a:rPr lang="en-GB" sz="1600" dirty="0"/>
              <a:t>, Thames and Hudson, London (1992)</a:t>
            </a:r>
          </a:p>
          <a:p>
            <a:r>
              <a:rPr lang="en-GB" sz="1600" dirty="0"/>
              <a:t>Majid. </a:t>
            </a:r>
            <a:r>
              <a:rPr lang="en-GB" sz="1600" dirty="0" err="1"/>
              <a:t>Fakhry</a:t>
            </a:r>
            <a:r>
              <a:rPr lang="en-GB" sz="1600" dirty="0"/>
              <a:t>; Trans, </a:t>
            </a:r>
            <a:r>
              <a:rPr lang="en-GB" sz="1600" i="1" dirty="0"/>
              <a:t>The Qur’an</a:t>
            </a:r>
            <a:r>
              <a:rPr lang="en-GB" sz="1600" dirty="0"/>
              <a:t>: </a:t>
            </a:r>
            <a:r>
              <a:rPr lang="en-GB" sz="1600" i="1" dirty="0"/>
              <a:t>A Modern English Version, </a:t>
            </a:r>
            <a:r>
              <a:rPr lang="en-GB" sz="1600" dirty="0"/>
              <a:t>Reading (1997).</a:t>
            </a:r>
          </a:p>
          <a:p>
            <a:r>
              <a:rPr lang="en-GB" sz="1600" dirty="0" err="1"/>
              <a:t>E.H.Palmer</a:t>
            </a:r>
            <a:r>
              <a:rPr lang="en-GB" sz="1600" dirty="0"/>
              <a:t>; Trans, </a:t>
            </a:r>
            <a:r>
              <a:rPr lang="en-GB" sz="1600" i="1" dirty="0"/>
              <a:t>The Koran</a:t>
            </a:r>
            <a:r>
              <a:rPr lang="en-GB" sz="1600" dirty="0"/>
              <a:t>. Oxford University Press, London, 1951)</a:t>
            </a:r>
          </a:p>
          <a:p>
            <a:r>
              <a:rPr lang="en-GB" sz="1600" dirty="0"/>
              <a:t>Muhammad. </a:t>
            </a:r>
            <a:r>
              <a:rPr lang="en-GB" sz="1600" dirty="0" err="1"/>
              <a:t>Asad</a:t>
            </a:r>
            <a:r>
              <a:rPr lang="en-GB" sz="1600" dirty="0"/>
              <a:t>; Trans, The Message of the Qur’an, Redwood Press, Wiltshire (1993</a:t>
            </a:r>
            <a:r>
              <a:rPr lang="en-GB" sz="1600" dirty="0" smtClean="0"/>
              <a:t>) </a:t>
            </a:r>
          </a:p>
          <a:p>
            <a:r>
              <a:rPr lang="en-GB" sz="1600" dirty="0" err="1" smtClean="0"/>
              <a:t>Reem</a:t>
            </a:r>
            <a:r>
              <a:rPr lang="en-GB" sz="1600" dirty="0" smtClean="0"/>
              <a:t>, 2012, </a:t>
            </a:r>
            <a:r>
              <a:rPr lang="en-GB" sz="1600" dirty="0" smtClean="0">
                <a:hlinkClick r:id="rId4"/>
              </a:rPr>
              <a:t>https</a:t>
            </a:r>
            <a:r>
              <a:rPr lang="en-GB" sz="1600" dirty="0">
                <a:hlinkClick r:id="rId4"/>
              </a:rPr>
              <a:t>://insideislam.wisc.edu/2012/04/important-events-the-night-of-power/</a:t>
            </a:r>
            <a:endParaRPr lang="en-GB" sz="1600" dirty="0"/>
          </a:p>
          <a:p>
            <a:r>
              <a:rPr lang="en-GB" sz="1600" dirty="0"/>
              <a:t>Google-scholar.com</a:t>
            </a:r>
          </a:p>
          <a:p>
            <a:r>
              <a:rPr lang="en-GB" sz="1600" dirty="0"/>
              <a:t>Google.com (images</a:t>
            </a:r>
            <a:r>
              <a:rPr lang="en-GB" sz="1600" dirty="0" smtClean="0"/>
              <a:t>)</a:t>
            </a:r>
          </a:p>
          <a:p>
            <a:r>
              <a:rPr lang="en-GB" sz="1600" dirty="0" smtClean="0">
                <a:hlinkClick r:id="rId5"/>
              </a:rPr>
              <a:t>https://youtube.com</a:t>
            </a:r>
            <a:r>
              <a:rPr lang="en-GB" sz="1600" dirty="0" smtClean="0"/>
              <a:t> </a:t>
            </a:r>
          </a:p>
          <a:p>
            <a:pPr marL="0" indent="0">
              <a:buNone/>
            </a:pPr>
            <a:endParaRPr lang="en-GB" sz="1600" dirty="0"/>
          </a:p>
          <a:p>
            <a:r>
              <a:rPr lang="en-GB" sz="1600" dirty="0"/>
              <a:t>Islam Empire of Faith Part 1 Prophet Muhammad and rise of Islam full PBS </a:t>
            </a:r>
            <a:r>
              <a:rPr lang="en-GB" sz="1600" dirty="0" smtClean="0"/>
              <a:t>Documentary. </a:t>
            </a:r>
            <a:r>
              <a:rPr lang="en-GB" sz="1600" dirty="0">
                <a:hlinkClick r:id="rId6"/>
              </a:rPr>
              <a:t>https://www.youtube.com/watch?v=PF6VPZsHDZQ</a:t>
            </a:r>
            <a:endParaRPr lang="en-GB" sz="1600" dirty="0"/>
          </a:p>
          <a:p>
            <a:endParaRPr lang="en-GB" sz="1600" dirty="0"/>
          </a:p>
          <a:p>
            <a:r>
              <a:rPr lang="en-GB" sz="1600" u="sng" dirty="0">
                <a:hlinkClick r:id="rId7">
                  <a:extLst>
                    <a:ext uri="{A12FA001-AC4F-418D-AE19-62706E023703}">
                      <ahyp:hlinkClr xmlns="" xmlns:ahyp="http://schemas.microsoft.com/office/drawing/2018/hyperlinkcolor" val="tx"/>
                    </a:ext>
                  </a:extLst>
                </a:hlinkClick>
              </a:rPr>
              <a:t>Christchurch remembrance videos; </a:t>
            </a:r>
          </a:p>
          <a:p>
            <a:r>
              <a:rPr lang="en-GB" sz="1600" dirty="0">
                <a:solidFill>
                  <a:srgbClr val="0070C0"/>
                </a:solidFill>
                <a:hlinkClick r:id="rId7">
                  <a:extLst>
                    <a:ext uri="{A12FA001-AC4F-418D-AE19-62706E023703}">
                      <ahyp:hlinkClr xmlns="" xmlns:ahyp="http://schemas.microsoft.com/office/drawing/2018/hyperlinkcolor" val="tx"/>
                    </a:ext>
                  </a:extLst>
                </a:hlinkClick>
              </a:rPr>
              <a:t>http://time.com/5561014/new-zealand-mosque-survivor-forgives-shooter/?xid=homepage</a:t>
            </a:r>
            <a:endParaRPr lang="en-GB" sz="1600" dirty="0">
              <a:solidFill>
                <a:srgbClr val="0070C0"/>
              </a:solidFill>
            </a:endParaRPr>
          </a:p>
          <a:p>
            <a:r>
              <a:rPr lang="en-GB" sz="1600" dirty="0">
                <a:hlinkClick r:id="rId8"/>
              </a:rPr>
              <a:t>https://www.youtube.com/watch?v=5f3JyTMDr7c</a:t>
            </a:r>
            <a:endParaRPr lang="en-GB" sz="1600" dirty="0"/>
          </a:p>
          <a:p>
            <a:endParaRPr lang="en-GB" sz="1600" dirty="0"/>
          </a:p>
          <a:p>
            <a:endParaRPr lang="en-GB" sz="1600" dirty="0"/>
          </a:p>
        </p:txBody>
      </p:sp>
    </p:spTree>
    <p:extLst>
      <p:ext uri="{BB962C8B-B14F-4D97-AF65-F5344CB8AC3E}">
        <p14:creationId xmlns:p14="http://schemas.microsoft.com/office/powerpoint/2010/main" val="1919278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1322</TotalTime>
  <Words>2096</Words>
  <Application>Microsoft Office PowerPoint</Application>
  <PresentationFormat>Widescreen</PresentationFormat>
  <Paragraphs>145</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Shahadah;</vt:lpstr>
      <vt:lpstr>PowerPoint Presentation</vt:lpstr>
      <vt:lpstr>Shahadah means testimony and is one of the five pillars of Islam or “Arkan al’Islam” in Arabic. </vt:lpstr>
      <vt:lpstr>The Kabba at Mecca (during a Hajj) and inside the dome of the rock mosque – Jerusalem, displaying the prominent use of pillars in Islamic architecture.</vt:lpstr>
      <vt:lpstr>PowerPoint Presentation</vt:lpstr>
      <vt:lpstr>Shahadah’s twofold declarations of faith in one God and in the human prophets of God, are the defining factors and the foundational principles that the religion of Islam accords to whilst contrasting it to Christianity.  ‘Jesus son of Mary is but the apostle of God – believe in God and his apostles and say not three – God is but one God’!  (The Koran, IV. 169, p.86. Trans E.H.Palmer. Oxford University Press, London, 1951)        </vt:lpstr>
      <vt:lpstr>Shahadah is the monotheistic principle. ‘Your God is one God, there is no God but He’.  (The Koran, 2.155-160, p.20. Trans E.H.Palmer. Oxford University Press, London, 1951) </vt:lpstr>
      <vt:lpstr>The spread of a monotheistic world religion. forty years post Muhammad expanse of Islam wherein ‘Muslims grant a privileged place to Jews and to Christians as peoples of the book’. David B. Burrell, The Pillars of Islamic Faith, What we should know and why, volume 124 (2), p.18, Commonwealth, (1997)</vt:lpstr>
      <vt:lpstr>When Mecca capitulates to Muhammad in 9 AH (630 AD), Muslim forces accompany Muhammad to the Kabba wherein Muhammad is said to have raised his staff and brought the many deities of the Meccan polytheisms crashing to the ground! Islam Empire of Faith Part 1 Prophet Muhammad and rise of Islam full PBS Documentary. YOUTUBE.COM </vt:lpstr>
      <vt:lpstr>PowerPoint Presentation</vt:lpstr>
      <vt:lpstr>SURAH 112.1 Al-Ikhlas, Sincerity.  In the name of Allah, the Compassionate, the Merciful. </vt:lpstr>
      <vt:lpstr>EMBODYING THE SHAHADAH PRINCIPLES OF AL-ISLAM. </vt:lpstr>
      <vt:lpstr>THE ESSENCE OF ISLAM EMBODIES BROTHERLY EQUALITY UNDER  ONE DIVINE SOVEREIGNTY.</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Cassels (1602332)</dc:creator>
  <cp:lastModifiedBy>James Cassels (1602332)</cp:lastModifiedBy>
  <cp:revision>119</cp:revision>
  <cp:lastPrinted>2019-04-04T22:12:40Z</cp:lastPrinted>
  <dcterms:created xsi:type="dcterms:W3CDTF">2019-04-02T12:54:02Z</dcterms:created>
  <dcterms:modified xsi:type="dcterms:W3CDTF">2019-04-04T22:27:56Z</dcterms:modified>
</cp:coreProperties>
</file>