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9" r:id="rId3"/>
    <p:sldId id="279" r:id="rId4"/>
    <p:sldId id="280" r:id="rId5"/>
    <p:sldId id="281" r:id="rId6"/>
    <p:sldId id="282" r:id="rId7"/>
    <p:sldId id="289" r:id="rId8"/>
    <p:sldId id="290" r:id="rId9"/>
    <p:sldId id="291" r:id="rId10"/>
    <p:sldId id="292" r:id="rId11"/>
    <p:sldId id="293" r:id="rId12"/>
    <p:sldId id="294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6A91F057-9FC9-4095-877C-7E152BD7D0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D5AFD7-C1FD-4E00-9EFC-75B3B6E01D01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2A3DCA52-C331-4505-B343-4CFDCF4694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48D531-29AB-409E-9042-2BC5525DE9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solidFill>
                <a:schemeClr val="accent2"/>
              </a:solidFill>
              <a:latin typeface="Calisto MT" panose="02040603050505030304" pitchFamily="18" charset="0"/>
              <a:cs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Triggered by need to respond to new challenges or Opportunities</a:t>
            </a: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Need to cope with existing or potential problems</a:t>
            </a:r>
          </a:p>
          <a:p>
            <a:pPr eaLnBrk="1" hangingPunct="1"/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90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73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00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02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713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385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28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913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8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CFD0271-ED95-471E-B150-28A17C0B0B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Organisational change</a:t>
            </a:r>
            <a:endParaRPr lang="en-GB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5165A41-5F96-4DE6-B50E-1E45B9BD9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492896"/>
            <a:ext cx="7467600" cy="3980929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Movement of an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away from its present state toward some desired future state to increase its effectiveness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Aft>
                <a:spcPct val="35000"/>
              </a:spcAft>
              <a:buClr>
                <a:schemeClr val="accent2"/>
              </a:buClr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Question: What forces might act as triggers for organisational change?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most successful organisations are those that are most agile and adaptable</a:t>
            </a:r>
          </a:p>
          <a:p>
            <a:endParaRPr lang="en-GB" sz="2000" dirty="0"/>
          </a:p>
          <a:p>
            <a:r>
              <a:rPr lang="en-GB" sz="2000" dirty="0"/>
              <a:t>In today’s world, organisations must respond effectively to change or risk jeopardising the organisations performance, productivity and survivability.</a:t>
            </a:r>
          </a:p>
        </p:txBody>
      </p:sp>
    </p:spTree>
    <p:extLst>
      <p:ext uri="{BB962C8B-B14F-4D97-AF65-F5344CB8AC3E}">
        <p14:creationId xmlns:p14="http://schemas.microsoft.com/office/powerpoint/2010/main" val="2029286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916832"/>
            <a:ext cx="7859216" cy="4255685"/>
          </a:xfrm>
        </p:spPr>
        <p:txBody>
          <a:bodyPr>
            <a:normAutofit/>
          </a:bodyPr>
          <a:lstStyle/>
          <a:p>
            <a:r>
              <a:rPr lang="en-US" sz="2000" dirty="0"/>
              <a:t>Organisations that make changes FASTER, BETTER, EASIER AND CHEAPER </a:t>
            </a:r>
            <a:r>
              <a:rPr lang="en-US" sz="2000" u="sng" dirty="0"/>
              <a:t>will</a:t>
            </a:r>
            <a:r>
              <a:rPr lang="en-US" sz="2000" dirty="0"/>
              <a:t> have the competitive advantage</a:t>
            </a:r>
          </a:p>
          <a:p>
            <a:endParaRPr lang="en-US" sz="2000" dirty="0"/>
          </a:p>
          <a:p>
            <a:r>
              <a:rPr lang="en-US" sz="2000" dirty="0"/>
              <a:t>21</a:t>
            </a:r>
            <a:r>
              <a:rPr lang="en-US" sz="2000" baseline="30000" dirty="0"/>
              <a:t>st</a:t>
            </a:r>
            <a:r>
              <a:rPr lang="en-US" sz="2000" dirty="0"/>
              <a:t> century organisations face multiple challenges.  Therefore flexibility and adaptability are key</a:t>
            </a:r>
          </a:p>
          <a:p>
            <a:endParaRPr lang="en-US" sz="2000" dirty="0"/>
          </a:p>
          <a:p>
            <a:r>
              <a:rPr lang="en-US" sz="2000" dirty="0"/>
              <a:t>No company ( we could add government at this present time) today is in a particularly stable environment.</a:t>
            </a:r>
          </a:p>
          <a:p>
            <a:r>
              <a:rPr lang="en-US" sz="2000" dirty="0"/>
              <a:t> Innovation and positive response to change are Key!  But why?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732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5733"/>
            <a:ext cx="7751589" cy="4077563"/>
          </a:xfrm>
        </p:spPr>
        <p:txBody>
          <a:bodyPr>
            <a:normAutofit fontScale="70000" lnSpcReduction="20000"/>
          </a:bodyPr>
          <a:lstStyle/>
          <a:p>
            <a:r>
              <a:rPr lang="en-US" sz="2200" dirty="0"/>
              <a:t>Competition – you need to be ahead of or at the very least at the same level as the competition</a:t>
            </a:r>
          </a:p>
          <a:p>
            <a:r>
              <a:rPr lang="en-US" sz="2200" dirty="0"/>
              <a:t>Lack of innovation = failure to keep up with or move ahead of your competitors, customers may also tire of your products/service</a:t>
            </a:r>
          </a:p>
          <a:p>
            <a:r>
              <a:rPr lang="en-US" sz="2200" dirty="0"/>
              <a:t>Failure to update systems – new technological systems come about daily – old systems can slow down productivity, affect an </a:t>
            </a:r>
            <a:r>
              <a:rPr lang="en-US" sz="2200" dirty="0" err="1"/>
              <a:t>organisations</a:t>
            </a:r>
            <a:r>
              <a:rPr lang="en-US" sz="2200" dirty="0"/>
              <a:t> ability to compete</a:t>
            </a:r>
          </a:p>
          <a:p>
            <a:r>
              <a:rPr lang="en-US" sz="2200" dirty="0"/>
              <a:t>Resistance to change – this can be both from an </a:t>
            </a:r>
            <a:r>
              <a:rPr lang="en-US" sz="2200" dirty="0" err="1"/>
              <a:t>organisationl</a:t>
            </a:r>
            <a:r>
              <a:rPr lang="en-US" sz="2200" dirty="0"/>
              <a:t> perspective and the perspective of the employees.</a:t>
            </a:r>
          </a:p>
          <a:p>
            <a:endParaRPr lang="en-US" sz="2200" dirty="0"/>
          </a:p>
          <a:p>
            <a:r>
              <a:rPr lang="en-US" sz="2600" b="1" dirty="0"/>
              <a:t>30% of profits come from young products and services (less than 4 years) Organisations cannot rest on their Laurels.  </a:t>
            </a:r>
          </a:p>
          <a:p>
            <a:endParaRPr lang="en-US" sz="2600" b="1" dirty="0"/>
          </a:p>
          <a:p>
            <a:r>
              <a:rPr lang="en-US" sz="2600" b="1" dirty="0"/>
              <a:t>Organisations must be innovative ALWAYS!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389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There are numerous forces that bring about change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2410658"/>
            <a:ext cx="8229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Internal and external forces act as major drivers for change</a:t>
            </a:r>
          </a:p>
          <a:p>
            <a:endParaRPr lang="en-US" sz="3200" dirty="0"/>
          </a:p>
          <a:p>
            <a:r>
              <a:rPr lang="en-US" sz="3200" dirty="0"/>
              <a:t>It is important that organisations have the capability to adapt and respond</a:t>
            </a:r>
          </a:p>
          <a:p>
            <a:endParaRPr lang="en-US" sz="3200" dirty="0"/>
          </a:p>
          <a:p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040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Nature of the workforce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More cultural diversity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Aging population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Many new entrants with inadequate skills – computer, literacy, numerical </a:t>
            </a:r>
          </a:p>
        </p:txBody>
      </p:sp>
    </p:spTree>
    <p:extLst>
      <p:ext uri="{BB962C8B-B14F-4D97-AF65-F5344CB8AC3E}">
        <p14:creationId xmlns:p14="http://schemas.microsoft.com/office/powerpoint/2010/main" val="37723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Technology</a:t>
            </a:r>
          </a:p>
          <a:p>
            <a:pPr marL="0" indent="0" algn="ctr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Faster, cheaper and more mobile computers/tablets – sophisticated IT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What is the office/organization of the future going to look like? Has this been a major feature of change for </a:t>
            </a:r>
            <a:r>
              <a:rPr lang="en-US" dirty="0" err="1"/>
              <a:t>organisations</a:t>
            </a:r>
            <a:r>
              <a:rPr lang="en-US" dirty="0"/>
              <a:t> in the last 3 years?</a:t>
            </a:r>
          </a:p>
        </p:txBody>
      </p:sp>
    </p:spTree>
    <p:extLst>
      <p:ext uri="{BB962C8B-B14F-4D97-AF65-F5344CB8AC3E}">
        <p14:creationId xmlns:p14="http://schemas.microsoft.com/office/powerpoint/2010/main" val="3993541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Economic Shocks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Volatility of stock markets</a:t>
            </a:r>
          </a:p>
          <a:p>
            <a:pPr marL="0" indent="0">
              <a:buNone/>
            </a:pPr>
            <a:r>
              <a:rPr lang="en-US" dirty="0"/>
              <a:t>Change in interest  rates / high inflation</a:t>
            </a:r>
          </a:p>
          <a:p>
            <a:pPr marL="0" indent="0">
              <a:buNone/>
            </a:pPr>
            <a:r>
              <a:rPr lang="en-US" dirty="0"/>
              <a:t>Immigration in high-and-low-skill jobs- BREXIT FACTOR</a:t>
            </a:r>
          </a:p>
          <a:p>
            <a:pPr marL="0" indent="0">
              <a:buNone/>
            </a:pPr>
            <a:r>
              <a:rPr lang="en-US" dirty="0"/>
              <a:t>Government borrowing increase- COVID FACTOR</a:t>
            </a:r>
          </a:p>
          <a:p>
            <a:pPr marL="0" indent="0">
              <a:buNone/>
            </a:pPr>
            <a:r>
              <a:rPr lang="en-US" dirty="0"/>
              <a:t>Future Increase in unemployment</a:t>
            </a:r>
          </a:p>
        </p:txBody>
      </p:sp>
    </p:spTree>
    <p:extLst>
      <p:ext uri="{BB962C8B-B14F-4D97-AF65-F5344CB8AC3E}">
        <p14:creationId xmlns:p14="http://schemas.microsoft.com/office/powerpoint/2010/main" val="3773513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Competition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Global competitors </a:t>
            </a:r>
          </a:p>
          <a:p>
            <a:pPr marL="0" indent="0">
              <a:buNone/>
            </a:pPr>
            <a:r>
              <a:rPr lang="en-US" dirty="0"/>
              <a:t>Entrepreneurs/Intrapreneurs</a:t>
            </a:r>
          </a:p>
          <a:p>
            <a:pPr marL="0" indent="0">
              <a:buNone/>
            </a:pPr>
            <a:r>
              <a:rPr lang="en-US" dirty="0"/>
              <a:t>Mergers and consolidations-Marks and Spencer/Ocado</a:t>
            </a:r>
          </a:p>
          <a:p>
            <a:pPr marL="0" indent="0">
              <a:buNone/>
            </a:pPr>
            <a:r>
              <a:rPr lang="en-US" dirty="0"/>
              <a:t>Short product lifespan-Need to move with market wants/needs</a:t>
            </a:r>
          </a:p>
          <a:p>
            <a:pPr marL="0" indent="0">
              <a:buNone/>
            </a:pPr>
            <a:r>
              <a:rPr lang="en-US" dirty="0"/>
              <a:t>Growth of e-commerce-Innovate or die culture</a:t>
            </a:r>
          </a:p>
        </p:txBody>
      </p:sp>
    </p:spTree>
    <p:extLst>
      <p:ext uri="{BB962C8B-B14F-4D97-AF65-F5344CB8AC3E}">
        <p14:creationId xmlns:p14="http://schemas.microsoft.com/office/powerpoint/2010/main" val="2820080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Social Trends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Internet-Influencers power- Twitter, Instagram </a:t>
            </a:r>
            <a:r>
              <a:rPr lang="en-US" dirty="0" err="1"/>
              <a:t>etc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Retirement of baby boomers-Move away from traditional employment contracts to ‘flexible’ working.</a:t>
            </a:r>
          </a:p>
          <a:p>
            <a:pPr marL="0" indent="0">
              <a:buNone/>
            </a:pPr>
            <a:r>
              <a:rPr lang="en-US" dirty="0"/>
              <a:t>Generation Z- see change as a fact of life</a:t>
            </a:r>
          </a:p>
        </p:txBody>
      </p:sp>
    </p:spTree>
    <p:extLst>
      <p:ext uri="{BB962C8B-B14F-4D97-AF65-F5344CB8AC3E}">
        <p14:creationId xmlns:p14="http://schemas.microsoft.com/office/powerpoint/2010/main" val="1142477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u="sng" dirty="0"/>
              <a:t>World Politics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Wars/Terrorism</a:t>
            </a:r>
          </a:p>
          <a:p>
            <a:pPr marL="0" indent="0">
              <a:buNone/>
            </a:pPr>
            <a:r>
              <a:rPr lang="en-US" dirty="0"/>
              <a:t>Rise in Power of China</a:t>
            </a:r>
          </a:p>
          <a:p>
            <a:pPr marL="0" indent="0">
              <a:buNone/>
            </a:pPr>
            <a:r>
              <a:rPr lang="en-US" dirty="0"/>
              <a:t>Russian expansion policy</a:t>
            </a:r>
          </a:p>
          <a:p>
            <a:pPr marL="0" indent="0">
              <a:buNone/>
            </a:pPr>
            <a:r>
              <a:rPr lang="en-US" dirty="0"/>
              <a:t>Brexit</a:t>
            </a:r>
          </a:p>
          <a:p>
            <a:pPr marL="0" indent="0">
              <a:buNone/>
            </a:pPr>
            <a:r>
              <a:rPr lang="en-US" dirty="0"/>
              <a:t>Rise of ‘Right Wing’ politics- supported by </a:t>
            </a:r>
            <a:r>
              <a:rPr lang="en-US" dirty="0" err="1"/>
              <a:t>Parler</a:t>
            </a:r>
            <a:r>
              <a:rPr lang="en-US" dirty="0"/>
              <a:t>, </a:t>
            </a:r>
            <a:r>
              <a:rPr lang="en-US" dirty="0" err="1"/>
              <a:t>QAnon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5345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974</TotalTime>
  <Words>514</Words>
  <Application>Microsoft Office PowerPoint</Application>
  <PresentationFormat>On-screen Show (4:3)</PresentationFormat>
  <Paragraphs>88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Calisto MT</vt:lpstr>
      <vt:lpstr>Gill Sans MT</vt:lpstr>
      <vt:lpstr>Wingdings</vt:lpstr>
      <vt:lpstr>Gallery</vt:lpstr>
      <vt:lpstr>The Management of Change</vt:lpstr>
      <vt:lpstr>Organisational change</vt:lpstr>
      <vt:lpstr>PowerPoint Presentation</vt:lpstr>
      <vt:lpstr>PowerPoint Presentation</vt:lpstr>
      <vt:lpstr>PowerPoint Presentation</vt:lpstr>
      <vt:lpstr>There are numerous forces that bring about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112</cp:revision>
  <cp:lastPrinted>2017-02-23T10:47:49Z</cp:lastPrinted>
  <dcterms:created xsi:type="dcterms:W3CDTF">2009-10-31T21:49:07Z</dcterms:created>
  <dcterms:modified xsi:type="dcterms:W3CDTF">2023-01-15T16:26:20Z</dcterms:modified>
</cp:coreProperties>
</file>