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39"/>
  </p:notesMasterIdLst>
  <p:sldIdLst>
    <p:sldId id="256" r:id="rId2"/>
    <p:sldId id="294" r:id="rId3"/>
    <p:sldId id="258" r:id="rId4"/>
    <p:sldId id="259" r:id="rId5"/>
    <p:sldId id="261" r:id="rId6"/>
    <p:sldId id="262" r:id="rId7"/>
    <p:sldId id="260" r:id="rId8"/>
    <p:sldId id="263" r:id="rId9"/>
    <p:sldId id="264" r:id="rId10"/>
    <p:sldId id="265" r:id="rId11"/>
    <p:sldId id="266" r:id="rId12"/>
    <p:sldId id="267" r:id="rId13"/>
    <p:sldId id="297" r:id="rId14"/>
    <p:sldId id="295" r:id="rId15"/>
    <p:sldId id="298" r:id="rId16"/>
    <p:sldId id="271" r:id="rId17"/>
    <p:sldId id="273" r:id="rId18"/>
    <p:sldId id="269" r:id="rId19"/>
    <p:sldId id="270" r:id="rId20"/>
    <p:sldId id="299" r:id="rId21"/>
    <p:sldId id="274" r:id="rId22"/>
    <p:sldId id="275" r:id="rId23"/>
    <p:sldId id="276" r:id="rId24"/>
    <p:sldId id="300" r:id="rId25"/>
    <p:sldId id="277" r:id="rId26"/>
    <p:sldId id="278" r:id="rId27"/>
    <p:sldId id="279" r:id="rId28"/>
    <p:sldId id="280" r:id="rId29"/>
    <p:sldId id="281" r:id="rId30"/>
    <p:sldId id="282" r:id="rId31"/>
    <p:sldId id="283" r:id="rId32"/>
    <p:sldId id="284" r:id="rId33"/>
    <p:sldId id="285" r:id="rId34"/>
    <p:sldId id="286" r:id="rId35"/>
    <p:sldId id="287" r:id="rId36"/>
    <p:sldId id="288" r:id="rId37"/>
    <p:sldId id="289" r:id="rId3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5858" autoAdjust="0"/>
  </p:normalViewPr>
  <p:slideViewPr>
    <p:cSldViewPr>
      <p:cViewPr varScale="1">
        <p:scale>
          <a:sx n="108" d="100"/>
          <a:sy n="108" d="100"/>
        </p:scale>
        <p:origin x="-1068" y="-90"/>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1C8BDF4-DE02-4F44-916F-1523507D738F}" type="datetimeFigureOut">
              <a:rPr lang="en-GB" smtClean="0"/>
              <a:t>02/10/2019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C389B6E-2FB0-46BF-B585-AA2DEE060802}" type="slidenum">
              <a:rPr lang="en-GB" smtClean="0"/>
              <a:t>‹#›</a:t>
            </a:fld>
            <a:endParaRPr lang="en-GB"/>
          </a:p>
        </p:txBody>
      </p:sp>
    </p:spTree>
    <p:extLst>
      <p:ext uri="{BB962C8B-B14F-4D97-AF65-F5344CB8AC3E}">
        <p14:creationId xmlns:p14="http://schemas.microsoft.com/office/powerpoint/2010/main" val="20636971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C389B6E-2FB0-46BF-B585-AA2DEE060802}" type="slidenum">
              <a:rPr lang="en-GB" smtClean="0"/>
              <a:t>1</a:t>
            </a:fld>
            <a:endParaRPr lang="en-GB"/>
          </a:p>
        </p:txBody>
      </p:sp>
    </p:spTree>
    <p:extLst>
      <p:ext uri="{BB962C8B-B14F-4D97-AF65-F5344CB8AC3E}">
        <p14:creationId xmlns:p14="http://schemas.microsoft.com/office/powerpoint/2010/main" val="12325210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C389B6E-2FB0-46BF-B585-AA2DEE060802}" type="slidenum">
              <a:rPr lang="en-GB" smtClean="0"/>
              <a:t>2</a:t>
            </a:fld>
            <a:endParaRPr lang="en-GB"/>
          </a:p>
        </p:txBody>
      </p:sp>
    </p:spTree>
    <p:extLst>
      <p:ext uri="{BB962C8B-B14F-4D97-AF65-F5344CB8AC3E}">
        <p14:creationId xmlns:p14="http://schemas.microsoft.com/office/powerpoint/2010/main" val="23576703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C389B6E-2FB0-46BF-B585-AA2DEE060802}" type="slidenum">
              <a:rPr lang="en-GB" smtClean="0"/>
              <a:t>3</a:t>
            </a:fld>
            <a:endParaRPr lang="en-GB"/>
          </a:p>
        </p:txBody>
      </p:sp>
    </p:spTree>
    <p:extLst>
      <p:ext uri="{BB962C8B-B14F-4D97-AF65-F5344CB8AC3E}">
        <p14:creationId xmlns:p14="http://schemas.microsoft.com/office/powerpoint/2010/main" val="8771625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C389B6E-2FB0-46BF-B585-AA2DEE060802}" type="slidenum">
              <a:rPr lang="en-GB" smtClean="0"/>
              <a:t>4</a:t>
            </a:fld>
            <a:endParaRPr lang="en-GB"/>
          </a:p>
        </p:txBody>
      </p:sp>
    </p:spTree>
    <p:extLst>
      <p:ext uri="{BB962C8B-B14F-4D97-AF65-F5344CB8AC3E}">
        <p14:creationId xmlns:p14="http://schemas.microsoft.com/office/powerpoint/2010/main" val="16983349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C389B6E-2FB0-46BF-B585-AA2DEE060802}" type="slidenum">
              <a:rPr lang="en-GB" smtClean="0"/>
              <a:t>5</a:t>
            </a:fld>
            <a:endParaRPr lang="en-GB"/>
          </a:p>
        </p:txBody>
      </p:sp>
    </p:spTree>
    <p:extLst>
      <p:ext uri="{BB962C8B-B14F-4D97-AF65-F5344CB8AC3E}">
        <p14:creationId xmlns:p14="http://schemas.microsoft.com/office/powerpoint/2010/main" val="16199809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C389B6E-2FB0-46BF-B585-AA2DEE060802}" type="slidenum">
              <a:rPr lang="en-GB" smtClean="0"/>
              <a:t>6</a:t>
            </a:fld>
            <a:endParaRPr lang="en-GB"/>
          </a:p>
        </p:txBody>
      </p:sp>
    </p:spTree>
    <p:extLst>
      <p:ext uri="{BB962C8B-B14F-4D97-AF65-F5344CB8AC3E}">
        <p14:creationId xmlns:p14="http://schemas.microsoft.com/office/powerpoint/2010/main" val="3393276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C389B6E-2FB0-46BF-B585-AA2DEE060802}" type="slidenum">
              <a:rPr lang="en-GB" smtClean="0"/>
              <a:t>7</a:t>
            </a:fld>
            <a:endParaRPr lang="en-GB"/>
          </a:p>
        </p:txBody>
      </p:sp>
    </p:spTree>
    <p:extLst>
      <p:ext uri="{BB962C8B-B14F-4D97-AF65-F5344CB8AC3E}">
        <p14:creationId xmlns:p14="http://schemas.microsoft.com/office/powerpoint/2010/main" val="28678785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C389B6E-2FB0-46BF-B585-AA2DEE060802}" type="slidenum">
              <a:rPr lang="en-GB" smtClean="0"/>
              <a:t>8</a:t>
            </a:fld>
            <a:endParaRPr lang="en-GB"/>
          </a:p>
        </p:txBody>
      </p:sp>
    </p:spTree>
    <p:extLst>
      <p:ext uri="{BB962C8B-B14F-4D97-AF65-F5344CB8AC3E}">
        <p14:creationId xmlns:p14="http://schemas.microsoft.com/office/powerpoint/2010/main" val="126229626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C389B6E-2FB0-46BF-B585-AA2DEE060802}" type="slidenum">
              <a:rPr lang="en-GB" smtClean="0"/>
              <a:t>9</a:t>
            </a:fld>
            <a:endParaRPr lang="en-GB"/>
          </a:p>
        </p:txBody>
      </p:sp>
    </p:spTree>
    <p:extLst>
      <p:ext uri="{BB962C8B-B14F-4D97-AF65-F5344CB8AC3E}">
        <p14:creationId xmlns:p14="http://schemas.microsoft.com/office/powerpoint/2010/main" val="161724244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C389B6E-2FB0-46BF-B585-AA2DEE060802}" type="slidenum">
              <a:rPr lang="en-GB" smtClean="0"/>
              <a:t>10</a:t>
            </a:fld>
            <a:endParaRPr lang="en-GB"/>
          </a:p>
        </p:txBody>
      </p:sp>
    </p:spTree>
    <p:extLst>
      <p:ext uri="{BB962C8B-B14F-4D97-AF65-F5344CB8AC3E}">
        <p14:creationId xmlns:p14="http://schemas.microsoft.com/office/powerpoint/2010/main" val="114050393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C389B6E-2FB0-46BF-B585-AA2DEE060802}" type="slidenum">
              <a:rPr lang="en-GB" smtClean="0"/>
              <a:t>11</a:t>
            </a:fld>
            <a:endParaRPr lang="en-GB"/>
          </a:p>
        </p:txBody>
      </p:sp>
    </p:spTree>
    <p:extLst>
      <p:ext uri="{BB962C8B-B14F-4D97-AF65-F5344CB8AC3E}">
        <p14:creationId xmlns:p14="http://schemas.microsoft.com/office/powerpoint/2010/main" val="189224037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C389B6E-2FB0-46BF-B585-AA2DEE060802}" type="slidenum">
              <a:rPr lang="en-GB" smtClean="0"/>
              <a:t>12</a:t>
            </a:fld>
            <a:endParaRPr lang="en-GB"/>
          </a:p>
        </p:txBody>
      </p:sp>
    </p:spTree>
    <p:extLst>
      <p:ext uri="{BB962C8B-B14F-4D97-AF65-F5344CB8AC3E}">
        <p14:creationId xmlns:p14="http://schemas.microsoft.com/office/powerpoint/2010/main" val="401119364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C389B6E-2FB0-46BF-B585-AA2DEE060802}" type="slidenum">
              <a:rPr lang="en-GB" smtClean="0"/>
              <a:t>13</a:t>
            </a:fld>
            <a:endParaRPr lang="en-GB"/>
          </a:p>
        </p:txBody>
      </p:sp>
    </p:spTree>
    <p:extLst>
      <p:ext uri="{BB962C8B-B14F-4D97-AF65-F5344CB8AC3E}">
        <p14:creationId xmlns:p14="http://schemas.microsoft.com/office/powerpoint/2010/main" val="16292864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C389B6E-2FB0-46BF-B585-AA2DEE060802}" type="slidenum">
              <a:rPr lang="en-GB" smtClean="0"/>
              <a:t>14</a:t>
            </a:fld>
            <a:endParaRPr lang="en-GB"/>
          </a:p>
        </p:txBody>
      </p:sp>
    </p:spTree>
    <p:extLst>
      <p:ext uri="{BB962C8B-B14F-4D97-AF65-F5344CB8AC3E}">
        <p14:creationId xmlns:p14="http://schemas.microsoft.com/office/powerpoint/2010/main" val="195357487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C389B6E-2FB0-46BF-B585-AA2DEE060802}" type="slidenum">
              <a:rPr lang="en-GB" smtClean="0"/>
              <a:t>15</a:t>
            </a:fld>
            <a:endParaRPr lang="en-GB"/>
          </a:p>
        </p:txBody>
      </p:sp>
    </p:spTree>
    <p:extLst>
      <p:ext uri="{BB962C8B-B14F-4D97-AF65-F5344CB8AC3E}">
        <p14:creationId xmlns:p14="http://schemas.microsoft.com/office/powerpoint/2010/main" val="262907187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C389B6E-2FB0-46BF-B585-AA2DEE060802}" type="slidenum">
              <a:rPr lang="en-GB" smtClean="0"/>
              <a:t>16</a:t>
            </a:fld>
            <a:endParaRPr lang="en-GB"/>
          </a:p>
        </p:txBody>
      </p:sp>
    </p:spTree>
    <p:extLst>
      <p:ext uri="{BB962C8B-B14F-4D97-AF65-F5344CB8AC3E}">
        <p14:creationId xmlns:p14="http://schemas.microsoft.com/office/powerpoint/2010/main" val="206549664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C389B6E-2FB0-46BF-B585-AA2DEE060802}" type="slidenum">
              <a:rPr lang="en-GB" smtClean="0"/>
              <a:t>17</a:t>
            </a:fld>
            <a:endParaRPr lang="en-GB"/>
          </a:p>
        </p:txBody>
      </p:sp>
    </p:spTree>
    <p:extLst>
      <p:ext uri="{BB962C8B-B14F-4D97-AF65-F5344CB8AC3E}">
        <p14:creationId xmlns:p14="http://schemas.microsoft.com/office/powerpoint/2010/main" val="221112830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C389B6E-2FB0-46BF-B585-AA2DEE060802}" type="slidenum">
              <a:rPr lang="en-GB" smtClean="0"/>
              <a:t>18</a:t>
            </a:fld>
            <a:endParaRPr lang="en-GB"/>
          </a:p>
        </p:txBody>
      </p:sp>
    </p:spTree>
    <p:extLst>
      <p:ext uri="{BB962C8B-B14F-4D97-AF65-F5344CB8AC3E}">
        <p14:creationId xmlns:p14="http://schemas.microsoft.com/office/powerpoint/2010/main" val="345258840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C389B6E-2FB0-46BF-B585-AA2DEE060802}" type="slidenum">
              <a:rPr lang="en-GB" smtClean="0"/>
              <a:t>19</a:t>
            </a:fld>
            <a:endParaRPr lang="en-GB"/>
          </a:p>
        </p:txBody>
      </p:sp>
    </p:spTree>
    <p:extLst>
      <p:ext uri="{BB962C8B-B14F-4D97-AF65-F5344CB8AC3E}">
        <p14:creationId xmlns:p14="http://schemas.microsoft.com/office/powerpoint/2010/main" val="169549245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C389B6E-2FB0-46BF-B585-AA2DEE060802}" type="slidenum">
              <a:rPr lang="en-GB" smtClean="0"/>
              <a:t>20</a:t>
            </a:fld>
            <a:endParaRPr lang="en-GB"/>
          </a:p>
        </p:txBody>
      </p:sp>
    </p:spTree>
    <p:extLst>
      <p:ext uri="{BB962C8B-B14F-4D97-AF65-F5344CB8AC3E}">
        <p14:creationId xmlns:p14="http://schemas.microsoft.com/office/powerpoint/2010/main" val="68435110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C389B6E-2FB0-46BF-B585-AA2DEE060802}" type="slidenum">
              <a:rPr lang="en-GB" smtClean="0"/>
              <a:t>21</a:t>
            </a:fld>
            <a:endParaRPr lang="en-GB"/>
          </a:p>
        </p:txBody>
      </p:sp>
    </p:spTree>
    <p:extLst>
      <p:ext uri="{BB962C8B-B14F-4D97-AF65-F5344CB8AC3E}">
        <p14:creationId xmlns:p14="http://schemas.microsoft.com/office/powerpoint/2010/main" val="380607681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C389B6E-2FB0-46BF-B585-AA2DEE060802}" type="slidenum">
              <a:rPr lang="en-GB" smtClean="0"/>
              <a:t>22</a:t>
            </a:fld>
            <a:endParaRPr lang="en-GB"/>
          </a:p>
        </p:txBody>
      </p:sp>
    </p:spTree>
    <p:extLst>
      <p:ext uri="{BB962C8B-B14F-4D97-AF65-F5344CB8AC3E}">
        <p14:creationId xmlns:p14="http://schemas.microsoft.com/office/powerpoint/2010/main" val="43555741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C389B6E-2FB0-46BF-B585-AA2DEE060802}" type="slidenum">
              <a:rPr lang="en-GB" smtClean="0"/>
              <a:t>23</a:t>
            </a:fld>
            <a:endParaRPr lang="en-GB"/>
          </a:p>
        </p:txBody>
      </p:sp>
    </p:spTree>
    <p:extLst>
      <p:ext uri="{BB962C8B-B14F-4D97-AF65-F5344CB8AC3E}">
        <p14:creationId xmlns:p14="http://schemas.microsoft.com/office/powerpoint/2010/main" val="178788159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C389B6E-2FB0-46BF-B585-AA2DEE060802}" type="slidenum">
              <a:rPr lang="en-GB" smtClean="0"/>
              <a:t>24</a:t>
            </a:fld>
            <a:endParaRPr lang="en-GB"/>
          </a:p>
        </p:txBody>
      </p:sp>
    </p:spTree>
    <p:extLst>
      <p:ext uri="{BB962C8B-B14F-4D97-AF65-F5344CB8AC3E}">
        <p14:creationId xmlns:p14="http://schemas.microsoft.com/office/powerpoint/2010/main" val="280423871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C389B6E-2FB0-46BF-B585-AA2DEE060802}" type="slidenum">
              <a:rPr lang="en-GB" smtClean="0"/>
              <a:t>25</a:t>
            </a:fld>
            <a:endParaRPr lang="en-GB"/>
          </a:p>
        </p:txBody>
      </p:sp>
    </p:spTree>
    <p:extLst>
      <p:ext uri="{BB962C8B-B14F-4D97-AF65-F5344CB8AC3E}">
        <p14:creationId xmlns:p14="http://schemas.microsoft.com/office/powerpoint/2010/main" val="418851602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C389B6E-2FB0-46BF-B585-AA2DEE060802}" type="slidenum">
              <a:rPr lang="en-GB" smtClean="0"/>
              <a:t>26</a:t>
            </a:fld>
            <a:endParaRPr lang="en-GB"/>
          </a:p>
        </p:txBody>
      </p:sp>
    </p:spTree>
    <p:extLst>
      <p:ext uri="{BB962C8B-B14F-4D97-AF65-F5344CB8AC3E}">
        <p14:creationId xmlns:p14="http://schemas.microsoft.com/office/powerpoint/2010/main" val="384513952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C389B6E-2FB0-46BF-B585-AA2DEE060802}" type="slidenum">
              <a:rPr lang="en-GB" smtClean="0"/>
              <a:t>27</a:t>
            </a:fld>
            <a:endParaRPr lang="en-GB"/>
          </a:p>
        </p:txBody>
      </p:sp>
    </p:spTree>
    <p:extLst>
      <p:ext uri="{BB962C8B-B14F-4D97-AF65-F5344CB8AC3E}">
        <p14:creationId xmlns:p14="http://schemas.microsoft.com/office/powerpoint/2010/main" val="378016271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C389B6E-2FB0-46BF-B585-AA2DEE060802}" type="slidenum">
              <a:rPr lang="en-GB" smtClean="0"/>
              <a:t>28</a:t>
            </a:fld>
            <a:endParaRPr lang="en-GB"/>
          </a:p>
        </p:txBody>
      </p:sp>
    </p:spTree>
    <p:extLst>
      <p:ext uri="{BB962C8B-B14F-4D97-AF65-F5344CB8AC3E}">
        <p14:creationId xmlns:p14="http://schemas.microsoft.com/office/powerpoint/2010/main" val="374302459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C389B6E-2FB0-46BF-B585-AA2DEE060802}" type="slidenum">
              <a:rPr lang="en-GB" smtClean="0"/>
              <a:t>29</a:t>
            </a:fld>
            <a:endParaRPr lang="en-GB"/>
          </a:p>
        </p:txBody>
      </p:sp>
    </p:spTree>
    <p:extLst>
      <p:ext uri="{BB962C8B-B14F-4D97-AF65-F5344CB8AC3E}">
        <p14:creationId xmlns:p14="http://schemas.microsoft.com/office/powerpoint/2010/main" val="402498600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C389B6E-2FB0-46BF-B585-AA2DEE060802}" type="slidenum">
              <a:rPr lang="en-GB" smtClean="0"/>
              <a:t>30</a:t>
            </a:fld>
            <a:endParaRPr lang="en-GB"/>
          </a:p>
        </p:txBody>
      </p:sp>
    </p:spTree>
    <p:extLst>
      <p:ext uri="{BB962C8B-B14F-4D97-AF65-F5344CB8AC3E}">
        <p14:creationId xmlns:p14="http://schemas.microsoft.com/office/powerpoint/2010/main" val="267430079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C389B6E-2FB0-46BF-B585-AA2DEE060802}" type="slidenum">
              <a:rPr lang="en-GB" smtClean="0"/>
              <a:t>31</a:t>
            </a:fld>
            <a:endParaRPr lang="en-GB"/>
          </a:p>
        </p:txBody>
      </p:sp>
    </p:spTree>
    <p:extLst>
      <p:ext uri="{BB962C8B-B14F-4D97-AF65-F5344CB8AC3E}">
        <p14:creationId xmlns:p14="http://schemas.microsoft.com/office/powerpoint/2010/main" val="125480408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C389B6E-2FB0-46BF-B585-AA2DEE060802}" type="slidenum">
              <a:rPr lang="en-GB" smtClean="0"/>
              <a:t>32</a:t>
            </a:fld>
            <a:endParaRPr lang="en-GB"/>
          </a:p>
        </p:txBody>
      </p:sp>
    </p:spTree>
    <p:extLst>
      <p:ext uri="{BB962C8B-B14F-4D97-AF65-F5344CB8AC3E}">
        <p14:creationId xmlns:p14="http://schemas.microsoft.com/office/powerpoint/2010/main" val="341337231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C389B6E-2FB0-46BF-B585-AA2DEE060802}" type="slidenum">
              <a:rPr lang="en-GB" smtClean="0"/>
              <a:t>33</a:t>
            </a:fld>
            <a:endParaRPr lang="en-GB"/>
          </a:p>
        </p:txBody>
      </p:sp>
    </p:spTree>
    <p:extLst>
      <p:ext uri="{BB962C8B-B14F-4D97-AF65-F5344CB8AC3E}">
        <p14:creationId xmlns:p14="http://schemas.microsoft.com/office/powerpoint/2010/main" val="382059405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C389B6E-2FB0-46BF-B585-AA2DEE060802}" type="slidenum">
              <a:rPr lang="en-GB" smtClean="0"/>
              <a:t>34</a:t>
            </a:fld>
            <a:endParaRPr lang="en-GB"/>
          </a:p>
        </p:txBody>
      </p:sp>
    </p:spTree>
    <p:extLst>
      <p:ext uri="{BB962C8B-B14F-4D97-AF65-F5344CB8AC3E}">
        <p14:creationId xmlns:p14="http://schemas.microsoft.com/office/powerpoint/2010/main" val="269059046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C389B6E-2FB0-46BF-B585-AA2DEE060802}" type="slidenum">
              <a:rPr lang="en-GB" smtClean="0"/>
              <a:t>35</a:t>
            </a:fld>
            <a:endParaRPr lang="en-GB"/>
          </a:p>
        </p:txBody>
      </p:sp>
    </p:spTree>
    <p:extLst>
      <p:ext uri="{BB962C8B-B14F-4D97-AF65-F5344CB8AC3E}">
        <p14:creationId xmlns:p14="http://schemas.microsoft.com/office/powerpoint/2010/main" val="2474249625"/>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C389B6E-2FB0-46BF-B585-AA2DEE060802}" type="slidenum">
              <a:rPr lang="en-GB" smtClean="0"/>
              <a:t>36</a:t>
            </a:fld>
            <a:endParaRPr lang="en-GB"/>
          </a:p>
        </p:txBody>
      </p:sp>
    </p:spTree>
    <p:extLst>
      <p:ext uri="{BB962C8B-B14F-4D97-AF65-F5344CB8AC3E}">
        <p14:creationId xmlns:p14="http://schemas.microsoft.com/office/powerpoint/2010/main" val="4048610809"/>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C389B6E-2FB0-46BF-B585-AA2DEE060802}" type="slidenum">
              <a:rPr lang="en-GB" smtClean="0"/>
              <a:t>37</a:t>
            </a:fld>
            <a:endParaRPr lang="en-GB"/>
          </a:p>
        </p:txBody>
      </p:sp>
    </p:spTree>
    <p:extLst>
      <p:ext uri="{BB962C8B-B14F-4D97-AF65-F5344CB8AC3E}">
        <p14:creationId xmlns:p14="http://schemas.microsoft.com/office/powerpoint/2010/main" val="6434221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ight Triangle 6"/>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2380" y="-925"/>
            <a:ext cx="9146380" cy="6858925"/>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rot="19140000">
            <a:off x="817112" y="1730403"/>
            <a:ext cx="5648623" cy="1204306"/>
          </a:xfrm>
        </p:spPr>
        <p:txBody>
          <a:bodyPr bIns="9144" anchor="b"/>
          <a:lstStyle>
            <a:lvl1pPr>
              <a:defRPr sz="3200"/>
            </a:lvl1pPr>
          </a:lstStyle>
          <a:p>
            <a:r>
              <a:rPr lang="en-US" smtClean="0"/>
              <a:t>Click to edit Master title style</a:t>
            </a:r>
            <a:endParaRPr lang="en-US" dirty="0"/>
          </a:p>
        </p:txBody>
      </p:sp>
      <p:sp>
        <p:nvSpPr>
          <p:cNvPr id="3" name="Subtitle 2"/>
          <p:cNvSpPr>
            <a:spLocks noGrp="1"/>
          </p:cNvSpPr>
          <p:nvPr>
            <p:ph type="subTitle" idx="1"/>
          </p:nvPr>
        </p:nvSpPr>
        <p:spPr>
          <a:xfrm rot="19140000">
            <a:off x="1212277" y="2470925"/>
            <a:ext cx="6511131" cy="329259"/>
          </a:xfrm>
        </p:spPr>
        <p:txBody>
          <a:bodyPr tIns="9144">
            <a:normAutofit/>
          </a:bodyPr>
          <a:lstStyle>
            <a:lvl1pPr marL="0" indent="0" algn="l">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marL="0" marR="0" lvl="0" indent="0" algn="l" defTabSz="914400" rtl="0" eaLnBrk="1" fontAlgn="auto" latinLnBrk="0" hangingPunct="1">
              <a:lnSpc>
                <a:spcPct val="100000"/>
              </a:lnSpc>
              <a:spcBef>
                <a:spcPts val="0"/>
              </a:spcBef>
              <a:spcAft>
                <a:spcPts val="0"/>
              </a:spcAft>
              <a:buClr>
                <a:schemeClr val="accent1"/>
              </a:buClr>
              <a:buSzPct val="100000"/>
              <a:buFont typeface="Arial" pitchFamily="34" charset="0"/>
              <a:buNone/>
              <a:tabLst/>
              <a:defRPr/>
            </a:pPr>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E9A39BC-17ED-43AE-94BC-9B2CBDFA5598}" type="datetimeFigureOut">
              <a:rPr lang="en-GB" smtClean="0"/>
              <a:t>02/10/2019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37FF94-E34B-4DAA-B80E-9C3C1B6ABB80}"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E9A39BC-17ED-43AE-94BC-9B2CBDFA5598}" type="datetimeFigureOut">
              <a:rPr lang="en-GB" smtClean="0"/>
              <a:t>02/10/2019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37FF94-E34B-4DAA-B80E-9C3C1B6ABB80}"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Freeform 7"/>
          <p:cNvSpPr/>
          <p:nvPr/>
        </p:nvSpPr>
        <p:spPr>
          <a:xfrm>
            <a:off x="-2380" y="-925"/>
            <a:ext cx="9146380" cy="6858925"/>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ight Triangle 6"/>
          <p:cNvSpPr/>
          <p:nvPr/>
        </p:nvSpPr>
        <p:spPr>
          <a:xfrm>
            <a:off x="0" y="2647950"/>
            <a:ext cx="3571875" cy="4210050"/>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19140000">
            <a:off x="819399" y="1726737"/>
            <a:ext cx="5650992" cy="1207509"/>
          </a:xfrm>
        </p:spPr>
        <p:txBody>
          <a:bodyPr bIns="9144" anchor="b"/>
          <a:lstStyle>
            <a:lvl1pPr algn="l">
              <a:defRPr kumimoji="0" lang="en-US" sz="3200" b="0" i="0" u="none" strike="noStrike" kern="1200" cap="all" spc="0" normalizeH="0" baseline="0" noProof="0" dirty="0" smtClean="0">
                <a:ln>
                  <a:noFill/>
                </a:ln>
                <a:solidFill>
                  <a:schemeClr val="tx1"/>
                </a:solidFill>
                <a:effectLst/>
                <a:uLnTx/>
                <a:uFillTx/>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smtClean="0"/>
              <a:t>Click to edit Master title style</a:t>
            </a:r>
            <a:endParaRPr lang="en-US" dirty="0"/>
          </a:p>
        </p:txBody>
      </p:sp>
      <p:sp>
        <p:nvSpPr>
          <p:cNvPr id="3" name="Text Placeholder 2"/>
          <p:cNvSpPr>
            <a:spLocks noGrp="1"/>
          </p:cNvSpPr>
          <p:nvPr>
            <p:ph type="body" idx="1"/>
          </p:nvPr>
        </p:nvSpPr>
        <p:spPr>
          <a:xfrm rot="19140000">
            <a:off x="1216152" y="2468304"/>
            <a:ext cx="6510528" cy="329184"/>
          </a:xfrm>
        </p:spPr>
        <p:txBody>
          <a:bodyPr anchor="t">
            <a:normAutofit/>
          </a:bodyPr>
          <a:lstStyle>
            <a:lvl1pPr marL="0" indent="0">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marL="0" marR="0" lvl="0" indent="0" algn="l" defTabSz="914400" rtl="0" eaLnBrk="1" fontAlgn="auto" latinLnBrk="0" hangingPunct="1">
              <a:lnSpc>
                <a:spcPct val="100000"/>
              </a:lnSpc>
              <a:spcBef>
                <a:spcPts val="0"/>
              </a:spcBef>
              <a:spcAft>
                <a:spcPts val="0"/>
              </a:spcAft>
              <a:buClr>
                <a:schemeClr val="accent1"/>
              </a:buClr>
              <a:buSzPct val="100000"/>
              <a:buFont typeface="Arial" pitchFamily="34" charset="0"/>
              <a:buNone/>
              <a:tabLst/>
              <a:defRPr/>
            </a:pPr>
            <a:r>
              <a:rPr lang="en-US" smtClean="0"/>
              <a:t>Click to edit Master text styles</a:t>
            </a:r>
          </a:p>
        </p:txBody>
      </p:sp>
      <p:sp>
        <p:nvSpPr>
          <p:cNvPr id="4" name="Date Placeholder 3"/>
          <p:cNvSpPr>
            <a:spLocks noGrp="1"/>
          </p:cNvSpPr>
          <p:nvPr>
            <p:ph type="dt" sz="half" idx="10"/>
          </p:nvPr>
        </p:nvSpPr>
        <p:spPr/>
        <p:txBody>
          <a:bodyPr/>
          <a:lstStyle/>
          <a:p>
            <a:fld id="{4E9A39BC-17ED-43AE-94BC-9B2CBDFA5598}" type="datetimeFigureOut">
              <a:rPr lang="en-GB" smtClean="0"/>
              <a:t>02/10/2019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37FF94-E34B-4DAA-B80E-9C3C1B6ABB80}"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22960" y="1097280"/>
            <a:ext cx="32004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700016" y="1097280"/>
            <a:ext cx="32004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E9A39BC-17ED-43AE-94BC-9B2CBDFA5598}" type="datetimeFigureOut">
              <a:rPr lang="en-GB" smtClean="0"/>
              <a:t>02/10/2019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B37FF94-E34B-4DAA-B80E-9C3C1B6ABB80}" type="slidenum">
              <a:rPr lang="en-GB" smtClean="0"/>
              <a:t>‹#›</a:t>
            </a:fld>
            <a:endParaRPr lang="en-GB"/>
          </a:p>
        </p:txBody>
      </p:sp>
      <p:sp>
        <p:nvSpPr>
          <p:cNvPr id="8" name="Title 7"/>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822960" y="1097280"/>
            <a:ext cx="32004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00000"/>
              </a:lnSpc>
              <a:spcBef>
                <a:spcPts val="0"/>
              </a:spcBef>
              <a:spcAft>
                <a:spcPts val="0"/>
              </a:spcAft>
              <a:buClr>
                <a:schemeClr val="accent1"/>
              </a:buClr>
              <a:buFont typeface="Arial" pitchFamily="34" charset="0"/>
              <a:buNone/>
            </a:pPr>
            <a:r>
              <a:rPr lang="en-US" smtClean="0"/>
              <a:t>Click to edit Master text styles</a:t>
            </a:r>
          </a:p>
        </p:txBody>
      </p:sp>
      <p:sp>
        <p:nvSpPr>
          <p:cNvPr id="4" name="Content Placeholder 3"/>
          <p:cNvSpPr>
            <a:spLocks noGrp="1"/>
          </p:cNvSpPr>
          <p:nvPr>
            <p:ph sz="half" idx="2"/>
          </p:nvPr>
        </p:nvSpPr>
        <p:spPr>
          <a:xfrm>
            <a:off x="819150" y="1701848"/>
            <a:ext cx="32004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700016" y="1097280"/>
            <a:ext cx="32004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00000"/>
              </a:lnSpc>
              <a:spcBef>
                <a:spcPts val="0"/>
              </a:spcBef>
              <a:spcAft>
                <a:spcPts val="0"/>
              </a:spcAft>
              <a:buClr>
                <a:schemeClr val="accent1"/>
              </a:buClr>
              <a:buFont typeface="Arial" pitchFamily="34" charset="0"/>
              <a:buNone/>
            </a:pPr>
            <a:r>
              <a:rPr lang="en-US" smtClean="0"/>
              <a:t>Click to edit Master text styles</a:t>
            </a:r>
          </a:p>
        </p:txBody>
      </p:sp>
      <p:sp>
        <p:nvSpPr>
          <p:cNvPr id="6" name="Content Placeholder 5"/>
          <p:cNvSpPr>
            <a:spLocks noGrp="1"/>
          </p:cNvSpPr>
          <p:nvPr>
            <p:ph sz="quarter" idx="4"/>
          </p:nvPr>
        </p:nvSpPr>
        <p:spPr>
          <a:xfrm>
            <a:off x="4700016" y="1701848"/>
            <a:ext cx="32004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E9A39BC-17ED-43AE-94BC-9B2CBDFA5598}" type="datetimeFigureOut">
              <a:rPr lang="en-GB" smtClean="0"/>
              <a:t>02/10/2019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B37FF94-E34B-4DAA-B80E-9C3C1B6ABB80}"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4E9A39BC-17ED-43AE-94BC-9B2CBDFA5598}" type="datetimeFigureOut">
              <a:rPr lang="en-GB" smtClean="0"/>
              <a:t>02/10/2019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B37FF94-E34B-4DAA-B80E-9C3C1B6ABB80}"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9A39BC-17ED-43AE-94BC-9B2CBDFA5598}" type="datetimeFigureOut">
              <a:rPr lang="en-GB" smtClean="0"/>
              <a:t>02/10/2019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B37FF94-E34B-4DAA-B80E-9C3C1B6ABB80}"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Right Triangle 16"/>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ight Triangle 17"/>
          <p:cNvSpPr/>
          <p:nvPr/>
        </p:nvSpPr>
        <p:spPr>
          <a:xfrm rot="5400000">
            <a:off x="433389" y="-433387"/>
            <a:ext cx="6858000" cy="7724778"/>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2" name="Title 1"/>
          <p:cNvSpPr>
            <a:spLocks noGrp="1"/>
          </p:cNvSpPr>
          <p:nvPr>
            <p:ph type="title"/>
          </p:nvPr>
        </p:nvSpPr>
        <p:spPr>
          <a:xfrm rot="19140000">
            <a:off x="784930" y="1576103"/>
            <a:ext cx="5212080" cy="1089427"/>
          </a:xfrm>
        </p:spPr>
        <p:txBody>
          <a:bodyPr bIns="0" anchor="b"/>
          <a:lstStyle>
            <a:lvl1pPr algn="l">
              <a:defRPr kumimoji="0" lang="en-US" sz="2800" b="0" i="0" u="none" strike="noStrike" kern="1200" cap="all" spc="0" normalizeH="0" baseline="0" noProof="0" dirty="0" smtClean="0">
                <a:ln>
                  <a:noFill/>
                </a:ln>
                <a:solidFill>
                  <a:srgbClr val="FFFFFF"/>
                </a:solidFill>
                <a:effectLst/>
                <a:uLnTx/>
                <a:uFillTx/>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smtClean="0"/>
              <a:t>Click to edit Master title style</a:t>
            </a:r>
            <a:endParaRPr lang="en-US" dirty="0"/>
          </a:p>
        </p:txBody>
      </p:sp>
      <p:sp>
        <p:nvSpPr>
          <p:cNvPr id="3" name="Content Placeholder 2"/>
          <p:cNvSpPr>
            <a:spLocks noGrp="1"/>
          </p:cNvSpPr>
          <p:nvPr>
            <p:ph idx="1"/>
          </p:nvPr>
        </p:nvSpPr>
        <p:spPr>
          <a:xfrm>
            <a:off x="4749552" y="2618912"/>
            <a:ext cx="3807779" cy="3324687"/>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rot="19140000">
            <a:off x="1297954" y="2253385"/>
            <a:ext cx="5794760" cy="623314"/>
          </a:xfrm>
        </p:spPr>
        <p:txBody>
          <a:bodyPr>
            <a:normAutofit/>
          </a:bodyPr>
          <a:lstStyle>
            <a:lvl1pPr marL="0" indent="0">
              <a:buNone/>
              <a:defRPr lang="en-US" sz="1400" b="1" kern="1200" dirty="0" smtClean="0">
                <a:solidFill>
                  <a:srgbClr val="FFFFFF"/>
                </a:solidFill>
                <a:latin typeface="+mn-lt"/>
                <a:ea typeface="+mn-ea"/>
                <a:cs typeface="+mn-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300"/>
              </a:spcBef>
              <a:spcAft>
                <a:spcPts val="0"/>
              </a:spcAft>
              <a:buClr>
                <a:schemeClr val="accent1"/>
              </a:buClr>
              <a:buSzPct val="100000"/>
              <a:buFont typeface="Arial" pitchFamily="34" charset="0"/>
              <a:buNone/>
              <a:tabLst/>
              <a:defRPr/>
            </a:pPr>
            <a:r>
              <a:rPr lang="en-US" smtClean="0"/>
              <a:t>Click to edit Master text styles</a:t>
            </a:r>
          </a:p>
        </p:txBody>
      </p:sp>
      <p:sp>
        <p:nvSpPr>
          <p:cNvPr id="5" name="Date Placeholder 4"/>
          <p:cNvSpPr>
            <a:spLocks noGrp="1"/>
          </p:cNvSpPr>
          <p:nvPr>
            <p:ph type="dt" sz="half" idx="10"/>
          </p:nvPr>
        </p:nvSpPr>
        <p:spPr/>
        <p:txBody>
          <a:bodyPr/>
          <a:lstStyle/>
          <a:p>
            <a:fld id="{4E9A39BC-17ED-43AE-94BC-9B2CBDFA5598}" type="datetimeFigureOut">
              <a:rPr lang="en-GB" smtClean="0"/>
              <a:t>02/10/2019</a:t>
            </a:fld>
            <a:endParaRPr lang="en-GB"/>
          </a:p>
        </p:txBody>
      </p:sp>
      <p:sp>
        <p:nvSpPr>
          <p:cNvPr id="6" name="Footer Placeholder 5"/>
          <p:cNvSpPr>
            <a:spLocks noGrp="1"/>
          </p:cNvSpPr>
          <p:nvPr>
            <p:ph type="ftr" sz="quarter" idx="11"/>
          </p:nvPr>
        </p:nvSpPr>
        <p:spPr/>
        <p:txBody>
          <a:bodyPr/>
          <a:lstStyle>
            <a:lvl1pPr>
              <a:defRPr>
                <a:solidFill>
                  <a:schemeClr val="tx2"/>
                </a:solidFill>
              </a:defRPr>
            </a:lvl1pPr>
          </a:lstStyle>
          <a:p>
            <a:endParaRPr lang="en-GB"/>
          </a:p>
        </p:txBody>
      </p:sp>
      <p:sp>
        <p:nvSpPr>
          <p:cNvPr id="7" name="Slide Number Placeholder 6"/>
          <p:cNvSpPr>
            <a:spLocks noGrp="1"/>
          </p:cNvSpPr>
          <p:nvPr>
            <p:ph type="sldNum" sz="quarter" idx="12"/>
          </p:nvPr>
        </p:nvSpPr>
        <p:spPr>
          <a:ln>
            <a:solidFill>
              <a:schemeClr val="tx2"/>
            </a:solidFill>
          </a:ln>
        </p:spPr>
        <p:txBody>
          <a:bodyPr/>
          <a:lstStyle>
            <a:lvl1pPr>
              <a:defRPr>
                <a:solidFill>
                  <a:schemeClr val="tx2"/>
                </a:solidFill>
              </a:defRPr>
            </a:lvl1pPr>
          </a:lstStyle>
          <a:p>
            <a:fld id="{BB37FF94-E34B-4DAA-B80E-9C3C1B6ABB80}"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Picture Placeholder 10"/>
          <p:cNvSpPr>
            <a:spLocks noGrp="1"/>
          </p:cNvSpPr>
          <p:nvPr>
            <p:ph type="pic" sz="quarter" idx="14"/>
          </p:nvPr>
        </p:nvSpPr>
        <p:spPr>
          <a:xfrm>
            <a:off x="2028825" y="0"/>
            <a:ext cx="7115175" cy="6858000"/>
          </a:xfrm>
          <a:custGeom>
            <a:avLst/>
            <a:gdLst>
              <a:gd name="connsiteX0" fmla="*/ 0 w 7104888"/>
              <a:gd name="connsiteY0" fmla="*/ 0 h 6858000"/>
              <a:gd name="connsiteX1" fmla="*/ 7104888 w 7104888"/>
              <a:gd name="connsiteY1" fmla="*/ 0 h 6858000"/>
              <a:gd name="connsiteX2" fmla="*/ 7104888 w 7104888"/>
              <a:gd name="connsiteY2" fmla="*/ 6858000 h 6858000"/>
              <a:gd name="connsiteX3" fmla="*/ 0 w 7104888"/>
              <a:gd name="connsiteY3" fmla="*/ 6858000 h 6858000"/>
              <a:gd name="connsiteX4" fmla="*/ 0 w 7104888"/>
              <a:gd name="connsiteY4" fmla="*/ 0 h 6858000"/>
              <a:gd name="connsiteX0" fmla="*/ 0 w 7104888"/>
              <a:gd name="connsiteY0" fmla="*/ 0 h 6858000"/>
              <a:gd name="connsiteX1" fmla="*/ 5695188 w 7104888"/>
              <a:gd name="connsiteY1" fmla="*/ 0 h 6858000"/>
              <a:gd name="connsiteX2" fmla="*/ 7104888 w 7104888"/>
              <a:gd name="connsiteY2" fmla="*/ 0 h 6858000"/>
              <a:gd name="connsiteX3" fmla="*/ 7104888 w 7104888"/>
              <a:gd name="connsiteY3" fmla="*/ 6858000 h 6858000"/>
              <a:gd name="connsiteX4" fmla="*/ 0 w 7104888"/>
              <a:gd name="connsiteY4" fmla="*/ 6858000 h 6858000"/>
              <a:gd name="connsiteX5" fmla="*/ 0 w 7104888"/>
              <a:gd name="connsiteY5"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0287 w 7115175"/>
              <a:gd name="connsiteY4" fmla="*/ 6858000 h 6858000"/>
              <a:gd name="connsiteX5" fmla="*/ 0 w 7115175"/>
              <a:gd name="connsiteY5" fmla="*/ 5048250 h 6858000"/>
              <a:gd name="connsiteX6" fmla="*/ 10287 w 7115175"/>
              <a:gd name="connsiteY6"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10287 w 7115175"/>
              <a:gd name="connsiteY5" fmla="*/ 6858000 h 6858000"/>
              <a:gd name="connsiteX6" fmla="*/ 0 w 7115175"/>
              <a:gd name="connsiteY6" fmla="*/ 5048250 h 6858000"/>
              <a:gd name="connsiteX7" fmla="*/ 10287 w 7115175"/>
              <a:gd name="connsiteY7"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 name="connsiteX6" fmla="*/ 10287 w 7115175"/>
              <a:gd name="connsiteY6" fmla="*/ 0 h 6858000"/>
              <a:gd name="connsiteX0" fmla="*/ 0 w 7115175"/>
              <a:gd name="connsiteY0" fmla="*/ 504825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15175" h="6858000">
                <a:moveTo>
                  <a:pt x="0" y="5048250"/>
                </a:moveTo>
                <a:lnTo>
                  <a:pt x="5705475" y="0"/>
                </a:lnTo>
                <a:lnTo>
                  <a:pt x="7115175" y="0"/>
                </a:lnTo>
                <a:lnTo>
                  <a:pt x="7115175" y="6858000"/>
                </a:lnTo>
                <a:lnTo>
                  <a:pt x="1533526" y="6848475"/>
                </a:lnTo>
                <a:lnTo>
                  <a:pt x="0" y="5048250"/>
                </a:lnTo>
                <a:close/>
              </a:path>
            </a:pathLst>
          </a:custGeom>
          <a:solidFill>
            <a:schemeClr val="accent3">
              <a:alpha val="80000"/>
            </a:schemeClr>
          </a:solidFill>
        </p:spPr>
        <p:txBody>
          <a:bodyPr rIns="182880" anchor="ctr"/>
          <a:lstStyle>
            <a:lvl1pPr algn="r">
              <a:defRPr/>
            </a:lvl1pPr>
          </a:lstStyle>
          <a:p>
            <a:r>
              <a:rPr lang="en-US" smtClean="0"/>
              <a:t>Click icon to add picture</a:t>
            </a:r>
            <a:endParaRPr lang="en-US" dirty="0"/>
          </a:p>
        </p:txBody>
      </p:sp>
      <p:sp>
        <p:nvSpPr>
          <p:cNvPr id="9" name="Right Triangle 8"/>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9"/>
          <p:cNvSpPr/>
          <p:nvPr/>
        </p:nvSpPr>
        <p:spPr>
          <a:xfrm>
            <a:off x="0" y="5048250"/>
            <a:ext cx="3571875" cy="1809750"/>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1809750 h 1809750"/>
              <a:gd name="connsiteX1" fmla="*/ 1895475 w 3571875"/>
              <a:gd name="connsiteY1" fmla="*/ 0 h 1809750"/>
              <a:gd name="connsiteX2" fmla="*/ 3571875 w 3571875"/>
              <a:gd name="connsiteY2" fmla="*/ 1809750 h 1809750"/>
              <a:gd name="connsiteX3" fmla="*/ 0 w 3571875"/>
              <a:gd name="connsiteY3" fmla="*/ 1809750 h 1809750"/>
              <a:gd name="connsiteX0" fmla="*/ 0 w 3571875"/>
              <a:gd name="connsiteY0" fmla="*/ 1809750 h 1809750"/>
              <a:gd name="connsiteX1" fmla="*/ 2038350 w 3571875"/>
              <a:gd name="connsiteY1" fmla="*/ 0 h 1809750"/>
              <a:gd name="connsiteX2" fmla="*/ 3571875 w 3571875"/>
              <a:gd name="connsiteY2" fmla="*/ 1809750 h 1809750"/>
              <a:gd name="connsiteX3" fmla="*/ 0 w 3571875"/>
              <a:gd name="connsiteY3" fmla="*/ 1809750 h 1809750"/>
            </a:gdLst>
            <a:ahLst/>
            <a:cxnLst>
              <a:cxn ang="0">
                <a:pos x="connsiteX0" y="connsiteY0"/>
              </a:cxn>
              <a:cxn ang="0">
                <a:pos x="connsiteX1" y="connsiteY1"/>
              </a:cxn>
              <a:cxn ang="0">
                <a:pos x="connsiteX2" y="connsiteY2"/>
              </a:cxn>
              <a:cxn ang="0">
                <a:pos x="connsiteX3" y="connsiteY3"/>
              </a:cxn>
            </a:cxnLst>
            <a:rect l="l" t="t" r="r" b="b"/>
            <a:pathLst>
              <a:path w="3571875" h="1809750">
                <a:moveTo>
                  <a:pt x="0" y="1809750"/>
                </a:moveTo>
                <a:lnTo>
                  <a:pt x="2038350" y="0"/>
                </a:lnTo>
                <a:lnTo>
                  <a:pt x="3571875" y="1809750"/>
                </a:lnTo>
                <a:lnTo>
                  <a:pt x="0" y="1809750"/>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19140000">
            <a:off x="671197" y="1717501"/>
            <a:ext cx="5486400" cy="867444"/>
          </a:xfrm>
        </p:spPr>
        <p:txBody>
          <a:bodyPr anchor="b"/>
          <a:lstStyle>
            <a:lvl1pPr algn="l">
              <a:defRPr sz="2800" b="0">
                <a:latin typeface="+mj-lt"/>
              </a:defRPr>
            </a:lvl1pPr>
          </a:lstStyle>
          <a:p>
            <a:r>
              <a:rPr lang="en-US" smtClean="0"/>
              <a:t>Click to edit Master title style</a:t>
            </a:r>
            <a:endParaRPr lang="en-US" dirty="0"/>
          </a:p>
        </p:txBody>
      </p:sp>
      <p:sp>
        <p:nvSpPr>
          <p:cNvPr id="4" name="Text Placeholder 3"/>
          <p:cNvSpPr>
            <a:spLocks noGrp="1"/>
          </p:cNvSpPr>
          <p:nvPr>
            <p:ph type="body" sz="half" idx="2"/>
          </p:nvPr>
        </p:nvSpPr>
        <p:spPr>
          <a:xfrm rot="19140000">
            <a:off x="1143479" y="2180529"/>
            <a:ext cx="6096545" cy="740664"/>
          </a:xfrm>
        </p:spPr>
        <p:txBody>
          <a:bodyPr/>
          <a:lstStyle>
            <a:lvl1pPr marL="0" indent="0">
              <a:buNone/>
              <a:defRPr sz="14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E9A39BC-17ED-43AE-94BC-9B2CBDFA5598}" type="datetimeFigureOut">
              <a:rPr lang="en-GB" smtClean="0"/>
              <a:t>02/10/2019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B37FF94-E34B-4DAA-B80E-9C3C1B6ABB80}"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4E9A39BC-17ED-43AE-94BC-9B2CBDFA5598}" type="datetimeFigureOut">
              <a:rPr lang="en-GB" smtClean="0"/>
              <a:t>02/10/2019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37FF94-E34B-4DAA-B80E-9C3C1B6ABB80}"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4678362"/>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274639"/>
            <a:ext cx="6019800" cy="4678362"/>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4E9A39BC-17ED-43AE-94BC-9B2CBDFA5598}" type="datetimeFigureOut">
              <a:rPr lang="en-GB" smtClean="0"/>
              <a:t>02/10/2019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37FF94-E34B-4DAA-B80E-9C3C1B6ABB80}"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Freeform 6"/>
          <p:cNvSpPr/>
          <p:nvPr/>
        </p:nvSpPr>
        <p:spPr>
          <a:xfrm>
            <a:off x="-2382" y="5050633"/>
            <a:ext cx="3574257" cy="1807368"/>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4210050 h 4210050"/>
              <a:gd name="connsiteX1" fmla="*/ 0 w 3571875"/>
              <a:gd name="connsiteY1" fmla="*/ 0 h 4210050"/>
              <a:gd name="connsiteX2" fmla="*/ 2028825 w 3571875"/>
              <a:gd name="connsiteY2" fmla="*/ 23883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050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812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76450 w 3571875"/>
              <a:gd name="connsiteY2" fmla="*/ 22740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245519 w 3571875"/>
              <a:gd name="connsiteY2" fmla="*/ 2405063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38350 w 3571875"/>
              <a:gd name="connsiteY2" fmla="*/ 2405063 h 4210050"/>
              <a:gd name="connsiteX3" fmla="*/ 3571875 w 3571875"/>
              <a:gd name="connsiteY3" fmla="*/ 4210050 h 4210050"/>
              <a:gd name="connsiteX4" fmla="*/ 0 w 3571875"/>
              <a:gd name="connsiteY4" fmla="*/ 4210050 h 4210050"/>
              <a:gd name="connsiteX0" fmla="*/ 0 w 3571875"/>
              <a:gd name="connsiteY0" fmla="*/ 2433637 h 2433637"/>
              <a:gd name="connsiteX1" fmla="*/ 257175 w 3571875"/>
              <a:gd name="connsiteY1" fmla="*/ 0 h 2433637"/>
              <a:gd name="connsiteX2" fmla="*/ 2038350 w 3571875"/>
              <a:gd name="connsiteY2" fmla="*/ 628650 h 2433637"/>
              <a:gd name="connsiteX3" fmla="*/ 3571875 w 3571875"/>
              <a:gd name="connsiteY3" fmla="*/ 2433637 h 2433637"/>
              <a:gd name="connsiteX4" fmla="*/ 0 w 3571875"/>
              <a:gd name="connsiteY4" fmla="*/ 2433637 h 2433637"/>
              <a:gd name="connsiteX0" fmla="*/ 2382 w 3574257"/>
              <a:gd name="connsiteY0" fmla="*/ 1807368 h 1807368"/>
              <a:gd name="connsiteX1" fmla="*/ 0 w 3574257"/>
              <a:gd name="connsiteY1" fmla="*/ 0 h 1807368"/>
              <a:gd name="connsiteX2" fmla="*/ 2040732 w 3574257"/>
              <a:gd name="connsiteY2" fmla="*/ 2381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24051 w 3574257"/>
              <a:gd name="connsiteY2" fmla="*/ 307181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40682 w 3574257"/>
              <a:gd name="connsiteY2" fmla="*/ 450057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57351 w 3574257"/>
              <a:gd name="connsiteY2" fmla="*/ 2309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0732 w 3574257"/>
              <a:gd name="connsiteY2" fmla="*/ 23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774032 w 3574257"/>
              <a:gd name="connsiteY2" fmla="*/ 161925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69294 w 3574257"/>
              <a:gd name="connsiteY2" fmla="*/ 2143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819275 w 3574257"/>
              <a:gd name="connsiteY2" fmla="*/ 200026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5494 w 3574257"/>
              <a:gd name="connsiteY2" fmla="*/ 1 h 1807368"/>
              <a:gd name="connsiteX3" fmla="*/ 3574257 w 3574257"/>
              <a:gd name="connsiteY3" fmla="*/ 1807368 h 1807368"/>
              <a:gd name="connsiteX4" fmla="*/ 2382 w 3574257"/>
              <a:gd name="connsiteY4" fmla="*/ 1807368 h 1807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74257" h="1807368">
                <a:moveTo>
                  <a:pt x="2382" y="1807368"/>
                </a:moveTo>
                <a:lnTo>
                  <a:pt x="0" y="0"/>
                </a:lnTo>
                <a:lnTo>
                  <a:pt x="2045494" y="1"/>
                </a:lnTo>
                <a:lnTo>
                  <a:pt x="3574257" y="1807368"/>
                </a:lnTo>
                <a:lnTo>
                  <a:pt x="2382" y="1807368"/>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2380" y="5051292"/>
            <a:ext cx="9146380" cy="1806709"/>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 name="connsiteX0" fmla="*/ 0 w 3352800"/>
              <a:gd name="connsiteY0" fmla="*/ 2002631 h 2002631"/>
              <a:gd name="connsiteX1" fmla="*/ 754045 w 3352800"/>
              <a:gd name="connsiteY1" fmla="*/ 146832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26618 h 526618"/>
              <a:gd name="connsiteX1" fmla="*/ 980611 w 3352800"/>
              <a:gd name="connsiteY1" fmla="*/ 9368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6888 h 526888"/>
              <a:gd name="connsiteX1" fmla="*/ 744735 w 3352800"/>
              <a:gd name="connsiteY1" fmla="*/ 0 h 526888"/>
              <a:gd name="connsiteX2" fmla="*/ 3352800 w 3352800"/>
              <a:gd name="connsiteY2" fmla="*/ 270 h 526888"/>
              <a:gd name="connsiteX3" fmla="*/ 3352800 w 3352800"/>
              <a:gd name="connsiteY3" fmla="*/ 526888 h 526888"/>
              <a:gd name="connsiteX4" fmla="*/ 0 w 3352800"/>
              <a:gd name="connsiteY4" fmla="*/ 526888 h 526888"/>
              <a:gd name="connsiteX0" fmla="*/ 0 w 3352800"/>
              <a:gd name="connsiteY0" fmla="*/ 526618 h 526618"/>
              <a:gd name="connsiteX1" fmla="*/ 811948 w 3352800"/>
              <a:gd name="connsiteY1" fmla="*/ 6092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7584 h 527584"/>
              <a:gd name="connsiteX1" fmla="*/ 751718 w 3352800"/>
              <a:gd name="connsiteY1" fmla="*/ 0 h 527584"/>
              <a:gd name="connsiteX2" fmla="*/ 3352800 w 3352800"/>
              <a:gd name="connsiteY2" fmla="*/ 966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241069 w 3352800"/>
              <a:gd name="connsiteY2" fmla="*/ 94144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 name="connsiteX0" fmla="*/ 0 w 3352800"/>
              <a:gd name="connsiteY0" fmla="*/ 527313 h 527313"/>
              <a:gd name="connsiteX1" fmla="*/ 900984 w 3352800"/>
              <a:gd name="connsiteY1" fmla="*/ 97774 h 527313"/>
              <a:gd name="connsiteX2" fmla="*/ 3352800 w 3352800"/>
              <a:gd name="connsiteY2" fmla="*/ 0 h 527313"/>
              <a:gd name="connsiteX3" fmla="*/ 3352800 w 3352800"/>
              <a:gd name="connsiteY3" fmla="*/ 527313 h 527313"/>
              <a:gd name="connsiteX4" fmla="*/ 0 w 3352800"/>
              <a:gd name="connsiteY4" fmla="*/ 527313 h 527313"/>
              <a:gd name="connsiteX0" fmla="*/ 0 w 3352800"/>
              <a:gd name="connsiteY0" fmla="*/ 527584 h 527584"/>
              <a:gd name="connsiteX1" fmla="*/ 748227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527584">
                <a:moveTo>
                  <a:pt x="0" y="527584"/>
                </a:moveTo>
                <a:lnTo>
                  <a:pt x="748227" y="0"/>
                </a:lnTo>
                <a:lnTo>
                  <a:pt x="3352800" y="271"/>
                </a:lnTo>
                <a:lnTo>
                  <a:pt x="3352800" y="527584"/>
                </a:lnTo>
                <a:lnTo>
                  <a:pt x="0" y="527584"/>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822960" y="365760"/>
            <a:ext cx="7520940" cy="548640"/>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822960" y="1100628"/>
            <a:ext cx="7520940" cy="3579849"/>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19140000">
            <a:off x="201168" y="5870448"/>
            <a:ext cx="2176272" cy="201168"/>
          </a:xfrm>
          <a:prstGeom prst="rect">
            <a:avLst/>
          </a:prstGeom>
        </p:spPr>
        <p:txBody>
          <a:bodyPr vert="horz" lIns="91440" tIns="45720" rIns="91440" bIns="45720" rtlCol="0" anchor="ctr"/>
          <a:lstStyle>
            <a:lvl1pPr algn="l">
              <a:defRPr sz="1200">
                <a:solidFill>
                  <a:srgbClr val="FFFFFF"/>
                </a:solidFill>
              </a:defRPr>
            </a:lvl1pPr>
          </a:lstStyle>
          <a:p>
            <a:fld id="{4E9A39BC-17ED-43AE-94BC-9B2CBDFA5598}" type="datetimeFigureOut">
              <a:rPr lang="en-GB" smtClean="0"/>
              <a:t>02/10/2019</a:t>
            </a:fld>
            <a:endParaRPr lang="en-GB"/>
          </a:p>
        </p:txBody>
      </p:sp>
      <p:sp>
        <p:nvSpPr>
          <p:cNvPr id="5" name="Footer Placeholder 4"/>
          <p:cNvSpPr>
            <a:spLocks noGrp="1"/>
          </p:cNvSpPr>
          <p:nvPr>
            <p:ph type="ftr" sz="quarter" idx="3"/>
          </p:nvPr>
        </p:nvSpPr>
        <p:spPr>
          <a:xfrm>
            <a:off x="3517514" y="6285122"/>
            <a:ext cx="4724400" cy="274320"/>
          </a:xfrm>
          <a:prstGeom prst="rect">
            <a:avLst/>
          </a:prstGeom>
        </p:spPr>
        <p:txBody>
          <a:bodyPr vert="horz" lIns="91440" tIns="45720" rIns="91440" bIns="45720" rtlCol="0" anchor="ctr"/>
          <a:lstStyle>
            <a:lvl1pPr algn="r">
              <a:defRPr sz="1000" cap="all" spc="200" baseline="0">
                <a:solidFill>
                  <a:srgbClr val="FFFFFF"/>
                </a:solidFill>
              </a:defRPr>
            </a:lvl1pPr>
          </a:lstStyle>
          <a:p>
            <a:endParaRPr lang="en-GB"/>
          </a:p>
        </p:txBody>
      </p:sp>
      <p:sp>
        <p:nvSpPr>
          <p:cNvPr id="6" name="Slide Number Placeholder 5"/>
          <p:cNvSpPr>
            <a:spLocks noGrp="1"/>
          </p:cNvSpPr>
          <p:nvPr>
            <p:ph type="sldNum" sz="quarter" idx="4"/>
          </p:nvPr>
        </p:nvSpPr>
        <p:spPr>
          <a:xfrm>
            <a:off x="8401038" y="6170822"/>
            <a:ext cx="502920" cy="502920"/>
          </a:xfrm>
          <a:prstGeom prst="ellipse">
            <a:avLst/>
          </a:prstGeom>
          <a:ln w="19050">
            <a:solidFill>
              <a:srgbClr val="FFFFFF"/>
            </a:solidFill>
          </a:ln>
        </p:spPr>
        <p:txBody>
          <a:bodyPr vert="horz" lIns="9144" tIns="9144" rIns="9144" bIns="9144" rtlCol="0" anchor="ctr">
            <a:normAutofit/>
          </a:bodyPr>
          <a:lstStyle>
            <a:lvl1pPr algn="ctr">
              <a:defRPr sz="1650">
                <a:solidFill>
                  <a:srgbClr val="FFFFFF"/>
                </a:solidFill>
              </a:defRPr>
            </a:lvl1pPr>
          </a:lstStyle>
          <a:p>
            <a:fld id="{BB37FF94-E34B-4DAA-B80E-9C3C1B6ABB80}"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spcBef>
          <a:spcPct val="0"/>
        </a:spcBef>
        <a:buNone/>
        <a:defRPr sz="2800" kern="1200" cap="all" baseline="0">
          <a:solidFill>
            <a:schemeClr val="tx1"/>
          </a:solidFill>
          <a:latin typeface="+mj-lt"/>
          <a:ea typeface="+mj-ea"/>
          <a:cs typeface="+mj-cs"/>
        </a:defRPr>
      </a:lvl1pPr>
    </p:titleStyle>
    <p:bodyStyle>
      <a:lvl1pPr marL="342900" indent="-342900" algn="l" defTabSz="914400" rtl="0" eaLnBrk="1" latinLnBrk="0" hangingPunct="1">
        <a:spcBef>
          <a:spcPts val="800"/>
        </a:spcBef>
        <a:buFont typeface="Arial" pitchFamily="34" charset="0"/>
        <a:buNone/>
        <a:defRPr sz="1600" b="1" kern="1200">
          <a:solidFill>
            <a:schemeClr val="tx1"/>
          </a:solidFill>
          <a:latin typeface="+mn-lt"/>
          <a:ea typeface="+mn-ea"/>
          <a:cs typeface="+mn-cs"/>
        </a:defRPr>
      </a:lvl1pPr>
      <a:lvl2pPr marL="173736" indent="-173736"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2pPr>
      <a:lvl3pPr marL="402336" indent="-164592"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3pPr>
      <a:lvl4pPr marL="630936" indent="-164592"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4pPr>
      <a:lvl5pPr marL="859536" indent="-173736"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5pPr>
      <a:lvl6pPr marL="1097280" indent="-173736"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6pPr>
      <a:lvl7pPr marL="13533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7pPr>
      <a:lvl8pPr marL="15819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8pPr>
      <a:lvl9pPr marL="1792224"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8.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8.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3.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5.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3.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b="1" dirty="0" smtClean="0"/>
              <a:t>Methods </a:t>
            </a:r>
            <a:r>
              <a:rPr lang="en-GB" b="1" dirty="0"/>
              <a:t>and Approaches in Interfaith Studies</a:t>
            </a:r>
            <a:endParaRPr lang="en-GB" dirty="0"/>
          </a:p>
        </p:txBody>
      </p:sp>
      <p:sp>
        <p:nvSpPr>
          <p:cNvPr id="3" name="Subtitle 2"/>
          <p:cNvSpPr>
            <a:spLocks noGrp="1"/>
          </p:cNvSpPr>
          <p:nvPr>
            <p:ph type="subTitle" idx="1"/>
          </p:nvPr>
        </p:nvSpPr>
        <p:spPr/>
        <p:txBody>
          <a:bodyPr/>
          <a:lstStyle/>
          <a:p>
            <a:r>
              <a:rPr lang="en-GB" b="1" dirty="0"/>
              <a:t>HPPD7001</a:t>
            </a:r>
            <a:endParaRPr lang="en-GB" dirty="0"/>
          </a:p>
        </p:txBody>
      </p:sp>
    </p:spTree>
    <p:extLst>
      <p:ext uri="{BB962C8B-B14F-4D97-AF65-F5344CB8AC3E}">
        <p14:creationId xmlns:p14="http://schemas.microsoft.com/office/powerpoint/2010/main" val="62949940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Admin!</a:t>
            </a:r>
            <a:endParaRPr lang="en-GB" dirty="0"/>
          </a:p>
        </p:txBody>
      </p:sp>
      <p:sp>
        <p:nvSpPr>
          <p:cNvPr id="3" name="Text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31652361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77500" lnSpcReduction="20000"/>
          </a:bodyPr>
          <a:lstStyle/>
          <a:p>
            <a:pPr marL="0" lvl="0" indent="0"/>
            <a:r>
              <a:rPr lang="en-GB" b="0" dirty="0"/>
              <a:t>To critically examine key texts in Interfaith Studies. </a:t>
            </a:r>
          </a:p>
          <a:p>
            <a:pPr marL="0" lvl="0" indent="0"/>
            <a:r>
              <a:rPr lang="en-GB" b="0" dirty="0"/>
              <a:t>To critically assess the main classical and contemporary methods and approaches in Interfaith Studies. </a:t>
            </a:r>
          </a:p>
          <a:p>
            <a:pPr marL="0" lvl="0" indent="0"/>
            <a:r>
              <a:rPr lang="en-GB" b="0" dirty="0"/>
              <a:t>To explore theories and debates about ‘dialogue’, ‘difference’, and ‘co-existence’.</a:t>
            </a:r>
          </a:p>
          <a:p>
            <a:endParaRPr lang="en-GB" dirty="0"/>
          </a:p>
        </p:txBody>
      </p:sp>
      <p:sp>
        <p:nvSpPr>
          <p:cNvPr id="3" name="Content Placeholder 2"/>
          <p:cNvSpPr>
            <a:spLocks noGrp="1"/>
          </p:cNvSpPr>
          <p:nvPr>
            <p:ph sz="half" idx="2"/>
          </p:nvPr>
        </p:nvSpPr>
        <p:spPr/>
        <p:txBody>
          <a:bodyPr>
            <a:normAutofit fontScale="77500" lnSpcReduction="20000"/>
          </a:bodyPr>
          <a:lstStyle/>
          <a:p>
            <a:endParaRPr lang="en-GB"/>
          </a:p>
        </p:txBody>
      </p:sp>
      <p:sp>
        <p:nvSpPr>
          <p:cNvPr id="4" name="Title 3"/>
          <p:cNvSpPr>
            <a:spLocks noGrp="1"/>
          </p:cNvSpPr>
          <p:nvPr>
            <p:ph type="title"/>
          </p:nvPr>
        </p:nvSpPr>
        <p:spPr/>
        <p:txBody>
          <a:bodyPr/>
          <a:lstStyle/>
          <a:p>
            <a:r>
              <a:rPr lang="en-GB" dirty="0" smtClean="0"/>
              <a:t>Aims</a:t>
            </a:r>
            <a:endParaRPr lang="en-GB" dirty="0"/>
          </a:p>
        </p:txBody>
      </p:sp>
    </p:spTree>
    <p:extLst>
      <p:ext uri="{BB962C8B-B14F-4D97-AF65-F5344CB8AC3E}">
        <p14:creationId xmlns:p14="http://schemas.microsoft.com/office/powerpoint/2010/main" val="115923804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62500" lnSpcReduction="20000"/>
          </a:bodyPr>
          <a:lstStyle/>
          <a:p>
            <a:pPr marL="0" indent="0" hangingPunct="0"/>
            <a:r>
              <a:rPr lang="en-GB" b="0" dirty="0"/>
              <a:t>Upon the successful completion of this module, the student should be able to demonstrate the ability to:</a:t>
            </a:r>
          </a:p>
          <a:p>
            <a:pPr marL="457200" lvl="0" indent="-457200">
              <a:buFont typeface="Arial" panose="020B0604020202020204" pitchFamily="34" charset="0"/>
              <a:buChar char="•"/>
            </a:pPr>
            <a:r>
              <a:rPr lang="en-GB" b="0" dirty="0"/>
              <a:t>understand and discuss the different approaches in Interfaith Studies;</a:t>
            </a:r>
          </a:p>
          <a:p>
            <a:pPr marL="457200" lvl="0" indent="-457200">
              <a:buFont typeface="Arial" panose="020B0604020202020204" pitchFamily="34" charset="0"/>
              <a:buChar char="•"/>
            </a:pPr>
            <a:r>
              <a:rPr lang="en-GB" b="0" dirty="0"/>
              <a:t>investigate, by the use of examples, the strengths and limits of approaches in Interfaith Studies;</a:t>
            </a:r>
          </a:p>
          <a:p>
            <a:endParaRPr lang="en-GB" dirty="0"/>
          </a:p>
        </p:txBody>
      </p:sp>
      <p:sp>
        <p:nvSpPr>
          <p:cNvPr id="3" name="Content Placeholder 2"/>
          <p:cNvSpPr>
            <a:spLocks noGrp="1"/>
          </p:cNvSpPr>
          <p:nvPr>
            <p:ph sz="half" idx="2"/>
          </p:nvPr>
        </p:nvSpPr>
        <p:spPr/>
        <p:txBody>
          <a:bodyPr>
            <a:normAutofit fontScale="62500" lnSpcReduction="20000"/>
          </a:bodyPr>
          <a:lstStyle/>
          <a:p>
            <a:pPr marL="457200" lvl="0" indent="-457200">
              <a:buFont typeface="Arial" panose="020B0604020202020204" pitchFamily="34" charset="0"/>
              <a:buChar char="•"/>
            </a:pPr>
            <a:endParaRPr lang="en-GB" b="0" dirty="0" smtClean="0"/>
          </a:p>
          <a:p>
            <a:pPr marL="457200" lvl="0" indent="-457200">
              <a:buFont typeface="Arial" panose="020B0604020202020204" pitchFamily="34" charset="0"/>
              <a:buChar char="•"/>
            </a:pPr>
            <a:endParaRPr lang="en-GB" b="0" dirty="0"/>
          </a:p>
          <a:p>
            <a:pPr marL="457200" lvl="0" indent="-457200">
              <a:buFont typeface="Arial" panose="020B0604020202020204" pitchFamily="34" charset="0"/>
              <a:buChar char="•"/>
            </a:pPr>
            <a:endParaRPr lang="en-GB" b="0" dirty="0" smtClean="0"/>
          </a:p>
          <a:p>
            <a:pPr marL="457200" lvl="0" indent="-457200">
              <a:buFont typeface="Arial" panose="020B0604020202020204" pitchFamily="34" charset="0"/>
              <a:buChar char="•"/>
            </a:pPr>
            <a:r>
              <a:rPr lang="en-GB" b="0" dirty="0" smtClean="0"/>
              <a:t>critically </a:t>
            </a:r>
            <a:r>
              <a:rPr lang="en-GB" b="0" dirty="0"/>
              <a:t>assess issues involved in Interfaith Studies; </a:t>
            </a:r>
          </a:p>
          <a:p>
            <a:pPr marL="457200" lvl="0" indent="-457200">
              <a:buFont typeface="Arial" panose="020B0604020202020204" pitchFamily="34" charset="0"/>
              <a:buChar char="•"/>
            </a:pPr>
            <a:r>
              <a:rPr lang="en-GB" b="0" dirty="0"/>
              <a:t>analyse the complex ways in which social categories such as class, gender, race, and sexuality shape interfaith encounters and practices of dialogue.</a:t>
            </a:r>
          </a:p>
          <a:p>
            <a:endParaRPr lang="en-GB" dirty="0"/>
          </a:p>
        </p:txBody>
      </p:sp>
      <p:sp>
        <p:nvSpPr>
          <p:cNvPr id="4" name="Title 3"/>
          <p:cNvSpPr>
            <a:spLocks noGrp="1"/>
          </p:cNvSpPr>
          <p:nvPr>
            <p:ph type="title"/>
          </p:nvPr>
        </p:nvSpPr>
        <p:spPr/>
        <p:txBody>
          <a:bodyPr/>
          <a:lstStyle/>
          <a:p>
            <a:r>
              <a:rPr lang="en-GB" dirty="0" smtClean="0"/>
              <a:t>Learning Outcomes</a:t>
            </a:r>
            <a:endParaRPr lang="en-GB" dirty="0"/>
          </a:p>
        </p:txBody>
      </p:sp>
    </p:spTree>
    <p:extLst>
      <p:ext uri="{BB962C8B-B14F-4D97-AF65-F5344CB8AC3E}">
        <p14:creationId xmlns:p14="http://schemas.microsoft.com/office/powerpoint/2010/main" val="218934524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General Topics</a:t>
            </a:r>
            <a:endParaRPr lang="en-GB" dirty="0"/>
          </a:p>
        </p:txBody>
      </p:sp>
      <p:sp>
        <p:nvSpPr>
          <p:cNvPr id="3" name="Content Placeholder 2"/>
          <p:cNvSpPr>
            <a:spLocks noGrp="1"/>
          </p:cNvSpPr>
          <p:nvPr>
            <p:ph idx="1"/>
          </p:nvPr>
        </p:nvSpPr>
        <p:spPr/>
        <p:txBody>
          <a:bodyPr>
            <a:normAutofit lnSpcReduction="10000"/>
          </a:bodyPr>
          <a:lstStyle/>
          <a:p>
            <a:pPr marL="0" lvl="0" indent="0"/>
            <a:r>
              <a:rPr lang="en-GB" b="0" dirty="0"/>
              <a:t>The history and development of Interfaith dialogue and engagement within a global context, with particular emphasis on changes and developments in theory and practice</a:t>
            </a:r>
            <a:r>
              <a:rPr lang="en-GB" b="0" dirty="0" smtClean="0"/>
              <a:t>.</a:t>
            </a:r>
          </a:p>
          <a:p>
            <a:pPr marL="0" lvl="0" indent="0"/>
            <a:endParaRPr lang="en-GB" b="0" dirty="0"/>
          </a:p>
          <a:p>
            <a:pPr marL="0" lvl="0" indent="0"/>
            <a:r>
              <a:rPr lang="en-GB" b="0" dirty="0"/>
              <a:t>Gaining a thorough understanding of the “theology of religions” paradigm and John Hick’s influential thesis of “religious pluralism</a:t>
            </a:r>
            <a:r>
              <a:rPr lang="en-GB" b="0" dirty="0" smtClean="0"/>
              <a:t>”.</a:t>
            </a:r>
          </a:p>
          <a:p>
            <a:pPr marL="0" lvl="0" indent="0"/>
            <a:endParaRPr lang="en-GB" b="0" dirty="0"/>
          </a:p>
          <a:p>
            <a:pPr marL="0" lvl="0" indent="0"/>
            <a:r>
              <a:rPr lang="en-GB" b="0" dirty="0"/>
              <a:t>Exploring how different faith communities forward claims about religious truth, salvation, and revelation</a:t>
            </a:r>
            <a:r>
              <a:rPr lang="en-GB" b="0" dirty="0" smtClean="0"/>
              <a:t>.</a:t>
            </a:r>
          </a:p>
          <a:p>
            <a:pPr marL="0" lvl="0" indent="0"/>
            <a:endParaRPr lang="en-GB" b="0" dirty="0"/>
          </a:p>
          <a:p>
            <a:pPr marL="0" lvl="0" indent="0"/>
            <a:r>
              <a:rPr lang="en-GB" b="0" dirty="0"/>
              <a:t>Examining a range of forms and encounters in interfaith and interreligious engagement</a:t>
            </a:r>
            <a:r>
              <a:rPr lang="en-GB" b="0" dirty="0" smtClean="0"/>
              <a:t>.</a:t>
            </a:r>
          </a:p>
        </p:txBody>
      </p:sp>
    </p:spTree>
    <p:extLst>
      <p:ext uri="{BB962C8B-B14F-4D97-AF65-F5344CB8AC3E}">
        <p14:creationId xmlns:p14="http://schemas.microsoft.com/office/powerpoint/2010/main" val="97474246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General Topics</a:t>
            </a:r>
            <a:endParaRPr lang="en-GB" dirty="0"/>
          </a:p>
        </p:txBody>
      </p:sp>
      <p:sp>
        <p:nvSpPr>
          <p:cNvPr id="3" name="Content Placeholder 2"/>
          <p:cNvSpPr>
            <a:spLocks noGrp="1"/>
          </p:cNvSpPr>
          <p:nvPr>
            <p:ph idx="1"/>
          </p:nvPr>
        </p:nvSpPr>
        <p:spPr/>
        <p:txBody>
          <a:bodyPr/>
          <a:lstStyle/>
          <a:p>
            <a:pPr marL="0" lvl="0" indent="0"/>
            <a:r>
              <a:rPr lang="en-GB" b="0" dirty="0"/>
              <a:t>Applying theoretical approaches and frameworks to present-day contextual realities, situations, and problems</a:t>
            </a:r>
            <a:r>
              <a:rPr lang="en-GB" b="0" dirty="0" smtClean="0"/>
              <a:t>.</a:t>
            </a:r>
          </a:p>
          <a:p>
            <a:pPr marL="0" lvl="0" indent="0"/>
            <a:endParaRPr lang="en-GB" b="0" dirty="0"/>
          </a:p>
          <a:p>
            <a:pPr marL="0" lvl="0" indent="0"/>
            <a:r>
              <a:rPr lang="en-GB" b="0" dirty="0"/>
              <a:t>Examining the challenges of Interfaith engagement from a variety of perspectives, including different regional contexts, </a:t>
            </a:r>
            <a:r>
              <a:rPr lang="en-GB" b="0" dirty="0" err="1"/>
              <a:t>postcolonialism</a:t>
            </a:r>
            <a:r>
              <a:rPr lang="en-GB" b="0" dirty="0"/>
              <a:t> and feminism</a:t>
            </a:r>
            <a:r>
              <a:rPr lang="en-GB" b="0" dirty="0" smtClean="0"/>
              <a:t>.</a:t>
            </a:r>
          </a:p>
          <a:p>
            <a:pPr marL="0" lvl="0" indent="0"/>
            <a:endParaRPr lang="en-GB" b="0" dirty="0"/>
          </a:p>
          <a:p>
            <a:pPr marL="0" lvl="0" indent="0"/>
            <a:r>
              <a:rPr lang="en-GB" b="0" dirty="0"/>
              <a:t>Understanding how interfaith work and scholarship relate to other “inclusivist” frameworks, such as multiculturalism and inter-</a:t>
            </a:r>
            <a:r>
              <a:rPr lang="en-GB" b="0" dirty="0" err="1"/>
              <a:t>culturalism</a:t>
            </a:r>
            <a:r>
              <a:rPr lang="en-GB" b="0" dirty="0" smtClean="0"/>
              <a:t>.</a:t>
            </a:r>
          </a:p>
          <a:p>
            <a:pPr marL="0" lvl="0" indent="0"/>
            <a:endParaRPr lang="en-GB" b="0" dirty="0"/>
          </a:p>
          <a:p>
            <a:pPr marL="0" lvl="0" indent="0"/>
            <a:r>
              <a:rPr lang="en-GB" b="0" dirty="0"/>
              <a:t>Investigating the use of interfaith dialogue in areas such as social cohesion and peace building.</a:t>
            </a:r>
          </a:p>
          <a:p>
            <a:endParaRPr lang="en-GB" dirty="0"/>
          </a:p>
        </p:txBody>
      </p:sp>
    </p:spTree>
    <p:extLst>
      <p:ext uri="{BB962C8B-B14F-4D97-AF65-F5344CB8AC3E}">
        <p14:creationId xmlns:p14="http://schemas.microsoft.com/office/powerpoint/2010/main" val="38433022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47500" lnSpcReduction="20000"/>
          </a:bodyPr>
          <a:lstStyle/>
          <a:p>
            <a:pPr marL="0" indent="0" hangingPunct="0"/>
            <a:r>
              <a:rPr lang="en-GB" b="0" dirty="0" smtClean="0"/>
              <a:t>Coursework</a:t>
            </a:r>
            <a:r>
              <a:rPr lang="en-GB" b="0" dirty="0"/>
              <a:t>: Book review (1500 words</a:t>
            </a:r>
            <a:r>
              <a:rPr lang="en-GB" b="0" dirty="0" smtClean="0"/>
              <a:t>) 25%</a:t>
            </a:r>
            <a:endParaRPr lang="en-GB" b="0" dirty="0"/>
          </a:p>
          <a:p>
            <a:pPr marL="0" indent="0" hangingPunct="0"/>
            <a:r>
              <a:rPr lang="en-GB" b="0" dirty="0"/>
              <a:t> </a:t>
            </a:r>
          </a:p>
          <a:p>
            <a:pPr marL="0" indent="0" hangingPunct="0"/>
            <a:r>
              <a:rPr lang="en-GB" b="0" dirty="0" smtClean="0"/>
              <a:t>Example:</a:t>
            </a:r>
            <a:r>
              <a:rPr lang="en-GB" b="0" dirty="0"/>
              <a:t> </a:t>
            </a:r>
          </a:p>
          <a:p>
            <a:pPr marL="0" indent="0" hangingPunct="0"/>
            <a:r>
              <a:rPr lang="en-GB" b="0" dirty="0"/>
              <a:t>Write a book review for an academic journal about one of the following </a:t>
            </a:r>
            <a:r>
              <a:rPr lang="en-GB" b="0" dirty="0" smtClean="0"/>
              <a:t>books (or a different one, in agreement with the tutor): </a:t>
            </a:r>
            <a:endParaRPr lang="en-GB" b="0" dirty="0"/>
          </a:p>
          <a:p>
            <a:pPr marL="0" lvl="0" indent="0"/>
            <a:r>
              <a:rPr lang="en-GB" b="0" dirty="0" err="1"/>
              <a:t>Banchoff</a:t>
            </a:r>
            <a:r>
              <a:rPr lang="en-GB" b="0" dirty="0"/>
              <a:t>, Thomas (ed.), </a:t>
            </a:r>
            <a:r>
              <a:rPr lang="en-GB" b="0" i="1" dirty="0"/>
              <a:t>Religious Pluralism, Globalization, and World Politics</a:t>
            </a:r>
            <a:r>
              <a:rPr lang="en-GB" b="0" dirty="0"/>
              <a:t>. Oxford: Oxford University Press, 2008.</a:t>
            </a:r>
          </a:p>
          <a:p>
            <a:pPr marL="0" lvl="0" indent="0"/>
            <a:r>
              <a:rPr lang="en-GB" b="0" dirty="0"/>
              <a:t>Cohen, Charles L. and Ronald L. Numbers, </a:t>
            </a:r>
            <a:r>
              <a:rPr lang="en-GB" b="0" i="1" dirty="0"/>
              <a:t>Gods in America: Religious Pluralism in the United States</a:t>
            </a:r>
            <a:r>
              <a:rPr lang="en-GB" b="0" dirty="0"/>
              <a:t>. Oxford: Oxford University Press, 2013.</a:t>
            </a:r>
          </a:p>
          <a:p>
            <a:pPr marL="0" lvl="0" indent="0"/>
            <a:r>
              <a:rPr lang="en-GB" b="0" dirty="0"/>
              <a:t>Harris, Elizabeth, Paul Hedges and </a:t>
            </a:r>
            <a:r>
              <a:rPr lang="en-GB" b="0" dirty="0" err="1"/>
              <a:t>Shanthikumar</a:t>
            </a:r>
            <a:r>
              <a:rPr lang="en-GB" b="0" dirty="0"/>
              <a:t> </a:t>
            </a:r>
            <a:r>
              <a:rPr lang="en-GB" b="0" dirty="0" err="1"/>
              <a:t>Hettiarachchi</a:t>
            </a:r>
            <a:r>
              <a:rPr lang="en-GB" b="0" dirty="0"/>
              <a:t> (eds.), </a:t>
            </a:r>
            <a:r>
              <a:rPr lang="en-GB" b="0" i="1" dirty="0"/>
              <a:t>Twenty-First Theologies of Religions: Retrospection and Future Prospects. </a:t>
            </a:r>
            <a:r>
              <a:rPr lang="en-GB" b="0" dirty="0"/>
              <a:t>Leiden: Brill, 2017.</a:t>
            </a:r>
          </a:p>
          <a:p>
            <a:endParaRPr lang="en-GB" dirty="0"/>
          </a:p>
        </p:txBody>
      </p:sp>
      <p:sp>
        <p:nvSpPr>
          <p:cNvPr id="3" name="Content Placeholder 2"/>
          <p:cNvSpPr>
            <a:spLocks noGrp="1"/>
          </p:cNvSpPr>
          <p:nvPr>
            <p:ph sz="half" idx="2"/>
          </p:nvPr>
        </p:nvSpPr>
        <p:spPr/>
        <p:txBody>
          <a:bodyPr>
            <a:normAutofit fontScale="47500" lnSpcReduction="20000"/>
          </a:bodyPr>
          <a:lstStyle/>
          <a:p>
            <a:endParaRPr lang="en-GB"/>
          </a:p>
        </p:txBody>
      </p:sp>
      <p:sp>
        <p:nvSpPr>
          <p:cNvPr id="4" name="Title 3"/>
          <p:cNvSpPr>
            <a:spLocks noGrp="1"/>
          </p:cNvSpPr>
          <p:nvPr>
            <p:ph type="title"/>
          </p:nvPr>
        </p:nvSpPr>
        <p:spPr/>
        <p:txBody>
          <a:bodyPr/>
          <a:lstStyle/>
          <a:p>
            <a:r>
              <a:rPr lang="en-GB" dirty="0" smtClean="0"/>
              <a:t>Assessment 1</a:t>
            </a:r>
            <a:endParaRPr lang="en-GB" dirty="0"/>
          </a:p>
        </p:txBody>
      </p:sp>
    </p:spTree>
    <p:extLst>
      <p:ext uri="{BB962C8B-B14F-4D97-AF65-F5344CB8AC3E}">
        <p14:creationId xmlns:p14="http://schemas.microsoft.com/office/powerpoint/2010/main" val="9426136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Autofit/>
          </a:bodyPr>
          <a:lstStyle/>
          <a:p>
            <a:pPr marL="0" indent="0" hangingPunct="0"/>
            <a:r>
              <a:rPr lang="en-GB" sz="1300" b="0" dirty="0" smtClean="0"/>
              <a:t>Coursework</a:t>
            </a:r>
            <a:r>
              <a:rPr lang="en-GB" sz="1300" b="0" dirty="0"/>
              <a:t>: Encyclopaedia article (2000 words</a:t>
            </a:r>
            <a:r>
              <a:rPr lang="en-GB" sz="1300" b="0" dirty="0" smtClean="0"/>
              <a:t>) 25%</a:t>
            </a:r>
            <a:endParaRPr lang="en-GB" sz="1300" b="0" dirty="0"/>
          </a:p>
          <a:p>
            <a:pPr marL="0" indent="0" hangingPunct="0"/>
            <a:r>
              <a:rPr lang="en-GB" sz="1300" b="0" dirty="0"/>
              <a:t> </a:t>
            </a:r>
          </a:p>
          <a:p>
            <a:pPr marL="0" indent="0" hangingPunct="0"/>
            <a:r>
              <a:rPr lang="en-GB" sz="1300" b="0" dirty="0" smtClean="0"/>
              <a:t>Example:</a:t>
            </a:r>
            <a:r>
              <a:rPr lang="en-GB" sz="1300" b="0" dirty="0"/>
              <a:t> </a:t>
            </a:r>
          </a:p>
          <a:p>
            <a:pPr marL="0" indent="0" hangingPunct="0"/>
            <a:r>
              <a:rPr lang="en-GB" sz="1300" b="0" dirty="0"/>
              <a:t>Write an entry for an academic encyclopaedia about one of these </a:t>
            </a:r>
            <a:r>
              <a:rPr lang="en-GB" sz="1300" b="0" dirty="0" smtClean="0"/>
              <a:t>topics (or a different one, in agreement with the tutor): </a:t>
            </a:r>
            <a:endParaRPr lang="en-GB" sz="1300" b="0" dirty="0" smtClean="0"/>
          </a:p>
          <a:p>
            <a:pPr marL="0" indent="0" hangingPunct="0"/>
            <a:endParaRPr lang="en-GB" sz="1300" b="0" dirty="0"/>
          </a:p>
          <a:p>
            <a:pPr marL="0" lvl="0" indent="0" hangingPunct="0"/>
            <a:r>
              <a:rPr lang="en-GB" sz="1300" b="0" dirty="0"/>
              <a:t>Religious pluralism </a:t>
            </a:r>
          </a:p>
          <a:p>
            <a:pPr marL="0" lvl="0" indent="0" hangingPunct="0"/>
            <a:r>
              <a:rPr lang="en-GB" sz="1300" b="0" dirty="0" smtClean="0"/>
              <a:t>Religious inclusivism</a:t>
            </a:r>
          </a:p>
          <a:p>
            <a:pPr marL="0" lvl="0" indent="0" hangingPunct="0"/>
            <a:r>
              <a:rPr lang="en-GB" sz="1300" b="0" dirty="0" smtClean="0"/>
              <a:t>Religious </a:t>
            </a:r>
            <a:r>
              <a:rPr lang="en-GB" sz="1300" b="0" dirty="0"/>
              <a:t>exclusivism  </a:t>
            </a:r>
          </a:p>
          <a:p>
            <a:pPr marL="0" lvl="0" indent="0" hangingPunct="0"/>
            <a:r>
              <a:rPr lang="en-GB" sz="1300" b="0" dirty="0"/>
              <a:t>Interreligious dialogue and peace building</a:t>
            </a:r>
          </a:p>
          <a:p>
            <a:endParaRPr lang="en-GB" dirty="0"/>
          </a:p>
        </p:txBody>
      </p:sp>
      <p:sp>
        <p:nvSpPr>
          <p:cNvPr id="3" name="Content Placeholder 2"/>
          <p:cNvSpPr>
            <a:spLocks noGrp="1"/>
          </p:cNvSpPr>
          <p:nvPr>
            <p:ph sz="half" idx="2"/>
          </p:nvPr>
        </p:nvSpPr>
        <p:spPr/>
        <p:txBody>
          <a:bodyPr>
            <a:normAutofit/>
          </a:bodyPr>
          <a:lstStyle/>
          <a:p>
            <a:endParaRPr lang="en-GB"/>
          </a:p>
        </p:txBody>
      </p:sp>
      <p:sp>
        <p:nvSpPr>
          <p:cNvPr id="4" name="Title 3"/>
          <p:cNvSpPr>
            <a:spLocks noGrp="1"/>
          </p:cNvSpPr>
          <p:nvPr>
            <p:ph type="title"/>
          </p:nvPr>
        </p:nvSpPr>
        <p:spPr/>
        <p:txBody>
          <a:bodyPr/>
          <a:lstStyle/>
          <a:p>
            <a:r>
              <a:rPr lang="en-GB" dirty="0" smtClean="0"/>
              <a:t>Assessment 2</a:t>
            </a:r>
            <a:endParaRPr lang="en-GB" dirty="0"/>
          </a:p>
        </p:txBody>
      </p:sp>
    </p:spTree>
    <p:extLst>
      <p:ext uri="{BB962C8B-B14F-4D97-AF65-F5344CB8AC3E}">
        <p14:creationId xmlns:p14="http://schemas.microsoft.com/office/powerpoint/2010/main" val="7067621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Autofit/>
          </a:bodyPr>
          <a:lstStyle/>
          <a:p>
            <a:pPr hangingPunct="0"/>
            <a:r>
              <a:rPr lang="en-GB" sz="1300" b="0" dirty="0"/>
              <a:t>Coursework: Short essay (4000 words</a:t>
            </a:r>
            <a:r>
              <a:rPr lang="en-GB" sz="1300" b="0" dirty="0" smtClean="0"/>
              <a:t>) 50%</a:t>
            </a:r>
            <a:r>
              <a:rPr lang="en-GB" sz="1300" dirty="0"/>
              <a:t/>
            </a:r>
            <a:br>
              <a:rPr lang="en-GB" sz="1300" dirty="0"/>
            </a:br>
            <a:endParaRPr lang="en-GB" sz="1300" dirty="0"/>
          </a:p>
          <a:p>
            <a:pPr hangingPunct="0"/>
            <a:r>
              <a:rPr lang="en-GB" sz="1300" b="0" dirty="0" smtClean="0"/>
              <a:t>Choose, through discussion with the tutor, an essay title. For example</a:t>
            </a:r>
            <a:r>
              <a:rPr lang="en-GB" sz="1300" b="0" dirty="0" smtClean="0"/>
              <a:t>:</a:t>
            </a:r>
            <a:r>
              <a:rPr lang="en-GB" sz="1300" b="0" dirty="0"/>
              <a:t> </a:t>
            </a:r>
            <a:endParaRPr lang="en-GB" sz="1300" dirty="0"/>
          </a:p>
          <a:p>
            <a:pPr hangingPunct="0"/>
            <a:r>
              <a:rPr lang="en-GB" sz="1300" b="0" dirty="0"/>
              <a:t>Expound and assess John Hick’s thesis of ‘religious pluralism</a:t>
            </a:r>
            <a:r>
              <a:rPr lang="en-GB" sz="1300" b="0" dirty="0" smtClean="0"/>
              <a:t>’</a:t>
            </a:r>
          </a:p>
          <a:p>
            <a:pPr hangingPunct="0"/>
            <a:endParaRPr lang="en-GB" sz="1300" dirty="0"/>
          </a:p>
          <a:p>
            <a:pPr hangingPunct="0"/>
            <a:r>
              <a:rPr lang="en-GB" sz="1300" b="0" dirty="0"/>
              <a:t>Can there be revelation in different religions</a:t>
            </a:r>
            <a:r>
              <a:rPr lang="en-GB" sz="1300" b="0" dirty="0" smtClean="0"/>
              <a:t>?</a:t>
            </a:r>
          </a:p>
          <a:p>
            <a:pPr hangingPunct="0"/>
            <a:endParaRPr lang="en-GB" sz="1300" dirty="0"/>
          </a:p>
          <a:p>
            <a:pPr hangingPunct="0"/>
            <a:r>
              <a:rPr lang="en-GB" sz="1300" b="0" dirty="0"/>
              <a:t>What is the relationship between the scholar and the activist when it comes to interfaith dialogue</a:t>
            </a:r>
            <a:r>
              <a:rPr lang="en-GB" sz="1300" b="0" dirty="0" smtClean="0"/>
              <a:t>?</a:t>
            </a:r>
            <a:endParaRPr lang="en-GB" sz="1300" dirty="0"/>
          </a:p>
        </p:txBody>
      </p:sp>
      <p:sp>
        <p:nvSpPr>
          <p:cNvPr id="3" name="Content Placeholder 2"/>
          <p:cNvSpPr>
            <a:spLocks noGrp="1"/>
          </p:cNvSpPr>
          <p:nvPr>
            <p:ph sz="half" idx="2"/>
          </p:nvPr>
        </p:nvSpPr>
        <p:spPr/>
        <p:txBody>
          <a:bodyPr>
            <a:normAutofit/>
          </a:bodyPr>
          <a:lstStyle/>
          <a:p>
            <a:endParaRPr lang="en-GB"/>
          </a:p>
        </p:txBody>
      </p:sp>
      <p:sp>
        <p:nvSpPr>
          <p:cNvPr id="4" name="Title 3"/>
          <p:cNvSpPr>
            <a:spLocks noGrp="1"/>
          </p:cNvSpPr>
          <p:nvPr>
            <p:ph type="title"/>
          </p:nvPr>
        </p:nvSpPr>
        <p:spPr/>
        <p:txBody>
          <a:bodyPr/>
          <a:lstStyle/>
          <a:p>
            <a:r>
              <a:rPr lang="en-GB" dirty="0" smtClean="0"/>
              <a:t>Assessment 3</a:t>
            </a:r>
            <a:endParaRPr lang="en-GB" dirty="0"/>
          </a:p>
        </p:txBody>
      </p:sp>
    </p:spTree>
    <p:extLst>
      <p:ext uri="{BB962C8B-B14F-4D97-AF65-F5344CB8AC3E}">
        <p14:creationId xmlns:p14="http://schemas.microsoft.com/office/powerpoint/2010/main" val="42000415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Autofit/>
          </a:bodyPr>
          <a:lstStyle/>
          <a:p>
            <a:r>
              <a:rPr lang="en-GB" sz="2200" dirty="0" smtClean="0"/>
              <a:t>1: Contemporary Society</a:t>
            </a:r>
          </a:p>
          <a:p>
            <a:r>
              <a:rPr lang="en-GB" sz="2200" dirty="0" smtClean="0"/>
              <a:t>2: What is (interfaith) dialogue?</a:t>
            </a:r>
          </a:p>
          <a:p>
            <a:r>
              <a:rPr lang="en-GB" sz="2200" dirty="0" smtClean="0"/>
              <a:t>3: The Classic Framework</a:t>
            </a:r>
          </a:p>
          <a:p>
            <a:r>
              <a:rPr lang="en-GB" sz="2200" dirty="0" smtClean="0"/>
              <a:t>4: Inclusivism and Pluralism</a:t>
            </a:r>
          </a:p>
          <a:p>
            <a:r>
              <a:rPr lang="en-GB" sz="2200" dirty="0" smtClean="0"/>
              <a:t>5: Particularism and Paradigmatic critiques</a:t>
            </a:r>
            <a:endParaRPr lang="en-GB" sz="2200" dirty="0"/>
          </a:p>
        </p:txBody>
      </p:sp>
      <p:sp>
        <p:nvSpPr>
          <p:cNvPr id="3" name="Content Placeholder 2"/>
          <p:cNvSpPr>
            <a:spLocks noGrp="1"/>
          </p:cNvSpPr>
          <p:nvPr>
            <p:ph sz="half" idx="2"/>
          </p:nvPr>
        </p:nvSpPr>
        <p:spPr/>
        <p:txBody>
          <a:bodyPr>
            <a:noAutofit/>
          </a:bodyPr>
          <a:lstStyle/>
          <a:p>
            <a:r>
              <a:rPr lang="en-GB" sz="2200" dirty="0" smtClean="0"/>
              <a:t>6: Alternative Approaches</a:t>
            </a:r>
          </a:p>
          <a:p>
            <a:r>
              <a:rPr lang="en-GB" sz="2200" dirty="0" smtClean="0"/>
              <a:t>7: Feminist Approaches</a:t>
            </a:r>
          </a:p>
          <a:p>
            <a:r>
              <a:rPr lang="en-GB" sz="2200" dirty="0" smtClean="0"/>
              <a:t>8: Dialogue and the Globalised World</a:t>
            </a:r>
          </a:p>
          <a:p>
            <a:r>
              <a:rPr lang="en-GB" sz="2200" dirty="0" smtClean="0"/>
              <a:t>9: Queer Approaches to Dialogue</a:t>
            </a:r>
          </a:p>
          <a:p>
            <a:r>
              <a:rPr lang="en-GB" sz="2200" dirty="0" smtClean="0"/>
              <a:t>10: Summary</a:t>
            </a:r>
            <a:endParaRPr lang="en-GB" sz="2200" dirty="0"/>
          </a:p>
        </p:txBody>
      </p:sp>
      <p:sp>
        <p:nvSpPr>
          <p:cNvPr id="4" name="Title 3"/>
          <p:cNvSpPr>
            <a:spLocks noGrp="1"/>
          </p:cNvSpPr>
          <p:nvPr>
            <p:ph type="title"/>
          </p:nvPr>
        </p:nvSpPr>
        <p:spPr/>
        <p:txBody>
          <a:bodyPr/>
          <a:lstStyle/>
          <a:p>
            <a:r>
              <a:rPr lang="en-GB" dirty="0" smtClean="0"/>
              <a:t>Outline</a:t>
            </a:r>
            <a:endParaRPr lang="en-GB" dirty="0"/>
          </a:p>
        </p:txBody>
      </p:sp>
    </p:spTree>
    <p:extLst>
      <p:ext uri="{BB962C8B-B14F-4D97-AF65-F5344CB8AC3E}">
        <p14:creationId xmlns:p14="http://schemas.microsoft.com/office/powerpoint/2010/main" val="20748475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z="3600" dirty="0" smtClean="0"/>
              <a:t>Contemporary </a:t>
            </a:r>
            <a:r>
              <a:rPr lang="en-GB" sz="3600" dirty="0"/>
              <a:t>Society</a:t>
            </a:r>
          </a:p>
        </p:txBody>
      </p:sp>
      <p:sp>
        <p:nvSpPr>
          <p:cNvPr id="3" name="Subtitle 2"/>
          <p:cNvSpPr>
            <a:spLocks noGrp="1"/>
          </p:cNvSpPr>
          <p:nvPr>
            <p:ph type="subTitle" idx="1"/>
          </p:nvPr>
        </p:nvSpPr>
        <p:spPr/>
        <p:txBody>
          <a:bodyPr>
            <a:normAutofit fontScale="92500"/>
          </a:bodyPr>
          <a:lstStyle/>
          <a:p>
            <a:r>
              <a:rPr lang="en-GB" b="1" dirty="0" smtClean="0"/>
              <a:t>1: Methods </a:t>
            </a:r>
            <a:r>
              <a:rPr lang="en-GB" b="1" dirty="0"/>
              <a:t>and Approaches in Interfaith Studies</a:t>
            </a:r>
            <a:endParaRPr lang="en-GB" dirty="0"/>
          </a:p>
        </p:txBody>
      </p:sp>
    </p:spTree>
    <p:extLst>
      <p:ext uri="{BB962C8B-B14F-4D97-AF65-F5344CB8AC3E}">
        <p14:creationId xmlns:p14="http://schemas.microsoft.com/office/powerpoint/2010/main" val="7854703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dirty="0"/>
              <a:t>Contemporary Society</a:t>
            </a:r>
          </a:p>
        </p:txBody>
      </p:sp>
      <p:sp>
        <p:nvSpPr>
          <p:cNvPr id="3" name="Content Placeholder 2"/>
          <p:cNvSpPr>
            <a:spLocks noGrp="1"/>
          </p:cNvSpPr>
          <p:nvPr>
            <p:ph idx="1"/>
          </p:nvPr>
        </p:nvSpPr>
        <p:spPr/>
        <p:txBody>
          <a:bodyPr>
            <a:normAutofit fontScale="62500" lnSpcReduction="20000"/>
          </a:bodyPr>
          <a:lstStyle/>
          <a:p>
            <a:pPr marL="0" indent="0"/>
            <a:r>
              <a:rPr lang="en-GB" b="0" dirty="0" smtClean="0"/>
              <a:t>What are the key defining characteristics of our contemporary society?</a:t>
            </a:r>
          </a:p>
          <a:p>
            <a:pPr marL="0" indent="0"/>
            <a:endParaRPr lang="en-GB" b="0" dirty="0"/>
          </a:p>
          <a:p>
            <a:pPr marL="0" indent="0"/>
            <a:r>
              <a:rPr lang="en-GB" b="0" dirty="0" smtClean="0"/>
              <a:t>What makes our world different to previous historical eras?</a:t>
            </a:r>
          </a:p>
          <a:p>
            <a:pPr marL="0" indent="0"/>
            <a:endParaRPr lang="en-GB" b="0" dirty="0"/>
          </a:p>
          <a:p>
            <a:pPr marL="0" indent="0"/>
            <a:r>
              <a:rPr lang="en-GB" b="0" dirty="0" smtClean="0"/>
              <a:t>What </a:t>
            </a:r>
            <a:r>
              <a:rPr lang="en-GB" b="0" dirty="0" smtClean="0"/>
              <a:t>paradigm changes </a:t>
            </a:r>
            <a:r>
              <a:rPr lang="en-GB" b="0" dirty="0" smtClean="0"/>
              <a:t>has our society undergone that pose new challenges?</a:t>
            </a:r>
            <a:endParaRPr lang="en-GB" b="0" dirty="0"/>
          </a:p>
        </p:txBody>
      </p:sp>
    </p:spTree>
    <p:extLst>
      <p:ext uri="{BB962C8B-B14F-4D97-AF65-F5344CB8AC3E}">
        <p14:creationId xmlns:p14="http://schemas.microsoft.com/office/powerpoint/2010/main" val="35769422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Modernity</a:t>
            </a:r>
          </a:p>
        </p:txBody>
      </p:sp>
      <p:sp>
        <p:nvSpPr>
          <p:cNvPr id="3" name="Content Placeholder 2"/>
          <p:cNvSpPr>
            <a:spLocks noGrp="1"/>
          </p:cNvSpPr>
          <p:nvPr>
            <p:ph idx="1"/>
          </p:nvPr>
        </p:nvSpPr>
        <p:spPr/>
        <p:txBody>
          <a:bodyPr>
            <a:normAutofit fontScale="55000" lnSpcReduction="20000"/>
          </a:bodyPr>
          <a:lstStyle/>
          <a:p>
            <a:pPr marL="0" indent="0"/>
            <a:r>
              <a:rPr lang="en-GB" b="0" dirty="0" smtClean="0"/>
              <a:t>When </a:t>
            </a:r>
            <a:r>
              <a:rPr lang="en-GB" b="0" dirty="0"/>
              <a:t>is modernity?</a:t>
            </a:r>
          </a:p>
          <a:p>
            <a:pPr marL="0" indent="0"/>
            <a:endParaRPr lang="en-GB" b="0" dirty="0"/>
          </a:p>
          <a:p>
            <a:pPr marL="457200" indent="-457200">
              <a:buFont typeface="Arial" panose="020B0604020202020204" pitchFamily="34" charset="0"/>
              <a:buChar char="•"/>
            </a:pPr>
            <a:r>
              <a:rPr lang="en-GB" b="0" dirty="0"/>
              <a:t>all post-medieval history? (antiquity, medieval, modern)</a:t>
            </a:r>
          </a:p>
          <a:p>
            <a:pPr marL="457200" indent="-457200">
              <a:buFont typeface="Arial" panose="020B0604020202020204" pitchFamily="34" charset="0"/>
              <a:buChar char="•"/>
            </a:pPr>
            <a:endParaRPr lang="en-GB" b="0" dirty="0"/>
          </a:p>
          <a:p>
            <a:pPr marL="457200" indent="-457200">
              <a:buFont typeface="Arial" panose="020B0604020202020204" pitchFamily="34" charset="0"/>
              <a:buChar char="•"/>
            </a:pPr>
            <a:r>
              <a:rPr lang="en-GB" b="0" dirty="0"/>
              <a:t>Post-Enlightenment?</a:t>
            </a:r>
          </a:p>
          <a:p>
            <a:pPr marL="457200" indent="-457200">
              <a:buFont typeface="Arial" panose="020B0604020202020204" pitchFamily="34" charset="0"/>
              <a:buChar char="•"/>
            </a:pPr>
            <a:endParaRPr lang="en-GB" b="0" dirty="0"/>
          </a:p>
          <a:p>
            <a:pPr marL="457200" indent="-457200">
              <a:buFont typeface="Arial" panose="020B0604020202020204" pitchFamily="34" charset="0"/>
              <a:buChar char="•"/>
            </a:pPr>
            <a:r>
              <a:rPr lang="en-GB" b="0" dirty="0"/>
              <a:t>1900 onwards?</a:t>
            </a:r>
          </a:p>
          <a:p>
            <a:pPr marL="457200" indent="-457200">
              <a:buFont typeface="Arial" panose="020B0604020202020204" pitchFamily="34" charset="0"/>
              <a:buChar char="•"/>
            </a:pPr>
            <a:endParaRPr lang="en-GB" b="0" dirty="0"/>
          </a:p>
          <a:p>
            <a:pPr marL="457200" indent="-457200">
              <a:buFont typeface="Arial" panose="020B0604020202020204" pitchFamily="34" charset="0"/>
              <a:buChar char="•"/>
            </a:pPr>
            <a:r>
              <a:rPr lang="en-GB" b="0" dirty="0"/>
              <a:t>1910-1960?</a:t>
            </a:r>
          </a:p>
          <a:p>
            <a:endParaRPr lang="en-GB" dirty="0"/>
          </a:p>
        </p:txBody>
      </p:sp>
      <p:sp>
        <p:nvSpPr>
          <p:cNvPr id="4" name="Text Placeholder 3"/>
          <p:cNvSpPr>
            <a:spLocks noGrp="1"/>
          </p:cNvSpPr>
          <p:nvPr>
            <p:ph type="body" sz="half" idx="2"/>
          </p:nvPr>
        </p:nvSpPr>
        <p:spPr/>
        <p:txBody>
          <a:bodyPr/>
          <a:lstStyle/>
          <a:p>
            <a:endParaRPr lang="en-GB" dirty="0"/>
          </a:p>
        </p:txBody>
      </p:sp>
    </p:spTree>
    <p:extLst>
      <p:ext uri="{BB962C8B-B14F-4D97-AF65-F5344CB8AC3E}">
        <p14:creationId xmlns:p14="http://schemas.microsoft.com/office/powerpoint/2010/main" val="38079666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70000" lnSpcReduction="20000"/>
          </a:bodyPr>
          <a:lstStyle/>
          <a:p>
            <a:pPr marL="0" indent="0"/>
            <a:r>
              <a:rPr lang="en-GB" b="0" dirty="0"/>
              <a:t>Generally in social-scientific approaches to religion, the modern period begins with the turn to rationality during the European Enlightenment and extends to around the 1970’s</a:t>
            </a:r>
          </a:p>
          <a:p>
            <a:pPr marL="0" indent="0"/>
            <a:endParaRPr lang="en-GB" b="0" dirty="0"/>
          </a:p>
          <a:p>
            <a:pPr marL="0" indent="0"/>
            <a:r>
              <a:rPr lang="en-GB" b="0" dirty="0"/>
              <a:t>This is a fuzzy description as the processes and characteristics identified as modern naturally extend both before and after this period</a:t>
            </a:r>
          </a:p>
          <a:p>
            <a:endParaRPr lang="en-GB" dirty="0"/>
          </a:p>
        </p:txBody>
      </p:sp>
      <p:sp>
        <p:nvSpPr>
          <p:cNvPr id="3" name="Content Placeholder 2"/>
          <p:cNvSpPr>
            <a:spLocks noGrp="1"/>
          </p:cNvSpPr>
          <p:nvPr>
            <p:ph sz="half" idx="2"/>
          </p:nvPr>
        </p:nvSpPr>
        <p:spPr/>
        <p:txBody>
          <a:bodyPr>
            <a:normAutofit fontScale="70000" lnSpcReduction="20000"/>
          </a:bodyPr>
          <a:lstStyle/>
          <a:p>
            <a:endParaRPr lang="en-GB"/>
          </a:p>
        </p:txBody>
      </p:sp>
      <p:sp>
        <p:nvSpPr>
          <p:cNvPr id="4" name="Title 3"/>
          <p:cNvSpPr>
            <a:spLocks noGrp="1"/>
          </p:cNvSpPr>
          <p:nvPr>
            <p:ph type="title"/>
          </p:nvPr>
        </p:nvSpPr>
        <p:spPr/>
        <p:txBody>
          <a:bodyPr/>
          <a:lstStyle/>
          <a:p>
            <a:r>
              <a:rPr lang="en-GB" dirty="0" smtClean="0"/>
              <a:t>MODERNITY</a:t>
            </a:r>
            <a:endParaRPr lang="en-GB" dirty="0"/>
          </a:p>
        </p:txBody>
      </p:sp>
    </p:spTree>
    <p:extLst>
      <p:ext uri="{BB962C8B-B14F-4D97-AF65-F5344CB8AC3E}">
        <p14:creationId xmlns:p14="http://schemas.microsoft.com/office/powerpoint/2010/main" val="30968799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Modernity</a:t>
            </a:r>
            <a:endParaRPr lang="en-GB" dirty="0"/>
          </a:p>
        </p:txBody>
      </p:sp>
      <p:sp>
        <p:nvSpPr>
          <p:cNvPr id="3" name="Content Placeholder 2"/>
          <p:cNvSpPr>
            <a:spLocks noGrp="1"/>
          </p:cNvSpPr>
          <p:nvPr>
            <p:ph idx="1"/>
          </p:nvPr>
        </p:nvSpPr>
        <p:spPr/>
        <p:txBody>
          <a:bodyPr>
            <a:normAutofit fontScale="85000" lnSpcReduction="20000"/>
          </a:bodyPr>
          <a:lstStyle/>
          <a:p>
            <a:r>
              <a:rPr lang="en-GB" dirty="0" smtClean="0"/>
              <a:t>What is modernity?</a:t>
            </a:r>
          </a:p>
          <a:p>
            <a:endParaRPr lang="en-GB" dirty="0"/>
          </a:p>
          <a:p>
            <a:r>
              <a:rPr lang="en-GB" dirty="0" smtClean="0"/>
              <a:t>What makes it different to pre-modernity?</a:t>
            </a:r>
          </a:p>
          <a:p>
            <a:endParaRPr lang="en-GB" dirty="0"/>
          </a:p>
          <a:p>
            <a:r>
              <a:rPr lang="en-GB" dirty="0" smtClean="0"/>
              <a:t>What characteristics does “the modern” have?</a:t>
            </a:r>
            <a:endParaRPr lang="en-GB" dirty="0"/>
          </a:p>
        </p:txBody>
      </p:sp>
      <p:sp>
        <p:nvSpPr>
          <p:cNvPr id="4" name="Text Placeholder 3"/>
          <p:cNvSpPr>
            <a:spLocks noGrp="1"/>
          </p:cNvSpPr>
          <p:nvPr>
            <p:ph type="body" sz="half" idx="2"/>
          </p:nvPr>
        </p:nvSpPr>
        <p:spPr/>
        <p:txBody>
          <a:bodyPr/>
          <a:lstStyle/>
          <a:p>
            <a:endParaRPr lang="en-GB"/>
          </a:p>
        </p:txBody>
      </p:sp>
    </p:spTree>
    <p:extLst>
      <p:ext uri="{BB962C8B-B14F-4D97-AF65-F5344CB8AC3E}">
        <p14:creationId xmlns:p14="http://schemas.microsoft.com/office/powerpoint/2010/main" val="365712474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55000" lnSpcReduction="20000"/>
          </a:bodyPr>
          <a:lstStyle/>
          <a:p>
            <a:pPr marL="457200" indent="-457200">
              <a:buFont typeface="Arial" panose="020B0604020202020204" pitchFamily="34" charset="0"/>
              <a:buChar char="•"/>
            </a:pPr>
            <a:r>
              <a:rPr lang="en-GB" sz="3500" b="0" dirty="0"/>
              <a:t>Rise of the nation </a:t>
            </a:r>
            <a:r>
              <a:rPr lang="en-GB" sz="3500" b="0" dirty="0" smtClean="0"/>
              <a:t>state</a:t>
            </a:r>
            <a:endParaRPr lang="en-GB" sz="3500" b="0" dirty="0"/>
          </a:p>
          <a:p>
            <a:pPr marL="457200" indent="-457200">
              <a:buFont typeface="Arial" panose="020B0604020202020204" pitchFamily="34" charset="0"/>
              <a:buChar char="•"/>
            </a:pPr>
            <a:r>
              <a:rPr lang="en-GB" sz="3500" b="0" dirty="0"/>
              <a:t>Growth of tolerance as a political and social </a:t>
            </a:r>
            <a:r>
              <a:rPr lang="en-GB" sz="3500" b="0" dirty="0" smtClean="0"/>
              <a:t>belief</a:t>
            </a:r>
          </a:p>
          <a:p>
            <a:pPr marL="457200" indent="-457200">
              <a:buFont typeface="Arial" panose="020B0604020202020204" pitchFamily="34" charset="0"/>
              <a:buChar char="•"/>
            </a:pPr>
            <a:r>
              <a:rPr lang="en-GB" sz="3500" b="0" dirty="0" smtClean="0"/>
              <a:t>Industrialization</a:t>
            </a:r>
          </a:p>
          <a:p>
            <a:pPr marL="457200" indent="-457200">
              <a:buFont typeface="Arial" panose="020B0604020202020204" pitchFamily="34" charset="0"/>
              <a:buChar char="•"/>
            </a:pPr>
            <a:r>
              <a:rPr lang="en-GB" sz="3500" b="0" dirty="0" smtClean="0"/>
              <a:t>Rise of </a:t>
            </a:r>
            <a:r>
              <a:rPr lang="en-GB" sz="3500" b="0" dirty="0"/>
              <a:t>mercantilism and </a:t>
            </a:r>
            <a:r>
              <a:rPr lang="en-GB" sz="3500" b="0" dirty="0" smtClean="0"/>
              <a:t>capitalism</a:t>
            </a:r>
          </a:p>
          <a:p>
            <a:pPr marL="457200" indent="-457200">
              <a:buFont typeface="Arial" panose="020B0604020202020204" pitchFamily="34" charset="0"/>
              <a:buChar char="•"/>
            </a:pPr>
            <a:r>
              <a:rPr lang="en-GB" sz="3500" b="0" dirty="0" smtClean="0"/>
              <a:t>Emergence </a:t>
            </a:r>
            <a:r>
              <a:rPr lang="en-GB" sz="3500" b="0" dirty="0"/>
              <a:t>of socialist </a:t>
            </a:r>
            <a:r>
              <a:rPr lang="en-GB" sz="3500" b="0" dirty="0" smtClean="0"/>
              <a:t>countries</a:t>
            </a:r>
            <a:endParaRPr lang="en-GB" sz="3500" b="0" dirty="0"/>
          </a:p>
          <a:p>
            <a:pPr marL="457200" indent="-457200">
              <a:buFont typeface="Arial" panose="020B0604020202020204" pitchFamily="34" charset="0"/>
              <a:buChar char="•"/>
            </a:pPr>
            <a:r>
              <a:rPr lang="en-GB" sz="3500" b="0" dirty="0"/>
              <a:t>Discovery and colonization of the Non-Western </a:t>
            </a:r>
            <a:r>
              <a:rPr lang="en-GB" sz="3500" b="0" dirty="0" smtClean="0"/>
              <a:t>world</a:t>
            </a:r>
          </a:p>
          <a:p>
            <a:endParaRPr lang="en-GB" dirty="0"/>
          </a:p>
        </p:txBody>
      </p:sp>
      <p:sp>
        <p:nvSpPr>
          <p:cNvPr id="3" name="Content Placeholder 2"/>
          <p:cNvSpPr>
            <a:spLocks noGrp="1"/>
          </p:cNvSpPr>
          <p:nvPr>
            <p:ph sz="half" idx="2"/>
          </p:nvPr>
        </p:nvSpPr>
        <p:spPr/>
        <p:txBody>
          <a:bodyPr>
            <a:normAutofit fontScale="55000" lnSpcReduction="20000"/>
          </a:bodyPr>
          <a:lstStyle/>
          <a:p>
            <a:pPr marL="457200" indent="-457200">
              <a:buFont typeface="Arial" panose="020B0604020202020204" pitchFamily="34" charset="0"/>
              <a:buChar char="•"/>
            </a:pPr>
            <a:r>
              <a:rPr lang="en-GB" sz="3400" b="0" dirty="0"/>
              <a:t>Rise of representative democracy</a:t>
            </a:r>
          </a:p>
          <a:p>
            <a:pPr marL="457200" indent="-457200">
              <a:buFont typeface="Arial" panose="020B0604020202020204" pitchFamily="34" charset="0"/>
              <a:buChar char="•"/>
            </a:pPr>
            <a:r>
              <a:rPr lang="en-GB" sz="3400" b="0" dirty="0"/>
              <a:t>Increasing role of science and technology</a:t>
            </a:r>
          </a:p>
          <a:p>
            <a:pPr marL="457200" indent="-457200">
              <a:buFont typeface="Arial" panose="020B0604020202020204" pitchFamily="34" charset="0"/>
              <a:buChar char="•"/>
            </a:pPr>
            <a:r>
              <a:rPr lang="en-GB" sz="3400" b="0" dirty="0"/>
              <a:t>Urbanization</a:t>
            </a:r>
          </a:p>
          <a:p>
            <a:pPr marL="457200" indent="-457200">
              <a:buFont typeface="Arial" panose="020B0604020202020204" pitchFamily="34" charset="0"/>
              <a:buChar char="•"/>
            </a:pPr>
            <a:r>
              <a:rPr lang="en-GB" sz="3400" b="0" dirty="0"/>
              <a:t>Mass literacy</a:t>
            </a:r>
          </a:p>
          <a:p>
            <a:pPr marL="457200" indent="-457200">
              <a:buFont typeface="Arial" panose="020B0604020202020204" pitchFamily="34" charset="0"/>
              <a:buChar char="•"/>
            </a:pPr>
            <a:r>
              <a:rPr lang="en-GB" sz="3400" b="0" dirty="0"/>
              <a:t>Proliferation of mass media</a:t>
            </a:r>
          </a:p>
          <a:p>
            <a:pPr marL="457200" indent="-457200">
              <a:buFont typeface="Arial" panose="020B0604020202020204" pitchFamily="34" charset="0"/>
              <a:buChar char="•"/>
            </a:pPr>
            <a:r>
              <a:rPr lang="en-GB" sz="3400" b="0" dirty="0"/>
              <a:t>The Cartesian and Kantian distrust of tradition for autonomous reason</a:t>
            </a:r>
          </a:p>
          <a:p>
            <a:endParaRPr lang="en-GB" dirty="0"/>
          </a:p>
        </p:txBody>
      </p:sp>
      <p:sp>
        <p:nvSpPr>
          <p:cNvPr id="4" name="Title 3"/>
          <p:cNvSpPr>
            <a:spLocks noGrp="1"/>
          </p:cNvSpPr>
          <p:nvPr>
            <p:ph type="title"/>
          </p:nvPr>
        </p:nvSpPr>
        <p:spPr/>
        <p:txBody>
          <a:bodyPr/>
          <a:lstStyle/>
          <a:p>
            <a:r>
              <a:rPr lang="en-GB" dirty="0" smtClean="0"/>
              <a:t>Characteristics of Modernity</a:t>
            </a:r>
            <a:endParaRPr lang="en-GB" dirty="0"/>
          </a:p>
        </p:txBody>
      </p:sp>
    </p:spTree>
    <p:extLst>
      <p:ext uri="{BB962C8B-B14F-4D97-AF65-F5344CB8AC3E}">
        <p14:creationId xmlns:p14="http://schemas.microsoft.com/office/powerpoint/2010/main" val="272502074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Autofit/>
          </a:bodyPr>
          <a:lstStyle/>
          <a:p>
            <a:pPr lvl="0"/>
            <a:r>
              <a:rPr lang="en-GB" sz="1600" dirty="0" smtClean="0"/>
              <a:t>Self</a:t>
            </a:r>
            <a:endParaRPr lang="en-GB" sz="1600" dirty="0"/>
          </a:p>
          <a:p>
            <a:pPr marL="0" lvl="0" indent="0"/>
            <a:r>
              <a:rPr lang="en-GB" sz="1500" b="0" dirty="0"/>
              <a:t>Individualism </a:t>
            </a:r>
            <a:r>
              <a:rPr lang="en-GB" sz="1500" b="0" dirty="0" smtClean="0"/>
              <a:t>-- growing </a:t>
            </a:r>
            <a:r>
              <a:rPr lang="en-GB" sz="1500" b="0" dirty="0"/>
              <a:t>stress on individuals as opposed to meditating structures such as family, clan, academy, village, </a:t>
            </a:r>
            <a:r>
              <a:rPr lang="en-GB" sz="1500" b="0" dirty="0" smtClean="0"/>
              <a:t>church</a:t>
            </a:r>
          </a:p>
          <a:p>
            <a:pPr marL="0" lvl="0" indent="0"/>
            <a:endParaRPr lang="en-GB" sz="1500" dirty="0"/>
          </a:p>
          <a:p>
            <a:pPr marL="0" lvl="0" indent="0"/>
            <a:r>
              <a:rPr lang="en-GB" sz="1500" b="0" dirty="0"/>
              <a:t>Disenchantment of the </a:t>
            </a:r>
            <a:r>
              <a:rPr lang="en-GB" sz="1500" b="0" dirty="0" smtClean="0"/>
              <a:t>world -- the </a:t>
            </a:r>
            <a:r>
              <a:rPr lang="en-GB" sz="1500" b="0" dirty="0"/>
              <a:t>loss of sacred and metaphysical understandings of al facets of life and </a:t>
            </a:r>
            <a:r>
              <a:rPr lang="en-GB" sz="1500" b="0" dirty="0" smtClean="0"/>
              <a:t>culture</a:t>
            </a:r>
          </a:p>
          <a:p>
            <a:pPr marL="0" lvl="0" indent="0"/>
            <a:endParaRPr lang="en-GB" sz="1500" dirty="0"/>
          </a:p>
          <a:p>
            <a:pPr marL="0" lvl="0" indent="0"/>
            <a:r>
              <a:rPr lang="en-GB" sz="1500" b="0" dirty="0" smtClean="0"/>
              <a:t>Subjectivism -- the </a:t>
            </a:r>
            <a:r>
              <a:rPr lang="en-GB" sz="1500" b="0" dirty="0"/>
              <a:t>turn inward for definitions and evaluations of truth and </a:t>
            </a:r>
            <a:r>
              <a:rPr lang="en-GB" sz="1500" b="0" dirty="0" smtClean="0"/>
              <a:t>meaning</a:t>
            </a:r>
            <a:endParaRPr lang="en-GB" sz="1500" b="0" dirty="0"/>
          </a:p>
        </p:txBody>
      </p:sp>
      <p:sp>
        <p:nvSpPr>
          <p:cNvPr id="3" name="Content Placeholder 2"/>
          <p:cNvSpPr>
            <a:spLocks noGrp="1"/>
          </p:cNvSpPr>
          <p:nvPr>
            <p:ph sz="half" idx="2"/>
          </p:nvPr>
        </p:nvSpPr>
        <p:spPr/>
        <p:txBody>
          <a:bodyPr>
            <a:noAutofit/>
          </a:bodyPr>
          <a:lstStyle/>
          <a:p>
            <a:pPr marL="0" lvl="0" indent="0"/>
            <a:r>
              <a:rPr lang="en-GB" sz="1500" dirty="0"/>
              <a:t>Society</a:t>
            </a:r>
          </a:p>
          <a:p>
            <a:pPr marL="0" lvl="1" indent="0">
              <a:buNone/>
            </a:pPr>
            <a:r>
              <a:rPr lang="en-GB" sz="1500" dirty="0" smtClean="0"/>
              <a:t>Alienation -- isolation </a:t>
            </a:r>
            <a:r>
              <a:rPr lang="en-GB" sz="1500" dirty="0"/>
              <a:t>of the individual from systems of meaning--family, meaningful work, religion, clan, etc</a:t>
            </a:r>
            <a:r>
              <a:rPr lang="en-GB" sz="1500" dirty="0" smtClean="0"/>
              <a:t>.</a:t>
            </a:r>
          </a:p>
          <a:p>
            <a:pPr marL="0" lvl="1" indent="0">
              <a:buNone/>
            </a:pPr>
            <a:endParaRPr lang="en-GB" sz="1500" dirty="0"/>
          </a:p>
          <a:p>
            <a:pPr marL="0" lvl="1" indent="0">
              <a:buNone/>
            </a:pPr>
            <a:r>
              <a:rPr lang="en-GB" sz="1500" dirty="0" smtClean="0"/>
              <a:t>Nationalism -- the </a:t>
            </a:r>
            <a:r>
              <a:rPr lang="en-GB" sz="1500" dirty="0"/>
              <a:t>rise of the modern nation-states as rational centralized governments that often cross local, ethnic </a:t>
            </a:r>
            <a:r>
              <a:rPr lang="en-GB" sz="1500" dirty="0" smtClean="0"/>
              <a:t>groupings</a:t>
            </a:r>
          </a:p>
          <a:p>
            <a:pPr marL="0" lvl="1" indent="0">
              <a:buNone/>
            </a:pPr>
            <a:endParaRPr lang="en-GB" sz="1500" dirty="0"/>
          </a:p>
          <a:p>
            <a:pPr marL="0" lvl="1" indent="0">
              <a:buNone/>
            </a:pPr>
            <a:r>
              <a:rPr lang="en-GB" sz="1500" dirty="0" smtClean="0"/>
              <a:t>Urbanization — the </a:t>
            </a:r>
            <a:r>
              <a:rPr lang="en-GB" sz="1500" dirty="0"/>
              <a:t>move of people, cultural </a:t>
            </a:r>
            <a:r>
              <a:rPr lang="en-GB" sz="1500" dirty="0" smtClean="0"/>
              <a:t>centres, </a:t>
            </a:r>
            <a:r>
              <a:rPr lang="en-GB" sz="1500" dirty="0"/>
              <a:t>and political influence to large cities</a:t>
            </a:r>
          </a:p>
          <a:p>
            <a:endParaRPr lang="en-GB" sz="1600" dirty="0"/>
          </a:p>
        </p:txBody>
      </p:sp>
      <p:sp>
        <p:nvSpPr>
          <p:cNvPr id="4" name="Title 3"/>
          <p:cNvSpPr>
            <a:spLocks noGrp="1"/>
          </p:cNvSpPr>
          <p:nvPr>
            <p:ph type="title"/>
          </p:nvPr>
        </p:nvSpPr>
        <p:spPr/>
        <p:txBody>
          <a:bodyPr/>
          <a:lstStyle/>
          <a:p>
            <a:r>
              <a:rPr lang="en-GB" dirty="0"/>
              <a:t>Processes intrinsic to Modernity</a:t>
            </a:r>
          </a:p>
        </p:txBody>
      </p:sp>
    </p:spTree>
    <p:extLst>
      <p:ext uri="{BB962C8B-B14F-4D97-AF65-F5344CB8AC3E}">
        <p14:creationId xmlns:p14="http://schemas.microsoft.com/office/powerpoint/2010/main" val="177902562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77500" lnSpcReduction="20000"/>
          </a:bodyPr>
          <a:lstStyle/>
          <a:p>
            <a:pPr marL="0" lvl="0" indent="0"/>
            <a:r>
              <a:rPr lang="en-GB" sz="2100" dirty="0" smtClean="0"/>
              <a:t>Economy</a:t>
            </a:r>
          </a:p>
          <a:p>
            <a:pPr marL="0" lvl="0" indent="0"/>
            <a:endParaRPr lang="en-GB" sz="2100" dirty="0"/>
          </a:p>
          <a:p>
            <a:pPr marL="0" lvl="1" indent="0">
              <a:buNone/>
            </a:pPr>
            <a:r>
              <a:rPr lang="en-GB" sz="2100" dirty="0" smtClean="0"/>
              <a:t>Commodification -- the </a:t>
            </a:r>
            <a:r>
              <a:rPr lang="en-GB" sz="2100" dirty="0"/>
              <a:t>reduction of all aspects of life to objects of monetary consumption and </a:t>
            </a:r>
            <a:r>
              <a:rPr lang="en-GB" sz="2100" dirty="0" smtClean="0"/>
              <a:t>exchange</a:t>
            </a:r>
          </a:p>
          <a:p>
            <a:pPr marL="0" lvl="1" indent="0">
              <a:buNone/>
            </a:pPr>
            <a:endParaRPr lang="en-GB" sz="2100" dirty="0"/>
          </a:p>
          <a:p>
            <a:pPr marL="0" lvl="1" indent="0">
              <a:buNone/>
            </a:pPr>
            <a:r>
              <a:rPr lang="en-GB" sz="2100" dirty="0" smtClean="0"/>
              <a:t>Rationalization -- the </a:t>
            </a:r>
            <a:r>
              <a:rPr lang="en-GB" sz="2100" dirty="0"/>
              <a:t>world can be understood and managed through a reasonable and logical system of objectively accessible theories and </a:t>
            </a:r>
            <a:r>
              <a:rPr lang="en-GB" sz="2100" dirty="0" smtClean="0"/>
              <a:t>data</a:t>
            </a:r>
          </a:p>
          <a:p>
            <a:pPr marL="0" lvl="1" indent="0">
              <a:buNone/>
            </a:pPr>
            <a:endParaRPr lang="en-GB" sz="2100" dirty="0"/>
          </a:p>
          <a:p>
            <a:pPr marL="0" lvl="1" indent="0">
              <a:buNone/>
            </a:pPr>
            <a:r>
              <a:rPr lang="en-GB" sz="2100" dirty="0" smtClean="0"/>
              <a:t>Secularization -- the </a:t>
            </a:r>
            <a:r>
              <a:rPr lang="en-GB" sz="2100" dirty="0"/>
              <a:t>loss of religious influence and/or religious belief at a societal level</a:t>
            </a:r>
          </a:p>
          <a:p>
            <a:endParaRPr lang="en-GB" dirty="0"/>
          </a:p>
        </p:txBody>
      </p:sp>
      <p:sp>
        <p:nvSpPr>
          <p:cNvPr id="3" name="Content Placeholder 2"/>
          <p:cNvSpPr>
            <a:spLocks noGrp="1"/>
          </p:cNvSpPr>
          <p:nvPr>
            <p:ph sz="half" idx="2"/>
          </p:nvPr>
        </p:nvSpPr>
        <p:spPr/>
        <p:txBody>
          <a:bodyPr>
            <a:normAutofit fontScale="77500" lnSpcReduction="20000"/>
          </a:bodyPr>
          <a:lstStyle/>
          <a:p>
            <a:pPr marL="0" lvl="0" indent="0"/>
            <a:r>
              <a:rPr lang="en-GB" sz="2100" dirty="0" smtClean="0"/>
              <a:t>Thought</a:t>
            </a:r>
          </a:p>
          <a:p>
            <a:pPr marL="0" lvl="0" indent="0"/>
            <a:endParaRPr lang="en-GB" sz="2100" dirty="0"/>
          </a:p>
          <a:p>
            <a:pPr marL="0" lvl="1" indent="0">
              <a:buNone/>
            </a:pPr>
            <a:r>
              <a:rPr lang="en-GB" sz="2100" dirty="0" smtClean="0"/>
              <a:t>Linear-progression -- preference </a:t>
            </a:r>
            <a:r>
              <a:rPr lang="en-GB" sz="2100" dirty="0"/>
              <a:t>for forms of reasoning that stress presuppositions and resulting chains of </a:t>
            </a:r>
            <a:r>
              <a:rPr lang="en-GB" sz="2100" dirty="0" smtClean="0"/>
              <a:t>propositions</a:t>
            </a:r>
          </a:p>
          <a:p>
            <a:pPr marL="0" lvl="1" indent="0">
              <a:buNone/>
            </a:pPr>
            <a:endParaRPr lang="en-GB" sz="2100" dirty="0"/>
          </a:p>
          <a:p>
            <a:pPr marL="0" lvl="1" indent="0">
              <a:buNone/>
            </a:pPr>
            <a:r>
              <a:rPr lang="en-GB" sz="2100" dirty="0" smtClean="0"/>
              <a:t>Objectivism -- the </a:t>
            </a:r>
            <a:r>
              <a:rPr lang="en-GB" sz="2100" dirty="0"/>
              <a:t>belief that truth-claims can be established by autonomous information accessible by </a:t>
            </a:r>
            <a:r>
              <a:rPr lang="en-GB" sz="2100" dirty="0" smtClean="0"/>
              <a:t>all</a:t>
            </a:r>
          </a:p>
          <a:p>
            <a:pPr marL="0" lvl="1" indent="0">
              <a:buNone/>
            </a:pPr>
            <a:endParaRPr lang="en-GB" sz="2100" dirty="0"/>
          </a:p>
          <a:p>
            <a:pPr marL="0" lvl="1" indent="0">
              <a:buNone/>
            </a:pPr>
            <a:r>
              <a:rPr lang="en-GB" sz="2100" dirty="0" smtClean="0"/>
              <a:t>Universalism -- application </a:t>
            </a:r>
            <a:r>
              <a:rPr lang="en-GB" sz="2100" dirty="0"/>
              <a:t>of ideas/claims to all cultures/circumstances regardless of local distinctions</a:t>
            </a:r>
          </a:p>
          <a:p>
            <a:endParaRPr lang="en-GB" dirty="0"/>
          </a:p>
        </p:txBody>
      </p:sp>
      <p:sp>
        <p:nvSpPr>
          <p:cNvPr id="4" name="Title 3"/>
          <p:cNvSpPr>
            <a:spLocks noGrp="1"/>
          </p:cNvSpPr>
          <p:nvPr>
            <p:ph type="title"/>
          </p:nvPr>
        </p:nvSpPr>
        <p:spPr/>
        <p:txBody>
          <a:bodyPr/>
          <a:lstStyle/>
          <a:p>
            <a:r>
              <a:rPr lang="en-GB" dirty="0"/>
              <a:t>Processes intrinsic to Modernity</a:t>
            </a:r>
          </a:p>
        </p:txBody>
      </p:sp>
    </p:spTree>
    <p:extLst>
      <p:ext uri="{BB962C8B-B14F-4D97-AF65-F5344CB8AC3E}">
        <p14:creationId xmlns:p14="http://schemas.microsoft.com/office/powerpoint/2010/main" val="216301219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Autofit/>
          </a:bodyPr>
          <a:lstStyle/>
          <a:p>
            <a:pPr marL="0" indent="0"/>
            <a:r>
              <a:rPr lang="en-GB" sz="1800" b="0" dirty="0" smtClean="0"/>
              <a:t>All of these characteristics and processes that are intimately involved in the construction of the “modern” produce a story about what our society is and where that society is going.</a:t>
            </a:r>
          </a:p>
          <a:p>
            <a:pPr marL="0" indent="0"/>
            <a:endParaRPr lang="en-GB" sz="1800" b="0" dirty="0"/>
          </a:p>
          <a:p>
            <a:pPr marL="0" indent="0"/>
            <a:r>
              <a:rPr lang="en-GB" sz="1800" b="0" dirty="0" smtClean="0"/>
              <a:t>This is called a “narrative” – an explanatory story for the shape of our societies</a:t>
            </a:r>
            <a:endParaRPr lang="en-GB" sz="1800" b="0" dirty="0"/>
          </a:p>
        </p:txBody>
      </p:sp>
      <p:sp>
        <p:nvSpPr>
          <p:cNvPr id="3" name="Content Placeholder 2"/>
          <p:cNvSpPr>
            <a:spLocks noGrp="1"/>
          </p:cNvSpPr>
          <p:nvPr>
            <p:ph sz="half" idx="2"/>
          </p:nvPr>
        </p:nvSpPr>
        <p:spPr/>
        <p:txBody>
          <a:bodyPr>
            <a:normAutofit fontScale="62500" lnSpcReduction="20000"/>
          </a:bodyPr>
          <a:lstStyle/>
          <a:p>
            <a:pPr marL="0" indent="0"/>
            <a:r>
              <a:rPr lang="en-GB" b="0" dirty="0" smtClean="0"/>
              <a:t>These stories attempt to explain aspects of our societies – for example, the narrative of scientific progress explains our attitudes toward science  - that science is a good thing that can eventually be harnessed to provide for all human needs.</a:t>
            </a:r>
          </a:p>
          <a:p>
            <a:pPr marL="0" indent="0"/>
            <a:endParaRPr lang="en-GB" b="0" dirty="0"/>
          </a:p>
          <a:p>
            <a:pPr marL="0" indent="0"/>
            <a:r>
              <a:rPr lang="en-GB" b="0" dirty="0" smtClean="0"/>
              <a:t>These narratives about aspects of our society coalesce into broader stories about the nature and purpose of our society and our existence</a:t>
            </a:r>
            <a:endParaRPr lang="en-GB" b="0" dirty="0"/>
          </a:p>
        </p:txBody>
      </p:sp>
      <p:sp>
        <p:nvSpPr>
          <p:cNvPr id="4" name="Title 3"/>
          <p:cNvSpPr>
            <a:spLocks noGrp="1"/>
          </p:cNvSpPr>
          <p:nvPr>
            <p:ph type="title"/>
          </p:nvPr>
        </p:nvSpPr>
        <p:spPr/>
        <p:txBody>
          <a:bodyPr/>
          <a:lstStyle/>
          <a:p>
            <a:r>
              <a:rPr lang="en-GB" dirty="0" smtClean="0"/>
              <a:t>Modernity as Narrative</a:t>
            </a:r>
            <a:endParaRPr lang="en-GB" dirty="0"/>
          </a:p>
        </p:txBody>
      </p:sp>
    </p:spTree>
    <p:extLst>
      <p:ext uri="{BB962C8B-B14F-4D97-AF65-F5344CB8AC3E}">
        <p14:creationId xmlns:p14="http://schemas.microsoft.com/office/powerpoint/2010/main" val="379915580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Modernity</a:t>
            </a:r>
            <a:endParaRPr lang="en-GB" dirty="0"/>
          </a:p>
        </p:txBody>
      </p:sp>
      <p:sp>
        <p:nvSpPr>
          <p:cNvPr id="3" name="Content Placeholder 2"/>
          <p:cNvSpPr>
            <a:spLocks noGrp="1"/>
          </p:cNvSpPr>
          <p:nvPr>
            <p:ph idx="1"/>
          </p:nvPr>
        </p:nvSpPr>
        <p:spPr/>
        <p:txBody>
          <a:bodyPr>
            <a:normAutofit/>
          </a:bodyPr>
          <a:lstStyle/>
          <a:p>
            <a:r>
              <a:rPr lang="en-GB" sz="2800" b="0" dirty="0" smtClean="0"/>
              <a:t>What is the story of modernity?</a:t>
            </a:r>
            <a:endParaRPr lang="en-GB" sz="2800" b="0" dirty="0"/>
          </a:p>
        </p:txBody>
      </p:sp>
      <p:sp>
        <p:nvSpPr>
          <p:cNvPr id="4" name="Text Placeholder 3"/>
          <p:cNvSpPr>
            <a:spLocks noGrp="1"/>
          </p:cNvSpPr>
          <p:nvPr>
            <p:ph type="body" sz="half" idx="2"/>
          </p:nvPr>
        </p:nvSpPr>
        <p:spPr/>
        <p:txBody>
          <a:bodyPr/>
          <a:lstStyle/>
          <a:p>
            <a:endParaRPr lang="en-GB"/>
          </a:p>
        </p:txBody>
      </p:sp>
    </p:spTree>
    <p:extLst>
      <p:ext uri="{BB962C8B-B14F-4D97-AF65-F5344CB8AC3E}">
        <p14:creationId xmlns:p14="http://schemas.microsoft.com/office/powerpoint/2010/main" val="54328655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Autofit/>
          </a:bodyPr>
          <a:lstStyle/>
          <a:p>
            <a:pPr marL="0" indent="0"/>
            <a:r>
              <a:rPr lang="en-GB" sz="1850" b="0" dirty="0" smtClean="0"/>
              <a:t>These over-arching stories that explain the entirety of society are called meta-narratives. </a:t>
            </a:r>
          </a:p>
          <a:p>
            <a:pPr marL="0" indent="0"/>
            <a:endParaRPr lang="en-GB" sz="1850" b="0" dirty="0"/>
          </a:p>
          <a:p>
            <a:pPr marL="0" indent="0"/>
            <a:r>
              <a:rPr lang="en-GB" sz="1850" b="0" dirty="0" smtClean="0"/>
              <a:t>This term stems from its use in </a:t>
            </a:r>
            <a:r>
              <a:rPr lang="en-GB" sz="1850" b="0" i="1" dirty="0" smtClean="0"/>
              <a:t>The Postmodern Condition: A Report on Knowledge</a:t>
            </a:r>
            <a:r>
              <a:rPr lang="en-GB" sz="1850" b="0" dirty="0" smtClean="0"/>
              <a:t> by Jean-Francois </a:t>
            </a:r>
            <a:r>
              <a:rPr lang="en-GB" sz="1850" b="0" dirty="0" err="1" smtClean="0"/>
              <a:t>Lyotard</a:t>
            </a:r>
            <a:r>
              <a:rPr lang="en-GB" sz="1850" b="0" dirty="0" smtClean="0"/>
              <a:t> in 1979 where it is used to help clarify the difference between “modernity” and “post-modernity”</a:t>
            </a:r>
            <a:endParaRPr lang="en-GB" sz="1850" b="0" dirty="0"/>
          </a:p>
        </p:txBody>
      </p:sp>
      <p:sp>
        <p:nvSpPr>
          <p:cNvPr id="3" name="Content Placeholder 2"/>
          <p:cNvSpPr>
            <a:spLocks noGrp="1"/>
          </p:cNvSpPr>
          <p:nvPr>
            <p:ph sz="half" idx="2"/>
          </p:nvPr>
        </p:nvSpPr>
        <p:spPr/>
        <p:txBody>
          <a:bodyPr>
            <a:normAutofit fontScale="62500" lnSpcReduction="20000"/>
          </a:bodyPr>
          <a:lstStyle/>
          <a:p>
            <a:pPr marL="0" indent="0"/>
            <a:r>
              <a:rPr lang="en-GB" b="0" dirty="0"/>
              <a:t>The </a:t>
            </a:r>
            <a:r>
              <a:rPr lang="en-GB" b="0" dirty="0" smtClean="0"/>
              <a:t>metanarrative that </a:t>
            </a:r>
            <a:r>
              <a:rPr lang="en-GB" b="0" dirty="0" err="1"/>
              <a:t>Lyotard</a:t>
            </a:r>
            <a:r>
              <a:rPr lang="en-GB" b="0" dirty="0"/>
              <a:t> sees as having been most important in </a:t>
            </a:r>
            <a:r>
              <a:rPr lang="en-GB" b="0" dirty="0" smtClean="0"/>
              <a:t>modernity is a belief that:</a:t>
            </a:r>
          </a:p>
          <a:p>
            <a:pPr marL="457200" indent="-457200">
              <a:buFont typeface="Arial" panose="020B0604020202020204" pitchFamily="34" charset="0"/>
              <a:buChar char="•"/>
            </a:pPr>
            <a:r>
              <a:rPr lang="en-GB" b="0" dirty="0" smtClean="0"/>
              <a:t>history is </a:t>
            </a:r>
            <a:r>
              <a:rPr lang="en-GB" b="0" dirty="0"/>
              <a:t>progressing towards social enlightenment and emancipation, </a:t>
            </a:r>
            <a:r>
              <a:rPr lang="en-GB" b="0" dirty="0" smtClean="0"/>
              <a:t>and; </a:t>
            </a:r>
            <a:endParaRPr lang="en-GB" b="0" dirty="0" smtClean="0"/>
          </a:p>
          <a:p>
            <a:pPr marL="457200" indent="-457200">
              <a:buFont typeface="Arial" panose="020B0604020202020204" pitchFamily="34" charset="0"/>
              <a:buChar char="•"/>
            </a:pPr>
            <a:r>
              <a:rPr lang="en-GB" b="0" dirty="0" smtClean="0"/>
              <a:t>knowledge is </a:t>
            </a:r>
            <a:r>
              <a:rPr lang="en-GB" b="0" dirty="0"/>
              <a:t>progressing towards </a:t>
            </a:r>
            <a:r>
              <a:rPr lang="en-GB" b="0" dirty="0" err="1"/>
              <a:t>totalisation</a:t>
            </a:r>
            <a:r>
              <a:rPr lang="en-GB" b="0" dirty="0"/>
              <a:t>. </a:t>
            </a:r>
            <a:endParaRPr lang="en-GB" b="0" dirty="0" smtClean="0"/>
          </a:p>
          <a:p>
            <a:pPr marL="0" indent="0"/>
            <a:endParaRPr lang="en-GB" b="0" dirty="0" smtClean="0"/>
          </a:p>
          <a:p>
            <a:pPr marL="0" indent="0"/>
            <a:r>
              <a:rPr lang="en-GB" b="0" dirty="0" smtClean="0"/>
              <a:t>Modernity </a:t>
            </a:r>
            <a:r>
              <a:rPr lang="en-GB" b="0" dirty="0"/>
              <a:t>is defined as the age of metanarrative </a:t>
            </a:r>
            <a:r>
              <a:rPr lang="en-GB" b="0" dirty="0" smtClean="0"/>
              <a:t>legitimation.</a:t>
            </a:r>
            <a:endParaRPr lang="en-GB" dirty="0"/>
          </a:p>
        </p:txBody>
      </p:sp>
      <p:sp>
        <p:nvSpPr>
          <p:cNvPr id="4" name="Title 3"/>
          <p:cNvSpPr>
            <a:spLocks noGrp="1"/>
          </p:cNvSpPr>
          <p:nvPr>
            <p:ph type="title"/>
          </p:nvPr>
        </p:nvSpPr>
        <p:spPr/>
        <p:txBody>
          <a:bodyPr/>
          <a:lstStyle/>
          <a:p>
            <a:r>
              <a:rPr lang="en-GB" dirty="0" smtClean="0"/>
              <a:t>Modernity as Meta-narrative</a:t>
            </a:r>
            <a:endParaRPr lang="en-GB" dirty="0"/>
          </a:p>
        </p:txBody>
      </p:sp>
    </p:spTree>
    <p:extLst>
      <p:ext uri="{BB962C8B-B14F-4D97-AF65-F5344CB8AC3E}">
        <p14:creationId xmlns:p14="http://schemas.microsoft.com/office/powerpoint/2010/main" val="71654010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70000" lnSpcReduction="20000"/>
          </a:bodyPr>
          <a:lstStyle/>
          <a:p>
            <a:pPr marL="0" indent="0"/>
            <a:r>
              <a:rPr lang="en-GB" b="0" dirty="0" err="1"/>
              <a:t>Lyotard</a:t>
            </a:r>
            <a:r>
              <a:rPr lang="en-GB" b="0" dirty="0"/>
              <a:t> famously defines the postmodern as 'incredulity towards metanarratives,' where metanarratives are understood as totalising stories about history and the goals of the human </a:t>
            </a:r>
            <a:r>
              <a:rPr lang="en-GB" b="0" dirty="0" smtClean="0"/>
              <a:t>race.</a:t>
            </a:r>
          </a:p>
          <a:p>
            <a:pPr marL="0" indent="0"/>
            <a:endParaRPr lang="en-GB" b="0" dirty="0"/>
          </a:p>
          <a:p>
            <a:pPr marL="0" indent="0"/>
            <a:r>
              <a:rPr lang="en-GB" b="0" dirty="0" smtClean="0"/>
              <a:t>Occurs around 1960’s/1970’s and is ongoing</a:t>
            </a:r>
            <a:endParaRPr lang="en-GB" dirty="0"/>
          </a:p>
        </p:txBody>
      </p:sp>
      <p:sp>
        <p:nvSpPr>
          <p:cNvPr id="3" name="Content Placeholder 2"/>
          <p:cNvSpPr>
            <a:spLocks noGrp="1"/>
          </p:cNvSpPr>
          <p:nvPr>
            <p:ph sz="half" idx="2"/>
          </p:nvPr>
        </p:nvSpPr>
        <p:spPr/>
        <p:txBody>
          <a:bodyPr>
            <a:normAutofit fontScale="70000" lnSpcReduction="20000"/>
          </a:bodyPr>
          <a:lstStyle/>
          <a:p>
            <a:pPr marL="0" indent="0"/>
            <a:r>
              <a:rPr lang="en-GB" b="0" dirty="0"/>
              <a:t>P</a:t>
            </a:r>
            <a:r>
              <a:rPr lang="en-GB" b="0" dirty="0" smtClean="0"/>
              <a:t>ostmodernity is </a:t>
            </a:r>
            <a:r>
              <a:rPr lang="en-GB" b="0" dirty="0"/>
              <a:t>the age in which metanarratives have become bankrupt. </a:t>
            </a:r>
            <a:endParaRPr lang="en-GB" b="0" dirty="0" smtClean="0"/>
          </a:p>
          <a:p>
            <a:pPr marL="0" indent="0"/>
            <a:endParaRPr lang="en-GB" b="0" dirty="0" smtClean="0"/>
          </a:p>
          <a:p>
            <a:pPr marL="0" indent="0"/>
            <a:r>
              <a:rPr lang="en-GB" b="0" dirty="0" smtClean="0"/>
              <a:t>Through </a:t>
            </a:r>
            <a:r>
              <a:rPr lang="en-GB" b="0" dirty="0"/>
              <a:t>his theory of the end of metanarratives, </a:t>
            </a:r>
            <a:r>
              <a:rPr lang="en-GB" b="0" dirty="0" err="1"/>
              <a:t>Lyotard</a:t>
            </a:r>
            <a:r>
              <a:rPr lang="en-GB" b="0" dirty="0"/>
              <a:t> develops his own version of what tends to be a consensus among theorists of the postmodern - postmodernity as an age of fragmentation and pluralism.</a:t>
            </a:r>
            <a:endParaRPr lang="en-GB" dirty="0"/>
          </a:p>
        </p:txBody>
      </p:sp>
      <p:sp>
        <p:nvSpPr>
          <p:cNvPr id="4" name="Title 3"/>
          <p:cNvSpPr>
            <a:spLocks noGrp="1"/>
          </p:cNvSpPr>
          <p:nvPr>
            <p:ph type="title"/>
          </p:nvPr>
        </p:nvSpPr>
        <p:spPr/>
        <p:txBody>
          <a:bodyPr/>
          <a:lstStyle/>
          <a:p>
            <a:r>
              <a:rPr lang="en-GB" dirty="0" smtClean="0"/>
              <a:t>Post-Modernity</a:t>
            </a:r>
            <a:endParaRPr lang="en-GB" dirty="0"/>
          </a:p>
        </p:txBody>
      </p:sp>
    </p:spTree>
    <p:extLst>
      <p:ext uri="{BB962C8B-B14F-4D97-AF65-F5344CB8AC3E}">
        <p14:creationId xmlns:p14="http://schemas.microsoft.com/office/powerpoint/2010/main" val="307045268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77500" lnSpcReduction="20000"/>
          </a:bodyPr>
          <a:lstStyle/>
          <a:p>
            <a:pPr marL="0" indent="0"/>
            <a:r>
              <a:rPr lang="en-GB" b="0" dirty="0" smtClean="0"/>
              <a:t>Post-modernity is often seen as modernity taken to the extreme</a:t>
            </a:r>
          </a:p>
          <a:p>
            <a:pPr marL="0" indent="0"/>
            <a:endParaRPr lang="en-GB" b="0" dirty="0"/>
          </a:p>
          <a:p>
            <a:pPr marL="0" indent="0"/>
            <a:r>
              <a:rPr lang="en-GB" b="0" dirty="0" smtClean="0"/>
              <a:t>The processes and characteristics of modernity driven to the limit result in a breakdown of the meta-narrative of modernity</a:t>
            </a:r>
            <a:endParaRPr lang="en-GB" b="0" dirty="0"/>
          </a:p>
        </p:txBody>
      </p:sp>
      <p:sp>
        <p:nvSpPr>
          <p:cNvPr id="3" name="Content Placeholder 2"/>
          <p:cNvSpPr>
            <a:spLocks noGrp="1"/>
          </p:cNvSpPr>
          <p:nvPr>
            <p:ph sz="half" idx="2"/>
          </p:nvPr>
        </p:nvSpPr>
        <p:spPr/>
        <p:txBody>
          <a:bodyPr>
            <a:normAutofit fontScale="77500" lnSpcReduction="20000"/>
          </a:bodyPr>
          <a:lstStyle/>
          <a:p>
            <a:r>
              <a:rPr lang="en-GB" b="0" dirty="0" smtClean="0"/>
              <a:t>For example:</a:t>
            </a:r>
          </a:p>
          <a:p>
            <a:pPr marL="0" indent="0"/>
            <a:r>
              <a:rPr lang="en-GB" b="0" dirty="0" smtClean="0"/>
              <a:t>Urbanization -&gt; Alienation and Anomie</a:t>
            </a:r>
          </a:p>
          <a:p>
            <a:pPr marL="0" indent="0"/>
            <a:endParaRPr lang="en-GB" b="0" dirty="0" smtClean="0"/>
          </a:p>
          <a:p>
            <a:pPr marL="0" indent="0"/>
            <a:r>
              <a:rPr lang="en-GB" b="0" dirty="0" smtClean="0"/>
              <a:t>Individualism -&gt; distrust and rejection of universalism</a:t>
            </a:r>
          </a:p>
          <a:p>
            <a:pPr marL="0" indent="0"/>
            <a:endParaRPr lang="en-GB" b="0" dirty="0" smtClean="0"/>
          </a:p>
          <a:p>
            <a:pPr marL="0" indent="0"/>
            <a:r>
              <a:rPr lang="en-GB" b="0" dirty="0" smtClean="0"/>
              <a:t>Failure of science &amp; technology -&gt; heightening of subjectivity </a:t>
            </a:r>
          </a:p>
          <a:p>
            <a:endParaRPr lang="en-GB" dirty="0"/>
          </a:p>
          <a:p>
            <a:endParaRPr lang="en-GB" dirty="0"/>
          </a:p>
        </p:txBody>
      </p:sp>
      <p:sp>
        <p:nvSpPr>
          <p:cNvPr id="4" name="Title 3"/>
          <p:cNvSpPr>
            <a:spLocks noGrp="1"/>
          </p:cNvSpPr>
          <p:nvPr>
            <p:ph type="title"/>
          </p:nvPr>
        </p:nvSpPr>
        <p:spPr/>
        <p:txBody>
          <a:bodyPr/>
          <a:lstStyle/>
          <a:p>
            <a:r>
              <a:rPr lang="en-GB" dirty="0" smtClean="0"/>
              <a:t>Characteristics of Post-Modernity</a:t>
            </a:r>
            <a:endParaRPr lang="en-GB" dirty="0"/>
          </a:p>
        </p:txBody>
      </p:sp>
    </p:spTree>
    <p:extLst>
      <p:ext uri="{BB962C8B-B14F-4D97-AF65-F5344CB8AC3E}">
        <p14:creationId xmlns:p14="http://schemas.microsoft.com/office/powerpoint/2010/main" val="409917097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Post-Modernity</a:t>
            </a:r>
            <a:endParaRPr lang="en-GB" dirty="0"/>
          </a:p>
        </p:txBody>
      </p:sp>
      <p:sp>
        <p:nvSpPr>
          <p:cNvPr id="3" name="Content Placeholder 2"/>
          <p:cNvSpPr>
            <a:spLocks noGrp="1"/>
          </p:cNvSpPr>
          <p:nvPr>
            <p:ph idx="1"/>
          </p:nvPr>
        </p:nvSpPr>
        <p:spPr/>
        <p:txBody>
          <a:bodyPr>
            <a:normAutofit fontScale="77500" lnSpcReduction="20000"/>
          </a:bodyPr>
          <a:lstStyle/>
          <a:p>
            <a:r>
              <a:rPr lang="en-GB" dirty="0" smtClean="0"/>
              <a:t>What are the social characteristics of post-modernity?</a:t>
            </a:r>
          </a:p>
          <a:p>
            <a:endParaRPr lang="en-GB" dirty="0"/>
          </a:p>
          <a:p>
            <a:r>
              <a:rPr lang="en-GB" dirty="0" smtClean="0"/>
              <a:t>How might we see these in society?</a:t>
            </a:r>
          </a:p>
          <a:p>
            <a:endParaRPr lang="en-GB" dirty="0"/>
          </a:p>
          <a:p>
            <a:r>
              <a:rPr lang="en-GB" dirty="0" smtClean="0"/>
              <a:t>What does post-modernity look like?</a:t>
            </a:r>
            <a:endParaRPr lang="en-GB" dirty="0"/>
          </a:p>
        </p:txBody>
      </p:sp>
      <p:sp>
        <p:nvSpPr>
          <p:cNvPr id="4" name="Text Placeholder 3"/>
          <p:cNvSpPr>
            <a:spLocks noGrp="1"/>
          </p:cNvSpPr>
          <p:nvPr>
            <p:ph type="body" sz="half" idx="2"/>
          </p:nvPr>
        </p:nvSpPr>
        <p:spPr/>
        <p:txBody>
          <a:bodyPr/>
          <a:lstStyle/>
          <a:p>
            <a:endParaRPr lang="en-GB" dirty="0"/>
          </a:p>
        </p:txBody>
      </p:sp>
    </p:spTree>
    <p:extLst>
      <p:ext uri="{BB962C8B-B14F-4D97-AF65-F5344CB8AC3E}">
        <p14:creationId xmlns:p14="http://schemas.microsoft.com/office/powerpoint/2010/main" val="352477798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77500" lnSpcReduction="20000"/>
          </a:bodyPr>
          <a:lstStyle/>
          <a:p>
            <a:pPr marL="0" indent="0"/>
            <a:r>
              <a:rPr lang="en-GB" b="0" dirty="0" smtClean="0"/>
              <a:t>‘Incredulity </a:t>
            </a:r>
            <a:r>
              <a:rPr lang="en-GB" b="0" dirty="0"/>
              <a:t>towards </a:t>
            </a:r>
            <a:r>
              <a:rPr lang="en-GB" b="0" dirty="0" smtClean="0"/>
              <a:t>metanarratives’</a:t>
            </a:r>
          </a:p>
          <a:p>
            <a:pPr marL="0" indent="0"/>
            <a:endParaRPr lang="en-GB" b="0" dirty="0" smtClean="0"/>
          </a:p>
          <a:p>
            <a:pPr marL="0" indent="0"/>
            <a:r>
              <a:rPr lang="en-GB" b="0" dirty="0" smtClean="0"/>
              <a:t>Distrust of universalism and current structures</a:t>
            </a:r>
          </a:p>
          <a:p>
            <a:pPr marL="0" indent="0"/>
            <a:endParaRPr lang="en-GB" b="0" dirty="0" smtClean="0"/>
          </a:p>
          <a:p>
            <a:pPr marL="0" indent="0"/>
            <a:r>
              <a:rPr lang="en-GB" b="0" dirty="0" smtClean="0"/>
              <a:t>Turn away from authority / hierarchy</a:t>
            </a:r>
          </a:p>
          <a:p>
            <a:pPr marL="0" indent="0"/>
            <a:endParaRPr lang="en-GB" b="0" dirty="0" smtClean="0"/>
          </a:p>
          <a:p>
            <a:pPr marL="0" indent="0"/>
            <a:r>
              <a:rPr lang="en-GB" b="0" dirty="0" smtClean="0"/>
              <a:t>Isolation and alienation from social structures</a:t>
            </a:r>
            <a:endParaRPr lang="en-GB" dirty="0"/>
          </a:p>
        </p:txBody>
      </p:sp>
      <p:sp>
        <p:nvSpPr>
          <p:cNvPr id="3" name="Content Placeholder 2"/>
          <p:cNvSpPr>
            <a:spLocks noGrp="1"/>
          </p:cNvSpPr>
          <p:nvPr>
            <p:ph sz="half" idx="2"/>
          </p:nvPr>
        </p:nvSpPr>
        <p:spPr/>
        <p:txBody>
          <a:bodyPr>
            <a:normAutofit fontScale="77500" lnSpcReduction="20000"/>
          </a:bodyPr>
          <a:lstStyle/>
          <a:p>
            <a:pPr marL="0" indent="0"/>
            <a:r>
              <a:rPr lang="en-GB" b="0" dirty="0" smtClean="0"/>
              <a:t>Rejection of rationalism re: science, economy, politics</a:t>
            </a:r>
          </a:p>
          <a:p>
            <a:pPr marL="0" indent="0"/>
            <a:endParaRPr lang="en-GB" b="0" dirty="0" smtClean="0"/>
          </a:p>
          <a:p>
            <a:pPr marL="0" indent="0"/>
            <a:r>
              <a:rPr lang="en-GB" b="0" dirty="0" smtClean="0"/>
              <a:t>Rejection of objective in favour of subjective</a:t>
            </a:r>
          </a:p>
          <a:p>
            <a:pPr marL="0" indent="0"/>
            <a:endParaRPr lang="en-GB" b="0" dirty="0" smtClean="0"/>
          </a:p>
          <a:p>
            <a:pPr marL="0" indent="0"/>
            <a:r>
              <a:rPr lang="en-GB" b="0" dirty="0" smtClean="0"/>
              <a:t>Pluralisation of “truth” and “meaning” in favour of “truths” and many “meanings”</a:t>
            </a:r>
          </a:p>
          <a:p>
            <a:endParaRPr lang="en-GB" dirty="0"/>
          </a:p>
        </p:txBody>
      </p:sp>
      <p:sp>
        <p:nvSpPr>
          <p:cNvPr id="4" name="Title 3"/>
          <p:cNvSpPr>
            <a:spLocks noGrp="1"/>
          </p:cNvSpPr>
          <p:nvPr>
            <p:ph type="title"/>
          </p:nvPr>
        </p:nvSpPr>
        <p:spPr/>
        <p:txBody>
          <a:bodyPr/>
          <a:lstStyle/>
          <a:p>
            <a:r>
              <a:rPr lang="en-GB" dirty="0"/>
              <a:t>Characteristics of Post-Modernity</a:t>
            </a:r>
          </a:p>
        </p:txBody>
      </p:sp>
    </p:spTree>
    <p:extLst>
      <p:ext uri="{BB962C8B-B14F-4D97-AF65-F5344CB8AC3E}">
        <p14:creationId xmlns:p14="http://schemas.microsoft.com/office/powerpoint/2010/main" val="228846641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70000" lnSpcReduction="20000"/>
          </a:bodyPr>
          <a:lstStyle/>
          <a:p>
            <a:pPr marL="0" indent="0"/>
            <a:r>
              <a:rPr lang="en-GB" b="0" dirty="0" smtClean="0"/>
              <a:t>The post-modern rejects the concept of a sustainable meta-narrative that effectively explains the entirety of society and history</a:t>
            </a:r>
          </a:p>
          <a:p>
            <a:pPr marL="0" indent="0"/>
            <a:endParaRPr lang="en-GB" b="0" dirty="0"/>
          </a:p>
          <a:p>
            <a:pPr marL="0" indent="0"/>
            <a:r>
              <a:rPr lang="en-GB" b="0" dirty="0" smtClean="0"/>
              <a:t>Instead, society is seen as being made up of a kaleidoscope of competing narratives which reflect only aspects of reality</a:t>
            </a:r>
            <a:endParaRPr lang="en-GB" b="0" dirty="0"/>
          </a:p>
        </p:txBody>
      </p:sp>
      <p:sp>
        <p:nvSpPr>
          <p:cNvPr id="3" name="Content Placeholder 2"/>
          <p:cNvSpPr>
            <a:spLocks noGrp="1"/>
          </p:cNvSpPr>
          <p:nvPr>
            <p:ph sz="half" idx="2"/>
          </p:nvPr>
        </p:nvSpPr>
        <p:spPr/>
        <p:txBody>
          <a:bodyPr>
            <a:normAutofit fontScale="70000" lnSpcReduction="20000"/>
          </a:bodyPr>
          <a:lstStyle/>
          <a:p>
            <a:pPr marL="0" indent="0"/>
            <a:r>
              <a:rPr lang="en-GB" b="0" dirty="0" smtClean="0"/>
              <a:t>There is no objective standpoint from which to judge the truthfulness or reality of any thing, only subjective realities produced by the individual</a:t>
            </a:r>
          </a:p>
          <a:p>
            <a:pPr marL="0" indent="0"/>
            <a:endParaRPr lang="en-GB" b="0" dirty="0"/>
          </a:p>
          <a:p>
            <a:pPr marL="0" indent="0"/>
            <a:r>
              <a:rPr lang="en-GB" b="0" dirty="0" smtClean="0"/>
              <a:t>Post-modernity celebrates this as a liberation from the oppression of the modern meta-narrative which sought to control the subjective through the false promise of the objective</a:t>
            </a:r>
            <a:endParaRPr lang="en-GB" b="0" dirty="0"/>
          </a:p>
        </p:txBody>
      </p:sp>
      <p:sp>
        <p:nvSpPr>
          <p:cNvPr id="4" name="Title 3"/>
          <p:cNvSpPr>
            <a:spLocks noGrp="1"/>
          </p:cNvSpPr>
          <p:nvPr>
            <p:ph type="title"/>
          </p:nvPr>
        </p:nvSpPr>
        <p:spPr/>
        <p:txBody>
          <a:bodyPr/>
          <a:lstStyle/>
          <a:p>
            <a:r>
              <a:rPr lang="en-GB" dirty="0" smtClean="0"/>
              <a:t>Post-Modernity as Narrative</a:t>
            </a:r>
            <a:endParaRPr lang="en-GB" dirty="0"/>
          </a:p>
        </p:txBody>
      </p:sp>
    </p:spTree>
    <p:extLst>
      <p:ext uri="{BB962C8B-B14F-4D97-AF65-F5344CB8AC3E}">
        <p14:creationId xmlns:p14="http://schemas.microsoft.com/office/powerpoint/2010/main" val="135718372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does this mean for religion?</a:t>
            </a:r>
            <a:endParaRPr lang="en-GB" dirty="0"/>
          </a:p>
        </p:txBody>
      </p:sp>
      <p:sp>
        <p:nvSpPr>
          <p:cNvPr id="3" name="Text Placeholder 2"/>
          <p:cNvSpPr>
            <a:spLocks noGrp="1"/>
          </p:cNvSpPr>
          <p:nvPr>
            <p:ph type="body" idx="1"/>
          </p:nvPr>
        </p:nvSpPr>
        <p:spPr/>
        <p:txBody>
          <a:bodyPr/>
          <a:lstStyle/>
          <a:p>
            <a:r>
              <a:rPr lang="en-GB" dirty="0" smtClean="0"/>
              <a:t>Modernity / Post-modernity and religion</a:t>
            </a:r>
            <a:endParaRPr lang="en-GB" dirty="0"/>
          </a:p>
        </p:txBody>
      </p:sp>
    </p:spTree>
    <p:extLst>
      <p:ext uri="{BB962C8B-B14F-4D97-AF65-F5344CB8AC3E}">
        <p14:creationId xmlns:p14="http://schemas.microsoft.com/office/powerpoint/2010/main" val="357332441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92500"/>
          </a:bodyPr>
          <a:lstStyle/>
          <a:p>
            <a:pPr marL="0" indent="0"/>
            <a:r>
              <a:rPr lang="en-GB" b="0" dirty="0" smtClean="0"/>
              <a:t>Modernity as a challenge and help to religion</a:t>
            </a:r>
          </a:p>
          <a:p>
            <a:endParaRPr lang="en-GB" b="0" dirty="0"/>
          </a:p>
          <a:p>
            <a:endParaRPr lang="en-GB" dirty="0"/>
          </a:p>
        </p:txBody>
      </p:sp>
      <p:sp>
        <p:nvSpPr>
          <p:cNvPr id="3" name="Content Placeholder 2"/>
          <p:cNvSpPr>
            <a:spLocks noGrp="1"/>
          </p:cNvSpPr>
          <p:nvPr>
            <p:ph sz="half" idx="2"/>
          </p:nvPr>
        </p:nvSpPr>
        <p:spPr/>
        <p:txBody>
          <a:bodyPr>
            <a:normAutofit fontScale="92500"/>
          </a:bodyPr>
          <a:lstStyle/>
          <a:p>
            <a:pPr marL="0" indent="0"/>
            <a:r>
              <a:rPr lang="en-GB" b="0" dirty="0" smtClean="0"/>
              <a:t>Rise of individualism, alienation, dislocation from established practices and rationalism as challenging to religious structures and established authority</a:t>
            </a:r>
            <a:endParaRPr lang="en-GB" b="0" dirty="0"/>
          </a:p>
        </p:txBody>
      </p:sp>
      <p:sp>
        <p:nvSpPr>
          <p:cNvPr id="4" name="Title 3"/>
          <p:cNvSpPr>
            <a:spLocks noGrp="1"/>
          </p:cNvSpPr>
          <p:nvPr>
            <p:ph type="title"/>
          </p:nvPr>
        </p:nvSpPr>
        <p:spPr/>
        <p:txBody>
          <a:bodyPr/>
          <a:lstStyle/>
          <a:p>
            <a:r>
              <a:rPr lang="en-GB" dirty="0" smtClean="0"/>
              <a:t>Contemporary Society and Religions</a:t>
            </a:r>
            <a:endParaRPr lang="en-GB" dirty="0"/>
          </a:p>
        </p:txBody>
      </p:sp>
    </p:spTree>
    <p:extLst>
      <p:ext uri="{BB962C8B-B14F-4D97-AF65-F5344CB8AC3E}">
        <p14:creationId xmlns:p14="http://schemas.microsoft.com/office/powerpoint/2010/main" val="318964880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77500" lnSpcReduction="20000"/>
          </a:bodyPr>
          <a:lstStyle/>
          <a:p>
            <a:pPr marL="0" indent="0"/>
            <a:r>
              <a:rPr lang="en-GB" b="0" dirty="0" smtClean="0"/>
              <a:t>Identification of religion with nation state, identity as built around shared identification, colonialisation and globalisation as possible advantages for established forms of religion</a:t>
            </a:r>
            <a:endParaRPr lang="en-GB" b="0" dirty="0"/>
          </a:p>
        </p:txBody>
      </p:sp>
      <p:sp>
        <p:nvSpPr>
          <p:cNvPr id="3" name="Content Placeholder 2"/>
          <p:cNvSpPr>
            <a:spLocks noGrp="1"/>
          </p:cNvSpPr>
          <p:nvPr>
            <p:ph sz="half" idx="2"/>
          </p:nvPr>
        </p:nvSpPr>
        <p:spPr/>
        <p:txBody>
          <a:bodyPr>
            <a:normAutofit fontScale="77500" lnSpcReduction="20000"/>
          </a:bodyPr>
          <a:lstStyle/>
          <a:p>
            <a:pPr marL="0" indent="0"/>
            <a:r>
              <a:rPr lang="en-GB" b="0" dirty="0" smtClean="0"/>
              <a:t>General secularisation of the West as evidence of impact of modernity on religious belonging and belief as a negative one</a:t>
            </a:r>
          </a:p>
          <a:p>
            <a:pPr marL="0" indent="0"/>
            <a:endParaRPr lang="en-GB" b="0" dirty="0"/>
          </a:p>
          <a:p>
            <a:pPr marL="0" indent="0"/>
            <a:r>
              <a:rPr lang="en-GB" b="0" dirty="0" smtClean="0"/>
              <a:t>Sociological understandings of religion – Durkheim, Weber, </a:t>
            </a:r>
            <a:r>
              <a:rPr lang="en-GB" b="0" dirty="0" err="1" smtClean="0"/>
              <a:t>Troeltsch</a:t>
            </a:r>
            <a:r>
              <a:rPr lang="en-GB" b="0" dirty="0" smtClean="0"/>
              <a:t>, Berger</a:t>
            </a:r>
            <a:endParaRPr lang="en-GB" b="0" dirty="0"/>
          </a:p>
        </p:txBody>
      </p:sp>
      <p:sp>
        <p:nvSpPr>
          <p:cNvPr id="4" name="Title 3"/>
          <p:cNvSpPr>
            <a:spLocks noGrp="1"/>
          </p:cNvSpPr>
          <p:nvPr>
            <p:ph type="title"/>
          </p:nvPr>
        </p:nvSpPr>
        <p:spPr/>
        <p:txBody>
          <a:bodyPr/>
          <a:lstStyle/>
          <a:p>
            <a:r>
              <a:rPr lang="en-GB" dirty="0"/>
              <a:t>Contemporary Society and Religions</a:t>
            </a:r>
          </a:p>
        </p:txBody>
      </p:sp>
    </p:spTree>
    <p:extLst>
      <p:ext uri="{BB962C8B-B14F-4D97-AF65-F5344CB8AC3E}">
        <p14:creationId xmlns:p14="http://schemas.microsoft.com/office/powerpoint/2010/main" val="410461663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62500" lnSpcReduction="20000"/>
          </a:bodyPr>
          <a:lstStyle/>
          <a:p>
            <a:pPr marL="0" indent="0"/>
            <a:r>
              <a:rPr lang="en-GB" b="0" dirty="0" smtClean="0"/>
              <a:t>Post-modernity as the distrust of meta-narratives poses challenges for religious traditions in our current society </a:t>
            </a:r>
          </a:p>
          <a:p>
            <a:pPr marL="0" indent="0"/>
            <a:endParaRPr lang="en-GB" b="0" dirty="0"/>
          </a:p>
          <a:p>
            <a:pPr marL="0" indent="0"/>
            <a:r>
              <a:rPr lang="en-GB" b="0" dirty="0" smtClean="0"/>
              <a:t>Religions as meta-narratives – they seek to provide a universal explanation for the way things are</a:t>
            </a:r>
            <a:endParaRPr lang="en-GB" b="0" dirty="0"/>
          </a:p>
        </p:txBody>
      </p:sp>
      <p:sp>
        <p:nvSpPr>
          <p:cNvPr id="3" name="Content Placeholder 2"/>
          <p:cNvSpPr>
            <a:spLocks noGrp="1"/>
          </p:cNvSpPr>
          <p:nvPr>
            <p:ph sz="half" idx="2"/>
          </p:nvPr>
        </p:nvSpPr>
        <p:spPr/>
        <p:txBody>
          <a:bodyPr>
            <a:normAutofit fontScale="62500" lnSpcReduction="20000"/>
          </a:bodyPr>
          <a:lstStyle/>
          <a:p>
            <a:pPr marL="0" indent="0"/>
            <a:r>
              <a:rPr lang="en-GB" b="0" dirty="0" smtClean="0"/>
              <a:t>Post-modernity emphasises the individual over the corporate, the subjective over the objective, the particular over the universal, suspicion over belief.</a:t>
            </a:r>
          </a:p>
          <a:p>
            <a:pPr marL="0" indent="0"/>
            <a:endParaRPr lang="en-GB" b="0" dirty="0" smtClean="0"/>
          </a:p>
          <a:p>
            <a:pPr marL="0" indent="0"/>
            <a:r>
              <a:rPr lang="en-GB" b="0" dirty="0" smtClean="0"/>
              <a:t>Contemporary processes of globalisation, individualisation, diversification, and pluralisation reduce the “hold” of institutional religion</a:t>
            </a:r>
            <a:endParaRPr lang="en-GB" b="0" dirty="0"/>
          </a:p>
          <a:p>
            <a:endParaRPr lang="en-GB" dirty="0"/>
          </a:p>
        </p:txBody>
      </p:sp>
      <p:sp>
        <p:nvSpPr>
          <p:cNvPr id="4" name="Title 3"/>
          <p:cNvSpPr>
            <a:spLocks noGrp="1"/>
          </p:cNvSpPr>
          <p:nvPr>
            <p:ph type="title"/>
          </p:nvPr>
        </p:nvSpPr>
        <p:spPr/>
        <p:txBody>
          <a:bodyPr/>
          <a:lstStyle/>
          <a:p>
            <a:r>
              <a:rPr lang="en-GB" dirty="0" smtClean="0"/>
              <a:t>Post-modernity and Religion</a:t>
            </a:r>
            <a:endParaRPr lang="en-GB" dirty="0"/>
          </a:p>
        </p:txBody>
      </p:sp>
    </p:spTree>
    <p:extLst>
      <p:ext uri="{BB962C8B-B14F-4D97-AF65-F5344CB8AC3E}">
        <p14:creationId xmlns:p14="http://schemas.microsoft.com/office/powerpoint/2010/main" val="213899493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is dialogue important now?</a:t>
            </a:r>
            <a:endParaRPr lang="en-GB" dirty="0"/>
          </a:p>
        </p:txBody>
      </p:sp>
      <p:sp>
        <p:nvSpPr>
          <p:cNvPr id="3" name="Text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431344681"/>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3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62500" lnSpcReduction="20000"/>
          </a:bodyPr>
          <a:lstStyle/>
          <a:p>
            <a:pPr marL="0" indent="0"/>
            <a:r>
              <a:rPr lang="en-GB" b="0" dirty="0" smtClean="0"/>
              <a:t>The concept of “dialogue” is quite new</a:t>
            </a:r>
          </a:p>
          <a:p>
            <a:pPr marL="0" indent="0"/>
            <a:endParaRPr lang="en-GB" b="0" dirty="0"/>
          </a:p>
          <a:p>
            <a:pPr marL="0" indent="0"/>
            <a:r>
              <a:rPr lang="en-GB" b="0" dirty="0" smtClean="0"/>
              <a:t>Previous discussion between religions tended to be proselytising – aimed solely at conversion</a:t>
            </a:r>
          </a:p>
          <a:p>
            <a:pPr marL="0" indent="0"/>
            <a:endParaRPr lang="en-GB" b="0" dirty="0"/>
          </a:p>
          <a:p>
            <a:pPr marL="0" indent="0"/>
            <a:r>
              <a:rPr lang="en-GB" b="0" dirty="0" smtClean="0"/>
              <a:t>What caused the rise of “dialogue”?</a:t>
            </a:r>
            <a:endParaRPr lang="en-GB" b="0" dirty="0"/>
          </a:p>
        </p:txBody>
      </p:sp>
      <p:sp>
        <p:nvSpPr>
          <p:cNvPr id="3" name="Content Placeholder 2"/>
          <p:cNvSpPr>
            <a:spLocks noGrp="1"/>
          </p:cNvSpPr>
          <p:nvPr>
            <p:ph sz="half" idx="2"/>
          </p:nvPr>
        </p:nvSpPr>
        <p:spPr/>
        <p:txBody>
          <a:bodyPr>
            <a:normAutofit fontScale="62500" lnSpcReduction="20000"/>
          </a:bodyPr>
          <a:lstStyle/>
          <a:p>
            <a:pPr marL="514350" indent="-514350">
              <a:buAutoNum type="arabicParenR"/>
            </a:pPr>
            <a:r>
              <a:rPr lang="en-GB" b="0" dirty="0" smtClean="0"/>
              <a:t>Modern conception of rationality / social progress</a:t>
            </a:r>
          </a:p>
          <a:p>
            <a:pPr marL="514350" indent="-514350">
              <a:buAutoNum type="arabicParenR"/>
            </a:pPr>
            <a:r>
              <a:rPr lang="en-GB" b="0" dirty="0" smtClean="0"/>
              <a:t>Post-modern turn from certainty and objectivity to subjectivity</a:t>
            </a:r>
          </a:p>
          <a:p>
            <a:pPr marL="514350" indent="-514350">
              <a:buAutoNum type="arabicParenR"/>
            </a:pPr>
            <a:r>
              <a:rPr lang="en-GB" b="0" dirty="0" smtClean="0"/>
              <a:t>Process of globalisation and pluralisation fractures homogeneity of societies</a:t>
            </a:r>
          </a:p>
          <a:p>
            <a:pPr marL="514350" indent="-514350">
              <a:buAutoNum type="arabicParenR"/>
            </a:pPr>
            <a:r>
              <a:rPr lang="en-GB" b="0" dirty="0" smtClean="0"/>
              <a:t>Historical events – end of colonialism, World Parliament of Religions, rise of “religious violence”</a:t>
            </a:r>
            <a:endParaRPr lang="en-GB" b="0" dirty="0"/>
          </a:p>
        </p:txBody>
      </p:sp>
      <p:sp>
        <p:nvSpPr>
          <p:cNvPr id="4" name="Title 3"/>
          <p:cNvSpPr>
            <a:spLocks noGrp="1"/>
          </p:cNvSpPr>
          <p:nvPr>
            <p:ph type="title"/>
          </p:nvPr>
        </p:nvSpPr>
        <p:spPr/>
        <p:txBody>
          <a:bodyPr/>
          <a:lstStyle/>
          <a:p>
            <a:r>
              <a:rPr lang="en-GB" dirty="0" smtClean="0"/>
              <a:t>Dialogue as a concept</a:t>
            </a:r>
            <a:endParaRPr lang="en-GB" dirty="0"/>
          </a:p>
        </p:txBody>
      </p:sp>
    </p:spTree>
    <p:extLst>
      <p:ext uri="{BB962C8B-B14F-4D97-AF65-F5344CB8AC3E}">
        <p14:creationId xmlns:p14="http://schemas.microsoft.com/office/powerpoint/2010/main" val="1179567219"/>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3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Dialogue as a concept</a:t>
            </a:r>
          </a:p>
        </p:txBody>
      </p:sp>
      <p:sp>
        <p:nvSpPr>
          <p:cNvPr id="3" name="Text Placeholder 2"/>
          <p:cNvSpPr>
            <a:spLocks noGrp="1"/>
          </p:cNvSpPr>
          <p:nvPr>
            <p:ph type="body" idx="1"/>
          </p:nvPr>
        </p:nvSpPr>
        <p:spPr/>
        <p:txBody>
          <a:bodyPr>
            <a:normAutofit/>
          </a:bodyPr>
          <a:lstStyle/>
          <a:p>
            <a:r>
              <a:rPr lang="en-GB" dirty="0"/>
              <a:t>Modern conception of </a:t>
            </a:r>
            <a:r>
              <a:rPr lang="en-GB" dirty="0" smtClean="0"/>
              <a:t>rationality</a:t>
            </a:r>
            <a:endParaRPr lang="en-GB" dirty="0"/>
          </a:p>
        </p:txBody>
      </p:sp>
      <p:sp>
        <p:nvSpPr>
          <p:cNvPr id="4" name="Content Placeholder 3"/>
          <p:cNvSpPr>
            <a:spLocks noGrp="1"/>
          </p:cNvSpPr>
          <p:nvPr>
            <p:ph sz="half" idx="2"/>
          </p:nvPr>
        </p:nvSpPr>
        <p:spPr/>
        <p:txBody>
          <a:bodyPr>
            <a:normAutofit fontScale="85000" lnSpcReduction="10000"/>
          </a:bodyPr>
          <a:lstStyle/>
          <a:p>
            <a:pPr marL="0" indent="0"/>
            <a:r>
              <a:rPr lang="en-GB" b="0" dirty="0" smtClean="0"/>
              <a:t>The modern concept of rationality (that things can be adequately explained without recourse to non-quantifiable knowledge) has encouraged an understanding of religious difference as inevitably able to be explained away through conversation</a:t>
            </a:r>
            <a:endParaRPr lang="en-GB" b="0" dirty="0"/>
          </a:p>
        </p:txBody>
      </p:sp>
      <p:sp>
        <p:nvSpPr>
          <p:cNvPr id="5" name="Text Placeholder 4"/>
          <p:cNvSpPr>
            <a:spLocks noGrp="1"/>
          </p:cNvSpPr>
          <p:nvPr>
            <p:ph type="body" sz="quarter" idx="3"/>
          </p:nvPr>
        </p:nvSpPr>
        <p:spPr/>
        <p:txBody>
          <a:bodyPr>
            <a:normAutofit/>
          </a:bodyPr>
          <a:lstStyle/>
          <a:p>
            <a:r>
              <a:rPr lang="en-GB" dirty="0"/>
              <a:t>Post-modern turn from </a:t>
            </a:r>
            <a:r>
              <a:rPr lang="en-GB" dirty="0" smtClean="0"/>
              <a:t>certainty</a:t>
            </a:r>
            <a:endParaRPr lang="en-GB" dirty="0"/>
          </a:p>
        </p:txBody>
      </p:sp>
      <p:sp>
        <p:nvSpPr>
          <p:cNvPr id="6" name="Content Placeholder 5"/>
          <p:cNvSpPr>
            <a:spLocks noGrp="1"/>
          </p:cNvSpPr>
          <p:nvPr>
            <p:ph sz="quarter" idx="4"/>
          </p:nvPr>
        </p:nvSpPr>
        <p:spPr/>
        <p:txBody>
          <a:bodyPr>
            <a:normAutofit fontScale="85000" lnSpcReduction="10000"/>
          </a:bodyPr>
          <a:lstStyle/>
          <a:p>
            <a:pPr marL="0" indent="0"/>
            <a:r>
              <a:rPr lang="en-GB" b="0" dirty="0" smtClean="0"/>
              <a:t>The turn from certainty and objectivity embedded within the development of post-modernity has encouraged the exploration of forms of difference, including religious difference, and a hesitancy about the universality of any one tradition</a:t>
            </a:r>
            <a:endParaRPr lang="en-GB" b="0" dirty="0"/>
          </a:p>
        </p:txBody>
      </p:sp>
    </p:spTree>
    <p:extLst>
      <p:ext uri="{BB962C8B-B14F-4D97-AF65-F5344CB8AC3E}">
        <p14:creationId xmlns:p14="http://schemas.microsoft.com/office/powerpoint/2010/main" val="256585176"/>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3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Dialogue as a concept</a:t>
            </a:r>
            <a:endParaRPr lang="en-GB" b="1" dirty="0"/>
          </a:p>
        </p:txBody>
      </p:sp>
      <p:sp>
        <p:nvSpPr>
          <p:cNvPr id="3" name="Text Placeholder 2"/>
          <p:cNvSpPr>
            <a:spLocks noGrp="1"/>
          </p:cNvSpPr>
          <p:nvPr>
            <p:ph type="body" idx="1"/>
          </p:nvPr>
        </p:nvSpPr>
        <p:spPr/>
        <p:txBody>
          <a:bodyPr>
            <a:normAutofit/>
          </a:bodyPr>
          <a:lstStyle/>
          <a:p>
            <a:r>
              <a:rPr lang="en-GB" dirty="0"/>
              <a:t>Process of </a:t>
            </a:r>
            <a:r>
              <a:rPr lang="en-GB" dirty="0" smtClean="0"/>
              <a:t>globalisation</a:t>
            </a:r>
            <a:endParaRPr lang="en-GB" dirty="0"/>
          </a:p>
        </p:txBody>
      </p:sp>
      <p:sp>
        <p:nvSpPr>
          <p:cNvPr id="4" name="Content Placeholder 3"/>
          <p:cNvSpPr>
            <a:spLocks noGrp="1"/>
          </p:cNvSpPr>
          <p:nvPr>
            <p:ph sz="half" idx="2"/>
          </p:nvPr>
        </p:nvSpPr>
        <p:spPr/>
        <p:txBody>
          <a:bodyPr>
            <a:normAutofit fontScale="85000" lnSpcReduction="10000"/>
          </a:bodyPr>
          <a:lstStyle/>
          <a:p>
            <a:pPr marL="0" indent="0"/>
            <a:r>
              <a:rPr lang="en-GB" b="0" dirty="0" smtClean="0"/>
              <a:t>The process of globalisation and pluralisation in our societies – the interconnectedness of different parts of the globe and the internal social difference of our societies – has made talking between differences more prominent and politically desired</a:t>
            </a:r>
            <a:endParaRPr lang="en-GB" b="0" dirty="0"/>
          </a:p>
        </p:txBody>
      </p:sp>
      <p:sp>
        <p:nvSpPr>
          <p:cNvPr id="5" name="Text Placeholder 4"/>
          <p:cNvSpPr>
            <a:spLocks noGrp="1"/>
          </p:cNvSpPr>
          <p:nvPr>
            <p:ph type="body" sz="quarter" idx="3"/>
          </p:nvPr>
        </p:nvSpPr>
        <p:spPr/>
        <p:txBody>
          <a:bodyPr>
            <a:normAutofit/>
          </a:bodyPr>
          <a:lstStyle/>
          <a:p>
            <a:r>
              <a:rPr lang="en-GB" dirty="0"/>
              <a:t>Historical </a:t>
            </a:r>
            <a:r>
              <a:rPr lang="en-GB" dirty="0" smtClean="0"/>
              <a:t>events                                     </a:t>
            </a:r>
          </a:p>
        </p:txBody>
      </p:sp>
      <p:sp>
        <p:nvSpPr>
          <p:cNvPr id="6" name="Content Placeholder 5"/>
          <p:cNvSpPr>
            <a:spLocks noGrp="1"/>
          </p:cNvSpPr>
          <p:nvPr>
            <p:ph sz="quarter" idx="4"/>
          </p:nvPr>
        </p:nvSpPr>
        <p:spPr/>
        <p:txBody>
          <a:bodyPr>
            <a:normAutofit fontScale="85000" lnSpcReduction="20000"/>
          </a:bodyPr>
          <a:lstStyle/>
          <a:p>
            <a:pPr marL="0" indent="0"/>
            <a:r>
              <a:rPr lang="en-GB" b="0" dirty="0" smtClean="0"/>
              <a:t>The end of colonialism disrupted the nature of western interaction with non-western faiths, the 1893 World’s Parliament of Religions brought “dialogue” into public consciousness, and the rise of “religious” violence has driven religious harmony up the political awareness scale</a:t>
            </a:r>
            <a:endParaRPr lang="en-GB" b="0" dirty="0"/>
          </a:p>
        </p:txBody>
      </p:sp>
    </p:spTree>
    <p:extLst>
      <p:ext uri="{BB962C8B-B14F-4D97-AF65-F5344CB8AC3E}">
        <p14:creationId xmlns:p14="http://schemas.microsoft.com/office/powerpoint/2010/main" val="2803342870"/>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3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Dialogue in the University</a:t>
            </a:r>
            <a:endParaRPr lang="en-GB" dirty="0"/>
          </a:p>
        </p:txBody>
      </p:sp>
      <p:sp>
        <p:nvSpPr>
          <p:cNvPr id="3" name="Text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2659009532"/>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3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Autofit/>
          </a:bodyPr>
          <a:lstStyle/>
          <a:p>
            <a:pPr marL="0" indent="0"/>
            <a:r>
              <a:rPr lang="en-GB" sz="2000" b="0" dirty="0" smtClean="0"/>
              <a:t>We will be looking more at what we mean by dialogue in the next session, but why and how do we study “dialogue” in the university setting is the main topic of the assigned readings for this session</a:t>
            </a:r>
            <a:endParaRPr lang="en-GB" sz="2000" b="0" dirty="0"/>
          </a:p>
        </p:txBody>
      </p:sp>
      <p:sp>
        <p:nvSpPr>
          <p:cNvPr id="3" name="Content Placeholder 2"/>
          <p:cNvSpPr>
            <a:spLocks noGrp="1"/>
          </p:cNvSpPr>
          <p:nvPr>
            <p:ph sz="half" idx="2"/>
          </p:nvPr>
        </p:nvSpPr>
        <p:spPr/>
        <p:txBody>
          <a:bodyPr>
            <a:noAutofit/>
          </a:bodyPr>
          <a:lstStyle/>
          <a:p>
            <a:pPr marL="0" indent="0"/>
            <a:r>
              <a:rPr lang="en-GB" sz="2000" b="0" dirty="0" smtClean="0"/>
              <a:t>Dialogue necessarily has a complicated relationship to the way in which we study religion in the University</a:t>
            </a:r>
          </a:p>
          <a:p>
            <a:pPr marL="0" indent="0"/>
            <a:endParaRPr lang="en-GB" sz="2000" b="0" dirty="0"/>
          </a:p>
          <a:p>
            <a:pPr marL="0" indent="0"/>
            <a:r>
              <a:rPr lang="en-GB" sz="2000" b="0" dirty="0" smtClean="0"/>
              <a:t>The study of religion in the University is itself a contested area between faith based approaches and phenomenological approaches</a:t>
            </a:r>
            <a:endParaRPr lang="en-GB" sz="2000" b="0" dirty="0"/>
          </a:p>
        </p:txBody>
      </p:sp>
      <p:sp>
        <p:nvSpPr>
          <p:cNvPr id="4" name="Title 3"/>
          <p:cNvSpPr>
            <a:spLocks noGrp="1"/>
          </p:cNvSpPr>
          <p:nvPr>
            <p:ph type="title"/>
          </p:nvPr>
        </p:nvSpPr>
        <p:spPr/>
        <p:txBody>
          <a:bodyPr/>
          <a:lstStyle/>
          <a:p>
            <a:r>
              <a:rPr lang="en-GB" dirty="0"/>
              <a:t>Dialogue in the University</a:t>
            </a:r>
          </a:p>
        </p:txBody>
      </p:sp>
    </p:spTree>
    <p:extLst>
      <p:ext uri="{BB962C8B-B14F-4D97-AF65-F5344CB8AC3E}">
        <p14:creationId xmlns:p14="http://schemas.microsoft.com/office/powerpoint/2010/main" val="548059372"/>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3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55000" lnSpcReduction="20000"/>
          </a:bodyPr>
          <a:lstStyle/>
          <a:p>
            <a:pPr marL="0" indent="0"/>
            <a:r>
              <a:rPr lang="en-GB" b="0" dirty="0"/>
              <a:t>Cantwell Smith W “The Christian in a Religiously Plural World” in Hick J &amp; </a:t>
            </a:r>
            <a:r>
              <a:rPr lang="en-GB" b="0" dirty="0" err="1"/>
              <a:t>Hebblethwaite</a:t>
            </a:r>
            <a:r>
              <a:rPr lang="en-GB" b="0" dirty="0"/>
              <a:t> B (</a:t>
            </a:r>
            <a:r>
              <a:rPr lang="en-GB" b="0" dirty="0" err="1"/>
              <a:t>eds</a:t>
            </a:r>
            <a:r>
              <a:rPr lang="en-GB" b="0" dirty="0"/>
              <a:t>) </a:t>
            </a:r>
            <a:r>
              <a:rPr lang="en-GB" b="0" i="1" dirty="0"/>
              <a:t>Christianity and Other Religions</a:t>
            </a:r>
            <a:r>
              <a:rPr lang="en-GB" b="0" dirty="0"/>
              <a:t>, (London: </a:t>
            </a:r>
            <a:r>
              <a:rPr lang="en-GB" b="0" dirty="0" err="1"/>
              <a:t>Oneworld</a:t>
            </a:r>
            <a:r>
              <a:rPr lang="en-GB" b="0" dirty="0"/>
              <a:t>, 2001)</a:t>
            </a:r>
          </a:p>
          <a:p>
            <a:pPr marL="0" indent="0"/>
            <a:r>
              <a:rPr lang="en-GB" b="0" dirty="0"/>
              <a:t> </a:t>
            </a:r>
          </a:p>
          <a:p>
            <a:pPr marL="0" indent="0"/>
            <a:r>
              <a:rPr lang="en-GB" b="0" dirty="0"/>
              <a:t>Hyman G “The Study of Religion and the Return of Theology”, </a:t>
            </a:r>
            <a:r>
              <a:rPr lang="en-GB" b="0" i="1" dirty="0"/>
              <a:t>Journal of the American Academy of Religion</a:t>
            </a:r>
            <a:r>
              <a:rPr lang="en-GB" b="0" dirty="0"/>
              <a:t>, 72(1), 195-219</a:t>
            </a:r>
          </a:p>
          <a:p>
            <a:pPr marL="0" indent="0"/>
            <a:r>
              <a:rPr lang="en-GB" b="0" dirty="0"/>
              <a:t> </a:t>
            </a:r>
          </a:p>
          <a:p>
            <a:pPr marL="0" indent="0"/>
            <a:r>
              <a:rPr lang="en-GB" b="0" dirty="0" err="1"/>
              <a:t>Cracknell</a:t>
            </a:r>
            <a:r>
              <a:rPr lang="en-GB" b="0" dirty="0"/>
              <a:t> K “The New Relationship: The Way We Behave in Inter-Religious Dialogue” in </a:t>
            </a:r>
            <a:r>
              <a:rPr lang="en-GB" b="0" dirty="0" err="1"/>
              <a:t>Cracknell</a:t>
            </a:r>
            <a:r>
              <a:rPr lang="en-GB" b="0" dirty="0"/>
              <a:t> K </a:t>
            </a:r>
            <a:r>
              <a:rPr lang="en-GB" b="0" i="1" dirty="0"/>
              <a:t>Towards a New Relations</a:t>
            </a:r>
            <a:r>
              <a:rPr lang="en-GB" b="0" dirty="0"/>
              <a:t> (London: Epworth Press, 1986)</a:t>
            </a:r>
          </a:p>
          <a:p>
            <a:pPr marL="0" indent="0"/>
            <a:r>
              <a:rPr lang="en-GB" b="0" dirty="0"/>
              <a:t> </a:t>
            </a:r>
          </a:p>
          <a:p>
            <a:endParaRPr lang="en-GB" dirty="0"/>
          </a:p>
        </p:txBody>
      </p:sp>
      <p:sp>
        <p:nvSpPr>
          <p:cNvPr id="3" name="Content Placeholder 2"/>
          <p:cNvSpPr>
            <a:spLocks noGrp="1"/>
          </p:cNvSpPr>
          <p:nvPr>
            <p:ph sz="half" idx="2"/>
          </p:nvPr>
        </p:nvSpPr>
        <p:spPr/>
        <p:txBody>
          <a:bodyPr>
            <a:normAutofit fontScale="55000" lnSpcReduction="20000"/>
          </a:bodyPr>
          <a:lstStyle/>
          <a:p>
            <a:pPr marL="0" indent="0"/>
            <a:r>
              <a:rPr lang="en-GB" b="0" dirty="0"/>
              <a:t>Dunbar SD “The Place of Interreligious Dialogue in the Academic Study of Religion”, </a:t>
            </a:r>
            <a:r>
              <a:rPr lang="en-GB" b="0" i="1" dirty="0"/>
              <a:t>Journal of Ecumenical Studies</a:t>
            </a:r>
            <a:r>
              <a:rPr lang="en-GB" b="0" dirty="0"/>
              <a:t>, 35(3-4)</a:t>
            </a:r>
          </a:p>
          <a:p>
            <a:pPr marL="0" indent="0"/>
            <a:r>
              <a:rPr lang="en-GB" b="0" dirty="0"/>
              <a:t> </a:t>
            </a:r>
          </a:p>
          <a:p>
            <a:pPr marL="0" indent="0"/>
            <a:r>
              <a:rPr lang="en-GB" b="0" dirty="0" err="1"/>
              <a:t>Cheetham</a:t>
            </a:r>
            <a:r>
              <a:rPr lang="en-GB" b="0" dirty="0"/>
              <a:t> D “The University and Interfaith Education”, </a:t>
            </a:r>
            <a:r>
              <a:rPr lang="en-GB" b="0" i="1" dirty="0"/>
              <a:t>Studies in Interreligious Dialogue</a:t>
            </a:r>
            <a:r>
              <a:rPr lang="en-GB" b="0" dirty="0"/>
              <a:t>, 15(1), 16-35</a:t>
            </a:r>
          </a:p>
          <a:p>
            <a:endParaRPr lang="en-GB" dirty="0"/>
          </a:p>
        </p:txBody>
      </p:sp>
      <p:sp>
        <p:nvSpPr>
          <p:cNvPr id="4" name="Title 3"/>
          <p:cNvSpPr>
            <a:spLocks noGrp="1"/>
          </p:cNvSpPr>
          <p:nvPr>
            <p:ph type="title"/>
          </p:nvPr>
        </p:nvSpPr>
        <p:spPr/>
        <p:txBody>
          <a:bodyPr/>
          <a:lstStyle/>
          <a:p>
            <a:r>
              <a:rPr lang="en-GB" dirty="0" smtClean="0"/>
              <a:t>Readings</a:t>
            </a:r>
            <a:endParaRPr lang="en-GB" dirty="0"/>
          </a:p>
        </p:txBody>
      </p:sp>
    </p:spTree>
    <p:extLst>
      <p:ext uri="{BB962C8B-B14F-4D97-AF65-F5344CB8AC3E}">
        <p14:creationId xmlns:p14="http://schemas.microsoft.com/office/powerpoint/2010/main" val="143959133"/>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Theme1">
  <a:themeElements>
    <a:clrScheme name="Custom 28">
      <a:dk1>
        <a:srgbClr val="000000"/>
      </a:dk1>
      <a:lt1>
        <a:srgbClr val="FFFFFF"/>
      </a:lt1>
      <a:dk2>
        <a:srgbClr val="434342"/>
      </a:dk2>
      <a:lt2>
        <a:srgbClr val="CDD7D9"/>
      </a:lt2>
      <a:accent1>
        <a:srgbClr val="91A7C3"/>
      </a:accent1>
      <a:accent2>
        <a:srgbClr val="7F7F7F"/>
      </a:accent2>
      <a:accent3>
        <a:srgbClr val="620000"/>
      </a:accent3>
      <a:accent4>
        <a:srgbClr val="7C984A"/>
      </a:accent4>
      <a:accent5>
        <a:srgbClr val="C2AD8D"/>
      </a:accent5>
      <a:accent6>
        <a:srgbClr val="506E94"/>
      </a:accent6>
      <a:hlink>
        <a:srgbClr val="5F5F5F"/>
      </a:hlink>
      <a:folHlink>
        <a:srgbClr val="969696"/>
      </a:folHlink>
    </a:clrScheme>
    <a:fontScheme name="Angles">
      <a:majorFont>
        <a:latin typeface="Franklin Gothic Medium"/>
        <a:ea typeface=""/>
        <a:cs typeface=""/>
        <a:font script="Jpan" typeface="HG創英角ｺﾞｼｯｸUB"/>
        <a:font script="Hang" typeface="돋움"/>
        <a:font script="Hans" typeface="微软雅黑"/>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Franklin Gothic Book"/>
        <a:ea typeface=""/>
        <a:cs typeface=""/>
        <a:font script="Jpan" typeface="ＭＳ Ｐゴシック"/>
        <a:font script="Hang" typeface="맑은 고딕"/>
        <a:font script="Hans" typeface="隶书"/>
        <a:font script="Hant" typeface="新細明體"/>
        <a:font script="Arab" typeface="Arial"/>
        <a:font script="Hebr" typeface="Arial"/>
        <a:font script="Thai" typeface="Cord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ngles">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20400000"/>
            </a:lightRig>
          </a:scene3d>
          <a:sp3d contourW="6350">
            <a:bevelT w="41275" h="19050" prst="angle"/>
            <a:contourClr>
              <a:schemeClr val="phClr">
                <a:shade val="25000"/>
                <a:satMod val="150000"/>
              </a:schemeClr>
            </a:contourClr>
          </a:sp3d>
        </a:effectStyle>
      </a:effectStyleLst>
      <a:bgFillStyleLst>
        <a:solidFill>
          <a:schemeClr val="phClr"/>
        </a:solidFill>
        <a:blipFill rotWithShape="1">
          <a:blip xmlns:r="http://schemas.openxmlformats.org/officeDocument/2006/relationships" r:embed="rId1">
            <a:duotone>
              <a:schemeClr val="phClr">
                <a:tint val="90000"/>
                <a:shade val="85000"/>
              </a:schemeClr>
              <a:schemeClr val="phClr">
                <a:tint val="95000"/>
                <a:shade val="99000"/>
              </a:schemeClr>
            </a:duotone>
          </a:blip>
          <a:tile tx="0" ty="0" sx="100000" sy="100000" flip="none" algn="tl"/>
        </a:blipFill>
        <a:blipFill rotWithShape="1">
          <a:blip xmlns:r="http://schemas.openxmlformats.org/officeDocument/2006/relationships" r:embed="rId2">
            <a:duotone>
              <a:schemeClr val="phClr">
                <a:tint val="93000"/>
                <a:shade val="85000"/>
              </a:schemeClr>
              <a:schemeClr val="phClr">
                <a:tint val="96000"/>
                <a:shade val="99000"/>
              </a:schemeClr>
            </a:duotone>
          </a:blip>
          <a:tile tx="0" ty="0" sx="90000" sy="9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491</TotalTime>
  <Words>1888</Words>
  <Application>Microsoft Office PowerPoint</Application>
  <PresentationFormat>On-screen Show (4:3)</PresentationFormat>
  <Paragraphs>290</Paragraphs>
  <Slides>37</Slides>
  <Notes>37</Notes>
  <HiddenSlides>7</HiddenSlides>
  <MMClips>0</MMClips>
  <ScaleCrop>false</ScaleCrop>
  <HeadingPairs>
    <vt:vector size="4" baseType="variant">
      <vt:variant>
        <vt:lpstr>Theme</vt:lpstr>
      </vt:variant>
      <vt:variant>
        <vt:i4>1</vt:i4>
      </vt:variant>
      <vt:variant>
        <vt:lpstr>Slide Titles</vt:lpstr>
      </vt:variant>
      <vt:variant>
        <vt:i4>37</vt:i4>
      </vt:variant>
    </vt:vector>
  </HeadingPairs>
  <TitlesOfParts>
    <vt:vector size="38" baseType="lpstr">
      <vt:lpstr>Theme1</vt:lpstr>
      <vt:lpstr>Methods and Approaches in Interfaith Studies</vt:lpstr>
      <vt:lpstr>Admin!</vt:lpstr>
      <vt:lpstr>Aims</vt:lpstr>
      <vt:lpstr>Learning Outcomes</vt:lpstr>
      <vt:lpstr>General Topics</vt:lpstr>
      <vt:lpstr>General Topics</vt:lpstr>
      <vt:lpstr>Assessment 1</vt:lpstr>
      <vt:lpstr>Assessment 2</vt:lpstr>
      <vt:lpstr>Assessment 3</vt:lpstr>
      <vt:lpstr>Outline</vt:lpstr>
      <vt:lpstr>Contemporary Society</vt:lpstr>
      <vt:lpstr>Contemporary Society</vt:lpstr>
      <vt:lpstr>Modernity</vt:lpstr>
      <vt:lpstr>MODERNITY</vt:lpstr>
      <vt:lpstr>Modernity</vt:lpstr>
      <vt:lpstr>Characteristics of Modernity</vt:lpstr>
      <vt:lpstr>Processes intrinsic to Modernity</vt:lpstr>
      <vt:lpstr>Processes intrinsic to Modernity</vt:lpstr>
      <vt:lpstr>Modernity as Narrative</vt:lpstr>
      <vt:lpstr>Modernity</vt:lpstr>
      <vt:lpstr>Modernity as Meta-narrative</vt:lpstr>
      <vt:lpstr>Post-Modernity</vt:lpstr>
      <vt:lpstr>Characteristics of Post-Modernity</vt:lpstr>
      <vt:lpstr>Post-Modernity</vt:lpstr>
      <vt:lpstr>Characteristics of Post-Modernity</vt:lpstr>
      <vt:lpstr>Post-Modernity as Narrative</vt:lpstr>
      <vt:lpstr>What does this mean for religion?</vt:lpstr>
      <vt:lpstr>Contemporary Society and Religions</vt:lpstr>
      <vt:lpstr>Contemporary Society and Religions</vt:lpstr>
      <vt:lpstr>Post-modernity and Religion</vt:lpstr>
      <vt:lpstr>Why is dialogue important now?</vt:lpstr>
      <vt:lpstr>Dialogue as a concept</vt:lpstr>
      <vt:lpstr>Dialogue as a concept</vt:lpstr>
      <vt:lpstr>Dialogue as a concept</vt:lpstr>
      <vt:lpstr>Dialogue in the University</vt:lpstr>
      <vt:lpstr>Dialogue in the University</vt:lpstr>
      <vt:lpstr>Readings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Methods and Approaches in Interfaith Studies</dc:title>
  <dc:creator>Administrator</dc:creator>
  <cp:lastModifiedBy>Administrator</cp:lastModifiedBy>
  <cp:revision>20</cp:revision>
  <dcterms:created xsi:type="dcterms:W3CDTF">2017-11-02T11:52:55Z</dcterms:created>
  <dcterms:modified xsi:type="dcterms:W3CDTF">2019-10-02T08:35:47Z</dcterms:modified>
</cp:coreProperties>
</file>