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6"/>
  </p:notesMasterIdLst>
  <p:sldIdLst>
    <p:sldId id="256" r:id="rId2"/>
    <p:sldId id="257" r:id="rId3"/>
    <p:sldId id="258" r:id="rId4"/>
    <p:sldId id="259" r:id="rId5"/>
    <p:sldId id="260" r:id="rId6"/>
    <p:sldId id="269" r:id="rId7"/>
    <p:sldId id="270" r:id="rId8"/>
    <p:sldId id="262" r:id="rId9"/>
    <p:sldId id="271" r:id="rId10"/>
    <p:sldId id="267" r:id="rId11"/>
    <p:sldId id="268" r:id="rId12"/>
    <p:sldId id="264"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0AD48C-430E-551A-14E9-99A0F1B72821}" v="3" dt="2026-07-09T15:25:42.630"/>
    <p1510:client id="{E5C54248-7C94-4BD2-9F0F-BC94F5738733}" v="2" dt="2026-07-09T14:55:19.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96283" autoAdjust="0"/>
  </p:normalViewPr>
  <p:slideViewPr>
    <p:cSldViewPr snapToGrid="0">
      <p:cViewPr varScale="1">
        <p:scale>
          <a:sx n="107" d="100"/>
          <a:sy n="107" d="100"/>
        </p:scale>
        <p:origin x="6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09/07/2026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05844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6112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70201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821054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09/07/2026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10996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09/07/2026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8080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09/07/2026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95323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853802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3448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6368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7001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6178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8426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733991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893155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3793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09/07/2026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293695827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commonslibrary.parliament.uk/research-briefings/cdp-2022-0215/" TargetMode="External"/><Relationship Id="rId2" Type="http://schemas.openxmlformats.org/officeDocument/2006/relationships/hyperlink" Target="https://www.ons.gov.uk/economy/grossdomesticproductgdp/articles/impactofthecoronaviruscovid19pandemiconretailsalesin2020/2021-01-28" TargetMode="External"/><Relationship Id="rId1" Type="http://schemas.openxmlformats.org/officeDocument/2006/relationships/slideLayout" Target="../slideLayouts/slideLayout3.xml"/><Relationship Id="rId5" Type="http://schemas.openxmlformats.org/officeDocument/2006/relationships/hyperlink" Target="https://onlinelibrary.wiley.com/doi/full/10.1111/imj.16356?msockid=3e151087bef86c6911d60717bf986d19" TargetMode="External"/><Relationship Id="rId4" Type="http://schemas.openxmlformats.org/officeDocument/2006/relationships/hyperlink" Target="https://www.ons.gov.uk/economy/economicoutputandproductivity/output/articles/theimpactofthecoronavirussofartheindustriesthatstruggledorrecovered/2020-12-09"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fontScale="90000"/>
          </a:bodyPr>
          <a:lstStyle/>
          <a:p>
            <a:r>
              <a:rPr lang="en-GB" sz="3200" dirty="0">
                <a:solidFill>
                  <a:schemeClr val="tx1"/>
                </a:solidFill>
                <a:latin typeface="A"/>
              </a:rPr>
              <a:t>MODULE NAME: 	Problem Solving and Decision Making </a:t>
            </a:r>
            <a:br>
              <a:rPr lang="en-GB" sz="3200" dirty="0">
                <a:solidFill>
                  <a:schemeClr val="tx1"/>
                </a:solidFill>
                <a:latin typeface="A"/>
              </a:rPr>
            </a:br>
            <a:r>
              <a:rPr lang="en-GB" sz="3200" dirty="0">
                <a:solidFill>
                  <a:schemeClr val="tx1"/>
                </a:solidFill>
                <a:latin typeface="A"/>
              </a:rPr>
              <a:t>MODULE CODE :	LCLM4004 </a:t>
            </a:r>
            <a:br>
              <a:rPr lang="en-GB" sz="3200" dirty="0">
                <a:solidFill>
                  <a:schemeClr val="tx1"/>
                </a:solidFill>
                <a:latin typeface="A"/>
              </a:rPr>
            </a:br>
            <a:r>
              <a:rPr lang="en-GB" sz="3200" dirty="0">
                <a:solidFill>
                  <a:schemeClr val="tx1"/>
                </a:solidFill>
                <a:latin typeface="A"/>
              </a:rPr>
              <a:t>STUDENT NAME: 	Olusola Ogunleye</a:t>
            </a:r>
            <a:br>
              <a:rPr lang="en-GB" sz="3200" dirty="0">
                <a:solidFill>
                  <a:schemeClr val="tx1"/>
                </a:solidFill>
                <a:latin typeface="A"/>
              </a:rPr>
            </a:br>
            <a:r>
              <a:rPr lang="en-GB" sz="3200" dirty="0">
                <a:solidFill>
                  <a:schemeClr val="tx1"/>
                </a:solidFill>
                <a:latin typeface="A"/>
              </a:rPr>
              <a:t>STUDENT ID: 		2526510</a:t>
            </a:r>
            <a:br>
              <a:rPr lang="en-GB" sz="3200" dirty="0">
                <a:solidFill>
                  <a:schemeClr val="tx1"/>
                </a:solidFill>
                <a:latin typeface="A"/>
              </a:rPr>
            </a:br>
            <a:r>
              <a:rPr lang="en-GB" sz="3200" dirty="0">
                <a:solidFill>
                  <a:schemeClr val="tx1"/>
                </a:solidFill>
                <a:latin typeface="A"/>
              </a:rPr>
              <a:t>LECTURER: 			Neris</a:t>
            </a:r>
            <a:br>
              <a:rPr lang="en-GB" sz="3200" dirty="0">
                <a:solidFill>
                  <a:schemeClr val="tx1"/>
                </a:solidFill>
                <a:latin typeface="A"/>
              </a:rPr>
            </a:br>
            <a:br>
              <a:rPr lang="en-GB" sz="3200" dirty="0">
                <a:solidFill>
                  <a:schemeClr val="tx1"/>
                </a:solidFill>
                <a:latin typeface="A"/>
              </a:rPr>
            </a:br>
            <a:r>
              <a:rPr lang="en-GB" sz="3200" dirty="0">
                <a:solidFill>
                  <a:schemeClr val="tx1"/>
                </a:solidFill>
                <a:latin typeface="A"/>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Basil’s Bakery</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1272040" y="1183277"/>
            <a:ext cx="10232571" cy="4491446"/>
          </a:xfrm>
        </p:spPr>
        <p:txBody>
          <a:bodyPr>
            <a:normAutofit fontScale="47500" lnSpcReduction="20000"/>
          </a:bodyPr>
          <a:lstStyle/>
          <a:p>
            <a:r>
              <a:rPr lang="en-GB" sz="4400" b="1" dirty="0">
                <a:solidFill>
                  <a:schemeClr val="tx1"/>
                </a:solidFill>
                <a:latin typeface="Arial"/>
                <a:ea typeface="Roboto"/>
                <a:cs typeface="Arial"/>
              </a:rPr>
              <a:t>Basil bakery retail shop is located in shopping retail park in </a:t>
            </a:r>
            <a:r>
              <a:rPr lang="en-GB" sz="4400" b="1" dirty="0" err="1">
                <a:solidFill>
                  <a:schemeClr val="tx1"/>
                </a:solidFill>
                <a:latin typeface="Arial"/>
                <a:ea typeface="Roboto"/>
                <a:cs typeface="Arial"/>
              </a:rPr>
              <a:t>Convetry</a:t>
            </a:r>
            <a:r>
              <a:rPr lang="en-GB" sz="4400" b="1" dirty="0">
                <a:solidFill>
                  <a:schemeClr val="tx1"/>
                </a:solidFill>
                <a:latin typeface="Arial"/>
                <a:ea typeface="Roboto"/>
                <a:cs typeface="Arial"/>
              </a:rPr>
              <a:t>.</a:t>
            </a:r>
          </a:p>
          <a:p>
            <a:r>
              <a:rPr lang="en-GB" sz="4400" b="1" dirty="0">
                <a:solidFill>
                  <a:schemeClr val="tx1"/>
                </a:solidFill>
                <a:latin typeface="Arial"/>
                <a:ea typeface="Roboto"/>
                <a:cs typeface="Arial"/>
              </a:rPr>
              <a:t>It accomplished artisan bakery and also pride himself on Organic </a:t>
            </a:r>
            <a:r>
              <a:rPr lang="en-GB" sz="4400" b="1" dirty="0" err="1">
                <a:solidFill>
                  <a:schemeClr val="tx1"/>
                </a:solidFill>
                <a:latin typeface="Arial"/>
                <a:ea typeface="Roboto"/>
                <a:cs typeface="Arial"/>
              </a:rPr>
              <a:t>Igredients</a:t>
            </a:r>
            <a:r>
              <a:rPr lang="en-GB" sz="4400" b="1" dirty="0">
                <a:solidFill>
                  <a:schemeClr val="tx1"/>
                </a:solidFill>
                <a:latin typeface="Arial"/>
                <a:ea typeface="Roboto"/>
                <a:cs typeface="Arial"/>
              </a:rPr>
              <a:t> for his Temporary styled </a:t>
            </a:r>
            <a:r>
              <a:rPr lang="en-GB" sz="4400" b="1" dirty="0" err="1">
                <a:solidFill>
                  <a:schemeClr val="tx1"/>
                </a:solidFill>
                <a:latin typeface="Arial"/>
                <a:ea typeface="Roboto"/>
                <a:cs typeface="Arial"/>
              </a:rPr>
              <a:t>cakes,Pastries</a:t>
            </a:r>
            <a:r>
              <a:rPr lang="en-GB" sz="4400" b="1" dirty="0">
                <a:solidFill>
                  <a:schemeClr val="tx1"/>
                </a:solidFill>
                <a:latin typeface="Arial"/>
                <a:ea typeface="Roboto"/>
                <a:cs typeface="Arial"/>
              </a:rPr>
              <a:t> and Breads.</a:t>
            </a:r>
          </a:p>
          <a:p>
            <a:r>
              <a:rPr lang="en-GB" sz="4400" b="1" dirty="0">
                <a:solidFill>
                  <a:schemeClr val="tx1"/>
                </a:solidFill>
                <a:latin typeface="Arial"/>
                <a:ea typeface="Roboto"/>
                <a:cs typeface="Arial"/>
              </a:rPr>
              <a:t>The people that go and do shopping </a:t>
            </a:r>
            <a:r>
              <a:rPr lang="en-GB" sz="4400" b="1" dirty="0" err="1">
                <a:solidFill>
                  <a:schemeClr val="tx1"/>
                </a:solidFill>
                <a:latin typeface="Arial"/>
                <a:ea typeface="Roboto"/>
                <a:cs typeface="Arial"/>
              </a:rPr>
              <a:t>fromBasil</a:t>
            </a:r>
            <a:r>
              <a:rPr lang="en-GB" sz="4400" b="1" dirty="0">
                <a:solidFill>
                  <a:schemeClr val="tx1"/>
                </a:solidFill>
                <a:latin typeface="Arial"/>
                <a:ea typeface="Roboto"/>
                <a:cs typeface="Arial"/>
              </a:rPr>
              <a:t>  are the people who bought bread and Pastries are local shoppers and retail workers, who value the Tasty option available, long the convenience.</a:t>
            </a:r>
          </a:p>
          <a:p>
            <a:r>
              <a:rPr lang="en-GB" sz="4400" b="1" dirty="0">
                <a:solidFill>
                  <a:schemeClr val="tx1"/>
                </a:solidFill>
                <a:latin typeface="Arial"/>
                <a:ea typeface="Roboto"/>
                <a:cs typeface="Arial"/>
              </a:rPr>
              <a:t>The bakery location provides</a:t>
            </a:r>
          </a:p>
          <a:p>
            <a:r>
              <a:rPr lang="en-GB" sz="4400" b="1" dirty="0">
                <a:solidFill>
                  <a:schemeClr val="tx1"/>
                </a:solidFill>
                <a:latin typeface="Arial"/>
                <a:ea typeface="Roboto"/>
                <a:cs typeface="Arial"/>
              </a:rPr>
              <a:t>Office workers, and warehouse workers from adjacent industrial site that often frequent the bakery too.</a:t>
            </a:r>
          </a:p>
          <a:p>
            <a:r>
              <a:rPr lang="en-GB" sz="4400" b="1" dirty="0">
                <a:solidFill>
                  <a:schemeClr val="tx1"/>
                </a:solidFill>
                <a:latin typeface="Arial"/>
                <a:ea typeface="Roboto"/>
                <a:cs typeface="Arial"/>
              </a:rPr>
              <a:t>Business Opened in 2015.</a:t>
            </a:r>
          </a:p>
          <a:p>
            <a:r>
              <a:rPr lang="en-GB" sz="4400" b="1" dirty="0">
                <a:solidFill>
                  <a:schemeClr val="tx1"/>
                </a:solidFill>
                <a:latin typeface="Arial"/>
                <a:ea typeface="Roboto"/>
                <a:cs typeface="Arial"/>
              </a:rPr>
              <a:t>During the few years of </a:t>
            </a:r>
            <a:r>
              <a:rPr lang="en-GB" sz="4400" b="1" dirty="0" err="1">
                <a:solidFill>
                  <a:schemeClr val="tx1"/>
                </a:solidFill>
                <a:latin typeface="Arial"/>
                <a:ea typeface="Roboto"/>
                <a:cs typeface="Arial"/>
              </a:rPr>
              <a:t>opening,sales</a:t>
            </a:r>
            <a:r>
              <a:rPr lang="en-GB" sz="4400" b="1" dirty="0">
                <a:solidFill>
                  <a:schemeClr val="tx1"/>
                </a:solidFill>
                <a:latin typeface="Arial"/>
                <a:ea typeface="Roboto"/>
                <a:cs typeface="Arial"/>
              </a:rPr>
              <a:t> </a:t>
            </a:r>
            <a:r>
              <a:rPr lang="en-GB" sz="4400" b="1" dirty="0" err="1">
                <a:solidFill>
                  <a:schemeClr val="tx1"/>
                </a:solidFill>
                <a:latin typeface="Arial"/>
                <a:ea typeface="Roboto"/>
                <a:cs typeface="Arial"/>
              </a:rPr>
              <a:t>fgure</a:t>
            </a:r>
            <a:r>
              <a:rPr lang="en-GB" sz="4400" b="1" dirty="0">
                <a:solidFill>
                  <a:schemeClr val="tx1"/>
                </a:solidFill>
                <a:latin typeface="Arial"/>
                <a:ea typeface="Roboto"/>
                <a:cs typeface="Arial"/>
              </a:rPr>
              <a:t> increase year on year</a:t>
            </a:r>
          </a:p>
          <a:p>
            <a:r>
              <a:rPr lang="en-GB" sz="4400" b="1" dirty="0">
                <a:solidFill>
                  <a:schemeClr val="tx1"/>
                </a:solidFill>
                <a:latin typeface="Arial"/>
                <a:ea typeface="Roboto"/>
                <a:cs typeface="Arial"/>
              </a:rPr>
              <a:t>But during </a:t>
            </a:r>
            <a:r>
              <a:rPr lang="en-GB" sz="4400" b="1" dirty="0" err="1">
                <a:solidFill>
                  <a:schemeClr val="tx1"/>
                </a:solidFill>
                <a:latin typeface="Arial"/>
                <a:ea typeface="Roboto"/>
                <a:cs typeface="Arial"/>
              </a:rPr>
              <a:t>th</a:t>
            </a:r>
            <a:r>
              <a:rPr lang="en-GB" sz="4400" b="1" dirty="0">
                <a:solidFill>
                  <a:schemeClr val="tx1"/>
                </a:solidFill>
                <a:latin typeface="Arial"/>
                <a:ea typeface="Roboto"/>
                <a:cs typeface="Arial"/>
              </a:rPr>
              <a:t> year 2020</a:t>
            </a:r>
          </a:p>
          <a:p>
            <a:r>
              <a:rPr lang="en-GB" sz="4400" b="1" dirty="0">
                <a:solidFill>
                  <a:schemeClr val="tx1"/>
                </a:solidFill>
                <a:latin typeface="Arial"/>
                <a:ea typeface="Roboto"/>
                <a:cs typeface="Arial"/>
              </a:rPr>
              <a:t>Football sales decreased</a:t>
            </a: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2589212" y="320040"/>
            <a:ext cx="8915399" cy="756339"/>
          </a:xfrm>
        </p:spPr>
        <p:txBody>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2414016" y="1892808"/>
            <a:ext cx="9090595" cy="4078224"/>
          </a:xfrm>
        </p:spPr>
        <p:txBody>
          <a:bodyPr>
            <a:normAutofit fontScale="55000" lnSpcReduction="20000"/>
          </a:bodyPr>
          <a:lstStyle/>
          <a:p>
            <a:r>
              <a:rPr lang="en-GB" sz="2400" b="1" dirty="0">
                <a:solidFill>
                  <a:schemeClr val="tx1"/>
                </a:solidFill>
              </a:rPr>
              <a:t>Basil’s Bakery</a:t>
            </a:r>
            <a:endParaRPr lang="en-GB" sz="2400" dirty="0">
              <a:solidFill>
                <a:schemeClr val="tx1"/>
              </a:solidFill>
            </a:endParaRPr>
          </a:p>
          <a:p>
            <a:pPr marL="342900" indent="-342900">
              <a:buFont typeface="Arial" charset="2"/>
              <a:buChar char="•"/>
            </a:pPr>
            <a:r>
              <a:rPr lang="en-GB" b="1" dirty="0">
                <a:solidFill>
                  <a:schemeClr val="tx1"/>
                </a:solidFill>
              </a:rPr>
              <a:t>Founded in...2015.</a:t>
            </a:r>
          </a:p>
          <a:p>
            <a:pPr marL="342900" indent="-342900">
              <a:buFont typeface="Arial" charset="2"/>
              <a:buChar char="•"/>
            </a:pPr>
            <a:r>
              <a:rPr lang="en-GB" b="1" dirty="0">
                <a:solidFill>
                  <a:schemeClr val="tx1"/>
                </a:solidFill>
              </a:rPr>
              <a:t>Owners: BASIL</a:t>
            </a:r>
          </a:p>
          <a:p>
            <a:pPr marL="342900" indent="-342900">
              <a:buFont typeface="Arial" charset="2"/>
              <a:buChar char="•"/>
            </a:pPr>
            <a:r>
              <a:rPr lang="en-GB" b="1" dirty="0">
                <a:solidFill>
                  <a:schemeClr val="tx1"/>
                </a:solidFill>
              </a:rPr>
              <a:t>Sells Organic produce like cakes Pastries and breads…</a:t>
            </a:r>
          </a:p>
          <a:p>
            <a:pPr marL="342900" indent="-342900">
              <a:buFont typeface="Arial" charset="2"/>
              <a:buChar char="•"/>
            </a:pPr>
            <a:r>
              <a:rPr lang="en-GB" b="1" dirty="0">
                <a:solidFill>
                  <a:schemeClr val="tx1"/>
                </a:solidFill>
                <a:ea typeface="+mn-lt"/>
                <a:cs typeface="+mn-lt"/>
              </a:rPr>
              <a:t>Basil Strengths </a:t>
            </a:r>
            <a:r>
              <a:rPr lang="en-GB" b="1" dirty="0" err="1">
                <a:solidFill>
                  <a:schemeClr val="tx1"/>
                </a:solidFill>
                <a:ea typeface="+mn-lt"/>
                <a:cs typeface="+mn-lt"/>
              </a:rPr>
              <a:t>beigns</a:t>
            </a:r>
            <a:r>
              <a:rPr lang="en-GB" b="1" dirty="0">
                <a:solidFill>
                  <a:schemeClr val="tx1"/>
                </a:solidFill>
                <a:ea typeface="+mn-lt"/>
                <a:cs typeface="+mn-lt"/>
              </a:rPr>
              <a:t> the soul owner of his </a:t>
            </a:r>
            <a:r>
              <a:rPr lang="en-GB" b="1" dirty="0" err="1">
                <a:solidFill>
                  <a:schemeClr val="tx1"/>
                </a:solidFill>
                <a:ea typeface="+mn-lt"/>
                <a:cs typeface="+mn-lt"/>
              </a:rPr>
              <a:t>besiness</a:t>
            </a:r>
            <a:r>
              <a:rPr lang="en-GB" b="1" dirty="0">
                <a:solidFill>
                  <a:schemeClr val="tx1"/>
                </a:solidFill>
                <a:ea typeface="+mn-lt"/>
                <a:cs typeface="+mn-lt"/>
              </a:rPr>
              <a:t> and located in the shopping retail park with lots people working. </a:t>
            </a:r>
          </a:p>
          <a:p>
            <a:pPr marL="342900" indent="-342900">
              <a:buFont typeface="Arial" charset="2"/>
              <a:buChar char="•"/>
            </a:pPr>
            <a:r>
              <a:rPr lang="en-GB" b="1" dirty="0">
                <a:solidFill>
                  <a:schemeClr val="tx1"/>
                </a:solidFill>
                <a:ea typeface="+mn-lt"/>
                <a:cs typeface="+mn-lt"/>
              </a:rPr>
              <a:t>Opportunity</a:t>
            </a:r>
          </a:p>
          <a:p>
            <a:pPr marL="342900" indent="-342900">
              <a:buFont typeface="Arial" charset="2"/>
              <a:buChar char="•"/>
            </a:pPr>
            <a:r>
              <a:rPr lang="en-GB" b="1" dirty="0">
                <a:solidFill>
                  <a:schemeClr val="tx1"/>
                </a:solidFill>
                <a:ea typeface="+mn-lt"/>
                <a:cs typeface="+mn-lt"/>
              </a:rPr>
              <a:t> being a small bakery shop in the retail centre, local shoppers, retail workers value its tasty option available along with convenience the bakery location that provides some of his loyal customers who longer work in the retail park but work from home have </a:t>
            </a:r>
            <a:r>
              <a:rPr lang="en-GB" b="1" dirty="0" err="1">
                <a:solidFill>
                  <a:schemeClr val="tx1"/>
                </a:solidFill>
                <a:ea typeface="+mn-lt"/>
                <a:cs typeface="+mn-lt"/>
              </a:rPr>
              <a:t>enguired</a:t>
            </a:r>
            <a:r>
              <a:rPr lang="en-GB" b="1" dirty="0">
                <a:solidFill>
                  <a:schemeClr val="tx1"/>
                </a:solidFill>
                <a:ea typeface="+mn-lt"/>
                <a:cs typeface="+mn-lt"/>
              </a:rPr>
              <a:t> about delivery services.</a:t>
            </a:r>
          </a:p>
          <a:p>
            <a:pPr marL="342900" indent="-342900">
              <a:buFont typeface="Arial" charset="2"/>
              <a:buChar char="•"/>
            </a:pPr>
            <a:r>
              <a:rPr lang="en-GB" b="1" dirty="0">
                <a:solidFill>
                  <a:schemeClr val="tx1"/>
                </a:solidFill>
              </a:rPr>
              <a:t>Even other customers too have asked if they could pre order as many occasions during there is.</a:t>
            </a:r>
          </a:p>
          <a:p>
            <a:pPr marL="342900" indent="-342900">
              <a:buFont typeface="Arial" charset="2"/>
              <a:buChar char="•"/>
            </a:pPr>
            <a:r>
              <a:rPr lang="en-GB" b="1" dirty="0">
                <a:solidFill>
                  <a:schemeClr val="tx1"/>
                </a:solidFill>
              </a:rPr>
              <a:t>Weakness,</a:t>
            </a:r>
          </a:p>
          <a:p>
            <a:pPr marL="342900" indent="-342900">
              <a:buFont typeface="Arial" charset="2"/>
              <a:buChar char="•"/>
            </a:pPr>
            <a:r>
              <a:rPr lang="en-GB" b="1" dirty="0">
                <a:solidFill>
                  <a:schemeClr val="tx1"/>
                </a:solidFill>
              </a:rPr>
              <a:t>There is unsatisfactory waiting time ,although Basil tried to </a:t>
            </a:r>
            <a:r>
              <a:rPr lang="en-GB" b="1" dirty="0" err="1">
                <a:solidFill>
                  <a:schemeClr val="tx1"/>
                </a:solidFill>
              </a:rPr>
              <a:t>provovide</a:t>
            </a:r>
            <a:r>
              <a:rPr lang="en-GB" b="1" dirty="0">
                <a:solidFill>
                  <a:schemeClr val="tx1"/>
                </a:solidFill>
              </a:rPr>
              <a:t> the service but he is not able to answer the phone.</a:t>
            </a:r>
          </a:p>
          <a:p>
            <a:pPr marL="342900" indent="-342900">
              <a:buFont typeface="Arial" charset="2"/>
              <a:buChar char="•"/>
            </a:pPr>
            <a:r>
              <a:rPr lang="en-GB" b="1" dirty="0">
                <a:solidFill>
                  <a:schemeClr val="tx1"/>
                </a:solidFill>
              </a:rPr>
              <a:t>Another weakness</a:t>
            </a:r>
          </a:p>
          <a:p>
            <a:pPr marL="342900" indent="-342900">
              <a:buFont typeface="Arial" charset="2"/>
              <a:buChar char="•"/>
            </a:pPr>
            <a:r>
              <a:rPr lang="en-GB" b="1" dirty="0">
                <a:solidFill>
                  <a:schemeClr val="tx1"/>
                </a:solidFill>
              </a:rPr>
              <a:t>Basil only wants to source organically grown produces, which are more Vulnerable to crop failure, which means the cost of his stock is unpredictable and difficult to budget for.</a:t>
            </a: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589213" y="389273"/>
            <a:ext cx="8915399" cy="713232"/>
          </a:xfrm>
        </p:spPr>
        <p:txBody>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694329" y="1488141"/>
            <a:ext cx="10065503" cy="4509247"/>
          </a:xfrm>
        </p:spPr>
        <p:txBody>
          <a:bodyPr>
            <a:normAutofit/>
          </a:bodyPr>
          <a:lstStyle/>
          <a:p>
            <a:r>
              <a:rPr lang="en-GB" sz="2800" b="1" dirty="0">
                <a:solidFill>
                  <a:srgbClr val="FF0000"/>
                </a:solidFill>
              </a:rPr>
              <a:t>5W2H</a:t>
            </a:r>
          </a:p>
          <a:p>
            <a:r>
              <a:rPr lang="en-GB" sz="2800" dirty="0" err="1">
                <a:solidFill>
                  <a:schemeClr val="tx1"/>
                </a:solidFill>
              </a:rPr>
              <a:t>What:Decrease</a:t>
            </a:r>
            <a:r>
              <a:rPr lang="en-GB" sz="2800" dirty="0">
                <a:solidFill>
                  <a:schemeClr val="tx1"/>
                </a:solidFill>
              </a:rPr>
              <a:t> in sales during the lock down</a:t>
            </a:r>
          </a:p>
          <a:p>
            <a:r>
              <a:rPr lang="en-GB" sz="2800" dirty="0" err="1">
                <a:solidFill>
                  <a:schemeClr val="tx1"/>
                </a:solidFill>
              </a:rPr>
              <a:t>Who:Basil</a:t>
            </a:r>
            <a:endParaRPr lang="en-GB" sz="2800" dirty="0">
              <a:solidFill>
                <a:schemeClr val="tx1"/>
              </a:solidFill>
            </a:endParaRPr>
          </a:p>
          <a:p>
            <a:r>
              <a:rPr lang="en-GB" sz="2800" dirty="0">
                <a:solidFill>
                  <a:schemeClr val="tx1"/>
                </a:solidFill>
              </a:rPr>
              <a:t>When ;the year 2015-2023</a:t>
            </a:r>
          </a:p>
          <a:p>
            <a:r>
              <a:rPr lang="en-GB" sz="2800" dirty="0" err="1">
                <a:solidFill>
                  <a:schemeClr val="tx1"/>
                </a:solidFill>
              </a:rPr>
              <a:t>Where;Located</a:t>
            </a:r>
            <a:r>
              <a:rPr lang="en-GB" sz="2800" dirty="0">
                <a:solidFill>
                  <a:schemeClr val="tx1"/>
                </a:solidFill>
              </a:rPr>
              <a:t> in local shopping retail park in Coventry</a:t>
            </a:r>
          </a:p>
          <a:p>
            <a:r>
              <a:rPr lang="en-GB" sz="2800" dirty="0">
                <a:solidFill>
                  <a:schemeClr val="tx1"/>
                </a:solidFill>
              </a:rPr>
              <a:t>Why,; the restrictions imposed during lockdowns.</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5611F-F269-19C0-82C6-35E3E796A6A7}"/>
              </a:ext>
            </a:extLst>
          </p:cNvPr>
          <p:cNvSpPr>
            <a:spLocks noGrp="1"/>
          </p:cNvSpPr>
          <p:nvPr>
            <p:ph type="title"/>
          </p:nvPr>
        </p:nvSpPr>
        <p:spPr>
          <a:xfrm>
            <a:off x="1280365" y="319597"/>
            <a:ext cx="8915399" cy="1468800"/>
          </a:xfrm>
        </p:spPr>
        <p:txBody>
          <a:bodyPr/>
          <a:lstStyle/>
          <a:p>
            <a:r>
              <a:rPr lang="en-GB" b="1" dirty="0">
                <a:solidFill>
                  <a:srgbClr val="FF0000"/>
                </a:solidFill>
              </a:rPr>
              <a:t>5W2H Explained </a:t>
            </a:r>
            <a:br>
              <a:rPr lang="en-GB" b="1" dirty="0">
                <a:solidFill>
                  <a:srgbClr val="FF0000"/>
                </a:solidFill>
              </a:rPr>
            </a:br>
            <a:endParaRPr lang="en-GB" dirty="0"/>
          </a:p>
        </p:txBody>
      </p:sp>
      <p:sp>
        <p:nvSpPr>
          <p:cNvPr id="3" name="Text Placeholder 2">
            <a:extLst>
              <a:ext uri="{FF2B5EF4-FFF2-40B4-BE49-F238E27FC236}">
                <a16:creationId xmlns:a16="http://schemas.microsoft.com/office/drawing/2014/main" id="{35FC9E27-6885-A3DF-DCD4-96D9C32F50A3}"/>
              </a:ext>
            </a:extLst>
          </p:cNvPr>
          <p:cNvSpPr>
            <a:spLocks noGrp="1"/>
          </p:cNvSpPr>
          <p:nvPr>
            <p:ph type="body" idx="1"/>
          </p:nvPr>
        </p:nvSpPr>
        <p:spPr>
          <a:xfrm>
            <a:off x="1459659" y="1262057"/>
            <a:ext cx="8915399" cy="5040131"/>
          </a:xfrm>
        </p:spPr>
        <p:txBody>
          <a:bodyPr>
            <a:normAutofit fontScale="32500" lnSpcReduction="20000"/>
          </a:bodyPr>
          <a:lstStyle/>
          <a:p>
            <a:r>
              <a:rPr lang="en-GB" sz="2800" b="1" dirty="0">
                <a:solidFill>
                  <a:schemeClr val="tx1"/>
                </a:solidFill>
                <a:latin typeface="Arial"/>
                <a:ea typeface="Roboto"/>
                <a:cs typeface="Arial"/>
              </a:rPr>
              <a:t>WHY.;</a:t>
            </a:r>
          </a:p>
          <a:p>
            <a:r>
              <a:rPr lang="en-GB" sz="2800" b="1" dirty="0">
                <a:solidFill>
                  <a:schemeClr val="tx1"/>
                </a:solidFill>
                <a:latin typeface="Arial"/>
                <a:ea typeface="Roboto"/>
                <a:cs typeface="Arial"/>
              </a:rPr>
              <a:t>This was understandable due to restriction impose during lock down.</a:t>
            </a:r>
          </a:p>
          <a:p>
            <a:r>
              <a:rPr lang="en-GB" sz="2800" b="1" dirty="0">
                <a:solidFill>
                  <a:schemeClr val="tx1"/>
                </a:solidFill>
                <a:latin typeface="Arial"/>
                <a:ea typeface="Roboto"/>
                <a:cs typeface="Arial"/>
              </a:rPr>
              <a:t>Basil </a:t>
            </a:r>
            <a:r>
              <a:rPr lang="en-GB" sz="2800" b="1" dirty="0" err="1">
                <a:solidFill>
                  <a:schemeClr val="tx1"/>
                </a:solidFill>
                <a:latin typeface="Arial"/>
                <a:ea typeface="Roboto"/>
                <a:cs typeface="Arial"/>
              </a:rPr>
              <a:t>expectation;Basil</a:t>
            </a:r>
            <a:r>
              <a:rPr lang="en-GB" sz="2800" b="1" dirty="0">
                <a:solidFill>
                  <a:schemeClr val="tx1"/>
                </a:solidFill>
                <a:latin typeface="Arial"/>
                <a:ea typeface="Roboto"/>
                <a:cs typeface="Arial"/>
              </a:rPr>
              <a:t> was not duly concerned as he expected to rise once the restriction were lifted.</a:t>
            </a:r>
          </a:p>
          <a:p>
            <a:r>
              <a:rPr lang="en-GB" sz="2800" b="1" dirty="0">
                <a:solidFill>
                  <a:schemeClr val="tx1"/>
                </a:solidFill>
                <a:latin typeface="Arial"/>
                <a:ea typeface="Roboto"/>
                <a:cs typeface="Arial"/>
              </a:rPr>
              <a:t>Football and sales did rise but never returned to level of pre 2020.</a:t>
            </a:r>
          </a:p>
          <a:p>
            <a:r>
              <a:rPr lang="en-GB" sz="2800" b="1" dirty="0">
                <a:solidFill>
                  <a:schemeClr val="tx1"/>
                </a:solidFill>
                <a:latin typeface="Arial"/>
                <a:ea typeface="Roboto"/>
                <a:cs typeface="Arial"/>
              </a:rPr>
              <a:t>Indeed since 2023-2025, the sales figure of both items were </a:t>
            </a:r>
            <a:r>
              <a:rPr lang="en-GB" sz="2800" b="1" dirty="0" err="1">
                <a:solidFill>
                  <a:schemeClr val="tx1"/>
                </a:solidFill>
                <a:latin typeface="Arial"/>
                <a:ea typeface="Roboto"/>
                <a:cs typeface="Arial"/>
              </a:rPr>
              <a:t>Stagnanted</a:t>
            </a:r>
            <a:r>
              <a:rPr lang="en-GB" sz="2800" b="1" dirty="0">
                <a:solidFill>
                  <a:schemeClr val="tx1"/>
                </a:solidFill>
                <a:latin typeface="Arial"/>
                <a:ea typeface="Roboto"/>
                <a:cs typeface="Arial"/>
              </a:rPr>
              <a:t> at and average of 25 below the 2019 figures</a:t>
            </a:r>
          </a:p>
          <a:p>
            <a:r>
              <a:rPr lang="en-GB" sz="2800" b="1" dirty="0">
                <a:solidFill>
                  <a:schemeClr val="tx1"/>
                </a:solidFill>
                <a:latin typeface="Arial"/>
                <a:ea typeface="Roboto"/>
                <a:cs typeface="Arial"/>
              </a:rPr>
              <a:t>Another problem for Basil.																																							H</a:t>
            </a:r>
          </a:p>
          <a:p>
            <a:r>
              <a:rPr lang="en-GB" sz="2800" b="1" dirty="0">
                <a:solidFill>
                  <a:schemeClr val="tx1"/>
                </a:solidFill>
                <a:latin typeface="Arial"/>
                <a:ea typeface="Roboto"/>
                <a:cs typeface="Arial"/>
              </a:rPr>
              <a:t>He believes that the shopping centre is much quieter now than 2019.</a:t>
            </a:r>
          </a:p>
          <a:p>
            <a:r>
              <a:rPr lang="en-GB" sz="2800" b="1" dirty="0">
                <a:solidFill>
                  <a:schemeClr val="tx1"/>
                </a:solidFill>
                <a:latin typeface="Arial"/>
                <a:ea typeface="Roboto"/>
                <a:cs typeface="Arial"/>
              </a:rPr>
              <a:t>Problem was that there are less people visiting the retail park,</a:t>
            </a:r>
          </a:p>
          <a:p>
            <a:r>
              <a:rPr lang="en-GB" sz="2800" b="1" dirty="0">
                <a:solidFill>
                  <a:schemeClr val="tx1"/>
                </a:solidFill>
                <a:latin typeface="Arial"/>
                <a:ea typeface="Roboto"/>
                <a:cs typeface="Arial"/>
              </a:rPr>
              <a:t>He also notice that every couple of months, one of the shops in the retail park closes, leaving the unit empty as no new retail outlets move in</a:t>
            </a:r>
          </a:p>
          <a:p>
            <a:r>
              <a:rPr lang="en-GB" sz="2800" b="1" dirty="0">
                <a:solidFill>
                  <a:schemeClr val="tx1"/>
                </a:solidFill>
                <a:latin typeface="Arial"/>
                <a:ea typeface="Roboto"/>
                <a:cs typeface="Arial"/>
              </a:rPr>
              <a:t>Some of his loyal customers who also worked in local shops have been made redundant</a:t>
            </a:r>
          </a:p>
          <a:p>
            <a:r>
              <a:rPr lang="en-GB" sz="2800" b="1" dirty="0">
                <a:solidFill>
                  <a:schemeClr val="tx1"/>
                </a:solidFill>
                <a:latin typeface="Arial"/>
                <a:ea typeface="Roboto"/>
                <a:cs typeface="Arial"/>
              </a:rPr>
              <a:t>Basil also notice that many of the office workers now work a from home, </a:t>
            </a:r>
            <a:r>
              <a:rPr lang="en-GB" sz="2800" b="1" dirty="0" err="1">
                <a:solidFill>
                  <a:schemeClr val="tx1"/>
                </a:solidFill>
                <a:latin typeface="Arial"/>
                <a:ea typeface="Roboto"/>
                <a:cs typeface="Arial"/>
              </a:rPr>
              <a:t>acouple</a:t>
            </a:r>
            <a:r>
              <a:rPr lang="en-GB" sz="2800" b="1" dirty="0">
                <a:solidFill>
                  <a:schemeClr val="tx1"/>
                </a:solidFill>
                <a:latin typeface="Arial"/>
                <a:ea typeface="Roboto"/>
                <a:cs typeface="Arial"/>
              </a:rPr>
              <a:t> of days a week. Therefore, do mot need to come in to buy their lunch everyday</a:t>
            </a:r>
          </a:p>
          <a:p>
            <a:r>
              <a:rPr lang="en-GB" sz="2800" b="1" dirty="0">
                <a:solidFill>
                  <a:schemeClr val="tx1"/>
                </a:solidFill>
                <a:latin typeface="Arial"/>
                <a:ea typeface="Roboto"/>
                <a:cs typeface="Arial"/>
              </a:rPr>
              <a:t>Another problem is that  some of BASIL LOYAL CUSTOMERS  EG THOSE WHO LONGER WORK IN RETAIL PARKOR WHO WORKED AT HOME HAVE ENQUIRED A BOUT Delivery Services, this another challenge for Basil, he does not </a:t>
            </a:r>
            <a:r>
              <a:rPr lang="en-GB" sz="2800" b="1" dirty="0" err="1">
                <a:solidFill>
                  <a:schemeClr val="tx1"/>
                </a:solidFill>
                <a:latin typeface="Arial"/>
                <a:ea typeface="Roboto"/>
                <a:cs typeface="Arial"/>
              </a:rPr>
              <a:t>provovide</a:t>
            </a:r>
            <a:r>
              <a:rPr lang="en-GB" sz="2800" b="1" dirty="0">
                <a:solidFill>
                  <a:schemeClr val="tx1"/>
                </a:solidFill>
                <a:latin typeface="Arial"/>
                <a:ea typeface="Roboto"/>
                <a:cs typeface="Arial"/>
              </a:rPr>
              <a:t> this service as </a:t>
            </a:r>
            <a:r>
              <a:rPr lang="en-GB" sz="2800" b="1" dirty="0" err="1">
                <a:solidFill>
                  <a:schemeClr val="tx1"/>
                </a:solidFill>
                <a:latin typeface="Arial"/>
                <a:ea typeface="Roboto"/>
                <a:cs typeface="Arial"/>
              </a:rPr>
              <a:t>heneeded</a:t>
            </a:r>
            <a:r>
              <a:rPr lang="en-GB" sz="2800" b="1" dirty="0">
                <a:solidFill>
                  <a:schemeClr val="tx1"/>
                </a:solidFill>
                <a:latin typeface="Arial"/>
                <a:ea typeface="Roboto"/>
                <a:cs typeface="Arial"/>
              </a:rPr>
              <a:t> on </a:t>
            </a:r>
            <a:r>
              <a:rPr lang="en-GB" sz="2800" b="1" dirty="0" err="1">
                <a:solidFill>
                  <a:schemeClr val="tx1"/>
                </a:solidFill>
                <a:latin typeface="Arial"/>
                <a:ea typeface="Roboto"/>
                <a:cs typeface="Arial"/>
              </a:rPr>
              <a:t>siteto</a:t>
            </a:r>
            <a:r>
              <a:rPr lang="en-GB" sz="2800" b="1" dirty="0">
                <a:solidFill>
                  <a:schemeClr val="tx1"/>
                </a:solidFill>
                <a:latin typeface="Arial"/>
                <a:ea typeface="Roboto"/>
                <a:cs typeface="Arial"/>
              </a:rPr>
              <a:t> bake the products</a:t>
            </a:r>
          </a:p>
          <a:p>
            <a:r>
              <a:rPr lang="en-GB" sz="2800" b="1" dirty="0">
                <a:solidFill>
                  <a:schemeClr val="tx1"/>
                </a:solidFill>
                <a:latin typeface="Arial"/>
                <a:ea typeface="Roboto"/>
                <a:cs typeface="Arial"/>
              </a:rPr>
              <a:t>OTHER </a:t>
            </a:r>
            <a:r>
              <a:rPr lang="en-GB" sz="2800" b="1" dirty="0" err="1">
                <a:solidFill>
                  <a:schemeClr val="tx1"/>
                </a:solidFill>
                <a:latin typeface="Arial"/>
                <a:ea typeface="Roboto"/>
                <a:cs typeface="Arial"/>
              </a:rPr>
              <a:t>Ccustomers</a:t>
            </a:r>
            <a:r>
              <a:rPr lang="en-GB" sz="2800" b="1" dirty="0">
                <a:solidFill>
                  <a:schemeClr val="tx1"/>
                </a:solidFill>
                <a:latin typeface="Arial"/>
                <a:ea typeface="Roboto"/>
                <a:cs typeface="Arial"/>
              </a:rPr>
              <a:t> have asked if they could pre- ordered as, on many occasions, during the busy periods there  is an  unsatisfactory waiting time</a:t>
            </a:r>
          </a:p>
          <a:p>
            <a:r>
              <a:rPr lang="en-GB" sz="2800" b="1" dirty="0">
                <a:solidFill>
                  <a:schemeClr val="tx1"/>
                </a:solidFill>
                <a:latin typeface="Arial"/>
                <a:ea typeface="Roboto"/>
                <a:cs typeface="Arial"/>
              </a:rPr>
              <a:t>Although Basil tried to provide this service, </a:t>
            </a:r>
            <a:r>
              <a:rPr lang="en-GB" sz="2800" b="1" dirty="0" err="1">
                <a:solidFill>
                  <a:schemeClr val="tx1"/>
                </a:solidFill>
                <a:latin typeface="Arial"/>
                <a:ea typeface="Roboto"/>
                <a:cs typeface="Arial"/>
              </a:rPr>
              <a:t>althoughhe</a:t>
            </a:r>
            <a:r>
              <a:rPr lang="en-GB" sz="2800" b="1" dirty="0">
                <a:solidFill>
                  <a:schemeClr val="tx1"/>
                </a:solidFill>
                <a:latin typeface="Arial"/>
                <a:ea typeface="Roboto"/>
                <a:cs typeface="Arial"/>
              </a:rPr>
              <a:t> </a:t>
            </a:r>
            <a:r>
              <a:rPr lang="en-GB" sz="2800" b="1" dirty="0" err="1">
                <a:solidFill>
                  <a:schemeClr val="tx1"/>
                </a:solidFill>
                <a:latin typeface="Arial"/>
                <a:ea typeface="Roboto"/>
                <a:cs typeface="Arial"/>
              </a:rPr>
              <a:t>isnot</a:t>
            </a:r>
            <a:r>
              <a:rPr lang="en-GB" sz="2800" b="1" dirty="0">
                <a:solidFill>
                  <a:schemeClr val="tx1"/>
                </a:solidFill>
                <a:latin typeface="Arial"/>
                <a:ea typeface="Roboto"/>
                <a:cs typeface="Arial"/>
              </a:rPr>
              <a:t> always able to answer the phone</a:t>
            </a:r>
          </a:p>
          <a:p>
            <a:r>
              <a:rPr lang="en-GB" sz="2800" b="1" dirty="0">
                <a:solidFill>
                  <a:schemeClr val="tx1"/>
                </a:solidFill>
                <a:latin typeface="Arial"/>
                <a:ea typeface="Roboto"/>
                <a:cs typeface="Arial"/>
              </a:rPr>
              <a:t>The effect of the problem at the same as the number of his customers are decreasing.</a:t>
            </a:r>
          </a:p>
          <a:p>
            <a:r>
              <a:rPr lang="en-GB" sz="2800" b="1" dirty="0">
                <a:solidFill>
                  <a:schemeClr val="tx1"/>
                </a:solidFill>
                <a:latin typeface="Arial"/>
                <a:ea typeface="Roboto"/>
                <a:cs typeface="Arial"/>
              </a:rPr>
              <a:t>Another challenge for Basil is that he had to </a:t>
            </a:r>
            <a:r>
              <a:rPr lang="en-GB" sz="2800" b="1" dirty="0" err="1">
                <a:solidFill>
                  <a:schemeClr val="tx1"/>
                </a:solidFill>
                <a:latin typeface="Arial"/>
                <a:ea typeface="Roboto"/>
                <a:cs typeface="Arial"/>
              </a:rPr>
              <a:t>cotend</a:t>
            </a:r>
            <a:r>
              <a:rPr lang="en-GB" sz="2800" b="1" dirty="0">
                <a:solidFill>
                  <a:schemeClr val="tx1"/>
                </a:solidFill>
                <a:latin typeface="Arial"/>
                <a:ea typeface="Roboto"/>
                <a:cs typeface="Arial"/>
              </a:rPr>
              <a:t> with his  </a:t>
            </a:r>
            <a:r>
              <a:rPr lang="en-GB" sz="2800" b="1" dirty="0" err="1">
                <a:solidFill>
                  <a:schemeClr val="tx1"/>
                </a:solidFill>
                <a:latin typeface="Arial"/>
                <a:ea typeface="Roboto"/>
                <a:cs typeface="Arial"/>
              </a:rPr>
              <a:t>overheards</a:t>
            </a:r>
            <a:r>
              <a:rPr lang="en-GB" sz="2800" b="1" dirty="0">
                <a:solidFill>
                  <a:schemeClr val="tx1"/>
                </a:solidFill>
                <a:latin typeface="Arial"/>
                <a:ea typeface="Roboto"/>
                <a:cs typeface="Arial"/>
              </a:rPr>
              <a:t> </a:t>
            </a:r>
            <a:r>
              <a:rPr lang="en-GB" sz="2800" b="1" dirty="0" err="1">
                <a:solidFill>
                  <a:schemeClr val="tx1"/>
                </a:solidFill>
                <a:latin typeface="Arial"/>
                <a:ea typeface="Roboto"/>
                <a:cs typeface="Arial"/>
              </a:rPr>
              <a:t>increasibg</a:t>
            </a:r>
            <a:r>
              <a:rPr lang="en-GB" sz="2800" b="1" dirty="0">
                <a:solidFill>
                  <a:schemeClr val="tx1"/>
                </a:solidFill>
                <a:latin typeface="Arial"/>
                <a:ea typeface="Roboto"/>
                <a:cs typeface="Arial"/>
              </a:rPr>
              <a:t> which are Electricity, Gas rent  </a:t>
            </a:r>
            <a:r>
              <a:rPr lang="en-GB" sz="2800" b="1" dirty="0" err="1">
                <a:solidFill>
                  <a:schemeClr val="tx1"/>
                </a:solidFill>
                <a:latin typeface="Arial"/>
                <a:ea typeface="Roboto"/>
                <a:cs typeface="Arial"/>
              </a:rPr>
              <a:t>indurance</a:t>
            </a:r>
            <a:r>
              <a:rPr lang="en-GB" sz="2800" b="1" dirty="0">
                <a:solidFill>
                  <a:schemeClr val="tx1"/>
                </a:solidFill>
                <a:latin typeface="Arial"/>
                <a:ea typeface="Roboto"/>
                <a:cs typeface="Arial"/>
              </a:rPr>
              <a:t> and rates, are considerably higher than they were in  2019</a:t>
            </a:r>
          </a:p>
          <a:p>
            <a:r>
              <a:rPr lang="en-GB" sz="2800" b="1" dirty="0">
                <a:solidFill>
                  <a:schemeClr val="tx1"/>
                </a:solidFill>
                <a:latin typeface="Arial"/>
                <a:ea typeface="Roboto"/>
                <a:cs typeface="Arial"/>
              </a:rPr>
              <a:t>Another challenge for Basil is </a:t>
            </a:r>
            <a:r>
              <a:rPr lang="en-GB" sz="2800" b="1" dirty="0" err="1">
                <a:solidFill>
                  <a:schemeClr val="tx1"/>
                </a:solidFill>
                <a:latin typeface="Arial"/>
                <a:ea typeface="Roboto"/>
                <a:cs typeface="Arial"/>
              </a:rPr>
              <a:t>is</a:t>
            </a:r>
            <a:r>
              <a:rPr lang="en-GB" sz="2800" b="1" dirty="0">
                <a:solidFill>
                  <a:schemeClr val="tx1"/>
                </a:solidFill>
                <a:latin typeface="Arial"/>
                <a:ea typeface="Roboto"/>
                <a:cs typeface="Arial"/>
              </a:rPr>
              <a:t> only wants to source </a:t>
            </a:r>
            <a:r>
              <a:rPr lang="en-GB" sz="2800" b="1" dirty="0" err="1">
                <a:solidFill>
                  <a:schemeClr val="tx1"/>
                </a:solidFill>
                <a:latin typeface="Arial"/>
                <a:ea typeface="Roboto"/>
                <a:cs typeface="Arial"/>
              </a:rPr>
              <a:t>Organiclly</a:t>
            </a:r>
            <a:r>
              <a:rPr lang="en-GB" sz="2800" b="1" dirty="0">
                <a:solidFill>
                  <a:schemeClr val="tx1"/>
                </a:solidFill>
                <a:latin typeface="Arial"/>
                <a:ea typeface="Roboto"/>
                <a:cs typeface="Arial"/>
              </a:rPr>
              <a:t> grown produce  This environ </a:t>
            </a:r>
            <a:r>
              <a:rPr lang="en-GB" sz="2800" b="1" dirty="0" err="1">
                <a:solidFill>
                  <a:schemeClr val="tx1"/>
                </a:solidFill>
                <a:latin typeface="Arial"/>
                <a:ea typeface="Roboto"/>
                <a:cs typeface="Arial"/>
              </a:rPr>
              <a:t>ment</a:t>
            </a:r>
            <a:r>
              <a:rPr lang="en-GB" sz="2800" b="1" dirty="0">
                <a:solidFill>
                  <a:schemeClr val="tx1"/>
                </a:solidFill>
                <a:latin typeface="Arial"/>
                <a:ea typeface="Roboto"/>
                <a:cs typeface="Arial"/>
              </a:rPr>
              <a:t>  wise</a:t>
            </a:r>
          </a:p>
          <a:p>
            <a:endParaRPr lang="en-GB" b="1" dirty="0">
              <a:solidFill>
                <a:srgbClr val="FF0000"/>
              </a:solidFill>
              <a:latin typeface="Arial" panose="020B0604020202020204" pitchFamily="34" charset="0"/>
              <a:ea typeface="Roboto"/>
              <a:cs typeface="Arial" panose="020B0604020202020204" pitchFamily="34" charset="0"/>
            </a:endParaRPr>
          </a:p>
          <a:p>
            <a:endParaRPr lang="en-GB" dirty="0"/>
          </a:p>
        </p:txBody>
      </p:sp>
    </p:spTree>
    <p:extLst>
      <p:ext uri="{BB962C8B-B14F-4D97-AF65-F5344CB8AC3E}">
        <p14:creationId xmlns:p14="http://schemas.microsoft.com/office/powerpoint/2010/main" val="606232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06E59-AE6D-482A-A314-3B008711E011}"/>
              </a:ext>
            </a:extLst>
          </p:cNvPr>
          <p:cNvSpPr>
            <a:spLocks noGrp="1"/>
          </p:cNvSpPr>
          <p:nvPr>
            <p:ph type="title"/>
          </p:nvPr>
        </p:nvSpPr>
        <p:spPr>
          <a:xfrm>
            <a:off x="1181753" y="319597"/>
            <a:ext cx="8915399" cy="944427"/>
          </a:xfrm>
        </p:spPr>
        <p:txBody>
          <a:bodyPr/>
          <a:lstStyle/>
          <a:p>
            <a:r>
              <a:rPr lang="en-GB" b="1" dirty="0">
                <a:solidFill>
                  <a:srgbClr val="FF0000"/>
                </a:solidFill>
              </a:rPr>
              <a:t>5W2H Explained </a:t>
            </a:r>
            <a:r>
              <a:rPr lang="en-GB" b="1" dirty="0" err="1">
                <a:solidFill>
                  <a:srgbClr val="FF0000"/>
                </a:solidFill>
              </a:rPr>
              <a:t>contd</a:t>
            </a:r>
            <a:endParaRPr lang="en-GB" dirty="0"/>
          </a:p>
        </p:txBody>
      </p:sp>
      <p:sp>
        <p:nvSpPr>
          <p:cNvPr id="3" name="Text Placeholder 2">
            <a:extLst>
              <a:ext uri="{FF2B5EF4-FFF2-40B4-BE49-F238E27FC236}">
                <a16:creationId xmlns:a16="http://schemas.microsoft.com/office/drawing/2014/main" id="{7F17D252-921E-106E-BE03-7F9CA9016096}"/>
              </a:ext>
            </a:extLst>
          </p:cNvPr>
          <p:cNvSpPr>
            <a:spLocks noGrp="1"/>
          </p:cNvSpPr>
          <p:nvPr>
            <p:ph type="body" idx="1"/>
          </p:nvPr>
        </p:nvSpPr>
        <p:spPr>
          <a:xfrm>
            <a:off x="1638300" y="1423423"/>
            <a:ext cx="8915399" cy="4672577"/>
          </a:xfrm>
        </p:spPr>
        <p:txBody>
          <a:bodyPr>
            <a:normAutofit fontScale="25000" lnSpcReduction="20000"/>
          </a:bodyPr>
          <a:lstStyle/>
          <a:p>
            <a:r>
              <a:rPr lang="en-GB" sz="4400" b="1" dirty="0">
                <a:solidFill>
                  <a:schemeClr val="tx1"/>
                </a:solidFill>
                <a:latin typeface="Arial" panose="020B0604020202020204" pitchFamily="34" charset="0"/>
                <a:ea typeface="Roboto"/>
                <a:cs typeface="Arial" panose="020B0604020202020204" pitchFamily="34" charset="0"/>
              </a:rPr>
              <a:t>Problem Solving.</a:t>
            </a:r>
          </a:p>
          <a:p>
            <a:r>
              <a:rPr lang="en-GB" sz="4400" b="1" dirty="0">
                <a:solidFill>
                  <a:schemeClr val="tx1"/>
                </a:solidFill>
                <a:latin typeface="Arial" panose="020B0604020202020204" pitchFamily="34" charset="0"/>
                <a:ea typeface="Roboto"/>
                <a:cs typeface="Arial" panose="020B0604020202020204" pitchFamily="34" charset="0"/>
              </a:rPr>
              <a:t>In solving Basil Problem</a:t>
            </a:r>
          </a:p>
          <a:p>
            <a:r>
              <a:rPr lang="en-GB" sz="4400" b="1" dirty="0">
                <a:solidFill>
                  <a:schemeClr val="tx1"/>
                </a:solidFill>
                <a:latin typeface="Arial"/>
                <a:ea typeface="Roboto"/>
                <a:cs typeface="Arial"/>
              </a:rPr>
              <a:t>I have to </a:t>
            </a:r>
            <a:r>
              <a:rPr lang="en-GB" sz="4400" b="1" dirty="0" err="1">
                <a:solidFill>
                  <a:schemeClr val="tx1"/>
                </a:solidFill>
                <a:latin typeface="Arial"/>
                <a:ea typeface="Roboto"/>
                <a:cs typeface="Arial"/>
              </a:rPr>
              <a:t>SIMPLIfied</a:t>
            </a:r>
            <a:r>
              <a:rPr lang="en-GB" sz="4400" b="1" dirty="0">
                <a:solidFill>
                  <a:schemeClr val="tx1"/>
                </a:solidFill>
                <a:latin typeface="Arial"/>
                <a:ea typeface="Roboto"/>
                <a:cs typeface="Arial"/>
              </a:rPr>
              <a:t> to 5W2H</a:t>
            </a:r>
          </a:p>
          <a:p>
            <a:r>
              <a:rPr lang="en-GB" sz="4400" b="1" dirty="0">
                <a:solidFill>
                  <a:schemeClr val="tx1"/>
                </a:solidFill>
                <a:latin typeface="Arial" panose="020B0604020202020204" pitchFamily="34" charset="0"/>
                <a:ea typeface="Roboto"/>
                <a:cs typeface="Arial" panose="020B0604020202020204" pitchFamily="34" charset="0"/>
              </a:rPr>
              <a:t>Who is </a:t>
            </a:r>
            <a:r>
              <a:rPr lang="en-GB" sz="4400" b="1" dirty="0" err="1">
                <a:solidFill>
                  <a:schemeClr val="tx1"/>
                </a:solidFill>
                <a:latin typeface="Arial" panose="020B0604020202020204" pitchFamily="34" charset="0"/>
                <a:ea typeface="Roboto"/>
                <a:cs typeface="Arial" panose="020B0604020202020204" pitchFamily="34" charset="0"/>
              </a:rPr>
              <a:t>afffcted</a:t>
            </a:r>
            <a:r>
              <a:rPr lang="en-GB" sz="4400" b="1" dirty="0">
                <a:solidFill>
                  <a:schemeClr val="tx1"/>
                </a:solidFill>
                <a:latin typeface="Arial" panose="020B0604020202020204" pitchFamily="34" charset="0"/>
                <a:ea typeface="Roboto"/>
                <a:cs typeface="Arial" panose="020B0604020202020204" pitchFamily="34" charset="0"/>
              </a:rPr>
              <a:t>.; Basil is affected</a:t>
            </a:r>
          </a:p>
          <a:p>
            <a:r>
              <a:rPr lang="en-GB" sz="4400" b="1" dirty="0">
                <a:solidFill>
                  <a:schemeClr val="tx1"/>
                </a:solidFill>
                <a:latin typeface="Arial" panose="020B0604020202020204" pitchFamily="34" charset="0"/>
                <a:ea typeface="Roboto"/>
                <a:cs typeface="Arial" panose="020B0604020202020204" pitchFamily="34" charset="0"/>
              </a:rPr>
              <a:t>What happened</a:t>
            </a:r>
          </a:p>
          <a:p>
            <a:r>
              <a:rPr lang="en-GB" sz="4400" b="1" dirty="0">
                <a:solidFill>
                  <a:schemeClr val="tx1"/>
                </a:solidFill>
                <a:latin typeface="Arial" panose="020B0604020202020204" pitchFamily="34" charset="0"/>
                <a:ea typeface="Roboto"/>
                <a:cs typeface="Arial" panose="020B0604020202020204" pitchFamily="34" charset="0"/>
              </a:rPr>
              <a:t>	His bakery Shop </a:t>
            </a:r>
            <a:r>
              <a:rPr lang="en-GB" sz="4400" b="1" dirty="0" err="1">
                <a:solidFill>
                  <a:schemeClr val="tx1"/>
                </a:solidFill>
                <a:latin typeface="Arial" panose="020B0604020202020204" pitchFamily="34" charset="0"/>
                <a:ea typeface="Roboto"/>
                <a:cs typeface="Arial" panose="020B0604020202020204" pitchFamily="34" charset="0"/>
              </a:rPr>
              <a:t>haces</a:t>
            </a:r>
            <a:r>
              <a:rPr lang="en-GB" sz="4400" b="1" dirty="0">
                <a:solidFill>
                  <a:schemeClr val="tx1"/>
                </a:solidFill>
                <a:latin typeface="Arial" panose="020B0604020202020204" pitchFamily="34" charset="0"/>
                <a:ea typeface="Roboto"/>
                <a:cs typeface="Arial" panose="020B0604020202020204" pitchFamily="34" charset="0"/>
              </a:rPr>
              <a:t> decrease in sales during the LOCK DOWN IN 2020 AND NEVER RISE AGAIN TO THE LEVEL PRE 2019.</a:t>
            </a:r>
          </a:p>
          <a:p>
            <a:r>
              <a:rPr lang="en-GB" sz="4400" b="1" dirty="0">
                <a:solidFill>
                  <a:schemeClr val="tx1"/>
                </a:solidFill>
                <a:latin typeface="Arial" panose="020B0604020202020204" pitchFamily="34" charset="0"/>
                <a:ea typeface="Roboto"/>
                <a:cs typeface="Arial" panose="020B0604020202020204" pitchFamily="34" charset="0"/>
              </a:rPr>
              <a:t>Where; </a:t>
            </a:r>
            <a:r>
              <a:rPr lang="en-GB" sz="4400" b="1" dirty="0" err="1">
                <a:solidFill>
                  <a:schemeClr val="tx1"/>
                </a:solidFill>
                <a:latin typeface="Arial" panose="020B0604020202020204" pitchFamily="34" charset="0"/>
                <a:ea typeface="Roboto"/>
                <a:cs typeface="Arial" panose="020B0604020202020204" pitchFamily="34" charset="0"/>
              </a:rPr>
              <a:t>Conventry</a:t>
            </a:r>
            <a:r>
              <a:rPr lang="en-GB" sz="4400" b="1" dirty="0">
                <a:solidFill>
                  <a:schemeClr val="tx1"/>
                </a:solidFill>
                <a:latin typeface="Arial" panose="020B0604020202020204" pitchFamily="34" charset="0"/>
                <a:ea typeface="Roboto"/>
                <a:cs typeface="Arial" panose="020B0604020202020204" pitchFamily="34" charset="0"/>
              </a:rPr>
              <a:t> in outside London, Retail park												</a:t>
            </a:r>
          </a:p>
          <a:p>
            <a:endParaRPr lang="en-GB" sz="4400" b="1" dirty="0">
              <a:solidFill>
                <a:schemeClr val="tx1"/>
              </a:solidFill>
              <a:latin typeface="Arial" panose="020B0604020202020204" pitchFamily="34" charset="0"/>
              <a:ea typeface="Roboto"/>
              <a:cs typeface="Arial" panose="020B0604020202020204" pitchFamily="34" charset="0"/>
            </a:endParaRPr>
          </a:p>
          <a:p>
            <a:r>
              <a:rPr lang="en-GB" sz="4400" b="1" dirty="0" err="1">
                <a:solidFill>
                  <a:schemeClr val="tx1"/>
                </a:solidFill>
                <a:latin typeface="Arial" panose="020B0604020202020204" pitchFamily="34" charset="0"/>
                <a:ea typeface="Roboto"/>
                <a:cs typeface="Arial" panose="020B0604020202020204" pitchFamily="34" charset="0"/>
              </a:rPr>
              <a:t>When.The</a:t>
            </a:r>
            <a:r>
              <a:rPr lang="en-GB" sz="4400" b="1" dirty="0">
                <a:solidFill>
                  <a:schemeClr val="tx1"/>
                </a:solidFill>
                <a:latin typeface="Arial" panose="020B0604020202020204" pitchFamily="34" charset="0"/>
                <a:ea typeface="Roboto"/>
                <a:cs typeface="Arial" panose="020B0604020202020204" pitchFamily="34" charset="0"/>
              </a:rPr>
              <a:t> year 2020</a:t>
            </a:r>
          </a:p>
          <a:p>
            <a:r>
              <a:rPr lang="en-GB" sz="4400" b="1" dirty="0">
                <a:solidFill>
                  <a:schemeClr val="tx1"/>
                </a:solidFill>
                <a:latin typeface="Arial" panose="020B0604020202020204" pitchFamily="34" charset="0"/>
                <a:ea typeface="Roboto"/>
                <a:cs typeface="Arial" panose="020B0604020202020204" pitchFamily="34" charset="0"/>
              </a:rPr>
              <a:t>Why; </a:t>
            </a:r>
            <a:r>
              <a:rPr lang="en-GB" sz="4400" b="1" dirty="0" err="1">
                <a:solidFill>
                  <a:schemeClr val="tx1"/>
                </a:solidFill>
                <a:latin typeface="Arial" panose="020B0604020202020204" pitchFamily="34" charset="0"/>
                <a:ea typeface="Roboto"/>
                <a:cs typeface="Arial" panose="020B0604020202020204" pitchFamily="34" charset="0"/>
              </a:rPr>
              <a:t>ock</a:t>
            </a:r>
            <a:r>
              <a:rPr lang="en-GB" sz="4400" b="1" dirty="0">
                <a:solidFill>
                  <a:schemeClr val="tx1"/>
                </a:solidFill>
                <a:latin typeface="Arial" panose="020B0604020202020204" pitchFamily="34" charset="0"/>
                <a:ea typeface="Roboto"/>
                <a:cs typeface="Arial" panose="020B0604020202020204" pitchFamily="34" charset="0"/>
              </a:rPr>
              <a:t> down period sales declined.</a:t>
            </a:r>
          </a:p>
          <a:p>
            <a:r>
              <a:rPr lang="en-GB" sz="4400" b="1" dirty="0">
                <a:solidFill>
                  <a:schemeClr val="tx1"/>
                </a:solidFill>
                <a:latin typeface="Arial" panose="020B0604020202020204" pitchFamily="34" charset="0"/>
                <a:ea typeface="Roboto"/>
                <a:cs typeface="Arial" panose="020B0604020202020204" pitchFamily="34" charset="0"/>
              </a:rPr>
              <a:t> this will take to analysis the PESTLE MODEL OF PROBLEM SOLVING AND DECISION MAKING FOR Basil</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Political</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WHEN I LOOKED AT THE POLITICAL SIDE OF THE PROBLEM.</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 </a:t>
            </a:r>
            <a:r>
              <a:rPr lang="en-GB" sz="4400" b="1" dirty="0" err="1">
                <a:solidFill>
                  <a:schemeClr val="tx1"/>
                </a:solidFill>
                <a:latin typeface="Arial" panose="020B0604020202020204" pitchFamily="34" charset="0"/>
                <a:ea typeface="Roboto"/>
                <a:cs typeface="Arial" panose="020B0604020202020204" pitchFamily="34" charset="0"/>
              </a:rPr>
              <a:t>Ican</a:t>
            </a:r>
            <a:r>
              <a:rPr lang="en-GB" sz="4400" b="1" dirty="0">
                <a:solidFill>
                  <a:schemeClr val="tx1"/>
                </a:solidFill>
                <a:latin typeface="Arial" panose="020B0604020202020204" pitchFamily="34" charset="0"/>
                <a:ea typeface="Roboto"/>
                <a:cs typeface="Arial" panose="020B0604020202020204" pitchFamily="34" charset="0"/>
              </a:rPr>
              <a:t> the impact of GOVERNENT Policy during the locked. Down this is due to spread of the COVID VIRIUS.</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It was advisable for people to indoor </a:t>
            </a:r>
            <a:r>
              <a:rPr lang="en-GB" sz="4400" b="1" dirty="0" err="1">
                <a:solidFill>
                  <a:schemeClr val="tx1"/>
                </a:solidFill>
                <a:latin typeface="Arial" panose="020B0604020202020204" pitchFamily="34" charset="0"/>
                <a:ea typeface="Roboto"/>
                <a:cs typeface="Arial" panose="020B0604020202020204" pitchFamily="34" charset="0"/>
              </a:rPr>
              <a:t>tp</a:t>
            </a:r>
            <a:r>
              <a:rPr lang="en-GB" sz="4400" b="1" dirty="0">
                <a:solidFill>
                  <a:schemeClr val="tx1"/>
                </a:solidFill>
                <a:latin typeface="Arial" panose="020B0604020202020204" pitchFamily="34" charset="0"/>
                <a:ea typeface="Roboto"/>
                <a:cs typeface="Arial" panose="020B0604020202020204" pitchFamily="34" charset="0"/>
              </a:rPr>
              <a:t> prevent the spread of the virus.</a:t>
            </a:r>
          </a:p>
          <a:p>
            <a:pPr marL="457200" indent="-457200">
              <a:buAutoNum type="arabicPlain"/>
            </a:pPr>
            <a:r>
              <a:rPr lang="en-GB" sz="4400" b="1" dirty="0" err="1">
                <a:solidFill>
                  <a:schemeClr val="tx1"/>
                </a:solidFill>
                <a:latin typeface="Arial" panose="020B0604020202020204" pitchFamily="34" charset="0"/>
                <a:ea typeface="Roboto"/>
                <a:cs typeface="Arial" panose="020B0604020202020204" pitchFamily="34" charset="0"/>
              </a:rPr>
              <a:t>Social.Basil</a:t>
            </a:r>
            <a:r>
              <a:rPr lang="en-GB" sz="4400" b="1" dirty="0">
                <a:solidFill>
                  <a:schemeClr val="tx1"/>
                </a:solidFill>
                <a:latin typeface="Arial" panose="020B0604020202020204" pitchFamily="34" charset="0"/>
                <a:ea typeface="Roboto"/>
                <a:cs typeface="Arial" panose="020B0604020202020204" pitchFamily="34" charset="0"/>
              </a:rPr>
              <a:t> shop was located at a retail shopping park which is full of people.</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Economic factor</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There is </a:t>
            </a:r>
            <a:r>
              <a:rPr lang="en-GB" sz="4400" b="1" dirty="0" err="1">
                <a:solidFill>
                  <a:schemeClr val="tx1"/>
                </a:solidFill>
                <a:latin typeface="Arial" panose="020B0604020202020204" pitchFamily="34" charset="0"/>
                <a:ea typeface="Roboto"/>
                <a:cs typeface="Arial" panose="020B0604020202020204" pitchFamily="34" charset="0"/>
              </a:rPr>
              <a:t>dropin</a:t>
            </a:r>
            <a:r>
              <a:rPr lang="en-GB" sz="4400" b="1" dirty="0">
                <a:solidFill>
                  <a:schemeClr val="tx1"/>
                </a:solidFill>
                <a:latin typeface="Arial" panose="020B0604020202020204" pitchFamily="34" charset="0"/>
                <a:ea typeface="Roboto"/>
                <a:cs typeface="Arial" panose="020B0604020202020204" pitchFamily="34" charset="0"/>
              </a:rPr>
              <a:t> sales due to people not coming to do shopping due to the lock doek down.</a:t>
            </a:r>
          </a:p>
          <a:p>
            <a:pPr marL="457200" indent="-457200">
              <a:buAutoNum type="arabicPlain"/>
            </a:pPr>
            <a:r>
              <a:rPr lang="en-GB" sz="4400" b="1" dirty="0" err="1">
                <a:solidFill>
                  <a:schemeClr val="tx1"/>
                </a:solidFill>
                <a:latin typeface="Arial" panose="020B0604020202020204" pitchFamily="34" charset="0"/>
                <a:ea typeface="Roboto"/>
                <a:cs typeface="Arial" panose="020B0604020202020204" pitchFamily="34" charset="0"/>
              </a:rPr>
              <a:t>Techolog</a:t>
            </a:r>
            <a:endParaRPr lang="en-GB" sz="4400" b="1" dirty="0">
              <a:solidFill>
                <a:schemeClr val="tx1"/>
              </a:solidFill>
              <a:latin typeface="Arial" panose="020B0604020202020204" pitchFamily="34" charset="0"/>
              <a:ea typeface="Roboto"/>
              <a:cs typeface="Arial" panose="020B0604020202020204" pitchFamily="34" charset="0"/>
            </a:endParaRP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Basil has no delivery van for distributing hid product to people at home.</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Legal</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Local government rate and rents for the landlord.</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ENVIRONMENT.</a:t>
            </a:r>
          </a:p>
          <a:p>
            <a:pPr marL="457200" indent="-457200">
              <a:buAutoNum type="arabicPlain"/>
            </a:pPr>
            <a:r>
              <a:rPr lang="en-GB" sz="4400" b="1" dirty="0">
                <a:solidFill>
                  <a:schemeClr val="tx1"/>
                </a:solidFill>
                <a:latin typeface="Arial" panose="020B0604020202020204" pitchFamily="34" charset="0"/>
                <a:ea typeface="Roboto"/>
                <a:cs typeface="Arial" panose="020B0604020202020204" pitchFamily="34" charset="0"/>
              </a:rPr>
              <a:t>Basil only wants to source </a:t>
            </a:r>
            <a:r>
              <a:rPr lang="en-GB" sz="4400" b="1" dirty="0" err="1">
                <a:solidFill>
                  <a:schemeClr val="tx1"/>
                </a:solidFill>
                <a:latin typeface="Arial" panose="020B0604020202020204" pitchFamily="34" charset="0"/>
                <a:ea typeface="Roboto"/>
                <a:cs typeface="Arial" panose="020B0604020202020204" pitchFamily="34" charset="0"/>
              </a:rPr>
              <a:t>Organiclly</a:t>
            </a:r>
            <a:r>
              <a:rPr lang="en-GB" sz="4400" b="1" dirty="0">
                <a:solidFill>
                  <a:schemeClr val="tx1"/>
                </a:solidFill>
                <a:latin typeface="Arial" panose="020B0604020202020204" pitchFamily="34" charset="0"/>
                <a:ea typeface="Roboto"/>
                <a:cs typeface="Arial" panose="020B0604020202020204" pitchFamily="34" charset="0"/>
              </a:rPr>
              <a:t> grown produce</a:t>
            </a:r>
          </a:p>
          <a:p>
            <a:pPr marL="457200" indent="-457200">
              <a:buAutoNum type="arabicPlain"/>
            </a:pPr>
            <a:r>
              <a:rPr lang="en-GB" sz="4400" b="1" dirty="0">
                <a:solidFill>
                  <a:schemeClr val="tx1"/>
                </a:solidFill>
                <a:latin typeface="Arial"/>
                <a:ea typeface="Roboto"/>
                <a:cs typeface="Arial"/>
              </a:rPr>
              <a:t>This might effect on climate change.</a:t>
            </a:r>
          </a:p>
          <a:p>
            <a:endParaRPr lang="en-GB" dirty="0"/>
          </a:p>
        </p:txBody>
      </p:sp>
    </p:spTree>
    <p:extLst>
      <p:ext uri="{BB962C8B-B14F-4D97-AF65-F5344CB8AC3E}">
        <p14:creationId xmlns:p14="http://schemas.microsoft.com/office/powerpoint/2010/main" val="2181773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509885" y="251012"/>
            <a:ext cx="9988449" cy="619845"/>
          </a:xfrm>
        </p:spPr>
        <p:txBody>
          <a:bodyPr>
            <a:normAutofit fontScale="90000"/>
          </a:bodyPr>
          <a:lstStyle/>
          <a:p>
            <a:br>
              <a:rPr lang="en-GB" dirty="0">
                <a:solidFill>
                  <a:srgbClr val="000000"/>
                </a:solidFill>
              </a:rPr>
            </a:br>
            <a:r>
              <a:rPr lang="en-GB" b="1" dirty="0"/>
              <a:t>PESTLE ANALYSIS: Basil’s Bakery</a:t>
            </a:r>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1799446" y="870857"/>
            <a:ext cx="9409329" cy="4623816"/>
          </a:xfrm>
        </p:spPr>
        <p:txBody>
          <a:bodyPr>
            <a:normAutofit fontScale="25000" lnSpcReduction="20000"/>
          </a:bodyPr>
          <a:lstStyle/>
          <a:p>
            <a:r>
              <a:rPr lang="en-GB" sz="4400" b="1" dirty="0"/>
              <a:t>POLITICAL</a:t>
            </a:r>
          </a:p>
          <a:p>
            <a:r>
              <a:rPr lang="en-GB" sz="4400" b="1" dirty="0">
                <a:solidFill>
                  <a:srgbClr val="FF0000"/>
                </a:solidFill>
              </a:rPr>
              <a:t>2 ideas for each factor</a:t>
            </a:r>
          </a:p>
          <a:p>
            <a:r>
              <a:rPr lang="en-GB" sz="4400" b="1" dirty="0"/>
              <a:t>Government policy during the lock to prevent the spread of virus to people in the community </a:t>
            </a:r>
          </a:p>
          <a:p>
            <a:r>
              <a:rPr lang="en-GB" sz="4400" b="1" dirty="0"/>
              <a:t>ECONOMIC</a:t>
            </a:r>
          </a:p>
          <a:p>
            <a:r>
              <a:rPr lang="en-GB" sz="4400" b="1" dirty="0"/>
              <a:t>The sudden imposition of lock downs severely disrupted small retail business leading to  fall, drop, or plunge very quickly and suddenly</a:t>
            </a:r>
          </a:p>
          <a:p>
            <a:r>
              <a:rPr lang="en-GB" sz="4400" b="1" dirty="0"/>
              <a:t>Basil sales drop suddenly due decrease in sales due to the restrictions impose during the lock downs</a:t>
            </a:r>
          </a:p>
          <a:p>
            <a:r>
              <a:rPr lang="en-GB" sz="4400" b="1" dirty="0"/>
              <a:t>Impact of lockdown</a:t>
            </a:r>
          </a:p>
          <a:p>
            <a:r>
              <a:rPr lang="en-GB" sz="4400" b="1" dirty="0"/>
              <a:t>According to findings from office of National Statistics 2024 Report</a:t>
            </a:r>
          </a:p>
          <a:p>
            <a:r>
              <a:rPr lang="en-GB" sz="4400" b="1" dirty="0"/>
              <a:t>Whole sales and retail business decreasing business Turnover.</a:t>
            </a:r>
          </a:p>
          <a:p>
            <a:r>
              <a:rPr lang="en-GB" sz="4400" b="1" dirty="0"/>
              <a:t> SOCIAL IMPACT</a:t>
            </a:r>
          </a:p>
          <a:p>
            <a:r>
              <a:rPr lang="en-GB" sz="4400" b="1" dirty="0"/>
              <a:t>, The lockdown cause significant spike in social isolation and loneliness</a:t>
            </a:r>
          </a:p>
          <a:p>
            <a:r>
              <a:rPr lang="en-GB" sz="4400" b="1" dirty="0"/>
              <a:t>SOCIAL.</a:t>
            </a:r>
          </a:p>
          <a:p>
            <a:r>
              <a:rPr lang="en-GB" sz="4400" b="1" dirty="0"/>
              <a:t>According to British journal of General Practise stress impact of lock down, which is loneliness and Isolation.</a:t>
            </a:r>
          </a:p>
          <a:p>
            <a:r>
              <a:rPr lang="en-GB" sz="4400" b="1" dirty="0"/>
              <a:t>NM Hussain 2021cited by lock down brought isolation with social restriction in places brought in mental illness due to loneliness</a:t>
            </a:r>
          </a:p>
          <a:p>
            <a:r>
              <a:rPr lang="en-GB" sz="4400" b="1" dirty="0"/>
              <a:t>According to R Sullivan 2021 cited by 284 found the Perveance of sever holiness was 21% during the Lookdowns</a:t>
            </a:r>
          </a:p>
          <a:p>
            <a:endParaRPr lang="en-GB" b="1" dirty="0"/>
          </a:p>
        </p:txBody>
      </p:sp>
    </p:spTree>
    <p:extLst>
      <p:ext uri="{BB962C8B-B14F-4D97-AF65-F5344CB8AC3E}">
        <p14:creationId xmlns:p14="http://schemas.microsoft.com/office/powerpoint/2010/main" val="1382716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91626-7255-038C-1CEF-45D9E8BE8483}"/>
              </a:ext>
            </a:extLst>
          </p:cNvPr>
          <p:cNvSpPr>
            <a:spLocks noGrp="1"/>
          </p:cNvSpPr>
          <p:nvPr>
            <p:ph type="title"/>
          </p:nvPr>
        </p:nvSpPr>
        <p:spPr>
          <a:xfrm>
            <a:off x="1432765" y="256845"/>
            <a:ext cx="8915399" cy="666520"/>
          </a:xfrm>
        </p:spPr>
        <p:txBody>
          <a:bodyPr>
            <a:normAutofit fontScale="90000"/>
          </a:bodyPr>
          <a:lstStyle/>
          <a:p>
            <a:r>
              <a:rPr lang="en-GB" b="1" dirty="0"/>
              <a:t>PESTLE ANALYSIS: Basil’s Bakery </a:t>
            </a:r>
            <a:r>
              <a:rPr lang="en-GB" b="1" dirty="0" err="1"/>
              <a:t>contd</a:t>
            </a:r>
            <a:endParaRPr lang="en-GB" dirty="0"/>
          </a:p>
        </p:txBody>
      </p:sp>
      <p:sp>
        <p:nvSpPr>
          <p:cNvPr id="3" name="Text Placeholder 2">
            <a:extLst>
              <a:ext uri="{FF2B5EF4-FFF2-40B4-BE49-F238E27FC236}">
                <a16:creationId xmlns:a16="http://schemas.microsoft.com/office/drawing/2014/main" id="{883A54A6-BA0A-1A82-EBDD-56713787A837}"/>
              </a:ext>
            </a:extLst>
          </p:cNvPr>
          <p:cNvSpPr>
            <a:spLocks noGrp="1"/>
          </p:cNvSpPr>
          <p:nvPr>
            <p:ph type="body" idx="1"/>
          </p:nvPr>
        </p:nvSpPr>
        <p:spPr>
          <a:xfrm>
            <a:off x="1809282" y="1217234"/>
            <a:ext cx="8915399" cy="4914625"/>
          </a:xfrm>
        </p:spPr>
        <p:txBody>
          <a:bodyPr>
            <a:normAutofit fontScale="55000" lnSpcReduction="20000"/>
          </a:bodyPr>
          <a:lstStyle/>
          <a:p>
            <a:endParaRPr lang="en-GB" b="1" dirty="0"/>
          </a:p>
          <a:p>
            <a:r>
              <a:rPr lang="en-GB" b="1" dirty="0"/>
              <a:t>Technology.</a:t>
            </a:r>
          </a:p>
          <a:p>
            <a:r>
              <a:rPr lang="en-GB" b="1" dirty="0"/>
              <a:t>During lock downs</a:t>
            </a:r>
          </a:p>
          <a:p>
            <a:r>
              <a:rPr lang="en-GB" b="1" dirty="0"/>
              <a:t>Technology served as a life  line accelerating global digital transformation roughly five years.</a:t>
            </a:r>
          </a:p>
          <a:p>
            <a:r>
              <a:rPr lang="en-GB" b="1" dirty="0"/>
              <a:t>BY Looking at Basil business then. Basil did not operate on   line business , even picking on phone seemed difficult for him.</a:t>
            </a:r>
          </a:p>
          <a:p>
            <a:r>
              <a:rPr lang="en-GB" b="1" dirty="0"/>
              <a:t>There is no delivery service for him to deliver products to people</a:t>
            </a:r>
          </a:p>
          <a:p>
            <a:r>
              <a:rPr lang="en-GB" b="1" dirty="0"/>
              <a:t>This has really affected Basil Sales Business to decrease</a:t>
            </a:r>
          </a:p>
          <a:p>
            <a:r>
              <a:rPr lang="en-GB" b="1" dirty="0"/>
              <a:t>LEGAL</a:t>
            </a:r>
          </a:p>
          <a:p>
            <a:r>
              <a:rPr lang="en-GB" b="1" dirty="0"/>
              <a:t>Basil has also had to contend with overheads increasing. His utility bills business rates and insurance rates are considerably higher than they were in 2019</a:t>
            </a:r>
          </a:p>
          <a:p>
            <a:r>
              <a:rPr lang="en-GB" b="1" dirty="0"/>
              <a:t>Environment.</a:t>
            </a:r>
          </a:p>
          <a:p>
            <a:r>
              <a:rPr lang="en-GB" b="1" dirty="0"/>
              <a:t>Basil only wants to source Organically grown produce, which are more vulnerable to crop failures, due climate change, </a:t>
            </a:r>
          </a:p>
          <a:p>
            <a:r>
              <a:rPr lang="en-GB" b="1" dirty="0"/>
              <a:t>The cost of his stock is unpredictable and difficult to budget for.</a:t>
            </a:r>
          </a:p>
          <a:p>
            <a:r>
              <a:rPr lang="en-GB" b="1" dirty="0"/>
              <a:t>My advise to Basil to employ one or two more staff to help him run the business.</a:t>
            </a:r>
          </a:p>
          <a:p>
            <a:r>
              <a:rPr lang="en-GB" b="1" dirty="0"/>
              <a:t> He Also need to develop on line business.</a:t>
            </a:r>
          </a:p>
          <a:p>
            <a:r>
              <a:rPr lang="en-GB" b="1" dirty="0"/>
              <a:t>All these will increase his </a:t>
            </a:r>
            <a:r>
              <a:rPr lang="en-GB" b="1" dirty="0" err="1"/>
              <a:t>productity</a:t>
            </a:r>
            <a:r>
              <a:rPr lang="en-GB" b="1" dirty="0"/>
              <a:t> and also increase sales and bring in more profit to pay </a:t>
            </a:r>
            <a:r>
              <a:rPr lang="en-GB" b="1" dirty="0" err="1"/>
              <a:t>overheards</a:t>
            </a:r>
            <a:r>
              <a:rPr lang="en-GB" b="1" dirty="0"/>
              <a:t>, bill and rates</a:t>
            </a:r>
          </a:p>
          <a:p>
            <a:r>
              <a:rPr lang="en-GB" b="1" dirty="0"/>
              <a:t>He also need to delegate and take </a:t>
            </a:r>
            <a:r>
              <a:rPr lang="en-GB" b="1" dirty="0" err="1"/>
              <a:t>resposibility</a:t>
            </a:r>
            <a:endParaRPr lang="en-GB" b="1" dirty="0"/>
          </a:p>
          <a:p>
            <a:endParaRPr lang="en-GB" dirty="0"/>
          </a:p>
        </p:txBody>
      </p:sp>
    </p:spTree>
    <p:extLst>
      <p:ext uri="{BB962C8B-B14F-4D97-AF65-F5344CB8AC3E}">
        <p14:creationId xmlns:p14="http://schemas.microsoft.com/office/powerpoint/2010/main" val="277817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Basil’s Bakery</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786998" y="1705138"/>
            <a:ext cx="9634011" cy="3777622"/>
          </a:xfrm>
        </p:spPr>
        <p:txBody>
          <a:bodyPr/>
          <a:lstStyle/>
          <a:p>
            <a:r>
              <a:rPr lang="en-GB" b="1" dirty="0"/>
              <a:t>TECHNOLOGICAL</a:t>
            </a:r>
          </a:p>
          <a:p>
            <a:endParaRPr lang="en-GB" b="1" dirty="0"/>
          </a:p>
          <a:p>
            <a:endParaRPr lang="en-GB" b="1" dirty="0"/>
          </a:p>
          <a:p>
            <a:r>
              <a:rPr lang="en-GB" b="1" dirty="0"/>
              <a:t>LEGAL</a:t>
            </a:r>
          </a:p>
          <a:p>
            <a:endParaRPr lang="en-GB" b="1" dirty="0"/>
          </a:p>
          <a:p>
            <a:endParaRPr lang="en-GB" b="1" dirty="0"/>
          </a:p>
          <a:p>
            <a:endParaRPr lang="en-GB" b="1" dirty="0"/>
          </a:p>
          <a:p>
            <a:r>
              <a:rPr lang="en-GB" b="1" dirty="0"/>
              <a:t>ENVIRONMENTAL </a:t>
            </a:r>
          </a:p>
        </p:txBody>
      </p:sp>
    </p:spTree>
    <p:extLst>
      <p:ext uri="{BB962C8B-B14F-4D97-AF65-F5344CB8AC3E}">
        <p14:creationId xmlns:p14="http://schemas.microsoft.com/office/powerpoint/2010/main" val="1917974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a:off x="500744" y="1173792"/>
            <a:ext cx="11003868" cy="4717290"/>
          </a:xfrm>
        </p:spPr>
        <p:txBody>
          <a:bodyPr/>
          <a:lstStyle/>
          <a:p>
            <a:endParaRPr lang="en-US" dirty="0"/>
          </a:p>
        </p:txBody>
      </p:sp>
    </p:spTree>
    <p:extLst>
      <p:ext uri="{BB962C8B-B14F-4D97-AF65-F5344CB8AC3E}">
        <p14:creationId xmlns:p14="http://schemas.microsoft.com/office/powerpoint/2010/main" val="3645478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2589212" y="1856232"/>
            <a:ext cx="8915399" cy="4160520"/>
          </a:xfrm>
        </p:spPr>
        <p:txBody>
          <a:bodyPr>
            <a:normAutofit lnSpcReduction="10000"/>
          </a:bodyPr>
          <a:lstStyle/>
          <a:p>
            <a:r>
              <a:rPr lang="en-GB" dirty="0"/>
              <a:t>In my conclusion</a:t>
            </a:r>
          </a:p>
          <a:p>
            <a:r>
              <a:rPr lang="en-GB" dirty="0"/>
              <a:t>I look at basil bakery business as an Individual business, which  is the sole responsibility of one person.</a:t>
            </a:r>
          </a:p>
          <a:p>
            <a:r>
              <a:rPr lang="en-GB" dirty="0"/>
              <a:t>According to Bruce Tuckman idea of team spirit and individuals</a:t>
            </a:r>
          </a:p>
          <a:p>
            <a:r>
              <a:rPr lang="en-GB" dirty="0"/>
              <a:t>Looking at Basil Bakery shop in retail shopping business.</a:t>
            </a:r>
          </a:p>
          <a:p>
            <a:r>
              <a:rPr lang="en-GB" dirty="0"/>
              <a:t>Basil business is run individual but not team spirit.</a:t>
            </a:r>
          </a:p>
          <a:p>
            <a:r>
              <a:rPr lang="en-GB" dirty="0"/>
              <a:t>It would have been good for Basil to employ one more staff before the lock down helping him to pick up the phone whilst he is doing other things.Cuting down the waiting list in pre order</a:t>
            </a:r>
          </a:p>
          <a:p>
            <a:r>
              <a:rPr lang="en-GB" dirty="0"/>
              <a:t>Secondly, Basil would got delivery service involved in the business.</a:t>
            </a:r>
          </a:p>
          <a:p>
            <a:r>
              <a:rPr lang="en-GB" dirty="0"/>
              <a:t>All this would have increase his productivity in sales and profit.</a:t>
            </a:r>
          </a:p>
        </p:txBody>
      </p:sp>
    </p:spTree>
    <p:extLst>
      <p:ext uri="{BB962C8B-B14F-4D97-AF65-F5344CB8AC3E}">
        <p14:creationId xmlns:p14="http://schemas.microsoft.com/office/powerpoint/2010/main" val="3970473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589706" y="1600200"/>
            <a:ext cx="9914905" cy="5150224"/>
          </a:xfrm>
        </p:spPr>
        <p:txBody>
          <a:bodyPr>
            <a:normAutofit fontScale="70000" lnSpcReduction="20000"/>
          </a:bodyPr>
          <a:lstStyle/>
          <a:p>
            <a:r>
              <a:rPr lang="en-GB" b="1" dirty="0">
                <a:solidFill>
                  <a:schemeClr val="tx1"/>
                </a:solidFill>
                <a:latin typeface="Arial"/>
                <a:ea typeface="Roboto"/>
                <a:cs typeface="Roboto"/>
              </a:rPr>
              <a:t>5 sources</a:t>
            </a:r>
          </a:p>
          <a:p>
            <a:br>
              <a:rPr lang="en-GB" b="1" dirty="0">
                <a:solidFill>
                  <a:schemeClr val="tx1"/>
                </a:solidFill>
                <a:latin typeface="Arial"/>
                <a:ea typeface="Roboto"/>
                <a:cs typeface="Roboto"/>
              </a:rPr>
            </a:br>
            <a:r>
              <a:rPr lang="en-GB" b="1" dirty="0">
                <a:solidFill>
                  <a:schemeClr val="tx1"/>
                </a:solidFill>
                <a:latin typeface="Arial"/>
                <a:ea typeface="Roboto"/>
                <a:cs typeface="Roboto"/>
              </a:rPr>
              <a:t>Office of National STATICTS(ONS)</a:t>
            </a:r>
          </a:p>
          <a:p>
            <a:r>
              <a:rPr lang="en-GB" dirty="0">
                <a:solidFill>
                  <a:srgbClr val="2DA0F1"/>
                </a:solidFill>
                <a:hlinkClick r:id="rId2">
                  <a:extLst>
                    <a:ext uri="{A12FA001-AC4F-418D-AE19-62706E023703}">
                      <ahyp:hlinkClr xmlns:ahyp="http://schemas.microsoft.com/office/drawing/2018/hyperlinkcolor" val="tx"/>
                    </a:ext>
                  </a:extLst>
                </a:hlinkClick>
              </a:rPr>
              <a:t>Impact of the coronavirus (COVID-19) pandemic on retail sales in 2020 - Office for National </a:t>
            </a:r>
            <a:r>
              <a:rPr lang="en-GB" dirty="0">
                <a:solidFill>
                  <a:schemeClr val="tx1"/>
                </a:solidFill>
                <a:hlinkClick r:id="rId2">
                  <a:extLst>
                    <a:ext uri="{A12FA001-AC4F-418D-AE19-62706E023703}">
                      <ahyp:hlinkClr xmlns:ahyp="http://schemas.microsoft.com/office/drawing/2018/hyperlinkcolor" val="tx"/>
                    </a:ext>
                  </a:extLst>
                </a:hlinkClick>
              </a:rPr>
              <a:t>Statistics</a:t>
            </a:r>
            <a:endParaRPr lang="en-GB" dirty="0">
              <a:solidFill>
                <a:schemeClr val="tx1"/>
              </a:solidFill>
            </a:endParaRPr>
          </a:p>
          <a:p>
            <a:endParaRPr lang="en-GB" b="1" dirty="0">
              <a:solidFill>
                <a:schemeClr val="tx1"/>
              </a:solidFill>
              <a:latin typeface="Arial"/>
              <a:ea typeface="Roboto"/>
              <a:cs typeface="Roboto"/>
            </a:endParaRPr>
          </a:p>
          <a:p>
            <a:r>
              <a:rPr lang="en-GB" sz="1800" b="1" dirty="0">
                <a:solidFill>
                  <a:schemeClr val="tx1"/>
                </a:solidFill>
                <a:latin typeface="Arial"/>
                <a:ea typeface="Roboto"/>
                <a:cs typeface="Roboto"/>
              </a:rPr>
              <a:t>Economic impact of lock downs</a:t>
            </a:r>
          </a:p>
          <a:p>
            <a:r>
              <a:rPr lang="en-GB" sz="1800" b="1" dirty="0">
                <a:solidFill>
                  <a:schemeClr val="tx1"/>
                </a:solidFill>
                <a:latin typeface="Arial"/>
                <a:ea typeface="Roboto"/>
                <a:cs typeface="Roboto"/>
              </a:rPr>
              <a:t>Lock downs trigger severe but temporary economic contraction by restricting production ad absorption</a:t>
            </a:r>
          </a:p>
          <a:p>
            <a:r>
              <a:rPr lang="en-GB" sz="1800" dirty="0">
                <a:solidFill>
                  <a:srgbClr val="2DA0F1"/>
                </a:solidFill>
                <a:hlinkClick r:id="rId3">
                  <a:extLst>
                    <a:ext uri="{A12FA001-AC4F-418D-AE19-62706E023703}">
                      <ahyp:hlinkClr xmlns:ahyp="http://schemas.microsoft.com/office/drawing/2018/hyperlinkcolor" val="tx"/>
                    </a:ext>
                  </a:extLst>
                </a:hlinkClick>
              </a:rPr>
              <a:t>Economic impact of covid-19 lockdowns - House of Commons </a:t>
            </a:r>
            <a:r>
              <a:rPr lang="en-GB" sz="1800" dirty="0">
                <a:solidFill>
                  <a:schemeClr val="tx1"/>
                </a:solidFill>
                <a:hlinkClick r:id="rId3">
                  <a:extLst>
                    <a:ext uri="{A12FA001-AC4F-418D-AE19-62706E023703}">
                      <ahyp:hlinkClr xmlns:ahyp="http://schemas.microsoft.com/office/drawing/2018/hyperlinkcolor" val="tx"/>
                    </a:ext>
                  </a:extLst>
                </a:hlinkClick>
              </a:rPr>
              <a:t>Library</a:t>
            </a:r>
            <a:endParaRPr lang="en-GB" sz="1800" dirty="0">
              <a:solidFill>
                <a:schemeClr val="tx1"/>
              </a:solidFill>
            </a:endParaRPr>
          </a:p>
          <a:p>
            <a:endParaRPr lang="en-GB" sz="1800" b="1" dirty="0">
              <a:solidFill>
                <a:schemeClr val="tx1"/>
              </a:solidFill>
              <a:latin typeface="Arial"/>
              <a:ea typeface="Roboto"/>
              <a:cs typeface="Roboto"/>
            </a:endParaRPr>
          </a:p>
          <a:p>
            <a:r>
              <a:rPr lang="en-GB" sz="1800" b="1" dirty="0">
                <a:solidFill>
                  <a:schemeClr val="tx1"/>
                </a:solidFill>
                <a:latin typeface="Arial"/>
                <a:ea typeface="Roboto"/>
                <a:cs typeface="Roboto"/>
              </a:rPr>
              <a:t>Office of physical studies.</a:t>
            </a:r>
          </a:p>
          <a:p>
            <a:r>
              <a:rPr lang="en-GB" sz="1800" b="1" dirty="0">
                <a:solidFill>
                  <a:schemeClr val="tx1"/>
                </a:solidFill>
                <a:latin typeface="Arial"/>
                <a:ea typeface="Roboto"/>
                <a:cs typeface="Roboto"/>
              </a:rPr>
              <a:t>Lockdowns disproportionate impacted small business by erasing cash flow reducing, football and shifting consumers behaviour towards E-commerce, however, this crisis forced digital transformation</a:t>
            </a:r>
          </a:p>
          <a:p>
            <a:r>
              <a:rPr lang="en-GB" sz="1800" dirty="0">
                <a:solidFill>
                  <a:schemeClr val="tx1"/>
                </a:solidFill>
                <a:hlinkClick r:id="rId4">
                  <a:extLst>
                    <a:ext uri="{A12FA001-AC4F-418D-AE19-62706E023703}">
                      <ahyp:hlinkClr xmlns:ahyp="http://schemas.microsoft.com/office/drawing/2018/hyperlinkcolor" val="tx"/>
                    </a:ext>
                  </a:extLst>
                </a:hlinkClick>
              </a:rPr>
              <a:t>The impact of the coronavirus so far: the industries that struggled or recovered - Office for National Statistics</a:t>
            </a:r>
            <a:endParaRPr lang="en-GB" sz="1800" b="1" dirty="0">
              <a:solidFill>
                <a:schemeClr val="tx1"/>
              </a:solidFill>
              <a:latin typeface="Arial"/>
              <a:ea typeface="Roboto"/>
              <a:cs typeface="Roboto"/>
            </a:endParaRPr>
          </a:p>
          <a:p>
            <a:endParaRPr lang="en-GB" sz="1800" b="1" dirty="0">
              <a:solidFill>
                <a:schemeClr val="tx1"/>
              </a:solidFill>
              <a:latin typeface="Arial"/>
              <a:ea typeface="Roboto"/>
              <a:cs typeface="Roboto"/>
            </a:endParaRPr>
          </a:p>
          <a:p>
            <a:r>
              <a:rPr lang="en-GB" sz="1800" b="1" dirty="0">
                <a:solidFill>
                  <a:schemeClr val="tx1"/>
                </a:solidFill>
                <a:latin typeface="Arial"/>
                <a:ea typeface="Roboto"/>
                <a:cs typeface="Roboto"/>
              </a:rPr>
              <a:t>Bank underground+2</a:t>
            </a:r>
          </a:p>
          <a:p>
            <a:endParaRPr lang="en-GB" sz="1800" b="1" dirty="0">
              <a:solidFill>
                <a:schemeClr val="tx1"/>
              </a:solidFill>
              <a:latin typeface="Arial"/>
              <a:ea typeface="Roboto"/>
              <a:cs typeface="Roboto"/>
            </a:endParaRPr>
          </a:p>
          <a:p>
            <a:r>
              <a:rPr lang="en-GB" sz="1800" b="1" dirty="0">
                <a:solidFill>
                  <a:schemeClr val="tx1"/>
                </a:solidFill>
                <a:latin typeface="Arial"/>
                <a:ea typeface="Roboto"/>
                <a:cs typeface="Roboto"/>
              </a:rPr>
              <a:t>Internal medical journal 2024 : </a:t>
            </a:r>
            <a:r>
              <a:rPr lang="en-GB" b="1" dirty="0">
                <a:solidFill>
                  <a:schemeClr val="tx1"/>
                </a:solidFill>
              </a:rPr>
              <a:t>The ‘loneliness’ epidemic: a new social determinant of health</a:t>
            </a:r>
            <a:endParaRPr lang="en-GB" sz="1800" b="1" dirty="0">
              <a:solidFill>
                <a:schemeClr val="tx1"/>
              </a:solidFill>
              <a:latin typeface="Arial"/>
              <a:ea typeface="Roboto"/>
              <a:cs typeface="Roboto"/>
            </a:endParaRPr>
          </a:p>
          <a:p>
            <a:r>
              <a:rPr lang="en-GB" sz="1800" dirty="0">
                <a:solidFill>
                  <a:schemeClr val="tx1"/>
                </a:solidFill>
                <a:hlinkClick r:id="rId5">
                  <a:extLst>
                    <a:ext uri="{A12FA001-AC4F-418D-AE19-62706E023703}">
                      <ahyp:hlinkClr xmlns:ahyp="http://schemas.microsoft.com/office/drawing/2018/hyperlinkcolor" val="tx"/>
                    </a:ext>
                  </a:extLst>
                </a:hlinkClick>
              </a:rPr>
              <a:t>The ‘loneliness’ epidemic: a new social determinant of health? - Ng - 2024 - Internal Medicine Journal - Wiley </a:t>
            </a:r>
            <a:r>
              <a:rPr lang="en-GB" sz="1800" dirty="0">
                <a:solidFill>
                  <a:srgbClr val="2DA0F1"/>
                </a:solidFill>
                <a:hlinkClick r:id="rId5">
                  <a:extLst>
                    <a:ext uri="{A12FA001-AC4F-418D-AE19-62706E023703}">
                      <ahyp:hlinkClr xmlns:ahyp="http://schemas.microsoft.com/office/drawing/2018/hyperlinkcolor" val="tx"/>
                    </a:ext>
                  </a:extLst>
                </a:hlinkClick>
              </a:rPr>
              <a:t>Online Library</a:t>
            </a:r>
            <a:endParaRPr lang="en-GB" sz="1800" b="1" dirty="0">
              <a:solidFill>
                <a:srgbClr val="1D4ED8"/>
              </a:solidFill>
              <a:latin typeface="Arial"/>
              <a:ea typeface="Roboto"/>
              <a:cs typeface="Roboto"/>
            </a:endParaRPr>
          </a:p>
          <a:p>
            <a:endParaRPr lang="en-GB" sz="1800" b="1" dirty="0">
              <a:solidFill>
                <a:srgbClr val="1D4ED8"/>
              </a:solidFill>
              <a:latin typeface="Arial"/>
              <a:ea typeface="Roboto"/>
              <a:cs typeface="Roboto"/>
            </a:endParaRPr>
          </a:p>
          <a:p>
            <a:endParaRPr lang="en-GB" sz="1800" b="1" dirty="0">
              <a:solidFill>
                <a:srgbClr val="1D4ED8"/>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658</TotalTime>
  <Words>1646</Words>
  <Application>Microsoft Office PowerPoint</Application>
  <PresentationFormat>Widescreen</PresentationFormat>
  <Paragraphs>154</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vt:lpstr>
      <vt:lpstr>Aptos</vt:lpstr>
      <vt:lpstr>Arial</vt:lpstr>
      <vt:lpstr>Century Gothic</vt:lpstr>
      <vt:lpstr>Roboto</vt:lpstr>
      <vt:lpstr>Wingdings 3</vt:lpstr>
      <vt:lpstr>Wisp</vt:lpstr>
      <vt:lpstr>MODULE NAME:  Problem Solving and Decision Making  MODULE CODE : LCLM4004  STUDENT NAME:  Olusola Ogunleye STUDENT ID:   2526510 LECTURER:    Neris  Assignment 1:   Presentation</vt:lpstr>
      <vt:lpstr>OVERVIEW</vt:lpstr>
      <vt:lpstr>Introduction</vt:lpstr>
      <vt:lpstr>Company background</vt:lpstr>
      <vt:lpstr>Problem: nature and scope</vt:lpstr>
      <vt:lpstr>5W2H Explained  </vt:lpstr>
      <vt:lpstr>5W2H Explained contd</vt:lpstr>
      <vt:lpstr> PESTLE ANALYSIS: Basil’s Bakery</vt:lpstr>
      <vt:lpstr>PESTLE ANALYSIS: Basil’s Bakery contd</vt:lpstr>
      <vt:lpstr>PESTLE ANALYSIS: Basil’s Bakery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Olusola Ayinde Ogunleye (2526510)</cp:lastModifiedBy>
  <cp:revision>98</cp:revision>
  <dcterms:created xsi:type="dcterms:W3CDTF">2024-10-08T15:58:04Z</dcterms:created>
  <dcterms:modified xsi:type="dcterms:W3CDTF">2026-07-09T15:57:24Z</dcterms:modified>
</cp:coreProperties>
</file>