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3"/>
  </p:notesMasterIdLst>
  <p:sldIdLst>
    <p:sldId id="2767" r:id="rId5"/>
    <p:sldId id="257" r:id="rId6"/>
    <p:sldId id="258" r:id="rId7"/>
    <p:sldId id="259" r:id="rId8"/>
    <p:sldId id="260" r:id="rId9"/>
    <p:sldId id="261" r:id="rId10"/>
    <p:sldId id="269"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779" autoAdjust="0"/>
    <p:restoredTop sz="94695"/>
  </p:normalViewPr>
  <p:slideViewPr>
    <p:cSldViewPr snapToGrid="0">
      <p:cViewPr>
        <p:scale>
          <a:sx n="50" d="100"/>
          <a:sy n="50" d="100"/>
        </p:scale>
        <p:origin x="12"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3/16/2026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B04EF954-66B1-4168-AF40-97F3DAF43FC4}"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611351099"/>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26233410-150A-4A72-BF63-6D3ACBC30148}" type="datetime1">
              <a:rPr lang="en-US" smtClean="0"/>
              <a:t>3/16/2026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289410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91AF1D09-6B76-4716-AD3D-9F53166D3BF5}" type="datetime1">
              <a:rPr lang="en-US" smtClean="0"/>
              <a:t>3/16/2026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7720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83444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61847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3/16/2026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9664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36097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2136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5594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GB"/>
              <a:t>Click to edit Master title style</a:t>
            </a:r>
            <a:endParaRPr lang="en-US"/>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GB"/>
              <a:t>Click to edit Master title style</a:t>
            </a:r>
            <a:endParaRPr lang="en-US"/>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GB"/>
              <a:t>Click to edit Master title style</a:t>
            </a:r>
            <a:endParaRPr lang="en-US"/>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GB"/>
              <a:t>Click to edit Master title style</a:t>
            </a:r>
            <a:endParaRPr lang="en-US"/>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832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3/16/2026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3/16/2026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17012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3/16/2026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3/16/2026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690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3/16/2026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93871806"/>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3/16/2026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3/16/2026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072E1B28-DB45-4001-B295-7D7933E04419}" type="datetime1">
              <a:rPr lang="en-US" smtClean="0"/>
              <a:t>3/16/2026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317099004"/>
      </p:ext>
    </p:extLst>
  </p:cSld>
  <p:clrMap bg1="lt1" tx1="dk1" bg2="lt2" tx2="dk2" accent1="accent1" accent2="accent2" accent3="accent3" accent4="accent4" accent5="accent5" accent6="accent6" hlink="hlink" folHlink="folHlink"/>
  <p:sldLayoutIdLst>
    <p:sldLayoutId id="2147483685" r:id="rId1"/>
    <p:sldLayoutId id="2147483687" r:id="rId2"/>
    <p:sldLayoutId id="2147483740" r:id="rId3"/>
    <p:sldLayoutId id="2147483686"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29" r:id="rId38"/>
    <p:sldLayoutId id="2147483730" r:id="rId39"/>
    <p:sldLayoutId id="2147483731" r:id="rId40"/>
    <p:sldLayoutId id="2147483732" r:id="rId41"/>
    <p:sldLayoutId id="2147483733" r:id="rId42"/>
    <p:sldLayoutId id="2147483734" r:id="rId43"/>
    <p:sldLayoutId id="2147483735" r:id="rId44"/>
    <p:sldLayoutId id="2147483736" r:id="rId45"/>
    <p:sldLayoutId id="2147483737" r:id="rId46"/>
  </p:sldLayoutIdLst>
  <p:hf hdr="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title"/>
          </p:nvPr>
        </p:nvSpPr>
        <p:spPr>
          <a:xfrm>
            <a:off x="493776" y="603504"/>
            <a:ext cx="11201400" cy="4206240"/>
          </a:xfrm>
        </p:spPr>
        <p:txBody>
          <a:bodyPr anchor="b">
            <a:normAutofit/>
          </a:bodyPr>
          <a:lstStyle/>
          <a:p>
            <a:r>
              <a:rPr lang="en-US" sz="9000"/>
              <a:t>Digital skills PRESENTATION</a:t>
            </a:r>
          </a:p>
        </p:txBody>
      </p:sp>
      <p:sp>
        <p:nvSpPr>
          <p:cNvPr id="22" name="Date Placeholder 2">
            <a:extLst>
              <a:ext uri="{FF2B5EF4-FFF2-40B4-BE49-F238E27FC236}">
                <a16:creationId xmlns:a16="http://schemas.microsoft.com/office/drawing/2014/main" id="{7584BF38-71FA-5513-4808-4B7D77FFCC45}"/>
              </a:ext>
            </a:extLst>
          </p:cNvPr>
          <p:cNvSpPr>
            <a:spLocks noGrp="1"/>
          </p:cNvSpPr>
          <p:nvPr>
            <p:ph type="dt" sz="half" idx="10"/>
          </p:nvPr>
        </p:nvSpPr>
        <p:spPr>
          <a:xfrm>
            <a:off x="431173" y="6490524"/>
            <a:ext cx="204624" cy="336141"/>
          </a:xfrm>
        </p:spPr>
        <p:txBody>
          <a:bodyPr/>
          <a:lstStyle/>
          <a:p>
            <a:pPr>
              <a:spcAft>
                <a:spcPts val="600"/>
              </a:spcAft>
            </a:pPr>
            <a:endParaRPr lang="en-US" dirty="0"/>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11648431" y="6490524"/>
            <a:ext cx="457200" cy="336141"/>
          </a:xfrm>
        </p:spPr>
        <p:txBody>
          <a:bodyPr anchor="ctr">
            <a:normAutofit/>
          </a:bodyPr>
          <a:lstStyle/>
          <a:p>
            <a:pPr lvl="0">
              <a:spcAft>
                <a:spcPts val="600"/>
              </a:spcAft>
            </a:pPr>
            <a:fld id="{84C450F2-3BB4-4AE4-8A35-A9D7AEA4C850}" type="slidenum">
              <a:rPr lang="en-US" noProof="0" smtClean="0"/>
              <a:pPr lvl="0">
                <a:spcAft>
                  <a:spcPts val="600"/>
                </a:spcAft>
              </a:pPr>
              <a:t>1</a:t>
            </a:fld>
            <a:endParaRPr lang="en-US" noProof="0"/>
          </a:p>
        </p:txBody>
      </p:sp>
      <p:sp>
        <p:nvSpPr>
          <p:cNvPr id="3" name="Subtitle 2">
            <a:extLst>
              <a:ext uri="{FF2B5EF4-FFF2-40B4-BE49-F238E27FC236}">
                <a16:creationId xmlns:a16="http://schemas.microsoft.com/office/drawing/2014/main" id="{7604D864-A6BD-C75F-9B88-BAB58775ABDD}"/>
              </a:ext>
            </a:extLst>
          </p:cNvPr>
          <p:cNvSpPr>
            <a:spLocks noGrp="1"/>
          </p:cNvSpPr>
          <p:nvPr>
            <p:ph sz="quarter" idx="13"/>
          </p:nvPr>
        </p:nvSpPr>
        <p:spPr>
          <a:xfrm>
            <a:off x="1389888" y="4809744"/>
            <a:ext cx="9345168" cy="1225296"/>
          </a:xfrm>
        </p:spPr>
        <p:txBody>
          <a:bodyPr>
            <a:normAutofit/>
          </a:bodyPr>
          <a:lstStyle/>
          <a:p>
            <a:r>
              <a:rPr lang="en-US"/>
              <a:t>Nicole Doubler</a:t>
            </a:r>
          </a:p>
          <a:p>
            <a:endParaRPr lang="en-US"/>
          </a:p>
          <a:p>
            <a:endParaRPr lang="en-US"/>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29768" y="411480"/>
            <a:ext cx="11045952" cy="1828800"/>
          </a:xfrm>
        </p:spPr>
        <p:txBody>
          <a:bodyPr>
            <a:normAutofit fontScale="90000"/>
          </a:bodyPr>
          <a:lstStyle/>
          <a:p>
            <a:r>
              <a:rPr lang="en-US" dirty="0"/>
              <a:t>How my digital skills have developed</a:t>
            </a:r>
          </a:p>
        </p:txBody>
      </p:sp>
      <p:sp>
        <p:nvSpPr>
          <p:cNvPr id="4" name="Date Placeholder 3">
            <a:extLst>
              <a:ext uri="{FF2B5EF4-FFF2-40B4-BE49-F238E27FC236}">
                <a16:creationId xmlns:a16="http://schemas.microsoft.com/office/drawing/2014/main" id="{24E602D5-209F-C183-95CC-735D34DC9419}"/>
              </a:ext>
            </a:extLst>
          </p:cNvPr>
          <p:cNvSpPr>
            <a:spLocks noGrp="1"/>
          </p:cNvSpPr>
          <p:nvPr>
            <p:ph type="dt" sz="half" idx="10"/>
          </p:nvPr>
        </p:nvSpPr>
        <p:spPr/>
        <p:txBody>
          <a:bodyPr/>
          <a:lstStyle/>
          <a:p>
            <a:fld id="{2990712A-E8AC-4933-9DE4-16CA7BD51374}" type="datetime1">
              <a:rPr lang="en-US" smtClean="0"/>
              <a:t>3/16/2026</a:t>
            </a:fld>
            <a:endParaRPr lang="en-US" dirty="0"/>
          </a:p>
        </p:txBody>
      </p:sp>
      <p:sp>
        <p:nvSpPr>
          <p:cNvPr id="5" name="Footer Placeholder 4">
            <a:extLst>
              <a:ext uri="{FF2B5EF4-FFF2-40B4-BE49-F238E27FC236}">
                <a16:creationId xmlns:a16="http://schemas.microsoft.com/office/drawing/2014/main" id="{1998326A-C836-F80E-4EAB-FB475085E38E}"/>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p:txBody>
          <a:bodyPr/>
          <a:lstStyle/>
          <a:p>
            <a:fld id="{CC057153-B650-4DEB-B370-79DDCFDCE934}" type="slidenum">
              <a:rPr lang="en-US" smtClean="0"/>
              <a:t>2</a:t>
            </a:fld>
            <a:endParaRPr lang="en-US" dirty="0"/>
          </a:p>
        </p:txBody>
      </p:sp>
      <p:pic>
        <p:nvPicPr>
          <p:cNvPr id="1026" name="Picture 2" descr="LinkedIn Learning">
            <a:extLst>
              <a:ext uri="{FF2B5EF4-FFF2-40B4-BE49-F238E27FC236}">
                <a16:creationId xmlns:a16="http://schemas.microsoft.com/office/drawing/2014/main" id="{1F1537B8-5B0C-D890-00DE-20D9AE5A577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280" y="4189710"/>
            <a:ext cx="3150870" cy="209221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CF7CEBFF-7376-BF99-6E5A-CECFCFBA371B}"/>
              </a:ext>
            </a:extLst>
          </p:cNvPr>
          <p:cNvSpPr>
            <a:spLocks noGrp="1"/>
          </p:cNvSpPr>
          <p:nvPr>
            <p:ph sz="quarter" idx="13"/>
          </p:nvPr>
        </p:nvSpPr>
        <p:spPr>
          <a:xfrm>
            <a:off x="5758434" y="4789269"/>
            <a:ext cx="5202936" cy="1492659"/>
          </a:xfrm>
        </p:spPr>
        <p:txBody>
          <a:bodyPr>
            <a:normAutofit/>
          </a:bodyPr>
          <a:lstStyle/>
          <a:p>
            <a:pPr>
              <a:buFont typeface="Arial" panose="020B0604020202020204" pitchFamily="34" charset="0"/>
              <a:buChar char="•"/>
            </a:pPr>
            <a:r>
              <a:rPr lang="en-GB" sz="2400" dirty="0"/>
              <a:t>Linked in learning </a:t>
            </a:r>
          </a:p>
          <a:p>
            <a:pPr>
              <a:buFont typeface="Arial" panose="020B0604020202020204" pitchFamily="34" charset="0"/>
              <a:buChar char="•"/>
            </a:pPr>
            <a:r>
              <a:rPr lang="en-GB" sz="2400" dirty="0"/>
              <a:t>Microsoft PowerPoint </a:t>
            </a:r>
          </a:p>
        </p:txBody>
      </p:sp>
      <p:pic>
        <p:nvPicPr>
          <p:cNvPr id="1030" name="Picture 6">
            <a:extLst>
              <a:ext uri="{FF2B5EF4-FFF2-40B4-BE49-F238E27FC236}">
                <a16:creationId xmlns:a16="http://schemas.microsoft.com/office/drawing/2014/main" id="{AC586863-365E-F1E8-7918-B37D45A6B7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3450" y="1238250"/>
            <a:ext cx="3094980" cy="2490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802822" y="860096"/>
            <a:ext cx="3945468" cy="2063092"/>
          </a:xfrm>
        </p:spPr>
        <p:txBody>
          <a:bodyPr>
            <a:normAutofit/>
          </a:bodyPr>
          <a:lstStyle/>
          <a:p>
            <a:r>
              <a:rPr lang="en-US" sz="4400" dirty="0"/>
              <a:t>How I have  used my skills </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802822" y="3855932"/>
            <a:ext cx="6168356" cy="2634592"/>
          </a:xfrm>
        </p:spPr>
        <p:txBody>
          <a:bodyPr>
            <a:normAutofit/>
          </a:bodyPr>
          <a:lstStyle/>
          <a:p>
            <a:pPr marL="342900" indent="-342900">
              <a:buFont typeface="Arial" panose="020B0604020202020204" pitchFamily="34" charset="0"/>
              <a:buChar char="•"/>
            </a:pPr>
            <a:r>
              <a:rPr lang="en-US" sz="2400" dirty="0"/>
              <a:t>Microsoft word</a:t>
            </a:r>
          </a:p>
          <a:p>
            <a:pPr marL="342900" indent="-342900">
              <a:buFont typeface="Arial" panose="020B0604020202020204" pitchFamily="34" charset="0"/>
              <a:buChar char="•"/>
            </a:pPr>
            <a:r>
              <a:rPr lang="en-US" sz="2400" dirty="0"/>
              <a:t>Email</a:t>
            </a:r>
          </a:p>
          <a:p>
            <a:pPr marL="342900" indent="-342900">
              <a:buFont typeface="Arial" panose="020B0604020202020204" pitchFamily="34" charset="0"/>
              <a:buChar char="•"/>
            </a:pPr>
            <a:r>
              <a:rPr lang="en-US" sz="2400" dirty="0"/>
              <a:t>Moodle</a:t>
            </a:r>
          </a:p>
          <a:p>
            <a:pPr marL="342900" indent="-342900">
              <a:buFont typeface="Arial" panose="020B0604020202020204" pitchFamily="34" charset="0"/>
              <a:buChar char="•"/>
            </a:pPr>
            <a:endParaRPr lang="en-US" sz="2000" dirty="0"/>
          </a:p>
        </p:txBody>
      </p:sp>
      <p:sp>
        <p:nvSpPr>
          <p:cNvPr id="4" name="Date Placeholder 3">
            <a:extLst>
              <a:ext uri="{FF2B5EF4-FFF2-40B4-BE49-F238E27FC236}">
                <a16:creationId xmlns:a16="http://schemas.microsoft.com/office/drawing/2014/main" id="{A3466051-9A8D-AB51-EEFB-7677CCB2BB1B}"/>
              </a:ext>
            </a:extLst>
          </p:cNvPr>
          <p:cNvSpPr>
            <a:spLocks noGrp="1"/>
          </p:cNvSpPr>
          <p:nvPr>
            <p:ph type="dt" sz="half" idx="10"/>
          </p:nvPr>
        </p:nvSpPr>
        <p:spPr/>
        <p:txBody>
          <a:bodyPr/>
          <a:lstStyle/>
          <a:p>
            <a:fld id="{AABDD37E-812B-468F-B489-3911FC6F6723}" type="datetime1">
              <a:rPr lang="en-US" smtClean="0"/>
              <a:t>3/16/2026</a:t>
            </a:fld>
            <a:endParaRPr lang="en-US" dirty="0"/>
          </a:p>
        </p:txBody>
      </p:sp>
      <p:sp>
        <p:nvSpPr>
          <p:cNvPr id="5" name="Footer Placeholder 4">
            <a:extLst>
              <a:ext uri="{FF2B5EF4-FFF2-40B4-BE49-F238E27FC236}">
                <a16:creationId xmlns:a16="http://schemas.microsoft.com/office/drawing/2014/main" id="{B60A6235-3D99-C9B4-4037-D7F62E83EAFF}"/>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574FC93-FE33-B17E-E50C-7ED72B635CA5}"/>
              </a:ext>
            </a:extLst>
          </p:cNvPr>
          <p:cNvSpPr>
            <a:spLocks noGrp="1"/>
          </p:cNvSpPr>
          <p:nvPr>
            <p:ph type="sldNum" sz="quarter" idx="12"/>
          </p:nvPr>
        </p:nvSpPr>
        <p:spPr/>
        <p:txBody>
          <a:bodyPr/>
          <a:lstStyle/>
          <a:p>
            <a:fld id="{CC057153-B650-4DEB-B370-79DDCFDCE934}" type="slidenum">
              <a:rPr lang="en-US" smtClean="0"/>
              <a:t>3</a:t>
            </a:fld>
            <a:endParaRPr lang="en-US" dirty="0"/>
          </a:p>
        </p:txBody>
      </p:sp>
      <p:pic>
        <p:nvPicPr>
          <p:cNvPr id="2050" name="Picture 2" descr="Computer Cartoon Vector Character AKA Topper the Friendly Laptop |  GraphicMama">
            <a:extLst>
              <a:ext uri="{FF2B5EF4-FFF2-40B4-BE49-F238E27FC236}">
                <a16:creationId xmlns:a16="http://schemas.microsoft.com/office/drawing/2014/main" id="{ACBD7A00-8078-CF63-7D4D-1E4555D919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5220"/>
            <a:ext cx="5807907" cy="6433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33A0-1764-3DC0-A9D7-7733B04AFC75}"/>
              </a:ext>
            </a:extLst>
          </p:cNvPr>
          <p:cNvSpPr>
            <a:spLocks noGrp="1"/>
          </p:cNvSpPr>
          <p:nvPr>
            <p:ph type="title"/>
          </p:nvPr>
        </p:nvSpPr>
        <p:spPr>
          <a:xfrm>
            <a:off x="8020186" y="804672"/>
            <a:ext cx="3273552" cy="1947672"/>
          </a:xfrm>
        </p:spPr>
        <p:txBody>
          <a:bodyPr anchor="b">
            <a:noAutofit/>
          </a:bodyPr>
          <a:lstStyle/>
          <a:p>
            <a:r>
              <a:rPr lang="en-US" sz="3600" dirty="0"/>
              <a:t>How I plan to apply them in my studies and career</a:t>
            </a:r>
          </a:p>
        </p:txBody>
      </p:sp>
      <p:sp>
        <p:nvSpPr>
          <p:cNvPr id="3" name="Subtitle 2">
            <a:extLst>
              <a:ext uri="{FF2B5EF4-FFF2-40B4-BE49-F238E27FC236}">
                <a16:creationId xmlns:a16="http://schemas.microsoft.com/office/drawing/2014/main" id="{8DC6822A-D1D9-EA6C-D8F4-6F6AB9565D17}"/>
              </a:ext>
            </a:extLst>
          </p:cNvPr>
          <p:cNvSpPr>
            <a:spLocks noGrp="1"/>
          </p:cNvSpPr>
          <p:nvPr>
            <p:ph sz="quarter" idx="14"/>
          </p:nvPr>
        </p:nvSpPr>
        <p:spPr>
          <a:xfrm>
            <a:off x="7985066" y="3099816"/>
            <a:ext cx="3273552" cy="2953512"/>
          </a:xfrm>
        </p:spPr>
        <p:txBody>
          <a:bodyPr>
            <a:normAutofit/>
          </a:bodyPr>
          <a:lstStyle/>
          <a:p>
            <a:endParaRPr lang="en-US" dirty="0"/>
          </a:p>
          <a:p>
            <a:pPr marL="342900" indent="-342900">
              <a:buFont typeface="Arial" panose="020B0604020202020204" pitchFamily="34" charset="0"/>
              <a:buChar char="•"/>
            </a:pPr>
            <a:r>
              <a:rPr lang="en-US" sz="2800" b="0" dirty="0"/>
              <a:t>Microsoft excel</a:t>
            </a:r>
          </a:p>
          <a:p>
            <a:pPr marL="342900" indent="-342900">
              <a:buFont typeface="Arial" panose="020B0604020202020204" pitchFamily="34" charset="0"/>
              <a:buChar char="•"/>
            </a:pPr>
            <a:r>
              <a:rPr lang="en-US" sz="2800" b="0" dirty="0"/>
              <a:t>Microsoft word</a:t>
            </a:r>
          </a:p>
          <a:p>
            <a:pPr marL="342900" indent="-342900">
              <a:buFont typeface="Arial" panose="020B0604020202020204" pitchFamily="34" charset="0"/>
              <a:buChar char="•"/>
            </a:pPr>
            <a:endParaRPr lang="en-US" dirty="0"/>
          </a:p>
        </p:txBody>
      </p:sp>
      <p:sp>
        <p:nvSpPr>
          <p:cNvPr id="4" name="Date Placeholder 3">
            <a:extLst>
              <a:ext uri="{FF2B5EF4-FFF2-40B4-BE49-F238E27FC236}">
                <a16:creationId xmlns:a16="http://schemas.microsoft.com/office/drawing/2014/main" id="{D8F20E4A-2DA7-367F-889E-11AF801A382F}"/>
              </a:ext>
            </a:extLst>
          </p:cNvPr>
          <p:cNvSpPr>
            <a:spLocks noGrp="1"/>
          </p:cNvSpPr>
          <p:nvPr>
            <p:ph type="dt" sz="half" idx="10"/>
          </p:nvPr>
        </p:nvSpPr>
        <p:spPr>
          <a:xfrm>
            <a:off x="431172" y="6490524"/>
            <a:ext cx="2841959" cy="336141"/>
          </a:xfrm>
        </p:spPr>
        <p:txBody>
          <a:bodyPr anchor="ctr">
            <a:normAutofit/>
          </a:bodyPr>
          <a:lstStyle/>
          <a:p>
            <a:pPr>
              <a:spcAft>
                <a:spcPts val="600"/>
              </a:spcAft>
            </a:pPr>
            <a:fld id="{F3C46E4F-8270-497D-A4DE-9B37A9C4BC18}" type="datetime1">
              <a:rPr lang="en-US" smtClean="0"/>
              <a:pPr>
                <a:spcAft>
                  <a:spcPts val="600"/>
                </a:spcAft>
              </a:pPr>
              <a:t>3/16/2026</a:t>
            </a:fld>
            <a:endParaRPr lang="en-US"/>
          </a:p>
        </p:txBody>
      </p:sp>
      <p:sp>
        <p:nvSpPr>
          <p:cNvPr id="5" name="Footer Placeholder 4">
            <a:extLst>
              <a:ext uri="{FF2B5EF4-FFF2-40B4-BE49-F238E27FC236}">
                <a16:creationId xmlns:a16="http://schemas.microsoft.com/office/drawing/2014/main" id="{73D0C200-7BBC-B1AA-6E27-4596490E6089}"/>
              </a:ext>
            </a:extLst>
          </p:cNvPr>
          <p:cNvSpPr>
            <a:spLocks noGrp="1"/>
          </p:cNvSpPr>
          <p:nvPr>
            <p:ph type="ftr" sz="quarter" idx="11"/>
          </p:nvPr>
        </p:nvSpPr>
        <p:spPr>
          <a:xfrm>
            <a:off x="8893370" y="6490524"/>
            <a:ext cx="2662834" cy="336141"/>
          </a:xfrm>
        </p:spPr>
        <p:txBody>
          <a:bodyPr anchor="ct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a:xfrm>
            <a:off x="11648431" y="6490524"/>
            <a:ext cx="457200" cy="336141"/>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pic>
        <p:nvPicPr>
          <p:cNvPr id="3076" name="Picture 4" descr="Graduation cap on book stack. Huge pile of books and encyclopedias,  education and success concept, university library, academic and school  knowledge cartoon isolated on white illustration. 24261979 Vector Art at  Vecteezy">
            <a:extLst>
              <a:ext uri="{FF2B5EF4-FFF2-40B4-BE49-F238E27FC236}">
                <a16:creationId xmlns:a16="http://schemas.microsoft.com/office/drawing/2014/main" id="{FAE2F8B9-E0B2-BD78-4DB1-8A0C43A7BA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412" y="0"/>
            <a:ext cx="6736971"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431172" y="553616"/>
            <a:ext cx="7914087" cy="4008859"/>
          </a:xfrm>
        </p:spPr>
        <p:txBody>
          <a:bodyPr/>
          <a:lstStyle/>
          <a:p>
            <a:r>
              <a:rPr lang="en-US" dirty="0"/>
              <a:t>Task 1 – reflection </a:t>
            </a:r>
          </a:p>
        </p:txBody>
      </p:sp>
      <p:sp>
        <p:nvSpPr>
          <p:cNvPr id="3" name="Subtitle 2">
            <a:extLst>
              <a:ext uri="{FF2B5EF4-FFF2-40B4-BE49-F238E27FC236}">
                <a16:creationId xmlns:a16="http://schemas.microsoft.com/office/drawing/2014/main" id="{52D53411-4585-040B-5834-42C4EFE7629C}"/>
              </a:ext>
            </a:extLst>
          </p:cNvPr>
          <p:cNvSpPr>
            <a:spLocks noGrp="1"/>
          </p:cNvSpPr>
          <p:nvPr>
            <p:ph type="body" idx="1"/>
          </p:nvPr>
        </p:nvSpPr>
        <p:spPr>
          <a:xfrm>
            <a:off x="1136022" y="2838450"/>
            <a:ext cx="7914087" cy="3652074"/>
          </a:xfrm>
        </p:spPr>
        <p:txBody>
          <a:bodyPr>
            <a:noAutofit/>
          </a:bodyPr>
          <a:lstStyle/>
          <a:p>
            <a:r>
              <a:rPr lang="en-US" sz="2800" dirty="0"/>
              <a:t>JISC digital capability tool</a:t>
            </a:r>
          </a:p>
          <a:p>
            <a:endParaRPr lang="en-US" sz="1800" dirty="0"/>
          </a:p>
          <a:p>
            <a:r>
              <a:rPr lang="en-US" u="sng" dirty="0"/>
              <a:t>Strengths</a:t>
            </a:r>
          </a:p>
          <a:p>
            <a:r>
              <a:rPr lang="en-US" dirty="0"/>
              <a:t>Digital communication</a:t>
            </a:r>
          </a:p>
          <a:p>
            <a:r>
              <a:rPr lang="en-US" dirty="0"/>
              <a:t>Digital innovation</a:t>
            </a:r>
          </a:p>
          <a:p>
            <a:endParaRPr lang="en-US" dirty="0"/>
          </a:p>
          <a:p>
            <a:r>
              <a:rPr lang="en-US" u="sng" dirty="0"/>
              <a:t>Weaknesses</a:t>
            </a:r>
          </a:p>
          <a:p>
            <a:r>
              <a:rPr lang="en-US" dirty="0"/>
              <a:t>Problem solving</a:t>
            </a:r>
          </a:p>
          <a:p>
            <a:r>
              <a:rPr lang="en-US" dirty="0"/>
              <a:t>Information literacy</a:t>
            </a:r>
          </a:p>
        </p:txBody>
      </p:sp>
      <p:sp>
        <p:nvSpPr>
          <p:cNvPr id="4" name="Date Placeholder 3">
            <a:extLst>
              <a:ext uri="{FF2B5EF4-FFF2-40B4-BE49-F238E27FC236}">
                <a16:creationId xmlns:a16="http://schemas.microsoft.com/office/drawing/2014/main" id="{BD7E3DB6-9604-119A-147D-87313E70E61D}"/>
              </a:ext>
            </a:extLst>
          </p:cNvPr>
          <p:cNvSpPr>
            <a:spLocks noGrp="1"/>
          </p:cNvSpPr>
          <p:nvPr>
            <p:ph type="dt" sz="half" idx="10"/>
          </p:nvPr>
        </p:nvSpPr>
        <p:spPr/>
        <p:txBody>
          <a:bodyPr/>
          <a:lstStyle/>
          <a:p>
            <a:fld id="{44E2E664-B024-4B15-A27C-3009EED3249B}" type="datetime1">
              <a:rPr lang="en-US" smtClean="0"/>
              <a:t>3/16/2026</a:t>
            </a:fld>
            <a:endParaRPr lang="en-US" dirty="0"/>
          </a:p>
        </p:txBody>
      </p:sp>
      <p:sp>
        <p:nvSpPr>
          <p:cNvPr id="5" name="Footer Placeholder 4">
            <a:extLst>
              <a:ext uri="{FF2B5EF4-FFF2-40B4-BE49-F238E27FC236}">
                <a16:creationId xmlns:a16="http://schemas.microsoft.com/office/drawing/2014/main" id="{435CA12B-9FEC-9EC2-45A2-67466ADBDE5C}"/>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p:txBody>
          <a:bodyPr/>
          <a:lstStyle/>
          <a:p>
            <a:fld id="{84C450F2-3BB4-4AE4-8A35-A9D7AEA4C850}" type="slidenum">
              <a:rPr lang="en-US" smtClean="0"/>
              <a:t>5</a:t>
            </a:fld>
            <a:endParaRPr lang="en-US" dirty="0"/>
          </a:p>
        </p:txBody>
      </p:sp>
      <p:pic>
        <p:nvPicPr>
          <p:cNvPr id="4098" name="Picture 2" descr="Digital Skills: Over 44,388 Royalty-Free Licensable Stock Illustrations &amp;  Drawings | Shutterstock">
            <a:extLst>
              <a:ext uri="{FF2B5EF4-FFF2-40B4-BE49-F238E27FC236}">
                <a16:creationId xmlns:a16="http://schemas.microsoft.com/office/drawing/2014/main" id="{F2475316-AD57-14AA-C8C3-BE3D16F76B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3195" y="576862"/>
            <a:ext cx="3782783" cy="24651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Jisc Discovery Tool ...">
            <a:extLst>
              <a:ext uri="{FF2B5EF4-FFF2-40B4-BE49-F238E27FC236}">
                <a16:creationId xmlns:a16="http://schemas.microsoft.com/office/drawing/2014/main" id="{8FC4EDB7-09D7-DAE3-6C0F-6B92D7D785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4976" y="3974842"/>
            <a:ext cx="4239983" cy="211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5550408" y="548640"/>
            <a:ext cx="6035040" cy="1451610"/>
          </a:xfrm>
        </p:spPr>
        <p:txBody>
          <a:bodyPr>
            <a:normAutofit/>
          </a:bodyPr>
          <a:lstStyle/>
          <a:p>
            <a:r>
              <a:rPr lang="en-US" sz="3600" dirty="0"/>
              <a:t>Task 2 – reflection </a:t>
            </a: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5550408" y="2800350"/>
            <a:ext cx="6035040" cy="3518154"/>
          </a:xfrm>
        </p:spPr>
        <p:txBody>
          <a:bodyPr>
            <a:normAutofit/>
          </a:bodyPr>
          <a:lstStyle/>
          <a:p>
            <a:r>
              <a:rPr lang="en-US" sz="3200" dirty="0"/>
              <a:t>Microsoft outlook</a:t>
            </a:r>
          </a:p>
          <a:p>
            <a:r>
              <a:rPr lang="en-US" sz="3200" dirty="0"/>
              <a:t>Microsoft word</a:t>
            </a:r>
          </a:p>
          <a:p>
            <a:r>
              <a:rPr lang="en-US" sz="3200" dirty="0"/>
              <a:t>Microsoft excel</a:t>
            </a:r>
          </a:p>
          <a:p>
            <a:r>
              <a:rPr lang="en-US" sz="3200" dirty="0"/>
              <a:t>Microsoft PowerPoint</a:t>
            </a:r>
          </a:p>
        </p:txBody>
      </p:sp>
      <p:sp>
        <p:nvSpPr>
          <p:cNvPr id="4" name="Date Placeholder 3">
            <a:extLst>
              <a:ext uri="{FF2B5EF4-FFF2-40B4-BE49-F238E27FC236}">
                <a16:creationId xmlns:a16="http://schemas.microsoft.com/office/drawing/2014/main" id="{57908E80-2392-A58F-EEB2-EE633788820D}"/>
              </a:ext>
            </a:extLst>
          </p:cNvPr>
          <p:cNvSpPr>
            <a:spLocks noGrp="1"/>
          </p:cNvSpPr>
          <p:nvPr>
            <p:ph type="dt" sz="half" idx="10"/>
          </p:nvPr>
        </p:nvSpPr>
        <p:spPr/>
        <p:txBody>
          <a:bodyPr/>
          <a:lstStyle/>
          <a:p>
            <a:fld id="{D5376D00-6106-43BB-8923-18C7A7C520E4}" type="datetime1">
              <a:rPr lang="en-US" smtClean="0"/>
              <a:t>3/16/2026</a:t>
            </a:fld>
            <a:endParaRPr lang="en-US" dirty="0"/>
          </a:p>
        </p:txBody>
      </p:sp>
      <p:sp>
        <p:nvSpPr>
          <p:cNvPr id="5" name="Footer Placeholder 4">
            <a:extLst>
              <a:ext uri="{FF2B5EF4-FFF2-40B4-BE49-F238E27FC236}">
                <a16:creationId xmlns:a16="http://schemas.microsoft.com/office/drawing/2014/main" id="{BC4AA2F1-CC44-35CF-7A34-1B814A19A90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5122" name="Picture 2" descr="Book Mascot cartoon graduate holding ...">
            <a:extLst>
              <a:ext uri="{FF2B5EF4-FFF2-40B4-BE49-F238E27FC236}">
                <a16:creationId xmlns:a16="http://schemas.microsoft.com/office/drawing/2014/main" id="{07F7DFAD-E5C8-8474-E480-941D568433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914" y="1272540"/>
            <a:ext cx="4316711" cy="3966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533484" y="125232"/>
            <a:ext cx="11125032" cy="965101"/>
          </a:xfrm>
        </p:spPr>
        <p:txBody>
          <a:bodyPr>
            <a:normAutofit/>
          </a:bodyPr>
          <a:lstStyle/>
          <a:p>
            <a:r>
              <a:rPr lang="en-US" dirty="0"/>
              <a:t>Task 3 – reflection </a:t>
            </a:r>
            <a:br>
              <a:rPr lang="en-US" dirty="0"/>
            </a:br>
            <a:r>
              <a:rPr lang="en-US" sz="2200" dirty="0"/>
              <a:t>relevance and importance of Microsoft excel</a:t>
            </a:r>
          </a:p>
        </p:txBody>
      </p:sp>
      <p:sp>
        <p:nvSpPr>
          <p:cNvPr id="3" name="Date Placeholder 2">
            <a:extLst>
              <a:ext uri="{FF2B5EF4-FFF2-40B4-BE49-F238E27FC236}">
                <a16:creationId xmlns:a16="http://schemas.microsoft.com/office/drawing/2014/main" id="{F7461AE3-EE8B-D6AA-C542-739A07913E24}"/>
              </a:ext>
            </a:extLst>
          </p:cNvPr>
          <p:cNvSpPr>
            <a:spLocks noGrp="1"/>
          </p:cNvSpPr>
          <p:nvPr>
            <p:ph type="dt" sz="half" idx="10"/>
          </p:nvPr>
        </p:nvSpPr>
        <p:spPr>
          <a:xfrm>
            <a:off x="86369" y="6396627"/>
            <a:ext cx="2841959" cy="336141"/>
          </a:xfrm>
        </p:spPr>
        <p:txBody>
          <a:bodyPr/>
          <a:lstStyle/>
          <a:p>
            <a:fld id="{1ABC5C81-4B4A-4C1A-B255-174CB9D3D2AE}" type="datetime1">
              <a:rPr lang="en-US" smtClean="0"/>
              <a:t>3/16/2026</a:t>
            </a:fld>
            <a:endParaRPr lang="en-US" dirty="0"/>
          </a:p>
        </p:txBody>
      </p:sp>
      <p:sp>
        <p:nvSpPr>
          <p:cNvPr id="4" name="Footer Placeholder 3">
            <a:extLst>
              <a:ext uri="{FF2B5EF4-FFF2-40B4-BE49-F238E27FC236}">
                <a16:creationId xmlns:a16="http://schemas.microsoft.com/office/drawing/2014/main" id="{BAFA715D-0DE7-5C1E-A01B-3CC861FFFA69}"/>
              </a:ext>
            </a:extLst>
          </p:cNvPr>
          <p:cNvSpPr>
            <a:spLocks noGrp="1"/>
          </p:cNvSpPr>
          <p:nvPr>
            <p:ph type="ftr" sz="quarter" idx="11"/>
          </p:nvPr>
        </p:nvSpPr>
        <p:spPr>
          <a:xfrm>
            <a:off x="11099002" y="6490524"/>
            <a:ext cx="457201" cy="336141"/>
          </a:xfrm>
        </p:spPr>
        <p:txBody>
          <a:bodyPr/>
          <a:lstStyle/>
          <a:p>
            <a:r>
              <a:rPr lang="en-US" dirty="0"/>
              <a:t>Sample Footer </a:t>
            </a:r>
          </a:p>
        </p:txBody>
      </p:sp>
      <p:sp>
        <p:nvSpPr>
          <p:cNvPr id="5" name="Slide Number Placeholder 4">
            <a:extLst>
              <a:ext uri="{FF2B5EF4-FFF2-40B4-BE49-F238E27FC236}">
                <a16:creationId xmlns:a16="http://schemas.microsoft.com/office/drawing/2014/main" id="{C320D08B-C7CA-70C3-F459-4B8F8CFD397D}"/>
              </a:ext>
            </a:extLst>
          </p:cNvPr>
          <p:cNvSpPr>
            <a:spLocks noGrp="1"/>
          </p:cNvSpPr>
          <p:nvPr>
            <p:ph type="sldNum" sz="quarter" idx="12"/>
          </p:nvPr>
        </p:nvSpPr>
        <p:spPr/>
        <p:txBody>
          <a:bodyPr/>
          <a:lstStyle/>
          <a:p>
            <a:fld id="{84C450F2-3BB4-4AE4-8A35-A9D7AEA4C850}" type="slidenum">
              <a:rPr lang="en-US" smtClean="0"/>
              <a:t>7</a:t>
            </a:fld>
            <a:endParaRPr lang="en-US" dirty="0"/>
          </a:p>
        </p:txBody>
      </p:sp>
      <p:sp>
        <p:nvSpPr>
          <p:cNvPr id="8" name="Content Placeholder 7">
            <a:extLst>
              <a:ext uri="{FF2B5EF4-FFF2-40B4-BE49-F238E27FC236}">
                <a16:creationId xmlns:a16="http://schemas.microsoft.com/office/drawing/2014/main" id="{4A492463-C02F-C11E-1573-9686B485D59A}"/>
              </a:ext>
            </a:extLst>
          </p:cNvPr>
          <p:cNvSpPr>
            <a:spLocks noGrp="1"/>
          </p:cNvSpPr>
          <p:nvPr>
            <p:ph idx="1"/>
          </p:nvPr>
        </p:nvSpPr>
        <p:spPr>
          <a:xfrm>
            <a:off x="431172" y="1832347"/>
            <a:ext cx="11125032" cy="2825203"/>
          </a:xfrm>
        </p:spPr>
        <p:txBody>
          <a:bodyPr>
            <a:normAutofit/>
          </a:bodyPr>
          <a:lstStyle/>
          <a:p>
            <a:r>
              <a:rPr lang="en-GB" sz="2400" dirty="0"/>
              <a:t>Microsoft excel is important because it helps manage and analyse data</a:t>
            </a:r>
          </a:p>
          <a:p>
            <a:r>
              <a:rPr lang="en-GB" sz="2400" dirty="0"/>
              <a:t>It is Widley used in education and workplaces</a:t>
            </a:r>
          </a:p>
          <a:p>
            <a:r>
              <a:rPr lang="en-GB" sz="2400" dirty="0"/>
              <a:t>Learning excel improves problem solving</a:t>
            </a:r>
          </a:p>
          <a:p>
            <a:r>
              <a:rPr lang="en-GB" sz="2400" dirty="0"/>
              <a:t>These skills are essential for my future studies and career.</a:t>
            </a:r>
          </a:p>
        </p:txBody>
      </p:sp>
      <p:pic>
        <p:nvPicPr>
          <p:cNvPr id="6146" name="Picture 2" descr="Download A Cartoon Character With ...">
            <a:extLst>
              <a:ext uri="{FF2B5EF4-FFF2-40B4-BE49-F238E27FC236}">
                <a16:creationId xmlns:a16="http://schemas.microsoft.com/office/drawing/2014/main" id="{7461CA3C-15D0-0BF7-2685-7031094142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7100" y="4351576"/>
            <a:ext cx="4343399" cy="2351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429768" y="872863"/>
            <a:ext cx="8430768" cy="1842020"/>
          </a:xfrm>
        </p:spPr>
        <p:txBody>
          <a:bodyPr/>
          <a:lstStyle/>
          <a:p>
            <a:r>
              <a:rPr lang="en-US" dirty="0"/>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4"/>
          </p:nvPr>
        </p:nvSpPr>
        <p:spPr>
          <a:xfrm>
            <a:off x="429768" y="3622673"/>
            <a:ext cx="8430768" cy="1828800"/>
          </a:xfrm>
        </p:spPr>
        <p:txBody>
          <a:bodyPr>
            <a:normAutofit fontScale="25000" lnSpcReduction="20000"/>
          </a:bodyPr>
          <a:lstStyle/>
          <a:p>
            <a:pPr marL="285750" indent="-285750">
              <a:buFont typeface="Arial" panose="020B0604020202020204" pitchFamily="34" charset="0"/>
              <a:buChar char="•"/>
            </a:pPr>
            <a:r>
              <a:rPr lang="en-US" sz="9600" dirty="0"/>
              <a:t>I have improved my confidence using Microsoft applications and online platforms.</a:t>
            </a:r>
          </a:p>
          <a:p>
            <a:pPr marL="285750" indent="-285750">
              <a:buFont typeface="Arial" panose="020B0604020202020204" pitchFamily="34" charset="0"/>
              <a:buChar char="•"/>
            </a:pPr>
            <a:r>
              <a:rPr lang="en-US" sz="9600" dirty="0"/>
              <a:t>Reflecting on my strengths and weaknesses has helped me identify areas to improve</a:t>
            </a:r>
          </a:p>
          <a:p>
            <a:pPr marL="285750" indent="-285750">
              <a:buFont typeface="Arial" panose="020B0604020202020204" pitchFamily="34" charset="0"/>
              <a:buChar char="•"/>
            </a:pPr>
            <a:r>
              <a:rPr lang="en-US" sz="9600" dirty="0"/>
              <a:t>Developed in digital skills overtime </a:t>
            </a:r>
          </a:p>
          <a:p>
            <a:endParaRPr lang="en-US" dirty="0"/>
          </a:p>
        </p:txBody>
      </p:sp>
      <p:sp>
        <p:nvSpPr>
          <p:cNvPr id="2" name="Date Placeholder 1">
            <a:extLst>
              <a:ext uri="{FF2B5EF4-FFF2-40B4-BE49-F238E27FC236}">
                <a16:creationId xmlns:a16="http://schemas.microsoft.com/office/drawing/2014/main" id="{84B6F15B-92C0-806D-7631-A3635A42F75C}"/>
              </a:ext>
            </a:extLst>
          </p:cNvPr>
          <p:cNvSpPr>
            <a:spLocks noGrp="1"/>
          </p:cNvSpPr>
          <p:nvPr>
            <p:ph type="dt" sz="half" idx="10"/>
          </p:nvPr>
        </p:nvSpPr>
        <p:spPr>
          <a:xfrm flipH="1" flipV="1">
            <a:off x="132089" y="6826665"/>
            <a:ext cx="299084" cy="45719"/>
          </a:xfrm>
        </p:spPr>
        <p:txBody>
          <a:bodyPr/>
          <a:lstStyle/>
          <a:p>
            <a:endParaRPr lang="en-US" dirty="0"/>
          </a:p>
        </p:txBody>
      </p:sp>
      <p:sp>
        <p:nvSpPr>
          <p:cNvPr id="3" name="Footer Placeholder 2">
            <a:extLst>
              <a:ext uri="{FF2B5EF4-FFF2-40B4-BE49-F238E27FC236}">
                <a16:creationId xmlns:a16="http://schemas.microsoft.com/office/drawing/2014/main" id="{F53DC08D-8457-0839-8C25-A7C068F9359E}"/>
              </a:ext>
            </a:extLst>
          </p:cNvPr>
          <p:cNvSpPr>
            <a:spLocks noGrp="1"/>
          </p:cNvSpPr>
          <p:nvPr>
            <p:ph type="ftr" sz="quarter" idx="11"/>
          </p:nvPr>
        </p:nvSpPr>
        <p:spPr>
          <a:xfrm flipH="1">
            <a:off x="11556203" y="6618167"/>
            <a:ext cx="45719" cy="208498"/>
          </a:xfrm>
        </p:spPr>
        <p:txBody>
          <a:bodyPr/>
          <a:lstStyle/>
          <a:p>
            <a:endParaRPr lang="en-US" dirty="0"/>
          </a:p>
        </p:txBody>
      </p:sp>
      <p:sp>
        <p:nvSpPr>
          <p:cNvPr id="6" name="Slide Number Placeholder 5">
            <a:extLst>
              <a:ext uri="{FF2B5EF4-FFF2-40B4-BE49-F238E27FC236}">
                <a16:creationId xmlns:a16="http://schemas.microsoft.com/office/drawing/2014/main" id="{381D8A57-68C7-1BAD-CE79-017C9801599D}"/>
              </a:ext>
            </a:extLst>
          </p:cNvPr>
          <p:cNvSpPr>
            <a:spLocks noGrp="1"/>
          </p:cNvSpPr>
          <p:nvPr>
            <p:ph type="sldNum" sz="quarter" idx="12"/>
          </p:nvPr>
        </p:nvSpPr>
        <p:spPr/>
        <p:txBody>
          <a:bodyPr/>
          <a:lstStyle/>
          <a:p>
            <a:fld id="{CC057153-B650-4DEB-B370-79DDCFDCE934}" type="slidenum">
              <a:rPr lang="en-US" smtClean="0"/>
              <a:t>8</a:t>
            </a:fld>
            <a:endParaRPr lang="en-US" dirty="0"/>
          </a:p>
        </p:txBody>
      </p:sp>
      <p:pic>
        <p:nvPicPr>
          <p:cNvPr id="7170" name="Picture 2" descr="Light Bulb Cartoon Mascot Character ...">
            <a:extLst>
              <a:ext uri="{FF2B5EF4-FFF2-40B4-BE49-F238E27FC236}">
                <a16:creationId xmlns:a16="http://schemas.microsoft.com/office/drawing/2014/main" id="{8D2AD1CE-5A0A-2CAE-9058-76158581EA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0604" y="239833"/>
            <a:ext cx="2895600" cy="338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1058474"/>
      </p:ext>
    </p:extLst>
  </p:cSld>
  <p:clrMapOvr>
    <a:masterClrMapping/>
  </p:clrMapOvr>
</p:sld>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{D2B778A1-93C1-4C56-A0E6-77E35EA48F0C}05f950ec-c865-457c-93ae-9eb2ef1c603f-TFa19fa653-f273-4169-96ef-448bb1cd1027_win32</Template>
  <TotalTime>461</TotalTime>
  <Words>180</Words>
  <Application>Microsoft Office PowerPoint</Application>
  <PresentationFormat>Widescreen</PresentationFormat>
  <Paragraphs>58</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Neue Haas Grotesk Text Pro</vt:lpstr>
      <vt:lpstr>OasisVTI</vt:lpstr>
      <vt:lpstr>Digital skills PRESENTATION</vt:lpstr>
      <vt:lpstr>How my digital skills have developed</vt:lpstr>
      <vt:lpstr>How I have  used my skills </vt:lpstr>
      <vt:lpstr>How I plan to apply them in my studies and career</vt:lpstr>
      <vt:lpstr>Task 1 – reflection </vt:lpstr>
      <vt:lpstr>Task 2 – reflection </vt:lpstr>
      <vt:lpstr>Task 3 – reflection  relevance and importance of Microsoft excel</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Nicole Doubler</dc:creator>
  <cp:lastModifiedBy>Nicole Doubler</cp:lastModifiedBy>
  <cp:revision>1</cp:revision>
  <dcterms:created xsi:type="dcterms:W3CDTF">2026-03-16T18:38:55Z</dcterms:created>
  <dcterms:modified xsi:type="dcterms:W3CDTF">2026-03-17T02:20:34Z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