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9"/>
  </p:notesMasterIdLst>
  <p:sldIdLst>
    <p:sldId id="681" r:id="rId2"/>
    <p:sldId id="265" r:id="rId3"/>
    <p:sldId id="686" r:id="rId4"/>
    <p:sldId id="557" r:id="rId5"/>
    <p:sldId id="554" r:id="rId6"/>
    <p:sldId id="683" r:id="rId7"/>
    <p:sldId id="690" r:id="rId8"/>
    <p:sldId id="714" r:id="rId9"/>
    <p:sldId id="565" r:id="rId10"/>
    <p:sldId id="698" r:id="rId11"/>
    <p:sldId id="712" r:id="rId12"/>
    <p:sldId id="711" r:id="rId13"/>
    <p:sldId id="564" r:id="rId14"/>
    <p:sldId id="571" r:id="rId15"/>
    <p:sldId id="684" r:id="rId16"/>
    <p:sldId id="685" r:id="rId17"/>
    <p:sldId id="704" r:id="rId18"/>
    <p:sldId id="705" r:id="rId19"/>
    <p:sldId id="716" r:id="rId20"/>
    <p:sldId id="692" r:id="rId21"/>
    <p:sldId id="706" r:id="rId22"/>
    <p:sldId id="700" r:id="rId23"/>
    <p:sldId id="687" r:id="rId24"/>
    <p:sldId id="562" r:id="rId25"/>
    <p:sldId id="702" r:id="rId26"/>
    <p:sldId id="696" r:id="rId27"/>
    <p:sldId id="697" r:id="rId28"/>
    <p:sldId id="709" r:id="rId29"/>
    <p:sldId id="710" r:id="rId30"/>
    <p:sldId id="701" r:id="rId31"/>
    <p:sldId id="691" r:id="rId32"/>
    <p:sldId id="715" r:id="rId33"/>
    <p:sldId id="713" r:id="rId34"/>
    <p:sldId id="703" r:id="rId35"/>
    <p:sldId id="281" r:id="rId36"/>
    <p:sldId id="411" r:id="rId37"/>
    <p:sldId id="588" r:id="rId38"/>
  </p:sldIdLst>
  <p:sldSz cx="9144000" cy="6858000" type="screen4x3"/>
  <p:notesSz cx="6858000" cy="9144000"/>
  <p:embeddedFontLst>
    <p:embeddedFont>
      <p:font typeface="Arial Rounded MT Bold" panose="020F0704030504030204" pitchFamily="34" charset="0"/>
      <p:regular r:id="rId40"/>
    </p:embeddedFont>
    <p:embeddedFont>
      <p:font typeface="Century Gothic" panose="020B0502020202020204" pitchFamily="34" charset="0"/>
      <p:regular r:id="rId41"/>
      <p:bold r:id="rId42"/>
      <p:italic r:id="rId43"/>
      <p:boldItalic r:id="rId44"/>
    </p:embeddedFont>
  </p:embeddedFontLst>
  <p:defaultTextStyle>
    <a:defPPr>
      <a:defRPr lang="en-GB"/>
    </a:defPPr>
    <a:lvl1pPr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1pPr>
    <a:lvl2pPr marL="4572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2pPr>
    <a:lvl3pPr marL="9144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3pPr>
    <a:lvl4pPr marL="13716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4pPr>
    <a:lvl5pPr marL="18288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5pPr>
    <a:lvl6pPr marL="2286000" algn="l" defTabSz="914400" rtl="0" eaLnBrk="1" latinLnBrk="0" hangingPunct="1">
      <a:defRPr b="1" kern="1200">
        <a:solidFill>
          <a:schemeClr val="tx1"/>
        </a:solidFill>
        <a:latin typeface="Century Gothic" panose="020B0502020202090204" pitchFamily="34" charset="0"/>
        <a:ea typeface="+mn-ea"/>
        <a:cs typeface="+mn-cs"/>
      </a:defRPr>
    </a:lvl6pPr>
    <a:lvl7pPr marL="2743200" algn="l" defTabSz="914400" rtl="0" eaLnBrk="1" latinLnBrk="0" hangingPunct="1">
      <a:defRPr b="1" kern="1200">
        <a:solidFill>
          <a:schemeClr val="tx1"/>
        </a:solidFill>
        <a:latin typeface="Century Gothic" panose="020B0502020202090204" pitchFamily="34" charset="0"/>
        <a:ea typeface="+mn-ea"/>
        <a:cs typeface="+mn-cs"/>
      </a:defRPr>
    </a:lvl7pPr>
    <a:lvl8pPr marL="3200400" algn="l" defTabSz="914400" rtl="0" eaLnBrk="1" latinLnBrk="0" hangingPunct="1">
      <a:defRPr b="1" kern="1200">
        <a:solidFill>
          <a:schemeClr val="tx1"/>
        </a:solidFill>
        <a:latin typeface="Century Gothic" panose="020B0502020202090204" pitchFamily="34" charset="0"/>
        <a:ea typeface="+mn-ea"/>
        <a:cs typeface="+mn-cs"/>
      </a:defRPr>
    </a:lvl8pPr>
    <a:lvl9pPr marL="3657600" algn="l" defTabSz="914400" rtl="0" eaLnBrk="1" latinLnBrk="0" hangingPunct="1">
      <a:defRPr b="1" kern="1200">
        <a:solidFill>
          <a:schemeClr val="tx1"/>
        </a:solidFill>
        <a:latin typeface="Century Gothic" panose="020B050202020209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00"/>
    <a:srgbClr val="EDE6D3"/>
    <a:srgbClr val="FF5400"/>
    <a:srgbClr val="DDDDDD"/>
    <a:srgbClr val="B2B2B2"/>
    <a:srgbClr val="FFFFFF"/>
    <a:srgbClr val="008BBD"/>
    <a:srgbClr val="F9F9F4"/>
    <a:srgbClr val="525C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D6E9FA-F17C-4FC9-B789-A72EAAFF53F7}" v="23" dt="2024-10-21T08:23:51.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80" autoAdjust="0"/>
    <p:restoredTop sz="69677" autoAdjust="0"/>
  </p:normalViewPr>
  <p:slideViewPr>
    <p:cSldViewPr showGuides="1">
      <p:cViewPr varScale="1">
        <p:scale>
          <a:sx n="55" d="100"/>
          <a:sy n="55" d="100"/>
        </p:scale>
        <p:origin x="2256" y="34"/>
      </p:cViewPr>
      <p:guideLst>
        <p:guide orient="horz" pos="2160"/>
        <p:guide pos="2880"/>
      </p:guideLst>
    </p:cSldViewPr>
  </p:slideViewPr>
  <p:notesTextViewPr>
    <p:cViewPr>
      <p:scale>
        <a:sx n="100" d="100"/>
        <a:sy n="100" d="100"/>
      </p:scale>
      <p:origin x="0" y="0"/>
    </p:cViewPr>
  </p:notesTextViewPr>
  <p:sorterViewPr>
    <p:cViewPr>
      <p:scale>
        <a:sx n="90" d="100"/>
        <a:sy n="90" d="100"/>
      </p:scale>
      <p:origin x="0" y="-9168"/>
    </p:cViewPr>
  </p:sorterViewPr>
  <p:notesViewPr>
    <p:cSldViewPr showGuides="1">
      <p:cViewPr>
        <p:scale>
          <a:sx n="75" d="100"/>
          <a:sy n="75" d="100"/>
        </p:scale>
        <p:origin x="-2088" y="45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253DF08E-E72D-47F6-8785-44C46351D0E4}"/>
    <pc:docChg chg="addSld modSld sldOrd">
      <pc:chgData name="Matthew Archer" userId="aad98465-9c59-4159-8df1-a13be7bdef7f" providerId="ADAL" clId="{253DF08E-E72D-47F6-8785-44C46351D0E4}" dt="2023-10-19T12:25:08.450" v="27" actId="20577"/>
      <pc:docMkLst>
        <pc:docMk/>
      </pc:docMkLst>
      <pc:sldChg chg="addSp delSp modSp">
        <pc:chgData name="Matthew Archer" userId="aad98465-9c59-4159-8df1-a13be7bdef7f" providerId="ADAL" clId="{253DF08E-E72D-47F6-8785-44C46351D0E4}" dt="2023-10-18T16:38:07.894" v="4" actId="478"/>
        <pc:sldMkLst>
          <pc:docMk/>
          <pc:sldMk cId="2311800749" sldId="681"/>
        </pc:sldMkLst>
        <pc:spChg chg="add mod">
          <ac:chgData name="Matthew Archer" userId="aad98465-9c59-4159-8df1-a13be7bdef7f" providerId="ADAL" clId="{253DF08E-E72D-47F6-8785-44C46351D0E4}" dt="2023-10-18T16:38:05.442" v="3" actId="167"/>
          <ac:spMkLst>
            <pc:docMk/>
            <pc:sldMk cId="2311800749" sldId="681"/>
            <ac:spMk id="2" creationId="{3DB2E3AE-04A0-82D4-B743-C2EF1ED49141}"/>
          </ac:spMkLst>
        </pc:spChg>
        <pc:spChg chg="del">
          <ac:chgData name="Matthew Archer" userId="aad98465-9c59-4159-8df1-a13be7bdef7f" providerId="ADAL" clId="{253DF08E-E72D-47F6-8785-44C46351D0E4}" dt="2023-10-18T16:38:07.894" v="4" actId="478"/>
          <ac:spMkLst>
            <pc:docMk/>
            <pc:sldMk cId="2311800749" sldId="681"/>
            <ac:spMk id="3074" creationId="{932ECF01-A6B1-C001-FB76-726634FCE4DF}"/>
          </ac:spMkLst>
        </pc:spChg>
      </pc:sldChg>
      <pc:sldChg chg="modSp add mod ord">
        <pc:chgData name="Matthew Archer" userId="aad98465-9c59-4159-8df1-a13be7bdef7f" providerId="ADAL" clId="{253DF08E-E72D-47F6-8785-44C46351D0E4}" dt="2023-10-19T12:25:08.450" v="27" actId="20577"/>
        <pc:sldMkLst>
          <pc:docMk/>
          <pc:sldMk cId="2650600276" sldId="716"/>
        </pc:sldMkLst>
        <pc:spChg chg="mod">
          <ac:chgData name="Matthew Archer" userId="aad98465-9c59-4159-8df1-a13be7bdef7f" providerId="ADAL" clId="{253DF08E-E72D-47F6-8785-44C46351D0E4}" dt="2023-10-19T12:25:08.450" v="27" actId="20577"/>
          <ac:spMkLst>
            <pc:docMk/>
            <pc:sldMk cId="2650600276" sldId="716"/>
            <ac:spMk id="3" creationId="{9ADB7B54-9EF6-BF17-E659-0157C3E0616C}"/>
          </ac:spMkLst>
        </pc:spChg>
      </pc:sldChg>
    </pc:docChg>
  </pc:docChgLst>
  <pc:docChgLst>
    <pc:chgData name="Matthew Archer" userId="aad98465-9c59-4159-8df1-a13be7bdef7f" providerId="ADAL" clId="{F7D6E9FA-F17C-4FC9-B789-A72EAAFF53F7}"/>
    <pc:docChg chg="custSel addSld delSld modSld sldOrd modMainMaster">
      <pc:chgData name="Matthew Archer" userId="aad98465-9c59-4159-8df1-a13be7bdef7f" providerId="ADAL" clId="{F7D6E9FA-F17C-4FC9-B789-A72EAAFF53F7}" dt="2024-10-21T08:23:41.028" v="332" actId="6549"/>
      <pc:docMkLst>
        <pc:docMk/>
      </pc:docMkLst>
      <pc:sldChg chg="modSp mod">
        <pc:chgData name="Matthew Archer" userId="aad98465-9c59-4159-8df1-a13be7bdef7f" providerId="ADAL" clId="{F7D6E9FA-F17C-4FC9-B789-A72EAAFF53F7}" dt="2024-10-11T09:23:58.657" v="117" actId="20577"/>
        <pc:sldMkLst>
          <pc:docMk/>
          <pc:sldMk cId="0" sldId="281"/>
        </pc:sldMkLst>
        <pc:spChg chg="mod">
          <ac:chgData name="Matthew Archer" userId="aad98465-9c59-4159-8df1-a13be7bdef7f" providerId="ADAL" clId="{F7D6E9FA-F17C-4FC9-B789-A72EAAFF53F7}" dt="2024-10-11T09:23:58.657" v="117" actId="20577"/>
          <ac:spMkLst>
            <pc:docMk/>
            <pc:sldMk cId="0" sldId="281"/>
            <ac:spMk id="3075" creationId="{C1E768BD-369D-EEB7-7C48-0FFE4A03A1E6}"/>
          </ac:spMkLst>
        </pc:spChg>
      </pc:sldChg>
      <pc:sldChg chg="modNotesTx">
        <pc:chgData name="Matthew Archer" userId="aad98465-9c59-4159-8df1-a13be7bdef7f" providerId="ADAL" clId="{F7D6E9FA-F17C-4FC9-B789-A72EAAFF53F7}" dt="2024-10-21T08:23:41.028" v="332" actId="6549"/>
        <pc:sldMkLst>
          <pc:docMk/>
          <pc:sldMk cId="0" sldId="411"/>
        </pc:sldMkLst>
      </pc:sldChg>
      <pc:sldChg chg="modNotesTx">
        <pc:chgData name="Matthew Archer" userId="aad98465-9c59-4159-8df1-a13be7bdef7f" providerId="ADAL" clId="{F7D6E9FA-F17C-4FC9-B789-A72EAAFF53F7}" dt="2024-10-21T08:22:24.937" v="326" actId="20577"/>
        <pc:sldMkLst>
          <pc:docMk/>
          <pc:sldMk cId="0" sldId="554"/>
        </pc:sldMkLst>
      </pc:sldChg>
      <pc:sldChg chg="modSp modNotesTx">
        <pc:chgData name="Matthew Archer" userId="aad98465-9c59-4159-8df1-a13be7bdef7f" providerId="ADAL" clId="{F7D6E9FA-F17C-4FC9-B789-A72EAAFF53F7}" dt="2024-10-21T08:22:19.030" v="324" actId="20577"/>
        <pc:sldMkLst>
          <pc:docMk/>
          <pc:sldMk cId="0" sldId="557"/>
        </pc:sldMkLst>
        <pc:spChg chg="mod">
          <ac:chgData name="Matthew Archer" userId="aad98465-9c59-4159-8df1-a13be7bdef7f" providerId="ADAL" clId="{F7D6E9FA-F17C-4FC9-B789-A72EAAFF53F7}" dt="2024-10-11T09:00:48.869" v="5" actId="14100"/>
          <ac:spMkLst>
            <pc:docMk/>
            <pc:sldMk cId="0" sldId="557"/>
            <ac:spMk id="8205" creationId="{70512518-4BDB-35F1-4AA7-52EFB54A3EFE}"/>
          </ac:spMkLst>
        </pc:spChg>
        <pc:spChg chg="mod">
          <ac:chgData name="Matthew Archer" userId="aad98465-9c59-4159-8df1-a13be7bdef7f" providerId="ADAL" clId="{F7D6E9FA-F17C-4FC9-B789-A72EAAFF53F7}" dt="2024-10-11T09:00:48.869" v="5" actId="14100"/>
          <ac:spMkLst>
            <pc:docMk/>
            <pc:sldMk cId="0" sldId="557"/>
            <ac:spMk id="8206" creationId="{AFD39888-8D9B-2461-3E10-87D130AAF3B4}"/>
          </ac:spMkLst>
        </pc:spChg>
        <pc:spChg chg="mod">
          <ac:chgData name="Matthew Archer" userId="aad98465-9c59-4159-8df1-a13be7bdef7f" providerId="ADAL" clId="{F7D6E9FA-F17C-4FC9-B789-A72EAAFF53F7}" dt="2024-10-11T09:00:48.869" v="5" actId="14100"/>
          <ac:spMkLst>
            <pc:docMk/>
            <pc:sldMk cId="0" sldId="557"/>
            <ac:spMk id="8207" creationId="{E26DC484-CC95-2A79-F2A4-25F54F08A150}"/>
          </ac:spMkLst>
        </pc:spChg>
        <pc:spChg chg="mod">
          <ac:chgData name="Matthew Archer" userId="aad98465-9c59-4159-8df1-a13be7bdef7f" providerId="ADAL" clId="{F7D6E9FA-F17C-4FC9-B789-A72EAAFF53F7}" dt="2024-10-11T09:00:48.869" v="5" actId="14100"/>
          <ac:spMkLst>
            <pc:docMk/>
            <pc:sldMk cId="0" sldId="557"/>
            <ac:spMk id="8208" creationId="{DFC571B2-ED16-58B0-B296-7D0D7A09C93D}"/>
          </ac:spMkLst>
        </pc:spChg>
        <pc:spChg chg="mod">
          <ac:chgData name="Matthew Archer" userId="aad98465-9c59-4159-8df1-a13be7bdef7f" providerId="ADAL" clId="{F7D6E9FA-F17C-4FC9-B789-A72EAAFF53F7}" dt="2024-10-11T09:00:48.869" v="5" actId="14100"/>
          <ac:spMkLst>
            <pc:docMk/>
            <pc:sldMk cId="0" sldId="557"/>
            <ac:spMk id="8209" creationId="{CFBF6448-D811-2DCD-03AF-9E6C64958DD4}"/>
          </ac:spMkLst>
        </pc:spChg>
        <pc:spChg chg="mod">
          <ac:chgData name="Matthew Archer" userId="aad98465-9c59-4159-8df1-a13be7bdef7f" providerId="ADAL" clId="{F7D6E9FA-F17C-4FC9-B789-A72EAAFF53F7}" dt="2024-10-11T09:00:48.869" v="5" actId="14100"/>
          <ac:spMkLst>
            <pc:docMk/>
            <pc:sldMk cId="0" sldId="557"/>
            <ac:spMk id="8210" creationId="{3AA3BF1A-2316-04EF-9CC7-D9AD611DEC20}"/>
          </ac:spMkLst>
        </pc:spChg>
        <pc:spChg chg="mod">
          <ac:chgData name="Matthew Archer" userId="aad98465-9c59-4159-8df1-a13be7bdef7f" providerId="ADAL" clId="{F7D6E9FA-F17C-4FC9-B789-A72EAAFF53F7}" dt="2024-10-11T09:00:48.869" v="5" actId="14100"/>
          <ac:spMkLst>
            <pc:docMk/>
            <pc:sldMk cId="0" sldId="557"/>
            <ac:spMk id="8211" creationId="{FAC43309-399B-3933-451A-C6D95654DB17}"/>
          </ac:spMkLst>
        </pc:spChg>
        <pc:spChg chg="mod">
          <ac:chgData name="Matthew Archer" userId="aad98465-9c59-4159-8df1-a13be7bdef7f" providerId="ADAL" clId="{F7D6E9FA-F17C-4FC9-B789-A72EAAFF53F7}" dt="2024-10-11T09:00:48.869" v="5" actId="14100"/>
          <ac:spMkLst>
            <pc:docMk/>
            <pc:sldMk cId="0" sldId="557"/>
            <ac:spMk id="8212" creationId="{8F1AA48B-2F7F-DCEF-D450-29945DEA5C9A}"/>
          </ac:spMkLst>
        </pc:spChg>
        <pc:grpChg chg="mod">
          <ac:chgData name="Matthew Archer" userId="aad98465-9c59-4159-8df1-a13be7bdef7f" providerId="ADAL" clId="{F7D6E9FA-F17C-4FC9-B789-A72EAAFF53F7}" dt="2024-10-11T09:00:48.869" v="5" actId="14100"/>
          <ac:grpSpMkLst>
            <pc:docMk/>
            <pc:sldMk cId="0" sldId="557"/>
            <ac:grpSpMk id="840712" creationId="{5923B666-5E6F-BAFC-DFE7-83F3512BEDCA}"/>
          </ac:grpSpMkLst>
        </pc:grpChg>
      </pc:sldChg>
      <pc:sldChg chg="modNotesTx">
        <pc:chgData name="Matthew Archer" userId="aad98465-9c59-4159-8df1-a13be7bdef7f" providerId="ADAL" clId="{F7D6E9FA-F17C-4FC9-B789-A72EAAFF53F7}" dt="2024-10-21T08:23:00.177" v="331" actId="6549"/>
        <pc:sldMkLst>
          <pc:docMk/>
          <pc:sldMk cId="0" sldId="562"/>
        </pc:sldMkLst>
      </pc:sldChg>
      <pc:sldChg chg="del">
        <pc:chgData name="Matthew Archer" userId="aad98465-9c59-4159-8df1-a13be7bdef7f" providerId="ADAL" clId="{F7D6E9FA-F17C-4FC9-B789-A72EAAFF53F7}" dt="2024-10-11T09:05:56.761" v="20" actId="47"/>
        <pc:sldMkLst>
          <pc:docMk/>
          <pc:sldMk cId="0" sldId="566"/>
        </pc:sldMkLst>
      </pc:sldChg>
      <pc:sldChg chg="addSp delSp modSp add mod setBg">
        <pc:chgData name="Matthew Archer" userId="aad98465-9c59-4159-8df1-a13be7bdef7f" providerId="ADAL" clId="{F7D6E9FA-F17C-4FC9-B789-A72EAAFF53F7}" dt="2024-10-14T07:38:22.413" v="142" actId="164"/>
        <pc:sldMkLst>
          <pc:docMk/>
          <pc:sldMk cId="1709932540" sldId="588"/>
        </pc:sldMkLst>
        <pc:spChg chg="add del mod">
          <ac:chgData name="Matthew Archer" userId="aad98465-9c59-4159-8df1-a13be7bdef7f" providerId="ADAL" clId="{F7D6E9FA-F17C-4FC9-B789-A72EAAFF53F7}" dt="2024-10-14T07:35:19.104" v="131" actId="478"/>
          <ac:spMkLst>
            <pc:docMk/>
            <pc:sldMk cId="1709932540" sldId="588"/>
            <ac:spMk id="2" creationId="{4FDFFFA1-CC47-E9EE-EE75-55AA7CC855D5}"/>
          </ac:spMkLst>
        </pc:spChg>
        <pc:spChg chg="mod">
          <ac:chgData name="Matthew Archer" userId="aad98465-9c59-4159-8df1-a13be7bdef7f" providerId="ADAL" clId="{F7D6E9FA-F17C-4FC9-B789-A72EAAFF53F7}" dt="2024-10-14T07:38:22.413" v="142" actId="164"/>
          <ac:spMkLst>
            <pc:docMk/>
            <pc:sldMk cId="1709932540" sldId="588"/>
            <ac:spMk id="6" creationId="{C7C6680A-9CF8-F225-F686-ABB475417868}"/>
          </ac:spMkLst>
        </pc:spChg>
        <pc:grpChg chg="add mod">
          <ac:chgData name="Matthew Archer" userId="aad98465-9c59-4159-8df1-a13be7bdef7f" providerId="ADAL" clId="{F7D6E9FA-F17C-4FC9-B789-A72EAAFF53F7}" dt="2024-10-14T07:38:22.413" v="142" actId="164"/>
          <ac:grpSpMkLst>
            <pc:docMk/>
            <pc:sldMk cId="1709932540" sldId="588"/>
            <ac:grpSpMk id="4" creationId="{8D3FE2C7-61F5-7D97-C8E4-3FED4E3AE963}"/>
          </ac:grpSpMkLst>
        </pc:grpChg>
        <pc:picChg chg="mod">
          <ac:chgData name="Matthew Archer" userId="aad98465-9c59-4159-8df1-a13be7bdef7f" providerId="ADAL" clId="{F7D6E9FA-F17C-4FC9-B789-A72EAAFF53F7}" dt="2024-10-14T07:38:22.413" v="142" actId="164"/>
          <ac:picMkLst>
            <pc:docMk/>
            <pc:sldMk cId="1709932540" sldId="588"/>
            <ac:picMk id="3" creationId="{8DB90D13-BDBB-99D2-5FB6-C2CE318068D9}"/>
          </ac:picMkLst>
        </pc:picChg>
      </pc:sldChg>
      <pc:sldChg chg="modSp">
        <pc:chgData name="Matthew Archer" userId="aad98465-9c59-4159-8df1-a13be7bdef7f" providerId="ADAL" clId="{F7D6E9FA-F17C-4FC9-B789-A72EAAFF53F7}" dt="2024-10-11T09:24:32.756" v="118" actId="14100"/>
        <pc:sldMkLst>
          <pc:docMk/>
          <pc:sldMk cId="2311800749" sldId="681"/>
        </pc:sldMkLst>
        <pc:spChg chg="mod">
          <ac:chgData name="Matthew Archer" userId="aad98465-9c59-4159-8df1-a13be7bdef7f" providerId="ADAL" clId="{F7D6E9FA-F17C-4FC9-B789-A72EAAFF53F7}" dt="2024-10-11T09:24:32.756" v="118" actId="14100"/>
          <ac:spMkLst>
            <pc:docMk/>
            <pc:sldMk cId="2311800749" sldId="681"/>
            <ac:spMk id="2" creationId="{3DB2E3AE-04A0-82D4-B743-C2EF1ED49141}"/>
          </ac:spMkLst>
        </pc:spChg>
      </pc:sldChg>
      <pc:sldChg chg="modNotesTx">
        <pc:chgData name="Matthew Archer" userId="aad98465-9c59-4159-8df1-a13be7bdef7f" providerId="ADAL" clId="{F7D6E9FA-F17C-4FC9-B789-A72EAAFF53F7}" dt="2024-10-21T08:22:30.266" v="327" actId="6549"/>
        <pc:sldMkLst>
          <pc:docMk/>
          <pc:sldMk cId="3319232911" sldId="683"/>
        </pc:sldMkLst>
      </pc:sldChg>
      <pc:sldChg chg="addSp modSp mod modAnim">
        <pc:chgData name="Matthew Archer" userId="aad98465-9c59-4159-8df1-a13be7bdef7f" providerId="ADAL" clId="{F7D6E9FA-F17C-4FC9-B789-A72EAAFF53F7}" dt="2024-10-14T07:46:33.472" v="321"/>
        <pc:sldMkLst>
          <pc:docMk/>
          <pc:sldMk cId="514006931" sldId="686"/>
        </pc:sldMkLst>
        <pc:spChg chg="add mod">
          <ac:chgData name="Matthew Archer" userId="aad98465-9c59-4159-8df1-a13be7bdef7f" providerId="ADAL" clId="{F7D6E9FA-F17C-4FC9-B789-A72EAAFF53F7}" dt="2024-10-14T07:46:12.063" v="320" actId="1076"/>
          <ac:spMkLst>
            <pc:docMk/>
            <pc:sldMk cId="514006931" sldId="686"/>
            <ac:spMk id="2" creationId="{960144CA-DBC2-A150-F99E-E7803317A457}"/>
          </ac:spMkLst>
        </pc:spChg>
      </pc:sldChg>
      <pc:sldChg chg="modSp mod modNotesTx">
        <pc:chgData name="Matthew Archer" userId="aad98465-9c59-4159-8df1-a13be7bdef7f" providerId="ADAL" clId="{F7D6E9FA-F17C-4FC9-B789-A72EAAFF53F7}" dt="2024-10-21T08:22:34.942" v="328" actId="6549"/>
        <pc:sldMkLst>
          <pc:docMk/>
          <pc:sldMk cId="1595551971" sldId="690"/>
        </pc:sldMkLst>
        <pc:spChg chg="mod">
          <ac:chgData name="Matthew Archer" userId="aad98465-9c59-4159-8df1-a13be7bdef7f" providerId="ADAL" clId="{F7D6E9FA-F17C-4FC9-B789-A72EAAFF53F7}" dt="2024-10-11T09:02:31.568" v="13" actId="6549"/>
          <ac:spMkLst>
            <pc:docMk/>
            <pc:sldMk cId="1595551971" sldId="690"/>
            <ac:spMk id="10243" creationId="{6B6AF3A1-3225-E7DB-6B6C-E1EA27CEC7FF}"/>
          </ac:spMkLst>
        </pc:spChg>
      </pc:sldChg>
      <pc:sldChg chg="modSp mod">
        <pc:chgData name="Matthew Archer" userId="aad98465-9c59-4159-8df1-a13be7bdef7f" providerId="ADAL" clId="{F7D6E9FA-F17C-4FC9-B789-A72EAAFF53F7}" dt="2024-10-11T09:17:01.380" v="109" actId="6549"/>
        <pc:sldMkLst>
          <pc:docMk/>
          <pc:sldMk cId="4210159217" sldId="696"/>
        </pc:sldMkLst>
        <pc:spChg chg="mod">
          <ac:chgData name="Matthew Archer" userId="aad98465-9c59-4159-8df1-a13be7bdef7f" providerId="ADAL" clId="{F7D6E9FA-F17C-4FC9-B789-A72EAAFF53F7}" dt="2024-10-11T09:17:01.380" v="109" actId="6549"/>
          <ac:spMkLst>
            <pc:docMk/>
            <pc:sldMk cId="4210159217" sldId="696"/>
            <ac:spMk id="10243" creationId="{6B6AF3A1-3225-E7DB-6B6C-E1EA27CEC7FF}"/>
          </ac:spMkLst>
        </pc:spChg>
      </pc:sldChg>
      <pc:sldChg chg="modSp mod">
        <pc:chgData name="Matthew Archer" userId="aad98465-9c59-4159-8df1-a13be7bdef7f" providerId="ADAL" clId="{F7D6E9FA-F17C-4FC9-B789-A72EAAFF53F7}" dt="2024-10-11T09:16:03.217" v="78" actId="20577"/>
        <pc:sldMkLst>
          <pc:docMk/>
          <pc:sldMk cId="1278334524" sldId="697"/>
        </pc:sldMkLst>
        <pc:spChg chg="mod">
          <ac:chgData name="Matthew Archer" userId="aad98465-9c59-4159-8df1-a13be7bdef7f" providerId="ADAL" clId="{F7D6E9FA-F17C-4FC9-B789-A72EAAFF53F7}" dt="2024-10-11T09:16:03.217" v="78" actId="20577"/>
          <ac:spMkLst>
            <pc:docMk/>
            <pc:sldMk cId="1278334524" sldId="697"/>
            <ac:spMk id="10243" creationId="{6B6AF3A1-3225-E7DB-6B6C-E1EA27CEC7FF}"/>
          </ac:spMkLst>
        </pc:spChg>
      </pc:sldChg>
      <pc:sldChg chg="modSp mod">
        <pc:chgData name="Matthew Archer" userId="aad98465-9c59-4159-8df1-a13be7bdef7f" providerId="ADAL" clId="{F7D6E9FA-F17C-4FC9-B789-A72EAAFF53F7}" dt="2024-10-11T09:24:46.156" v="120" actId="1076"/>
        <pc:sldMkLst>
          <pc:docMk/>
          <pc:sldMk cId="391517288" sldId="698"/>
        </pc:sldMkLst>
        <pc:spChg chg="mod">
          <ac:chgData name="Matthew Archer" userId="aad98465-9c59-4159-8df1-a13be7bdef7f" providerId="ADAL" clId="{F7D6E9FA-F17C-4FC9-B789-A72EAAFF53F7}" dt="2024-10-11T09:24:43.468" v="119" actId="14100"/>
          <ac:spMkLst>
            <pc:docMk/>
            <pc:sldMk cId="391517288" sldId="698"/>
            <ac:spMk id="2" creationId="{34DB77BC-04F4-A504-A992-4D2F264A8949}"/>
          </ac:spMkLst>
        </pc:spChg>
        <pc:spChg chg="mod">
          <ac:chgData name="Matthew Archer" userId="aad98465-9c59-4159-8df1-a13be7bdef7f" providerId="ADAL" clId="{F7D6E9FA-F17C-4FC9-B789-A72EAAFF53F7}" dt="2024-10-11T09:24:46.156" v="120" actId="1076"/>
          <ac:spMkLst>
            <pc:docMk/>
            <pc:sldMk cId="391517288" sldId="698"/>
            <ac:spMk id="3" creationId="{9ADB7B54-9EF6-BF17-E659-0157C3E0616C}"/>
          </ac:spMkLst>
        </pc:spChg>
      </pc:sldChg>
      <pc:sldChg chg="modSp mod">
        <pc:chgData name="Matthew Archer" userId="aad98465-9c59-4159-8df1-a13be7bdef7f" providerId="ADAL" clId="{F7D6E9FA-F17C-4FC9-B789-A72EAAFF53F7}" dt="2024-10-11T09:11:27.988" v="26" actId="14100"/>
        <pc:sldMkLst>
          <pc:docMk/>
          <pc:sldMk cId="240497579" sldId="700"/>
        </pc:sldMkLst>
        <pc:spChg chg="mod">
          <ac:chgData name="Matthew Archer" userId="aad98465-9c59-4159-8df1-a13be7bdef7f" providerId="ADAL" clId="{F7D6E9FA-F17C-4FC9-B789-A72EAAFF53F7}" dt="2024-10-11T09:11:23.705" v="25" actId="14100"/>
          <ac:spMkLst>
            <pc:docMk/>
            <pc:sldMk cId="240497579" sldId="700"/>
            <ac:spMk id="2" creationId="{34DB77BC-04F4-A504-A992-4D2F264A8949}"/>
          </ac:spMkLst>
        </pc:spChg>
        <pc:spChg chg="mod">
          <ac:chgData name="Matthew Archer" userId="aad98465-9c59-4159-8df1-a13be7bdef7f" providerId="ADAL" clId="{F7D6E9FA-F17C-4FC9-B789-A72EAAFF53F7}" dt="2024-10-11T09:11:27.988" v="26" actId="14100"/>
          <ac:spMkLst>
            <pc:docMk/>
            <pc:sldMk cId="240497579" sldId="700"/>
            <ac:spMk id="3" creationId="{9ADB7B54-9EF6-BF17-E659-0157C3E0616C}"/>
          </ac:spMkLst>
        </pc:spChg>
      </pc:sldChg>
      <pc:sldChg chg="modSp">
        <pc:chgData name="Matthew Archer" userId="aad98465-9c59-4159-8df1-a13be7bdef7f" providerId="ADAL" clId="{F7D6E9FA-F17C-4FC9-B789-A72EAAFF53F7}" dt="2024-10-11T09:25:02.926" v="121" actId="14100"/>
        <pc:sldMkLst>
          <pc:docMk/>
          <pc:sldMk cId="2697030236" sldId="703"/>
        </pc:sldMkLst>
        <pc:spChg chg="mod">
          <ac:chgData name="Matthew Archer" userId="aad98465-9c59-4159-8df1-a13be7bdef7f" providerId="ADAL" clId="{F7D6E9FA-F17C-4FC9-B789-A72EAAFF53F7}" dt="2024-10-11T09:25:02.926" v="121" actId="14100"/>
          <ac:spMkLst>
            <pc:docMk/>
            <pc:sldMk cId="2697030236" sldId="703"/>
            <ac:spMk id="2" creationId="{34DB77BC-04F4-A504-A992-4D2F264A8949}"/>
          </ac:spMkLst>
        </pc:spChg>
      </pc:sldChg>
      <pc:sldChg chg="modSp mod modNotesTx">
        <pc:chgData name="Matthew Archer" userId="aad98465-9c59-4159-8df1-a13be7bdef7f" providerId="ADAL" clId="{F7D6E9FA-F17C-4FC9-B789-A72EAAFF53F7}" dt="2024-10-21T08:22:51.222" v="330" actId="6549"/>
        <pc:sldMkLst>
          <pc:docMk/>
          <pc:sldMk cId="1708437724" sldId="705"/>
        </pc:sldMkLst>
        <pc:spChg chg="mod">
          <ac:chgData name="Matthew Archer" userId="aad98465-9c59-4159-8df1-a13be7bdef7f" providerId="ADAL" clId="{F7D6E9FA-F17C-4FC9-B789-A72EAAFF53F7}" dt="2024-10-11T09:05:29.383" v="19" actId="6549"/>
          <ac:spMkLst>
            <pc:docMk/>
            <pc:sldMk cId="1708437724" sldId="705"/>
            <ac:spMk id="10243" creationId="{6B6AF3A1-3225-E7DB-6B6C-E1EA27CEC7FF}"/>
          </ac:spMkLst>
        </pc:spChg>
      </pc:sldChg>
      <pc:sldChg chg="modSp mod">
        <pc:chgData name="Matthew Archer" userId="aad98465-9c59-4159-8df1-a13be7bdef7f" providerId="ADAL" clId="{F7D6E9FA-F17C-4FC9-B789-A72EAAFF53F7}" dt="2024-10-11T09:16:14.326" v="79"/>
        <pc:sldMkLst>
          <pc:docMk/>
          <pc:sldMk cId="815152676" sldId="709"/>
        </pc:sldMkLst>
        <pc:spChg chg="mod">
          <ac:chgData name="Matthew Archer" userId="aad98465-9c59-4159-8df1-a13be7bdef7f" providerId="ADAL" clId="{F7D6E9FA-F17C-4FC9-B789-A72EAAFF53F7}" dt="2024-10-11T09:16:14.326" v="79"/>
          <ac:spMkLst>
            <pc:docMk/>
            <pc:sldMk cId="815152676" sldId="709"/>
            <ac:spMk id="10243" creationId="{6B6AF3A1-3225-E7DB-6B6C-E1EA27CEC7FF}"/>
          </ac:spMkLst>
        </pc:spChg>
      </pc:sldChg>
      <pc:sldChg chg="modSp mod">
        <pc:chgData name="Matthew Archer" userId="aad98465-9c59-4159-8df1-a13be7bdef7f" providerId="ADAL" clId="{F7D6E9FA-F17C-4FC9-B789-A72EAAFF53F7}" dt="2024-10-11T09:16:20.399" v="80"/>
        <pc:sldMkLst>
          <pc:docMk/>
          <pc:sldMk cId="3987912780" sldId="710"/>
        </pc:sldMkLst>
        <pc:spChg chg="mod">
          <ac:chgData name="Matthew Archer" userId="aad98465-9c59-4159-8df1-a13be7bdef7f" providerId="ADAL" clId="{F7D6E9FA-F17C-4FC9-B789-A72EAAFF53F7}" dt="2024-10-11T09:16:20.399" v="80"/>
          <ac:spMkLst>
            <pc:docMk/>
            <pc:sldMk cId="3987912780" sldId="710"/>
            <ac:spMk id="10243" creationId="{6B6AF3A1-3225-E7DB-6B6C-E1EA27CEC7FF}"/>
          </ac:spMkLst>
        </pc:spChg>
      </pc:sldChg>
      <pc:sldChg chg="modNotesTx">
        <pc:chgData name="Matthew Archer" userId="aad98465-9c59-4159-8df1-a13be7bdef7f" providerId="ADAL" clId="{F7D6E9FA-F17C-4FC9-B789-A72EAAFF53F7}" dt="2024-10-21T08:22:41.001" v="329" actId="6549"/>
        <pc:sldMkLst>
          <pc:docMk/>
          <pc:sldMk cId="419086555" sldId="711"/>
        </pc:sldMkLst>
      </pc:sldChg>
      <pc:sldChg chg="ord">
        <pc:chgData name="Matthew Archer" userId="aad98465-9c59-4159-8df1-a13be7bdef7f" providerId="ADAL" clId="{F7D6E9FA-F17C-4FC9-B789-A72EAAFF53F7}" dt="2024-10-14T07:33:35.485" v="125"/>
        <pc:sldMkLst>
          <pc:docMk/>
          <pc:sldMk cId="3312756048" sldId="713"/>
        </pc:sldMkLst>
      </pc:sldChg>
      <pc:sldChg chg="modSp mod ord">
        <pc:chgData name="Matthew Archer" userId="aad98465-9c59-4159-8df1-a13be7bdef7f" providerId="ADAL" clId="{F7D6E9FA-F17C-4FC9-B789-A72EAAFF53F7}" dt="2024-10-14T07:33:33.511" v="123"/>
        <pc:sldMkLst>
          <pc:docMk/>
          <pc:sldMk cId="133734771" sldId="715"/>
        </pc:sldMkLst>
        <pc:spChg chg="mod">
          <ac:chgData name="Matthew Archer" userId="aad98465-9c59-4159-8df1-a13be7bdef7f" providerId="ADAL" clId="{F7D6E9FA-F17C-4FC9-B789-A72EAAFF53F7}" dt="2024-10-11T09:18:12.239" v="110" actId="1076"/>
          <ac:spMkLst>
            <pc:docMk/>
            <pc:sldMk cId="133734771" sldId="715"/>
            <ac:spMk id="3" creationId="{9ADB7B54-9EF6-BF17-E659-0157C3E0616C}"/>
          </ac:spMkLst>
        </pc:spChg>
      </pc:sldChg>
      <pc:sldChg chg="modSp mod">
        <pc:chgData name="Matthew Archer" userId="aad98465-9c59-4159-8df1-a13be7bdef7f" providerId="ADAL" clId="{F7D6E9FA-F17C-4FC9-B789-A72EAAFF53F7}" dt="2024-10-11T09:06:19.795" v="23" actId="14100"/>
        <pc:sldMkLst>
          <pc:docMk/>
          <pc:sldMk cId="2650600276" sldId="716"/>
        </pc:sldMkLst>
        <pc:spChg chg="mod">
          <ac:chgData name="Matthew Archer" userId="aad98465-9c59-4159-8df1-a13be7bdef7f" providerId="ADAL" clId="{F7D6E9FA-F17C-4FC9-B789-A72EAAFF53F7}" dt="2024-10-11T09:06:19.795" v="23" actId="14100"/>
          <ac:spMkLst>
            <pc:docMk/>
            <pc:sldMk cId="2650600276" sldId="716"/>
            <ac:spMk id="2" creationId="{34DB77BC-04F4-A504-A992-4D2F264A8949}"/>
          </ac:spMkLst>
        </pc:spChg>
        <pc:spChg chg="mod">
          <ac:chgData name="Matthew Archer" userId="aad98465-9c59-4159-8df1-a13be7bdef7f" providerId="ADAL" clId="{F7D6E9FA-F17C-4FC9-B789-A72EAAFF53F7}" dt="2024-10-11T09:06:15.460" v="22" actId="14100"/>
          <ac:spMkLst>
            <pc:docMk/>
            <pc:sldMk cId="2650600276" sldId="716"/>
            <ac:spMk id="3" creationId="{9ADB7B54-9EF6-BF17-E659-0157C3E0616C}"/>
          </ac:spMkLst>
        </pc:spChg>
      </pc:sldChg>
      <pc:sldChg chg="add del">
        <pc:chgData name="Matthew Archer" userId="aad98465-9c59-4159-8df1-a13be7bdef7f" providerId="ADAL" clId="{F7D6E9FA-F17C-4FC9-B789-A72EAAFF53F7}" dt="2024-10-11T09:01:48.565" v="7" actId="2696"/>
        <pc:sldMkLst>
          <pc:docMk/>
          <pc:sldMk cId="496337159" sldId="717"/>
        </pc:sldMkLst>
      </pc:sldChg>
      <pc:sldMasterChg chg="delSp">
        <pc:chgData name="Matthew Archer" userId="aad98465-9c59-4159-8df1-a13be7bdef7f" providerId="ADAL" clId="{F7D6E9FA-F17C-4FC9-B789-A72EAAFF53F7}" dt="2024-10-14T07:35:32.978" v="132" actId="478"/>
        <pc:sldMasterMkLst>
          <pc:docMk/>
          <pc:sldMasterMk cId="0" sldId="2147483648"/>
        </pc:sldMasterMkLst>
        <pc:spChg chg="del">
          <ac:chgData name="Matthew Archer" userId="aad98465-9c59-4159-8df1-a13be7bdef7f" providerId="ADAL" clId="{F7D6E9FA-F17C-4FC9-B789-A72EAAFF53F7}" dt="2024-10-14T07:35:32.978" v="132" actId="478"/>
          <ac:spMkLst>
            <pc:docMk/>
            <pc:sldMasterMk cId="0" sldId="2147483648"/>
            <ac:spMk id="1030" creationId="{1DCAA209-F3B0-AF4C-1C45-9083728D2223}"/>
          </ac:spMkLst>
        </pc:sp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760516CD-94F1-9EBC-954A-1C43AE749082}"/>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69635" name="Rectangle 3">
            <a:extLst>
              <a:ext uri="{FF2B5EF4-FFF2-40B4-BE49-F238E27FC236}">
                <a16:creationId xmlns:a16="http://schemas.microsoft.com/office/drawing/2014/main" id="{EAFDAAC7-3A83-BF11-8F91-E417D375AEB9}"/>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ltLang="en-US"/>
          </a:p>
        </p:txBody>
      </p:sp>
      <p:sp>
        <p:nvSpPr>
          <p:cNvPr id="3076" name="Rectangle 4">
            <a:extLst>
              <a:ext uri="{FF2B5EF4-FFF2-40B4-BE49-F238E27FC236}">
                <a16:creationId xmlns:a16="http://schemas.microsoft.com/office/drawing/2014/main" id="{A4F49DBD-EAE8-4A3A-9EFD-A174A5C5FB1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9637" name="Rectangle 5">
            <a:extLst>
              <a:ext uri="{FF2B5EF4-FFF2-40B4-BE49-F238E27FC236}">
                <a16:creationId xmlns:a16="http://schemas.microsoft.com/office/drawing/2014/main" id="{381F3CD7-EA01-3CFE-2C2B-B0739281D1B8}"/>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69638" name="Rectangle 6">
            <a:extLst>
              <a:ext uri="{FF2B5EF4-FFF2-40B4-BE49-F238E27FC236}">
                <a16:creationId xmlns:a16="http://schemas.microsoft.com/office/drawing/2014/main" id="{AE875CED-15E8-26B7-E741-4A4A9D4F52B4}"/>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69639" name="Rectangle 7">
            <a:extLst>
              <a:ext uri="{FF2B5EF4-FFF2-40B4-BE49-F238E27FC236}">
                <a16:creationId xmlns:a16="http://schemas.microsoft.com/office/drawing/2014/main" id="{9D195CBA-4DF2-E7E1-B82A-81EA77791D79}"/>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fld id="{1352F0B4-9FAA-46C7-AE57-66412ED90E0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potr.co/collections/potr-ocean-pots/products/10cm-potr-ocean-pot"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B8A5A70A-AABF-0E1A-B975-11D04B2DDA1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4C2E84A-55C9-41AA-8CA6-920605D0A072}" type="slidenum">
              <a:rPr lang="en-GB" altLang="en-US"/>
              <a:pPr>
                <a:spcBef>
                  <a:spcPct val="0"/>
                </a:spcBef>
              </a:pPr>
              <a:t>2</a:t>
            </a:fld>
            <a:endParaRPr lang="en-GB" altLang="en-US"/>
          </a:p>
        </p:txBody>
      </p:sp>
      <p:sp>
        <p:nvSpPr>
          <p:cNvPr id="7171" name="Rectangle 2">
            <a:extLst>
              <a:ext uri="{FF2B5EF4-FFF2-40B4-BE49-F238E27FC236}">
                <a16:creationId xmlns:a16="http://schemas.microsoft.com/office/drawing/2014/main" id="{18724C75-FDC0-182D-A947-0DF410B7905B}"/>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9E3C335B-25D7-B49A-829B-55FEA02FA034}"/>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 plantations in Kericho, in the highlands of western Kenya – Edward Burtynsky</a:t>
            </a:r>
          </a:p>
        </p:txBody>
      </p:sp>
      <p:sp>
        <p:nvSpPr>
          <p:cNvPr id="4" name="Slide Number Placeholder 3"/>
          <p:cNvSpPr>
            <a:spLocks noGrp="1"/>
          </p:cNvSpPr>
          <p:nvPr>
            <p:ph type="sldNum" sz="quarter" idx="5"/>
          </p:nvPr>
        </p:nvSpPr>
        <p:spPr/>
        <p:txBody>
          <a:bodyPr/>
          <a:lstStyle/>
          <a:p>
            <a:fld id="{1352F0B4-9FAA-46C7-AE57-66412ED90E0A}" type="slidenum">
              <a:rPr lang="en-GB" altLang="en-US" smtClean="0"/>
              <a:pPr/>
              <a:t>3</a:t>
            </a:fld>
            <a:endParaRPr lang="en-GB" altLang="en-US"/>
          </a:p>
        </p:txBody>
      </p:sp>
    </p:spTree>
    <p:extLst>
      <p:ext uri="{BB962C8B-B14F-4D97-AF65-F5344CB8AC3E}">
        <p14:creationId xmlns:p14="http://schemas.microsoft.com/office/powerpoint/2010/main" val="1687253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EDDDB361-204A-0823-02DD-BC28FA20EB7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14C47D9-A97D-4711-B25A-5086919ACFB2}" type="slidenum">
              <a:rPr lang="en-GB" altLang="en-US"/>
              <a:pPr>
                <a:spcBef>
                  <a:spcPct val="0"/>
                </a:spcBef>
              </a:pPr>
              <a:t>4</a:t>
            </a:fld>
            <a:endParaRPr lang="en-GB" altLang="en-US"/>
          </a:p>
        </p:txBody>
      </p:sp>
      <p:sp>
        <p:nvSpPr>
          <p:cNvPr id="9219" name="Rectangle 2">
            <a:extLst>
              <a:ext uri="{FF2B5EF4-FFF2-40B4-BE49-F238E27FC236}">
                <a16:creationId xmlns:a16="http://schemas.microsoft.com/office/drawing/2014/main" id="{2692A223-BCE9-801F-072E-96EE7446BC16}"/>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C856F0C7-4179-E59C-D2EC-3F805754F1A5}"/>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r>
              <a:rPr lang="en-GB" altLang="en-US" dirty="0">
                <a:latin typeface="Arial" panose="020B0604020202020204" pitchFamily="34" charset="0"/>
              </a:rPr>
              <a:t>The concept of life cycle thinking integrates existing consumption and production strategies, preventing a piece-meal approach. Life cycle approaches avoid problem shifting from one life cycle stage to another, from one geographic area to another and from one environmental medium to another. Human needs should be met by providing functions of products and services, such as food, shelter and mobility, through optimised consumption and production systems that are contained within the capacity of the ecosystem. </a:t>
            </a:r>
            <a:endParaRPr lang="en-US" altLang="en-US" dirty="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5</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endParaRPr lang="en-US" altLang="en-US" dirty="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6</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749386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7</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030638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40939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12</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922230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2F0B4-9FAA-46C7-AE57-66412ED90E0A}" type="slidenum">
              <a:rPr lang="en-GB" altLang="en-US" smtClean="0"/>
              <a:pPr/>
              <a:t>17</a:t>
            </a:fld>
            <a:endParaRPr lang="en-GB" altLang="en-US"/>
          </a:p>
        </p:txBody>
      </p:sp>
    </p:spTree>
    <p:extLst>
      <p:ext uri="{BB962C8B-B14F-4D97-AF65-F5344CB8AC3E}">
        <p14:creationId xmlns:p14="http://schemas.microsoft.com/office/powerpoint/2010/main" val="209415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18</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745177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98657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68097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2F0B4-9FAA-46C7-AE57-66412ED90E0A}" type="slidenum">
              <a:rPr lang="en-GB" altLang="en-US" smtClean="0"/>
              <a:pPr/>
              <a:t>23</a:t>
            </a:fld>
            <a:endParaRPr lang="en-GB" altLang="en-US"/>
          </a:p>
        </p:txBody>
      </p:sp>
    </p:spTree>
    <p:extLst>
      <p:ext uri="{BB962C8B-B14F-4D97-AF65-F5344CB8AC3E}">
        <p14:creationId xmlns:p14="http://schemas.microsoft.com/office/powerpoint/2010/main" val="3468604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F716F9F-F7DB-6592-3522-93742E3CE2C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D3D34DC-68C2-41AD-A835-DEB4679855DE}" type="slidenum">
              <a:rPr lang="en-GB" altLang="en-US"/>
              <a:pPr>
                <a:spcBef>
                  <a:spcPct val="0"/>
                </a:spcBef>
              </a:pPr>
              <a:t>24</a:t>
            </a:fld>
            <a:endParaRPr lang="en-GB" altLang="en-US"/>
          </a:p>
        </p:txBody>
      </p:sp>
      <p:sp>
        <p:nvSpPr>
          <p:cNvPr id="19459" name="Rectangle 2">
            <a:extLst>
              <a:ext uri="{FF2B5EF4-FFF2-40B4-BE49-F238E27FC236}">
                <a16:creationId xmlns:a16="http://schemas.microsoft.com/office/drawing/2014/main" id="{61491D38-322A-7AAE-804E-BF76815DE8A7}"/>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057CDB2E-A670-A727-ACA7-A37096D1FDAA}"/>
              </a:ext>
            </a:extLst>
          </p:cNvPr>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rPr>
              <a:t>Notes:</a:t>
            </a:r>
          </a:p>
          <a:p>
            <a:pPr eaLnBrk="1" hangingPunct="1"/>
            <a:r>
              <a:rPr lang="en-GB" altLang="en-US" b="1" dirty="0">
                <a:latin typeface="Arial" panose="020B0604020202020204" pitchFamily="34" charset="0"/>
              </a:rPr>
              <a:t>What are Value Chains? </a:t>
            </a:r>
            <a:r>
              <a:rPr lang="en-GB" altLang="en-US" dirty="0">
                <a:latin typeface="Arial" panose="020B0604020202020204" pitchFamily="34" charset="0"/>
              </a:rPr>
              <a:t>The value chain describes the full range of activities that are required to bring a product from its conception, through its design, its sourced raw materials and intermediate inputs, its marketing, its distribution and its support to the final consumer. In other words, the chain can be seen as incorporating production, exchange, distribution and consumption - from the cradle to the grave of a given product or service. </a:t>
            </a:r>
          </a:p>
          <a:p>
            <a:pPr eaLnBrk="1" hangingPunct="1"/>
            <a:r>
              <a:rPr lang="en-GB" altLang="en-US" dirty="0">
                <a:latin typeface="Arial" panose="020B0604020202020204" pitchFamily="34" charset="0"/>
              </a:rPr>
              <a:t>(IDS)</a:t>
            </a:r>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445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26</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algn="l" rtl="0"/>
            <a:r>
              <a:rPr lang="en-GB" b="0" i="0" dirty="0">
                <a:solidFill>
                  <a:srgbClr val="777777"/>
                </a:solidFill>
                <a:effectLst/>
                <a:latin typeface="Arial" panose="020B0604020202020204" pitchFamily="34" charset="0"/>
              </a:rPr>
              <a:t>Do you remember what they tough you at school when you were 5?</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We’re born.</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grow up.</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procreate.</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get old.</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die.</a:t>
            </a:r>
          </a:p>
          <a:p>
            <a:pPr marL="0" indent="0" algn="l" rtl="0">
              <a:buFont typeface="Arial" panose="020B0604020202020204" pitchFamily="34" charset="0"/>
              <a:buNone/>
            </a:pPr>
            <a:endParaRPr lang="en-GB" b="0" i="0" dirty="0">
              <a:solidFill>
                <a:srgbClr val="777777"/>
              </a:solidFill>
              <a:effectLst/>
              <a:latin typeface="Arial" panose="020B0604020202020204" pitchFamily="34" charset="0"/>
            </a:endParaRPr>
          </a:p>
          <a:p>
            <a:pPr algn="l" rtl="0"/>
            <a:r>
              <a:rPr lang="en-GB" b="0" i="0" dirty="0">
                <a:solidFill>
                  <a:srgbClr val="777777"/>
                </a:solidFill>
                <a:effectLst/>
                <a:latin typeface="Arial" panose="020B0604020202020204" pitchFamily="34" charset="0"/>
              </a:rPr>
              <a:t>Well… The 4 Stages of a Product are exactly the same, except in the “procreation” stage.</a:t>
            </a:r>
          </a:p>
          <a:p>
            <a:pPr eaLnBrk="1" hangingPunct="1"/>
            <a:endParaRPr lang="en-US" altLang="en-US" b="1"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4186353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27</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algn="l" rtl="0"/>
            <a:r>
              <a:rPr lang="en-GB" b="0" i="0" dirty="0">
                <a:solidFill>
                  <a:srgbClr val="777777"/>
                </a:solidFill>
                <a:effectLst/>
                <a:latin typeface="Arial" panose="020B0604020202020204" pitchFamily="34" charset="0"/>
              </a:rPr>
              <a:t>Do you remember what they tough you at school when you were 5?</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We’re born.</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grow up.</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procreate.</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get old.</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die.</a:t>
            </a:r>
          </a:p>
          <a:p>
            <a:pPr marL="0" indent="0" algn="l" rtl="0">
              <a:buFont typeface="Arial" panose="020B0604020202020204" pitchFamily="34" charset="0"/>
              <a:buNone/>
            </a:pPr>
            <a:endParaRPr lang="en-GB" b="0" i="0" dirty="0">
              <a:solidFill>
                <a:srgbClr val="777777"/>
              </a:solidFill>
              <a:effectLst/>
              <a:latin typeface="Arial" panose="020B0604020202020204" pitchFamily="34" charset="0"/>
            </a:endParaRPr>
          </a:p>
          <a:p>
            <a:pPr algn="l" rtl="0"/>
            <a:r>
              <a:rPr lang="en-GB" b="0" i="0" dirty="0">
                <a:solidFill>
                  <a:srgbClr val="777777"/>
                </a:solidFill>
                <a:effectLst/>
                <a:latin typeface="Arial" panose="020B0604020202020204" pitchFamily="34" charset="0"/>
              </a:rPr>
              <a:t>Well… The 4 Stages of a Product are exactly the same, except in the “procreation” stage.</a:t>
            </a: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3094137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28</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algn="l" rtl="0"/>
            <a:r>
              <a:rPr lang="en-GB" b="0" i="0" dirty="0">
                <a:solidFill>
                  <a:srgbClr val="777777"/>
                </a:solidFill>
                <a:effectLst/>
                <a:latin typeface="Arial" panose="020B0604020202020204" pitchFamily="34" charset="0"/>
              </a:rPr>
              <a:t>Do you remember what they tough you at school when you were 5?</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We’re born.</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grow up.</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procreate.</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get old.</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die.</a:t>
            </a:r>
          </a:p>
          <a:p>
            <a:pPr marL="0" indent="0" algn="l" rtl="0">
              <a:buFont typeface="Arial" panose="020B0604020202020204" pitchFamily="34" charset="0"/>
              <a:buNone/>
            </a:pPr>
            <a:endParaRPr lang="en-GB" b="0" i="0" dirty="0">
              <a:solidFill>
                <a:srgbClr val="777777"/>
              </a:solidFill>
              <a:effectLst/>
              <a:latin typeface="Arial" panose="020B0604020202020204" pitchFamily="34" charset="0"/>
            </a:endParaRPr>
          </a:p>
          <a:p>
            <a:pPr algn="l" rtl="0"/>
            <a:r>
              <a:rPr lang="en-GB" b="0" i="0" dirty="0">
                <a:solidFill>
                  <a:srgbClr val="777777"/>
                </a:solidFill>
                <a:effectLst/>
                <a:latin typeface="Arial" panose="020B0604020202020204" pitchFamily="34" charset="0"/>
              </a:rPr>
              <a:t>Well… The 4 Stages of a Product are exactly the same, except in the “procreation” stage.</a:t>
            </a: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6051337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29</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algn="l" rtl="0"/>
            <a:r>
              <a:rPr lang="en-GB" b="0" i="0" dirty="0">
                <a:solidFill>
                  <a:srgbClr val="777777"/>
                </a:solidFill>
                <a:effectLst/>
                <a:latin typeface="Arial" panose="020B0604020202020204" pitchFamily="34" charset="0"/>
              </a:rPr>
              <a:t>Do you remember what they tough you at school when you were 5?</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We’re born.</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grow up.</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procreate.</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get old.</a:t>
            </a:r>
          </a:p>
          <a:p>
            <a:pPr marL="171450" indent="-171450" algn="l" rtl="0">
              <a:buFont typeface="Arial" panose="020B0604020202020204" pitchFamily="34" charset="0"/>
              <a:buChar char="•"/>
            </a:pPr>
            <a:r>
              <a:rPr lang="en-GB" b="0" i="0" dirty="0">
                <a:solidFill>
                  <a:srgbClr val="777777"/>
                </a:solidFill>
                <a:effectLst/>
                <a:latin typeface="Arial" panose="020B0604020202020204" pitchFamily="34" charset="0"/>
              </a:rPr>
              <a:t>We die.</a:t>
            </a:r>
          </a:p>
          <a:p>
            <a:pPr marL="0" indent="0" algn="l" rtl="0">
              <a:buFont typeface="Arial" panose="020B0604020202020204" pitchFamily="34" charset="0"/>
              <a:buNone/>
            </a:pPr>
            <a:endParaRPr lang="en-GB" b="0" i="0" dirty="0">
              <a:solidFill>
                <a:srgbClr val="777777"/>
              </a:solidFill>
              <a:effectLst/>
              <a:latin typeface="Arial" panose="020B0604020202020204" pitchFamily="34" charset="0"/>
            </a:endParaRPr>
          </a:p>
          <a:p>
            <a:pPr algn="l" rtl="0"/>
            <a:r>
              <a:rPr lang="en-GB" b="0" i="0" dirty="0">
                <a:solidFill>
                  <a:srgbClr val="777777"/>
                </a:solidFill>
                <a:effectLst/>
                <a:latin typeface="Arial" panose="020B0604020202020204" pitchFamily="34" charset="0"/>
              </a:rPr>
              <a:t>Well… The 4 Stages of a Product are exactly the same, except in the “procreation” stage.</a:t>
            </a: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2968427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A1060F-3828-080E-AEBB-C9CE49A15E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F4658E-1505-427F-898A-9BB0F5E19EEF}" type="slidenum">
              <a:rPr lang="en-GB" altLang="en-US"/>
              <a:pPr>
                <a:spcBef>
                  <a:spcPct val="0"/>
                </a:spcBef>
              </a:pPr>
              <a:t>30</a:t>
            </a:fld>
            <a:endParaRPr lang="en-GB" altLang="en-US"/>
          </a:p>
        </p:txBody>
      </p:sp>
      <p:sp>
        <p:nvSpPr>
          <p:cNvPr id="11267" name="Rectangle 2">
            <a:extLst>
              <a:ext uri="{FF2B5EF4-FFF2-40B4-BE49-F238E27FC236}">
                <a16:creationId xmlns:a16="http://schemas.microsoft.com/office/drawing/2014/main" id="{08635A89-6BA4-978C-B4E9-ADFA2423FE5A}"/>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651FE3A-B0F9-639E-5396-16ECE1F1D84B}"/>
              </a:ext>
            </a:extLst>
          </p:cNvPr>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5335022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2F0B4-9FAA-46C7-AE57-66412ED90E0A}" type="slidenum">
              <a:rPr lang="en-GB" altLang="en-US" smtClean="0"/>
              <a:pPr/>
              <a:t>31</a:t>
            </a:fld>
            <a:endParaRPr lang="en-GB" altLang="en-US"/>
          </a:p>
        </p:txBody>
      </p:sp>
    </p:spTree>
    <p:extLst>
      <p:ext uri="{BB962C8B-B14F-4D97-AF65-F5344CB8AC3E}">
        <p14:creationId xmlns:p14="http://schemas.microsoft.com/office/powerpoint/2010/main" val="15311870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8360689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Pots in the Saved from the Sea range are flat pack, origami planters designed to self-water your plants, made from recycled fishing nets collected from our oceans! 10cm £16.00 + delivery </a:t>
            </a:r>
          </a:p>
          <a:p>
            <a:r>
              <a:rPr lang="en-GB" dirty="0">
                <a:hlinkClick r:id="rId3"/>
              </a:rPr>
              <a:t>10cm POTR Pot | Saved from the Sea – POTR Pots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352F0B4-9FAA-46C7-AE57-66412ED90E0A}" type="slidenum">
              <a:rPr lang="en-GB" altLang="en-US" smtClean="0"/>
              <a:pPr/>
              <a:t>33</a:t>
            </a:fld>
            <a:endParaRPr lang="en-GB" altLang="en-US"/>
          </a:p>
        </p:txBody>
      </p:sp>
    </p:spTree>
    <p:extLst>
      <p:ext uri="{BB962C8B-B14F-4D97-AF65-F5344CB8AC3E}">
        <p14:creationId xmlns:p14="http://schemas.microsoft.com/office/powerpoint/2010/main" val="19800008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25770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170DDFDE-2A41-B172-0F6B-7B99BE546125}"/>
              </a:ext>
            </a:extLst>
          </p:cNvPr>
          <p:cNvSpPr>
            <a:spLocks noGrp="1" noChangeArrowheads="1"/>
          </p:cNvSpPr>
          <p:nvPr>
            <p:ph type="sldNum" sz="quarter" idx="5"/>
          </p:nvPr>
        </p:nvSpPr>
        <p:spPr>
          <a:noFill/>
        </p:spPr>
        <p:txBody>
          <a:bodyPr/>
          <a:lstStyle>
            <a:lvl1pPr>
              <a:defRPr b="1">
                <a:solidFill>
                  <a:schemeClr val="tx1"/>
                </a:solidFill>
                <a:latin typeface="Century Gothic" panose="020B0502020202090204" pitchFamily="34" charset="0"/>
              </a:defRPr>
            </a:lvl1pPr>
            <a:lvl2pPr marL="742950" indent="-285750">
              <a:defRPr b="1">
                <a:solidFill>
                  <a:schemeClr val="tx1"/>
                </a:solidFill>
                <a:latin typeface="Century Gothic" panose="020B0502020202090204" pitchFamily="34" charset="0"/>
              </a:defRPr>
            </a:lvl2pPr>
            <a:lvl3pPr marL="1143000" indent="-228600">
              <a:defRPr b="1">
                <a:solidFill>
                  <a:schemeClr val="tx1"/>
                </a:solidFill>
                <a:latin typeface="Century Gothic" panose="020B0502020202090204" pitchFamily="34" charset="0"/>
              </a:defRPr>
            </a:lvl3pPr>
            <a:lvl4pPr marL="1600200" indent="-228600">
              <a:defRPr b="1">
                <a:solidFill>
                  <a:schemeClr val="tx1"/>
                </a:solidFill>
                <a:latin typeface="Century Gothic" panose="020B0502020202090204" pitchFamily="34" charset="0"/>
              </a:defRPr>
            </a:lvl4pPr>
            <a:lvl5pPr marL="2057400" indent="-228600">
              <a:defRPr b="1">
                <a:solidFill>
                  <a:schemeClr val="tx1"/>
                </a:solidFill>
                <a:latin typeface="Century Gothic" panose="020B0502020202090204" pitchFamily="34" charset="0"/>
              </a:defRPr>
            </a:lvl5pPr>
            <a:lvl6pPr marL="2514600" indent="-228600" eaLnBrk="0" fontAlgn="base" hangingPunct="0">
              <a:spcBef>
                <a:spcPct val="0"/>
              </a:spcBef>
              <a:spcAft>
                <a:spcPct val="0"/>
              </a:spcAft>
              <a:defRPr b="1">
                <a:solidFill>
                  <a:schemeClr val="tx1"/>
                </a:solidFill>
                <a:latin typeface="Century Gothic" panose="020B0502020202090204" pitchFamily="34" charset="0"/>
              </a:defRPr>
            </a:lvl6pPr>
            <a:lvl7pPr marL="2971800" indent="-228600" eaLnBrk="0" fontAlgn="base" hangingPunct="0">
              <a:spcBef>
                <a:spcPct val="0"/>
              </a:spcBef>
              <a:spcAft>
                <a:spcPct val="0"/>
              </a:spcAft>
              <a:defRPr b="1">
                <a:solidFill>
                  <a:schemeClr val="tx1"/>
                </a:solidFill>
                <a:latin typeface="Century Gothic" panose="020B0502020202090204" pitchFamily="34" charset="0"/>
              </a:defRPr>
            </a:lvl7pPr>
            <a:lvl8pPr marL="3429000" indent="-228600" eaLnBrk="0" fontAlgn="base" hangingPunct="0">
              <a:spcBef>
                <a:spcPct val="0"/>
              </a:spcBef>
              <a:spcAft>
                <a:spcPct val="0"/>
              </a:spcAft>
              <a:defRPr b="1">
                <a:solidFill>
                  <a:schemeClr val="tx1"/>
                </a:solidFill>
                <a:latin typeface="Century Gothic" panose="020B0502020202090204" pitchFamily="34" charset="0"/>
              </a:defRPr>
            </a:lvl8pPr>
            <a:lvl9pPr marL="3886200" indent="-228600" eaLnBrk="0" fontAlgn="base" hangingPunct="0">
              <a:spcBef>
                <a:spcPct val="0"/>
              </a:spcBef>
              <a:spcAft>
                <a:spcPct val="0"/>
              </a:spcAft>
              <a:defRPr b="1">
                <a:solidFill>
                  <a:schemeClr val="tx1"/>
                </a:solidFill>
                <a:latin typeface="Century Gothic" panose="020B0502020202090204" pitchFamily="34" charset="0"/>
              </a:defRPr>
            </a:lvl9pPr>
          </a:lstStyle>
          <a:p>
            <a:fld id="{8793494E-CECB-41DC-A842-1718FEB035C4}" type="slidenum">
              <a:rPr lang="en-GB" altLang="en-US" b="0">
                <a:latin typeface="Arial" panose="020B0604020202020204" pitchFamily="34" charset="0"/>
              </a:rPr>
              <a:pPr/>
              <a:t>35</a:t>
            </a:fld>
            <a:endParaRPr lang="en-GB" altLang="en-US" b="0">
              <a:latin typeface="Arial" panose="020B0604020202020204" pitchFamily="34" charset="0"/>
            </a:endParaRPr>
          </a:p>
        </p:txBody>
      </p:sp>
      <p:sp>
        <p:nvSpPr>
          <p:cNvPr id="4099" name="Rectangle 2">
            <a:extLst>
              <a:ext uri="{FF2B5EF4-FFF2-40B4-BE49-F238E27FC236}">
                <a16:creationId xmlns:a16="http://schemas.microsoft.com/office/drawing/2014/main" id="{B1C9750C-507F-7715-7930-216D7B300F23}"/>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89D972C3-5212-6C0C-954F-97DF47B3CC41}"/>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8DEB2736-5921-7B74-D36F-F357165C09E3}"/>
              </a:ext>
            </a:extLst>
          </p:cNvPr>
          <p:cNvSpPr>
            <a:spLocks noGrp="1" noChangeArrowheads="1"/>
          </p:cNvSpPr>
          <p:nvPr>
            <p:ph type="sldNum" sz="quarter" idx="5"/>
          </p:nvPr>
        </p:nvSpPr>
        <p:spPr>
          <a:noFill/>
        </p:spPr>
        <p:txBody>
          <a:bodyPr/>
          <a:lstStyle>
            <a:lvl1pPr>
              <a:defRPr b="1">
                <a:solidFill>
                  <a:schemeClr val="tx1"/>
                </a:solidFill>
                <a:latin typeface="Century Gothic" panose="020B0502020202090204" pitchFamily="34" charset="0"/>
              </a:defRPr>
            </a:lvl1pPr>
            <a:lvl2pPr marL="742950" indent="-285750">
              <a:defRPr b="1">
                <a:solidFill>
                  <a:schemeClr val="tx1"/>
                </a:solidFill>
                <a:latin typeface="Century Gothic" panose="020B0502020202090204" pitchFamily="34" charset="0"/>
              </a:defRPr>
            </a:lvl2pPr>
            <a:lvl3pPr marL="1143000" indent="-228600">
              <a:defRPr b="1">
                <a:solidFill>
                  <a:schemeClr val="tx1"/>
                </a:solidFill>
                <a:latin typeface="Century Gothic" panose="020B0502020202090204" pitchFamily="34" charset="0"/>
              </a:defRPr>
            </a:lvl3pPr>
            <a:lvl4pPr marL="1600200" indent="-228600">
              <a:defRPr b="1">
                <a:solidFill>
                  <a:schemeClr val="tx1"/>
                </a:solidFill>
                <a:latin typeface="Century Gothic" panose="020B0502020202090204" pitchFamily="34" charset="0"/>
              </a:defRPr>
            </a:lvl4pPr>
            <a:lvl5pPr marL="2057400" indent="-228600">
              <a:defRPr b="1">
                <a:solidFill>
                  <a:schemeClr val="tx1"/>
                </a:solidFill>
                <a:latin typeface="Century Gothic" panose="020B0502020202090204" pitchFamily="34" charset="0"/>
              </a:defRPr>
            </a:lvl5pPr>
            <a:lvl6pPr marL="2514600" indent="-228600" eaLnBrk="0" fontAlgn="base" hangingPunct="0">
              <a:spcBef>
                <a:spcPct val="0"/>
              </a:spcBef>
              <a:spcAft>
                <a:spcPct val="0"/>
              </a:spcAft>
              <a:defRPr b="1">
                <a:solidFill>
                  <a:schemeClr val="tx1"/>
                </a:solidFill>
                <a:latin typeface="Century Gothic" panose="020B0502020202090204" pitchFamily="34" charset="0"/>
              </a:defRPr>
            </a:lvl6pPr>
            <a:lvl7pPr marL="2971800" indent="-228600" eaLnBrk="0" fontAlgn="base" hangingPunct="0">
              <a:spcBef>
                <a:spcPct val="0"/>
              </a:spcBef>
              <a:spcAft>
                <a:spcPct val="0"/>
              </a:spcAft>
              <a:defRPr b="1">
                <a:solidFill>
                  <a:schemeClr val="tx1"/>
                </a:solidFill>
                <a:latin typeface="Century Gothic" panose="020B0502020202090204" pitchFamily="34" charset="0"/>
              </a:defRPr>
            </a:lvl7pPr>
            <a:lvl8pPr marL="3429000" indent="-228600" eaLnBrk="0" fontAlgn="base" hangingPunct="0">
              <a:spcBef>
                <a:spcPct val="0"/>
              </a:spcBef>
              <a:spcAft>
                <a:spcPct val="0"/>
              </a:spcAft>
              <a:defRPr b="1">
                <a:solidFill>
                  <a:schemeClr val="tx1"/>
                </a:solidFill>
                <a:latin typeface="Century Gothic" panose="020B0502020202090204" pitchFamily="34" charset="0"/>
              </a:defRPr>
            </a:lvl8pPr>
            <a:lvl9pPr marL="3886200" indent="-228600" eaLnBrk="0" fontAlgn="base" hangingPunct="0">
              <a:spcBef>
                <a:spcPct val="0"/>
              </a:spcBef>
              <a:spcAft>
                <a:spcPct val="0"/>
              </a:spcAft>
              <a:defRPr b="1">
                <a:solidFill>
                  <a:schemeClr val="tx1"/>
                </a:solidFill>
                <a:latin typeface="Century Gothic" panose="020B0502020202090204" pitchFamily="34" charset="0"/>
              </a:defRPr>
            </a:lvl9pPr>
          </a:lstStyle>
          <a:p>
            <a:fld id="{A00AF4FC-0826-4198-B456-0B669A8F439A}" type="slidenum">
              <a:rPr lang="en-GB" altLang="en-US" b="0">
                <a:latin typeface="Arial" panose="020B0604020202020204" pitchFamily="34" charset="0"/>
              </a:rPr>
              <a:pPr/>
              <a:t>36</a:t>
            </a:fld>
            <a:endParaRPr lang="en-GB" altLang="en-US" b="0">
              <a:latin typeface="Arial" panose="020B0604020202020204" pitchFamily="34" charset="0"/>
            </a:endParaRPr>
          </a:p>
        </p:txBody>
      </p:sp>
      <p:sp>
        <p:nvSpPr>
          <p:cNvPr id="6147" name="Rectangle 2">
            <a:extLst>
              <a:ext uri="{FF2B5EF4-FFF2-40B4-BE49-F238E27FC236}">
                <a16:creationId xmlns:a16="http://schemas.microsoft.com/office/drawing/2014/main" id="{CE5FD514-379E-93E0-D211-85BC4679F08F}"/>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59E0DE7F-8769-57E0-C6E9-B2CC1AD8004E}"/>
              </a:ext>
            </a:extLst>
          </p:cNvPr>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858844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4478836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90272843-D769-EFDB-D74A-59A8E9D1C206}"/>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B804E3E9-E293-EEF4-F066-2EA69CDA4620}"/>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Century Gothic" pitchFamily="34" charset="0"/>
        </a:defRPr>
      </a:lvl2pPr>
      <a:lvl3pPr algn="l" rtl="0" eaLnBrk="0" fontAlgn="base" hangingPunct="0">
        <a:spcBef>
          <a:spcPct val="0"/>
        </a:spcBef>
        <a:spcAft>
          <a:spcPct val="0"/>
        </a:spcAft>
        <a:defRPr sz="2400" b="1">
          <a:solidFill>
            <a:srgbClr val="008BBD"/>
          </a:solidFill>
          <a:latin typeface="Century Gothic" pitchFamily="34" charset="0"/>
        </a:defRPr>
      </a:lvl3pPr>
      <a:lvl4pPr algn="l" rtl="0" eaLnBrk="0" fontAlgn="base" hangingPunct="0">
        <a:spcBef>
          <a:spcPct val="0"/>
        </a:spcBef>
        <a:spcAft>
          <a:spcPct val="0"/>
        </a:spcAft>
        <a:defRPr sz="2400" b="1">
          <a:solidFill>
            <a:srgbClr val="008BBD"/>
          </a:solidFill>
          <a:latin typeface="Century Gothic" pitchFamily="34" charset="0"/>
        </a:defRPr>
      </a:lvl4pPr>
      <a:lvl5pPr algn="l" rtl="0" eaLnBrk="0" fontAlgn="base" hangingPunct="0">
        <a:spcBef>
          <a:spcPct val="0"/>
        </a:spcBef>
        <a:spcAft>
          <a:spcPct val="0"/>
        </a:spcAft>
        <a:defRPr sz="2400" b="1">
          <a:solidFill>
            <a:srgbClr val="008BBD"/>
          </a:solidFill>
          <a:latin typeface="Century Gothic" pitchFamily="34"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theguardian.com/global-development/2023/jun/05/yvette-yaa-konadu-tetteh-how-ghana-became-fast-fashions-dumping-groun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oca-colacompany.com/media-center/how-coca-cola-supports-recycling-in-the-u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onsuunt.com/product-life-cycl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DB2E3AE-04A0-82D4-B743-C2EF1ED49141}"/>
              </a:ext>
            </a:extLst>
          </p:cNvPr>
          <p:cNvSpPr>
            <a:spLocks noChangeArrowheads="1"/>
          </p:cNvSpPr>
          <p:nvPr/>
        </p:nvSpPr>
        <p:spPr bwMode="auto">
          <a:xfrm>
            <a:off x="-18306" y="2505959"/>
            <a:ext cx="9162306" cy="180022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2636912"/>
            <a:ext cx="9144000" cy="146706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Rounded MT Bold"/>
                <a:ea typeface="+mj-ea"/>
              </a:rPr>
              <a:t>DC:ST</a:t>
            </a: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2000" b="0" i="0" u="none" strike="noStrike" kern="0" cap="none" spc="15" normalizeH="0" baseline="0" noProof="0" dirty="0">
                <a:ln>
                  <a:noFill/>
                </a:ln>
                <a:solidFill>
                  <a:sysClr val="window" lastClr="FFFFFF"/>
                </a:solidFill>
                <a:effectLst/>
                <a:uLnTx/>
                <a:uFillTx/>
                <a:latin typeface="Arial Rounded MT Bold"/>
                <a:ea typeface="+mj-ea"/>
              </a:rPr>
              <a:t>DESIGN CIRCULARITY : SUSTAINABLE THINKING</a:t>
            </a:r>
          </a:p>
          <a:p>
            <a:pPr marL="12700" marR="0" lvl="0" indent="0" algn="ctr" defTabSz="914400" rtl="0" eaLnBrk="1" fontAlgn="auto" latinLnBrk="0" hangingPunct="1">
              <a:lnSpc>
                <a:spcPct val="100000"/>
              </a:lnSpc>
              <a:spcBef>
                <a:spcPts val="100"/>
              </a:spcBef>
              <a:spcAft>
                <a:spcPts val="0"/>
              </a:spcAft>
              <a:buClrTx/>
              <a:buSzTx/>
              <a:buFontTx/>
              <a:buNone/>
              <a:tabLst/>
              <a:defRPr/>
            </a:pP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1600" b="0" i="0" u="none" strike="noStrike" kern="0" cap="none" spc="15" normalizeH="0" baseline="0" noProof="0" dirty="0">
                <a:ln>
                  <a:noFill/>
                </a:ln>
                <a:solidFill>
                  <a:sysClr val="window" lastClr="FFFFFF"/>
                </a:solidFill>
                <a:effectLst/>
                <a:uLnTx/>
                <a:uFillTx/>
                <a:latin typeface="Arial Rounded MT Bold"/>
                <a:ea typeface="+mj-ea"/>
              </a:rPr>
              <a:t>M ARCHER</a:t>
            </a:r>
          </a:p>
        </p:txBody>
      </p:sp>
    </p:spTree>
    <p:extLst>
      <p:ext uri="{BB962C8B-B14F-4D97-AF65-F5344CB8AC3E}">
        <p14:creationId xmlns:p14="http://schemas.microsoft.com/office/powerpoint/2010/main" val="2311800749"/>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434AFBA-E8BB-88C2-519A-A7341A0C8D53}"/>
              </a:ext>
            </a:extLst>
          </p:cNvPr>
          <p:cNvSpPr>
            <a:spLocks noGrp="1" noChangeArrowheads="1"/>
          </p:cNvSpPr>
          <p:nvPr>
            <p:ph type="ctrTitle"/>
          </p:nvPr>
        </p:nvSpPr>
        <p:spPr>
          <a:xfrm>
            <a:off x="193675" y="1828800"/>
            <a:ext cx="8569325" cy="504825"/>
          </a:xfrm>
        </p:spPr>
        <p:txBody>
          <a:bodyPr/>
          <a:lstStyle/>
          <a:p>
            <a:pPr marL="457200" indent="-457200" eaLnBrk="1" hangingPunct="1"/>
            <a:r>
              <a:rPr lang="en-GB" altLang="en-US" dirty="0"/>
              <a:t>3. life-cycle</a:t>
            </a:r>
          </a:p>
        </p:txBody>
      </p:sp>
      <p:sp>
        <p:nvSpPr>
          <p:cNvPr id="6147" name="Rectangle 3">
            <a:extLst>
              <a:ext uri="{FF2B5EF4-FFF2-40B4-BE49-F238E27FC236}">
                <a16:creationId xmlns:a16="http://schemas.microsoft.com/office/drawing/2014/main" id="{F99DF947-6FBC-890B-6923-A2979E722A0C}"/>
              </a:ext>
            </a:extLst>
          </p:cNvPr>
          <p:cNvSpPr>
            <a:spLocks noGrp="1" noChangeArrowheads="1"/>
          </p:cNvSpPr>
          <p:nvPr>
            <p:ph type="subTitle" idx="1"/>
          </p:nvPr>
        </p:nvSpPr>
        <p:spPr>
          <a:xfrm>
            <a:off x="193675" y="2362200"/>
            <a:ext cx="8569325" cy="3505200"/>
          </a:xfrm>
        </p:spPr>
        <p:txBody>
          <a:bodyPr/>
          <a:lstStyle/>
          <a:p>
            <a:pPr marL="355600" indent="-355600" algn="l" eaLnBrk="1" hangingPunct="1"/>
            <a:r>
              <a:rPr lang="en-GB" altLang="en-US" b="1" dirty="0">
                <a:latin typeface="Century Gothic" panose="020B0502020202090204" pitchFamily="34" charset="0"/>
              </a:rPr>
              <a:t>key learning objective</a:t>
            </a:r>
            <a:r>
              <a:rPr lang="en-GB" altLang="en-US" dirty="0">
                <a:latin typeface="Century Gothic" panose="020B0502020202090204" pitchFamily="34" charset="0"/>
              </a:rPr>
              <a:t> : understand life-cycle systems and thinking</a:t>
            </a:r>
          </a:p>
          <a:p>
            <a:pPr marL="355600" indent="-355600" algn="l" eaLnBrk="1" hangingPunct="1"/>
            <a:r>
              <a:rPr lang="en-GB" altLang="en-US" b="1" dirty="0">
                <a:latin typeface="Century Gothic" panose="020B0502020202090204" pitchFamily="34" charset="0"/>
              </a:rPr>
              <a:t>	</a:t>
            </a:r>
          </a:p>
          <a:p>
            <a:pPr marL="355600" indent="-355600" algn="l" eaLnBrk="1" hangingPunct="1">
              <a:buFontTx/>
              <a:buChar char="•"/>
            </a:pPr>
            <a:r>
              <a:rPr lang="en-GB" altLang="en-US" dirty="0">
                <a:latin typeface="Century Gothic" panose="020B0502020202090204" pitchFamily="34" charset="0"/>
              </a:rPr>
              <a:t>life-cycle thinking</a:t>
            </a:r>
          </a:p>
          <a:p>
            <a:pPr marL="355600" indent="-355600" algn="l" eaLnBrk="1" hangingPunct="1">
              <a:buFontTx/>
              <a:buChar char="•"/>
            </a:pPr>
            <a:r>
              <a:rPr lang="en-GB" altLang="en-US" dirty="0">
                <a:latin typeface="Century Gothic" panose="020B0502020202090204" pitchFamily="34" charset="0"/>
              </a:rPr>
              <a:t>Product/system life-cycle stages (cradle to cradle)</a:t>
            </a:r>
          </a:p>
          <a:p>
            <a:pPr marL="355600" indent="-355600" algn="l" eaLnBrk="1" hangingPunct="1"/>
            <a:endParaRPr lang="en-GB" altLang="en-US" dirty="0">
              <a:latin typeface="Century Gothic" panose="020B0502020202090204" pitchFamily="34" charset="0"/>
            </a:endParaRPr>
          </a:p>
          <a:p>
            <a:pPr marL="355600" indent="-355600" algn="l" eaLnBrk="1" hangingPunct="1"/>
            <a:endParaRPr lang="en-GB" altLang="en-US" dirty="0">
              <a:latin typeface="Century Gothic" panose="020B0502020202090204" pitchFamily="34" charset="0"/>
            </a:endParaRPr>
          </a:p>
          <a:p>
            <a:pPr marL="355600" indent="-355600" algn="l" eaLnBrk="1" hangingPunct="1"/>
            <a:endParaRPr lang="en-GB" altLang="en-US" dirty="0">
              <a:latin typeface="Century Gothic" panose="020B0502020202090204" pitchFamily="34" charset="0"/>
            </a:endParaRPr>
          </a:p>
        </p:txBody>
      </p:sp>
      <p:sp>
        <p:nvSpPr>
          <p:cNvPr id="6148" name="Rectangle 3">
            <a:extLst>
              <a:ext uri="{FF2B5EF4-FFF2-40B4-BE49-F238E27FC236}">
                <a16:creationId xmlns:a16="http://schemas.microsoft.com/office/drawing/2014/main" id="{BB51843A-00DD-C451-2ACB-F9F9F4B22927}"/>
              </a:ext>
            </a:extLst>
          </p:cNvPr>
          <p:cNvSpPr>
            <a:spLocks noChangeArrowheads="1"/>
          </p:cNvSpPr>
          <p:nvPr/>
        </p:nvSpPr>
        <p:spPr bwMode="auto">
          <a:xfrm>
            <a:off x="107950" y="115888"/>
            <a:ext cx="8928100" cy="172878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u="sng">
              <a:solidFill>
                <a:schemeClr val="tx1"/>
              </a:solidFill>
              <a:latin typeface="Century Gothic" panose="020B0502020202090204" pitchFamily="34" charset="0"/>
            </a:endParaRPr>
          </a:p>
        </p:txBody>
      </p:sp>
      <p:sp>
        <p:nvSpPr>
          <p:cNvPr id="6149" name="Rectangle 4">
            <a:extLst>
              <a:ext uri="{FF2B5EF4-FFF2-40B4-BE49-F238E27FC236}">
                <a16:creationId xmlns:a16="http://schemas.microsoft.com/office/drawing/2014/main" id="{2CE135C4-BB1E-41B1-B52A-3D3B54D16A7B}"/>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u="sng">
              <a:solidFill>
                <a:schemeClr val="tx1"/>
              </a:solidFill>
              <a:latin typeface="Century Gothic" panose="020B0502020202090204" pitchFamily="34" charset="0"/>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B65BCB-51BC-E2EC-1A25-25DC8242F000}"/>
              </a:ext>
            </a:extLst>
          </p:cNvPr>
          <p:cNvPicPr>
            <a:picLocks noChangeAspect="1"/>
          </p:cNvPicPr>
          <p:nvPr/>
        </p:nvPicPr>
        <p:blipFill>
          <a:blip r:embed="rId3"/>
          <a:stretch>
            <a:fillRect/>
          </a:stretch>
        </p:blipFill>
        <p:spPr>
          <a:xfrm>
            <a:off x="971600" y="732389"/>
            <a:ext cx="7200800" cy="5393222"/>
          </a:xfrm>
          <a:prstGeom prst="rect">
            <a:avLst/>
          </a:prstGeom>
        </p:spPr>
      </p:pic>
      <p:sp>
        <p:nvSpPr>
          <p:cNvPr id="2" name="Rectangle 2">
            <a:extLst>
              <a:ext uri="{FF2B5EF4-FFF2-40B4-BE49-F238E27FC236}">
                <a16:creationId xmlns:a16="http://schemas.microsoft.com/office/drawing/2014/main" id="{960144CA-DBC2-A150-F99E-E7803317A457}"/>
              </a:ext>
            </a:extLst>
          </p:cNvPr>
          <p:cNvSpPr>
            <a:spLocks noChangeArrowheads="1"/>
          </p:cNvSpPr>
          <p:nvPr/>
        </p:nvSpPr>
        <p:spPr bwMode="auto">
          <a:xfrm>
            <a:off x="6084168" y="836712"/>
            <a:ext cx="2088232" cy="864096"/>
          </a:xfrm>
          <a:prstGeom prst="rect">
            <a:avLst/>
          </a:prstGeom>
          <a:noFill/>
          <a:ln>
            <a:noFill/>
          </a:ln>
          <a:effectLst/>
        </p:spPr>
        <p:txBody>
          <a:bodyPr lIns="162000" tIns="18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2400" dirty="0">
                <a:solidFill>
                  <a:schemeClr val="bg1"/>
                </a:solidFill>
                <a:latin typeface="Century Gothic" panose="020B0502020202090204" pitchFamily="34" charset="0"/>
              </a:rPr>
              <a:t>why </a:t>
            </a:r>
            <a:r>
              <a:rPr lang="en-GB" altLang="en-US" sz="2400" b="0" dirty="0">
                <a:solidFill>
                  <a:schemeClr val="bg1"/>
                </a:solidFill>
                <a:latin typeface="Century Gothic" panose="020B0502020202090204" pitchFamily="34" charset="0"/>
              </a:rPr>
              <a:t>is this?</a:t>
            </a:r>
            <a:endParaRPr lang="en-GB" altLang="en-US" sz="3200" b="0" dirty="0">
              <a:solidFill>
                <a:schemeClr val="bg1"/>
              </a:solidFill>
              <a:latin typeface="Century Gothic" panose="020B0502020202090204" pitchFamily="34" charset="0"/>
            </a:endParaRPr>
          </a:p>
        </p:txBody>
      </p:sp>
    </p:spTree>
    <p:extLst>
      <p:ext uri="{BB962C8B-B14F-4D97-AF65-F5344CB8AC3E}">
        <p14:creationId xmlns:p14="http://schemas.microsoft.com/office/powerpoint/2010/main" val="5140069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BCCB90A-D70C-5513-4EF2-3814D7F6000B}"/>
              </a:ext>
            </a:extLst>
          </p:cNvPr>
          <p:cNvSpPr>
            <a:spLocks noChangeArrowheads="1"/>
          </p:cNvSpPr>
          <p:nvPr/>
        </p:nvSpPr>
        <p:spPr bwMode="auto">
          <a:xfrm>
            <a:off x="0" y="0"/>
            <a:ext cx="9144000" cy="28527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8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2400" dirty="0">
                <a:solidFill>
                  <a:schemeClr val="bg1"/>
                </a:solidFill>
                <a:latin typeface="Century Gothic" panose="020B0502020202090204" pitchFamily="34" charset="0"/>
              </a:rPr>
              <a:t>life cycle thinking</a:t>
            </a:r>
            <a:r>
              <a:rPr lang="en-GB" altLang="en-US" sz="2400" b="0" dirty="0">
                <a:solidFill>
                  <a:schemeClr val="bg1"/>
                </a:solidFill>
                <a:latin typeface="Century Gothic" panose="020B0502020202090204" pitchFamily="34" charset="0"/>
              </a:rPr>
              <a:t> expands the traditional focus on manufacturing processes to incorporate all stages from material extraction through to end-of-life</a:t>
            </a:r>
            <a:endParaRPr lang="en-GB" altLang="en-US" sz="3200" b="0" dirty="0">
              <a:solidFill>
                <a:schemeClr val="bg1"/>
              </a:solidFill>
              <a:latin typeface="Century Gothic" panose="020B0502020202090204" pitchFamily="34" charset="0"/>
            </a:endParaRPr>
          </a:p>
        </p:txBody>
      </p:sp>
      <p:pic>
        <p:nvPicPr>
          <p:cNvPr id="840707" name="Picture 3" descr="cycles">
            <a:extLst>
              <a:ext uri="{FF2B5EF4-FFF2-40B4-BE49-F238E27FC236}">
                <a16:creationId xmlns:a16="http://schemas.microsoft.com/office/drawing/2014/main" id="{9096D223-6B15-49AA-94BF-BB7701E99F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6871"/>
          <a:stretch>
            <a:fillRect/>
          </a:stretch>
        </p:blipFill>
        <p:spPr bwMode="auto">
          <a:xfrm>
            <a:off x="250825" y="3140075"/>
            <a:ext cx="1982788"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0708" name="Text Box 4">
            <a:extLst>
              <a:ext uri="{FF2B5EF4-FFF2-40B4-BE49-F238E27FC236}">
                <a16:creationId xmlns:a16="http://schemas.microsoft.com/office/drawing/2014/main" id="{8F14B348-04BA-BCB3-C5E9-0FD213479BC0}"/>
              </a:ext>
            </a:extLst>
          </p:cNvPr>
          <p:cNvSpPr txBox="1">
            <a:spLocks noChangeArrowheads="1"/>
          </p:cNvSpPr>
          <p:nvPr/>
        </p:nvSpPr>
        <p:spPr bwMode="auto">
          <a:xfrm>
            <a:off x="468313" y="2320925"/>
            <a:ext cx="9588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800">
                <a:solidFill>
                  <a:schemeClr val="bg1"/>
                </a:solidFill>
                <a:latin typeface="Century Gothic" panose="020B0502020202090204" pitchFamily="34" charset="0"/>
                <a:cs typeface="Arial" panose="020B0604020202020204" pitchFamily="34" charset="0"/>
              </a:rPr>
              <a:t>take</a:t>
            </a:r>
          </a:p>
        </p:txBody>
      </p:sp>
      <p:sp>
        <p:nvSpPr>
          <p:cNvPr id="840709" name="Text Box 5">
            <a:extLst>
              <a:ext uri="{FF2B5EF4-FFF2-40B4-BE49-F238E27FC236}">
                <a16:creationId xmlns:a16="http://schemas.microsoft.com/office/drawing/2014/main" id="{095E25E1-ADC6-5A80-B9BE-B9BA084EB73A}"/>
              </a:ext>
            </a:extLst>
          </p:cNvPr>
          <p:cNvSpPr txBox="1">
            <a:spLocks noChangeArrowheads="1"/>
          </p:cNvSpPr>
          <p:nvPr/>
        </p:nvSpPr>
        <p:spPr bwMode="auto">
          <a:xfrm>
            <a:off x="2843213" y="2320925"/>
            <a:ext cx="11874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800">
                <a:solidFill>
                  <a:schemeClr val="bg1"/>
                </a:solidFill>
                <a:latin typeface="Century Gothic" panose="020B0502020202090204" pitchFamily="34" charset="0"/>
                <a:cs typeface="Arial" panose="020B0604020202020204" pitchFamily="34" charset="0"/>
              </a:rPr>
              <a:t>make</a:t>
            </a:r>
          </a:p>
        </p:txBody>
      </p:sp>
      <p:sp>
        <p:nvSpPr>
          <p:cNvPr id="840710" name="Text Box 6">
            <a:extLst>
              <a:ext uri="{FF2B5EF4-FFF2-40B4-BE49-F238E27FC236}">
                <a16:creationId xmlns:a16="http://schemas.microsoft.com/office/drawing/2014/main" id="{AA679046-8BFB-E296-A2F4-E2A047C6B94B}"/>
              </a:ext>
            </a:extLst>
          </p:cNvPr>
          <p:cNvSpPr txBox="1">
            <a:spLocks noChangeArrowheads="1"/>
          </p:cNvSpPr>
          <p:nvPr/>
        </p:nvSpPr>
        <p:spPr bwMode="auto">
          <a:xfrm>
            <a:off x="7378700" y="2320925"/>
            <a:ext cx="1193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800">
                <a:solidFill>
                  <a:schemeClr val="bg1"/>
                </a:solidFill>
                <a:latin typeface="Century Gothic" panose="020B0502020202090204" pitchFamily="34" charset="0"/>
                <a:cs typeface="Arial" panose="020B0604020202020204" pitchFamily="34" charset="0"/>
              </a:rPr>
              <a:t>waste</a:t>
            </a:r>
          </a:p>
        </p:txBody>
      </p:sp>
      <p:sp>
        <p:nvSpPr>
          <p:cNvPr id="840711" name="Text Box 7">
            <a:extLst>
              <a:ext uri="{FF2B5EF4-FFF2-40B4-BE49-F238E27FC236}">
                <a16:creationId xmlns:a16="http://schemas.microsoft.com/office/drawing/2014/main" id="{0A3CD0C6-0156-4F7D-BE08-A2DB7EFA1232}"/>
              </a:ext>
            </a:extLst>
          </p:cNvPr>
          <p:cNvSpPr txBox="1">
            <a:spLocks noChangeArrowheads="1"/>
          </p:cNvSpPr>
          <p:nvPr/>
        </p:nvSpPr>
        <p:spPr bwMode="auto">
          <a:xfrm>
            <a:off x="4938713" y="2320925"/>
            <a:ext cx="159861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800">
                <a:solidFill>
                  <a:schemeClr val="bg1"/>
                </a:solidFill>
                <a:latin typeface="Century Gothic" panose="020B0502020202090204" pitchFamily="34" charset="0"/>
                <a:cs typeface="Arial" panose="020B0604020202020204" pitchFamily="34" charset="0"/>
              </a:rPr>
              <a:t>buy/use</a:t>
            </a:r>
          </a:p>
        </p:txBody>
      </p:sp>
      <p:grpSp>
        <p:nvGrpSpPr>
          <p:cNvPr id="840712" name="Group 8">
            <a:extLst>
              <a:ext uri="{FF2B5EF4-FFF2-40B4-BE49-F238E27FC236}">
                <a16:creationId xmlns:a16="http://schemas.microsoft.com/office/drawing/2014/main" id="{5923B666-5E6F-BAFC-DFE7-83F3512BEDCA}"/>
              </a:ext>
            </a:extLst>
          </p:cNvPr>
          <p:cNvGrpSpPr>
            <a:grpSpLocks/>
          </p:cNvGrpSpPr>
          <p:nvPr/>
        </p:nvGrpSpPr>
        <p:grpSpPr bwMode="auto">
          <a:xfrm>
            <a:off x="512763" y="5156200"/>
            <a:ext cx="7372350" cy="936625"/>
            <a:chOff x="323" y="3430"/>
            <a:chExt cx="4644" cy="590"/>
          </a:xfrm>
        </p:grpSpPr>
        <p:sp>
          <p:nvSpPr>
            <p:cNvPr id="8205" name="Line 9">
              <a:extLst>
                <a:ext uri="{FF2B5EF4-FFF2-40B4-BE49-F238E27FC236}">
                  <a16:creationId xmlns:a16="http://schemas.microsoft.com/office/drawing/2014/main" id="{70512518-4BDB-35F1-4AA7-52EFB54A3EFE}"/>
                </a:ext>
              </a:extLst>
            </p:cNvPr>
            <p:cNvSpPr>
              <a:spLocks noChangeShapeType="1"/>
            </p:cNvSpPr>
            <p:nvPr/>
          </p:nvSpPr>
          <p:spPr bwMode="auto">
            <a:xfrm>
              <a:off x="4967" y="3430"/>
              <a:ext cx="0" cy="545"/>
            </a:xfrm>
            <a:prstGeom prst="line">
              <a:avLst/>
            </a:prstGeom>
            <a:noFill/>
            <a:ln w="381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6" name="Line 10">
              <a:extLst>
                <a:ext uri="{FF2B5EF4-FFF2-40B4-BE49-F238E27FC236}">
                  <a16:creationId xmlns:a16="http://schemas.microsoft.com/office/drawing/2014/main" id="{AFD39888-8D9B-2461-3E10-87D130AAF3B4}"/>
                </a:ext>
              </a:extLst>
            </p:cNvPr>
            <p:cNvSpPr>
              <a:spLocks noChangeShapeType="1"/>
            </p:cNvSpPr>
            <p:nvPr/>
          </p:nvSpPr>
          <p:spPr bwMode="auto">
            <a:xfrm flipH="1">
              <a:off x="612" y="4020"/>
              <a:ext cx="4354" cy="0"/>
            </a:xfrm>
            <a:prstGeom prst="line">
              <a:avLst/>
            </a:prstGeom>
            <a:noFill/>
            <a:ln w="381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7" name="Line 11">
              <a:extLst>
                <a:ext uri="{FF2B5EF4-FFF2-40B4-BE49-F238E27FC236}">
                  <a16:creationId xmlns:a16="http://schemas.microsoft.com/office/drawing/2014/main" id="{E26DC484-CC95-2A79-F2A4-25F54F08A150}"/>
                </a:ext>
              </a:extLst>
            </p:cNvPr>
            <p:cNvSpPr>
              <a:spLocks noChangeShapeType="1"/>
            </p:cNvSpPr>
            <p:nvPr/>
          </p:nvSpPr>
          <p:spPr bwMode="auto">
            <a:xfrm flipV="1">
              <a:off x="3606" y="3430"/>
              <a:ext cx="0" cy="318"/>
            </a:xfrm>
            <a:prstGeom prst="line">
              <a:avLst/>
            </a:prstGeom>
            <a:noFill/>
            <a:ln w="381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8" name="Line 12">
              <a:extLst>
                <a:ext uri="{FF2B5EF4-FFF2-40B4-BE49-F238E27FC236}">
                  <a16:creationId xmlns:a16="http://schemas.microsoft.com/office/drawing/2014/main" id="{DFC571B2-ED16-58B0-B296-7D0D7A09C93D}"/>
                </a:ext>
              </a:extLst>
            </p:cNvPr>
            <p:cNvSpPr>
              <a:spLocks noChangeShapeType="1"/>
            </p:cNvSpPr>
            <p:nvPr/>
          </p:nvSpPr>
          <p:spPr bwMode="auto">
            <a:xfrm flipV="1">
              <a:off x="2126" y="3430"/>
              <a:ext cx="0" cy="318"/>
            </a:xfrm>
            <a:prstGeom prst="line">
              <a:avLst/>
            </a:prstGeom>
            <a:noFill/>
            <a:ln w="381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9" name="Line 13">
              <a:extLst>
                <a:ext uri="{FF2B5EF4-FFF2-40B4-BE49-F238E27FC236}">
                  <a16:creationId xmlns:a16="http://schemas.microsoft.com/office/drawing/2014/main" id="{CFBF6448-D811-2DCD-03AF-9E6C64958DD4}"/>
                </a:ext>
              </a:extLst>
            </p:cNvPr>
            <p:cNvSpPr>
              <a:spLocks noChangeShapeType="1"/>
            </p:cNvSpPr>
            <p:nvPr/>
          </p:nvSpPr>
          <p:spPr bwMode="auto">
            <a:xfrm flipV="1">
              <a:off x="646" y="3430"/>
              <a:ext cx="0" cy="318"/>
            </a:xfrm>
            <a:prstGeom prst="line">
              <a:avLst/>
            </a:prstGeom>
            <a:noFill/>
            <a:ln w="381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0" name="Text Box 14">
              <a:extLst>
                <a:ext uri="{FF2B5EF4-FFF2-40B4-BE49-F238E27FC236}">
                  <a16:creationId xmlns:a16="http://schemas.microsoft.com/office/drawing/2014/main" id="{3AA3BF1A-2316-04EF-9CC7-D9AD611DEC20}"/>
                </a:ext>
              </a:extLst>
            </p:cNvPr>
            <p:cNvSpPr txBox="1">
              <a:spLocks noChangeArrowheads="1"/>
            </p:cNvSpPr>
            <p:nvPr/>
          </p:nvSpPr>
          <p:spPr bwMode="auto">
            <a:xfrm>
              <a:off x="3327" y="3728"/>
              <a:ext cx="60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000">
                  <a:latin typeface="Century Gothic" panose="020B0502020202090204" pitchFamily="34" charset="0"/>
                  <a:cs typeface="Arial" panose="020B0604020202020204" pitchFamily="34" charset="0"/>
                </a:rPr>
                <a:t>re-use</a:t>
              </a:r>
            </a:p>
          </p:txBody>
        </p:sp>
        <p:sp>
          <p:nvSpPr>
            <p:cNvPr id="8211" name="Text Box 15">
              <a:extLst>
                <a:ext uri="{FF2B5EF4-FFF2-40B4-BE49-F238E27FC236}">
                  <a16:creationId xmlns:a16="http://schemas.microsoft.com/office/drawing/2014/main" id="{FAC43309-399B-3933-451A-C6D95654DB17}"/>
                </a:ext>
              </a:extLst>
            </p:cNvPr>
            <p:cNvSpPr txBox="1">
              <a:spLocks noChangeArrowheads="1"/>
            </p:cNvSpPr>
            <p:nvPr/>
          </p:nvSpPr>
          <p:spPr bwMode="auto">
            <a:xfrm>
              <a:off x="1474" y="3728"/>
              <a:ext cx="140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000">
                  <a:latin typeface="Century Gothic" panose="020B0502020202090204" pitchFamily="34" charset="0"/>
                  <a:cs typeface="Arial" panose="020B0604020202020204" pitchFamily="34" charset="0"/>
                </a:rPr>
                <a:t>re--manufacture</a:t>
              </a:r>
            </a:p>
          </p:txBody>
        </p:sp>
        <p:sp>
          <p:nvSpPr>
            <p:cNvPr id="8212" name="Text Box 16">
              <a:extLst>
                <a:ext uri="{FF2B5EF4-FFF2-40B4-BE49-F238E27FC236}">
                  <a16:creationId xmlns:a16="http://schemas.microsoft.com/office/drawing/2014/main" id="{8F1AA48B-2F7F-DCEF-D450-29945DEA5C9A}"/>
                </a:ext>
              </a:extLst>
            </p:cNvPr>
            <p:cNvSpPr txBox="1">
              <a:spLocks noChangeArrowheads="1"/>
            </p:cNvSpPr>
            <p:nvPr/>
          </p:nvSpPr>
          <p:spPr bwMode="auto">
            <a:xfrm>
              <a:off x="323" y="3728"/>
              <a:ext cx="70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000">
                  <a:latin typeface="Century Gothic" panose="020B0502020202090204" pitchFamily="34" charset="0"/>
                  <a:cs typeface="Arial" panose="020B0604020202020204" pitchFamily="34" charset="0"/>
                </a:rPr>
                <a:t>recycle</a:t>
              </a:r>
            </a:p>
          </p:txBody>
        </p:sp>
      </p:grpSp>
      <p:pic>
        <p:nvPicPr>
          <p:cNvPr id="840721" name="Picture 17" descr="cycles">
            <a:extLst>
              <a:ext uri="{FF2B5EF4-FFF2-40B4-BE49-F238E27FC236}">
                <a16:creationId xmlns:a16="http://schemas.microsoft.com/office/drawing/2014/main" id="{485D2D75-2DAD-FAB3-4BA1-3F6863CFA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796" r="49167"/>
          <a:stretch>
            <a:fillRect/>
          </a:stretch>
        </p:blipFill>
        <p:spPr bwMode="auto">
          <a:xfrm>
            <a:off x="2411413" y="3140075"/>
            <a:ext cx="2232025"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0722" name="Picture 18" descr="cycles">
            <a:extLst>
              <a:ext uri="{FF2B5EF4-FFF2-40B4-BE49-F238E27FC236}">
                <a16:creationId xmlns:a16="http://schemas.microsoft.com/office/drawing/2014/main" id="{13C7B733-C18C-B911-6ADF-22CB79167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1703" r="22260"/>
          <a:stretch>
            <a:fillRect/>
          </a:stretch>
        </p:blipFill>
        <p:spPr bwMode="auto">
          <a:xfrm>
            <a:off x="4716463" y="3140075"/>
            <a:ext cx="2232025"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0723" name="Picture 19" descr="cycles">
            <a:extLst>
              <a:ext uri="{FF2B5EF4-FFF2-40B4-BE49-F238E27FC236}">
                <a16:creationId xmlns:a16="http://schemas.microsoft.com/office/drawing/2014/main" id="{450EE8AF-B3A0-7B8C-FCC9-2CF9C4F0D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1111" r="-1260"/>
          <a:stretch>
            <a:fillRect/>
          </a:stretch>
        </p:blipFill>
        <p:spPr bwMode="auto">
          <a:xfrm>
            <a:off x="7237413" y="3140075"/>
            <a:ext cx="1727200"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0724" name="Rectangle 20">
            <a:extLst>
              <a:ext uri="{FF2B5EF4-FFF2-40B4-BE49-F238E27FC236}">
                <a16:creationId xmlns:a16="http://schemas.microsoft.com/office/drawing/2014/main" id="{A4685331-92F2-2DB5-E35D-7BA9D30DEE8A}"/>
              </a:ext>
            </a:extLst>
          </p:cNvPr>
          <p:cNvSpPr>
            <a:spLocks noChangeArrowheads="1"/>
          </p:cNvSpPr>
          <p:nvPr/>
        </p:nvSpPr>
        <p:spPr bwMode="auto">
          <a:xfrm>
            <a:off x="2339975" y="1773238"/>
            <a:ext cx="4608513" cy="3671887"/>
          </a:xfrm>
          <a:prstGeom prst="rect">
            <a:avLst/>
          </a:prstGeom>
          <a:solidFill>
            <a:srgbClr val="FF6600">
              <a:alpha val="14117"/>
            </a:srgbClr>
          </a:solidFill>
          <a:ln w="25400">
            <a:solidFill>
              <a:srgbClr val="FF6600"/>
            </a:solidFill>
            <a:prstDash val="dash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0"/>
              </a:spcBef>
              <a:buFontTx/>
              <a:buNone/>
            </a:pPr>
            <a:r>
              <a:rPr lang="en-GB" altLang="en-US" sz="1400" b="0">
                <a:solidFill>
                  <a:schemeClr val="bg1"/>
                </a:solidFill>
                <a:latin typeface="Century Gothic" panose="020B0502020202090204" pitchFamily="34" charset="0"/>
              </a:rPr>
              <a:t>most designers are concerned  with these stages</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40708"/>
                                        </p:tgtEl>
                                        <p:attrNameLst>
                                          <p:attrName>style.visibility</p:attrName>
                                        </p:attrNameLst>
                                      </p:cBhvr>
                                      <p:to>
                                        <p:strVal val="visible"/>
                                      </p:to>
                                    </p:set>
                                    <p:animEffect transition="in" filter="fade">
                                      <p:cBhvr>
                                        <p:cTn id="7" dur="1000"/>
                                        <p:tgtEl>
                                          <p:spTgt spid="840708"/>
                                        </p:tgtEl>
                                      </p:cBhvr>
                                    </p:animEffect>
                                  </p:childTnLst>
                                </p:cTn>
                              </p:par>
                              <p:par>
                                <p:cTn id="8" presetID="10" presetClass="entr" presetSubtype="0" fill="hold" nodeType="withEffect">
                                  <p:stCondLst>
                                    <p:cond delay="0"/>
                                  </p:stCondLst>
                                  <p:childTnLst>
                                    <p:set>
                                      <p:cBhvr>
                                        <p:cTn id="9" dur="1" fill="hold">
                                          <p:stCondLst>
                                            <p:cond delay="0"/>
                                          </p:stCondLst>
                                        </p:cTn>
                                        <p:tgtEl>
                                          <p:spTgt spid="840707"/>
                                        </p:tgtEl>
                                        <p:attrNameLst>
                                          <p:attrName>style.visibility</p:attrName>
                                        </p:attrNameLst>
                                      </p:cBhvr>
                                      <p:to>
                                        <p:strVal val="visible"/>
                                      </p:to>
                                    </p:set>
                                    <p:animEffect transition="in" filter="fade">
                                      <p:cBhvr>
                                        <p:cTn id="10" dur="1000"/>
                                        <p:tgtEl>
                                          <p:spTgt spid="840707"/>
                                        </p:tgtEl>
                                      </p:cBhvr>
                                    </p:animEffect>
                                  </p:childTnLst>
                                </p:cTn>
                              </p:par>
                            </p:childTnLst>
                          </p:cTn>
                        </p:par>
                        <p:par>
                          <p:cTn id="11" fill="hold" nodeType="afterGroup">
                            <p:stCondLst>
                              <p:cond delay="1000"/>
                            </p:stCondLst>
                            <p:childTnLst>
                              <p:par>
                                <p:cTn id="12" presetID="10" presetClass="entr" presetSubtype="0" fill="hold" nodeType="afterEffect">
                                  <p:stCondLst>
                                    <p:cond delay="0"/>
                                  </p:stCondLst>
                                  <p:childTnLst>
                                    <p:set>
                                      <p:cBhvr>
                                        <p:cTn id="13" dur="1" fill="hold">
                                          <p:stCondLst>
                                            <p:cond delay="0"/>
                                          </p:stCondLst>
                                        </p:cTn>
                                        <p:tgtEl>
                                          <p:spTgt spid="840721"/>
                                        </p:tgtEl>
                                        <p:attrNameLst>
                                          <p:attrName>style.visibility</p:attrName>
                                        </p:attrNameLst>
                                      </p:cBhvr>
                                      <p:to>
                                        <p:strVal val="visible"/>
                                      </p:to>
                                    </p:set>
                                    <p:animEffect transition="in" filter="fade">
                                      <p:cBhvr>
                                        <p:cTn id="14" dur="1000"/>
                                        <p:tgtEl>
                                          <p:spTgt spid="840721"/>
                                        </p:tgtEl>
                                      </p:cBhvr>
                                    </p:animEffect>
                                  </p:childTnLst>
                                </p:cTn>
                              </p:par>
                              <p:par>
                                <p:cTn id="15" presetID="10" presetClass="entr" presetSubtype="0" fill="hold" nodeType="withEffect">
                                  <p:stCondLst>
                                    <p:cond delay="0"/>
                                  </p:stCondLst>
                                  <p:childTnLst>
                                    <p:set>
                                      <p:cBhvr>
                                        <p:cTn id="16" dur="1" fill="hold">
                                          <p:stCondLst>
                                            <p:cond delay="0"/>
                                          </p:stCondLst>
                                        </p:cTn>
                                        <p:tgtEl>
                                          <p:spTgt spid="840709"/>
                                        </p:tgtEl>
                                        <p:attrNameLst>
                                          <p:attrName>style.visibility</p:attrName>
                                        </p:attrNameLst>
                                      </p:cBhvr>
                                      <p:to>
                                        <p:strVal val="visible"/>
                                      </p:to>
                                    </p:set>
                                    <p:animEffect transition="in" filter="fade">
                                      <p:cBhvr>
                                        <p:cTn id="17" dur="1000"/>
                                        <p:tgtEl>
                                          <p:spTgt spid="840709"/>
                                        </p:tgtEl>
                                      </p:cBhvr>
                                    </p:animEffect>
                                  </p:childTnLst>
                                </p:cTn>
                              </p:par>
                            </p:childTnLst>
                          </p:cTn>
                        </p:par>
                        <p:par>
                          <p:cTn id="18" fill="hold" nodeType="afterGroup">
                            <p:stCondLst>
                              <p:cond delay="2000"/>
                            </p:stCondLst>
                            <p:childTnLst>
                              <p:par>
                                <p:cTn id="19" presetID="10" presetClass="entr" presetSubtype="0" fill="hold" nodeType="afterEffect">
                                  <p:stCondLst>
                                    <p:cond delay="0"/>
                                  </p:stCondLst>
                                  <p:childTnLst>
                                    <p:set>
                                      <p:cBhvr>
                                        <p:cTn id="20" dur="1" fill="hold">
                                          <p:stCondLst>
                                            <p:cond delay="0"/>
                                          </p:stCondLst>
                                        </p:cTn>
                                        <p:tgtEl>
                                          <p:spTgt spid="840722"/>
                                        </p:tgtEl>
                                        <p:attrNameLst>
                                          <p:attrName>style.visibility</p:attrName>
                                        </p:attrNameLst>
                                      </p:cBhvr>
                                      <p:to>
                                        <p:strVal val="visible"/>
                                      </p:to>
                                    </p:set>
                                    <p:animEffect transition="in" filter="fade">
                                      <p:cBhvr>
                                        <p:cTn id="21" dur="1000"/>
                                        <p:tgtEl>
                                          <p:spTgt spid="840722"/>
                                        </p:tgtEl>
                                      </p:cBhvr>
                                    </p:animEffect>
                                  </p:childTnLst>
                                </p:cTn>
                              </p:par>
                              <p:par>
                                <p:cTn id="22" presetID="10" presetClass="entr" presetSubtype="0" fill="hold" nodeType="withEffect">
                                  <p:stCondLst>
                                    <p:cond delay="0"/>
                                  </p:stCondLst>
                                  <p:childTnLst>
                                    <p:set>
                                      <p:cBhvr>
                                        <p:cTn id="23" dur="1" fill="hold">
                                          <p:stCondLst>
                                            <p:cond delay="0"/>
                                          </p:stCondLst>
                                        </p:cTn>
                                        <p:tgtEl>
                                          <p:spTgt spid="840711"/>
                                        </p:tgtEl>
                                        <p:attrNameLst>
                                          <p:attrName>style.visibility</p:attrName>
                                        </p:attrNameLst>
                                      </p:cBhvr>
                                      <p:to>
                                        <p:strVal val="visible"/>
                                      </p:to>
                                    </p:set>
                                    <p:animEffect transition="in" filter="fade">
                                      <p:cBhvr>
                                        <p:cTn id="24" dur="1000"/>
                                        <p:tgtEl>
                                          <p:spTgt spid="840711"/>
                                        </p:tgtEl>
                                      </p:cBhvr>
                                    </p:animEffect>
                                  </p:childTnLst>
                                </p:cTn>
                              </p:par>
                            </p:childTnLst>
                          </p:cTn>
                        </p:par>
                        <p:par>
                          <p:cTn id="25" fill="hold" nodeType="afterGroup">
                            <p:stCondLst>
                              <p:cond delay="3000"/>
                            </p:stCondLst>
                            <p:childTnLst>
                              <p:par>
                                <p:cTn id="26" presetID="10" presetClass="entr" presetSubtype="0" fill="hold" nodeType="afterEffect">
                                  <p:stCondLst>
                                    <p:cond delay="0"/>
                                  </p:stCondLst>
                                  <p:childTnLst>
                                    <p:set>
                                      <p:cBhvr>
                                        <p:cTn id="27" dur="1" fill="hold">
                                          <p:stCondLst>
                                            <p:cond delay="0"/>
                                          </p:stCondLst>
                                        </p:cTn>
                                        <p:tgtEl>
                                          <p:spTgt spid="840723"/>
                                        </p:tgtEl>
                                        <p:attrNameLst>
                                          <p:attrName>style.visibility</p:attrName>
                                        </p:attrNameLst>
                                      </p:cBhvr>
                                      <p:to>
                                        <p:strVal val="visible"/>
                                      </p:to>
                                    </p:set>
                                    <p:animEffect transition="in" filter="fade">
                                      <p:cBhvr>
                                        <p:cTn id="28" dur="1000"/>
                                        <p:tgtEl>
                                          <p:spTgt spid="840723"/>
                                        </p:tgtEl>
                                      </p:cBhvr>
                                    </p:animEffect>
                                  </p:childTnLst>
                                </p:cTn>
                              </p:par>
                              <p:par>
                                <p:cTn id="29" presetID="10" presetClass="entr" presetSubtype="0" fill="hold" nodeType="withEffect">
                                  <p:stCondLst>
                                    <p:cond delay="0"/>
                                  </p:stCondLst>
                                  <p:childTnLst>
                                    <p:set>
                                      <p:cBhvr>
                                        <p:cTn id="30" dur="1" fill="hold">
                                          <p:stCondLst>
                                            <p:cond delay="0"/>
                                          </p:stCondLst>
                                        </p:cTn>
                                        <p:tgtEl>
                                          <p:spTgt spid="840710"/>
                                        </p:tgtEl>
                                        <p:attrNameLst>
                                          <p:attrName>style.visibility</p:attrName>
                                        </p:attrNameLst>
                                      </p:cBhvr>
                                      <p:to>
                                        <p:strVal val="visible"/>
                                      </p:to>
                                    </p:set>
                                    <p:animEffect transition="in" filter="fade">
                                      <p:cBhvr>
                                        <p:cTn id="31" dur="1000"/>
                                        <p:tgtEl>
                                          <p:spTgt spid="840710"/>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22" presetClass="entr" presetSubtype="1" fill="hold" nodeType="clickEffect">
                                  <p:stCondLst>
                                    <p:cond delay="0"/>
                                  </p:stCondLst>
                                  <p:childTnLst>
                                    <p:set>
                                      <p:cBhvr>
                                        <p:cTn id="35" dur="1" fill="hold">
                                          <p:stCondLst>
                                            <p:cond delay="0"/>
                                          </p:stCondLst>
                                        </p:cTn>
                                        <p:tgtEl>
                                          <p:spTgt spid="840724"/>
                                        </p:tgtEl>
                                        <p:attrNameLst>
                                          <p:attrName>style.visibility</p:attrName>
                                        </p:attrNameLst>
                                      </p:cBhvr>
                                      <p:to>
                                        <p:strVal val="visible"/>
                                      </p:to>
                                    </p:set>
                                    <p:animEffect transition="in" filter="wipe(up)">
                                      <p:cBhvr>
                                        <p:cTn id="36" dur="500"/>
                                        <p:tgtEl>
                                          <p:spTgt spid="840724"/>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xit" presetSubtype="4" fill="hold" nodeType="clickEffect">
                                  <p:stCondLst>
                                    <p:cond delay="0"/>
                                  </p:stCondLst>
                                  <p:childTnLst>
                                    <p:animEffect transition="out" filter="wipe(down)">
                                      <p:cBhvr>
                                        <p:cTn id="40" dur="500"/>
                                        <p:tgtEl>
                                          <p:spTgt spid="840724"/>
                                        </p:tgtEl>
                                      </p:cBhvr>
                                    </p:animEffect>
                                    <p:set>
                                      <p:cBhvr>
                                        <p:cTn id="41" dur="1" fill="hold">
                                          <p:stCondLst>
                                            <p:cond delay="499"/>
                                          </p:stCondLst>
                                        </p:cTn>
                                        <p:tgtEl>
                                          <p:spTgt spid="840724"/>
                                        </p:tgtEl>
                                        <p:attrNameLst>
                                          <p:attrName>style.visibility</p:attrName>
                                        </p:attrNameLst>
                                      </p:cBhvr>
                                      <p:to>
                                        <p:strVal val="hidden"/>
                                      </p:to>
                                    </p:set>
                                  </p:childTnLst>
                                </p:cTn>
                              </p:par>
                              <p:par>
                                <p:cTn id="42" presetID="22" presetClass="entr" presetSubtype="4" fill="hold" nodeType="withEffect">
                                  <p:stCondLst>
                                    <p:cond delay="0"/>
                                  </p:stCondLst>
                                  <p:childTnLst>
                                    <p:set>
                                      <p:cBhvr>
                                        <p:cTn id="43" dur="1" fill="hold">
                                          <p:stCondLst>
                                            <p:cond delay="0"/>
                                          </p:stCondLst>
                                        </p:cTn>
                                        <p:tgtEl>
                                          <p:spTgt spid="840712"/>
                                        </p:tgtEl>
                                        <p:attrNameLst>
                                          <p:attrName>style.visibility</p:attrName>
                                        </p:attrNameLst>
                                      </p:cBhvr>
                                      <p:to>
                                        <p:strVal val="visible"/>
                                      </p:to>
                                    </p:set>
                                    <p:animEffect transition="in" filter="wipe(down)">
                                      <p:cBhvr>
                                        <p:cTn id="44" dur="1000"/>
                                        <p:tgtEl>
                                          <p:spTgt spid="840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0708" grpId="0"/>
      <p:bldP spid="840709" grpId="0"/>
      <p:bldP spid="840710" grpId="0"/>
      <p:bldP spid="840711" grpId="0"/>
      <p:bldP spid="840724" grpId="0" animBg="1"/>
      <p:bldP spid="840724"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91CEEC-7E7F-1EB7-EC10-F67A2D2BABB6}"/>
              </a:ext>
            </a:extLst>
          </p:cNvPr>
          <p:cNvSpPr/>
          <p:nvPr/>
        </p:nvSpPr>
        <p:spPr bwMode="auto">
          <a:xfrm>
            <a:off x="0" y="-1"/>
            <a:ext cx="9144000" cy="4221163"/>
          </a:xfrm>
          <a:prstGeom prst="rect">
            <a:avLst/>
          </a:prstGeom>
          <a:solidFill>
            <a:srgbClr val="EDE6D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pic>
        <p:nvPicPr>
          <p:cNvPr id="10242" name="Picture 2">
            <a:extLst>
              <a:ext uri="{FF2B5EF4-FFF2-40B4-BE49-F238E27FC236}">
                <a16:creationId xmlns:a16="http://schemas.microsoft.com/office/drawing/2014/main" id="{06027720-825E-282B-84E6-5FB5FABB55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2" r="50000"/>
          <a:stretch/>
        </p:blipFill>
        <p:spPr bwMode="auto">
          <a:xfrm>
            <a:off x="2325189" y="0"/>
            <a:ext cx="4538004" cy="441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Century Gothic" panose="020B0502020202090204" pitchFamily="34" charset="0"/>
              </a:rPr>
              <a:t>life cycle thinking</a:t>
            </a:r>
          </a:p>
          <a:p>
            <a:pPr eaLnBrk="1" hangingPunct="1">
              <a:lnSpc>
                <a:spcPct val="120000"/>
              </a:lnSpc>
              <a:spcBef>
                <a:spcPct val="0"/>
              </a:spcBef>
              <a:buFontTx/>
              <a:buNone/>
            </a:pPr>
            <a:r>
              <a:rPr lang="en-GB" altLang="en-US" b="0">
                <a:solidFill>
                  <a:schemeClr val="bg1"/>
                </a:solidFill>
                <a:latin typeface="Century Gothic" panose="020B0502020202090204" pitchFamily="34" charset="0"/>
              </a:rPr>
              <a:t>is understanding where the impacts happen over a product life cycle with a view to reducing those impacts</a:t>
            </a:r>
          </a:p>
          <a:p>
            <a:pPr eaLnBrk="1" hangingPunct="1">
              <a:lnSpc>
                <a:spcPct val="140000"/>
              </a:lnSpc>
              <a:spcBef>
                <a:spcPct val="0"/>
              </a:spcBef>
              <a:buFontTx/>
              <a:buNone/>
            </a:pPr>
            <a:endParaRPr lang="en-GB" altLang="en-US" b="0">
              <a:solidFill>
                <a:schemeClr val="bg1"/>
              </a:solidFill>
              <a:latin typeface="Century Gothic" panose="020B0502020202090204" pitchFamily="34" charset="0"/>
            </a:endParaRPr>
          </a:p>
        </p:txBody>
      </p:sp>
      <p:sp>
        <p:nvSpPr>
          <p:cNvPr id="10244" name="Text Box 4">
            <a:extLst>
              <a:ext uri="{FF2B5EF4-FFF2-40B4-BE49-F238E27FC236}">
                <a16:creationId xmlns:a16="http://schemas.microsoft.com/office/drawing/2014/main" id="{E6538F18-2F49-F5FA-C5F4-98A59EEC64B8}"/>
              </a:ext>
            </a:extLst>
          </p:cNvPr>
          <p:cNvSpPr txBox="1">
            <a:spLocks noChangeArrowheads="1"/>
          </p:cNvSpPr>
          <p:nvPr/>
        </p:nvSpPr>
        <p:spPr bwMode="auto">
          <a:xfrm>
            <a:off x="0" y="6613525"/>
            <a:ext cx="3563938"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a:solidFill>
                  <a:schemeClr val="bg1"/>
                </a:solidFill>
                <a:latin typeface="Century Gothic" panose="020B0502020202090204" pitchFamily="34" charset="0"/>
              </a:rPr>
              <a:t>image source:  mc donagh / braungart</a:t>
            </a: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91CEEC-7E7F-1EB7-EC10-F67A2D2BABB6}"/>
              </a:ext>
            </a:extLst>
          </p:cNvPr>
          <p:cNvSpPr/>
          <p:nvPr/>
        </p:nvSpPr>
        <p:spPr bwMode="auto">
          <a:xfrm>
            <a:off x="0" y="-1"/>
            <a:ext cx="9144000" cy="4221163"/>
          </a:xfrm>
          <a:prstGeom prst="rect">
            <a:avLst/>
          </a:prstGeom>
          <a:solidFill>
            <a:srgbClr val="EDE6D3"/>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pic>
        <p:nvPicPr>
          <p:cNvPr id="3" name="Picture 2">
            <a:extLst>
              <a:ext uri="{FF2B5EF4-FFF2-40B4-BE49-F238E27FC236}">
                <a16:creationId xmlns:a16="http://schemas.microsoft.com/office/drawing/2014/main" id="{C261EFE1-AA76-E3EC-3AD3-595E7773D9CD}"/>
              </a:ext>
            </a:extLst>
          </p:cNvPr>
          <p:cNvPicPr>
            <a:picLocks noChangeAspect="1"/>
          </p:cNvPicPr>
          <p:nvPr/>
        </p:nvPicPr>
        <p:blipFill rotWithShape="1">
          <a:blip r:embed="rId3"/>
          <a:srcRect t="9397" r="1718"/>
          <a:stretch/>
        </p:blipFill>
        <p:spPr>
          <a:xfrm>
            <a:off x="2195736" y="222006"/>
            <a:ext cx="4493821" cy="3999082"/>
          </a:xfrm>
          <a:prstGeom prst="rect">
            <a:avLst/>
          </a:prstGeom>
        </p:spPr>
      </p:pic>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life cycle thinking</a:t>
            </a:r>
          </a:p>
          <a:p>
            <a:pPr eaLnBrk="1" hangingPunct="1">
              <a:lnSpc>
                <a:spcPct val="120000"/>
              </a:lnSpc>
              <a:spcBef>
                <a:spcPct val="0"/>
              </a:spcBef>
              <a:buFontTx/>
              <a:buNone/>
            </a:pPr>
            <a:r>
              <a:rPr lang="en-GB" altLang="en-US" b="0" dirty="0">
                <a:solidFill>
                  <a:schemeClr val="bg1"/>
                </a:solidFill>
                <a:latin typeface="Century Gothic" panose="020B0502020202090204" pitchFamily="34" charset="0"/>
              </a:rPr>
              <a:t>is understanding where the impacts happen over a product life cycle with a view to reducing those impacts</a:t>
            </a:r>
          </a:p>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10244" name="Text Box 4">
            <a:extLst>
              <a:ext uri="{FF2B5EF4-FFF2-40B4-BE49-F238E27FC236}">
                <a16:creationId xmlns:a16="http://schemas.microsoft.com/office/drawing/2014/main" id="{E6538F18-2F49-F5FA-C5F4-98A59EEC64B8}"/>
              </a:ext>
            </a:extLst>
          </p:cNvPr>
          <p:cNvSpPr txBox="1">
            <a:spLocks noChangeArrowheads="1"/>
          </p:cNvSpPr>
          <p:nvPr/>
        </p:nvSpPr>
        <p:spPr bwMode="auto">
          <a:xfrm>
            <a:off x="0" y="6613525"/>
            <a:ext cx="3563938"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dirty="0">
                <a:solidFill>
                  <a:schemeClr val="bg1"/>
                </a:solidFill>
                <a:latin typeface="Century Gothic" panose="020B0502020202090204" pitchFamily="34" charset="0"/>
              </a:rPr>
              <a:t>image source:  mc </a:t>
            </a:r>
            <a:r>
              <a:rPr lang="en-GB" altLang="en-US" sz="1000" b="0" dirty="0" err="1">
                <a:solidFill>
                  <a:schemeClr val="bg1"/>
                </a:solidFill>
                <a:latin typeface="Century Gothic" panose="020B0502020202090204" pitchFamily="34" charset="0"/>
              </a:rPr>
              <a:t>donagh</a:t>
            </a:r>
            <a:r>
              <a:rPr lang="en-GB" altLang="en-US" sz="1000" b="0" dirty="0">
                <a:solidFill>
                  <a:schemeClr val="bg1"/>
                </a:solidFill>
                <a:latin typeface="Century Gothic" panose="020B0502020202090204" pitchFamily="34" charset="0"/>
              </a:rPr>
              <a:t> / </a:t>
            </a:r>
            <a:r>
              <a:rPr lang="en-GB" altLang="en-US" sz="1000" b="0" dirty="0" err="1">
                <a:solidFill>
                  <a:schemeClr val="bg1"/>
                </a:solidFill>
                <a:latin typeface="Century Gothic" panose="020B0502020202090204" pitchFamily="34" charset="0"/>
              </a:rPr>
              <a:t>braungart</a:t>
            </a:r>
            <a:endParaRPr lang="en-GB" altLang="en-US" sz="1000" b="0" dirty="0">
              <a:solidFill>
                <a:schemeClr val="bg1"/>
              </a:solidFill>
              <a:latin typeface="Century Gothic" panose="020B0502020202090204" pitchFamily="34" charset="0"/>
            </a:endParaRPr>
          </a:p>
        </p:txBody>
      </p:sp>
    </p:spTree>
    <p:extLst>
      <p:ext uri="{BB962C8B-B14F-4D97-AF65-F5344CB8AC3E}">
        <p14:creationId xmlns:p14="http://schemas.microsoft.com/office/powerpoint/2010/main" val="3319232911"/>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AB4BB3-A589-6437-AB3B-46DFD73E9F10}"/>
              </a:ext>
            </a:extLst>
          </p:cNvPr>
          <p:cNvPicPr>
            <a:picLocks noChangeAspect="1"/>
          </p:cNvPicPr>
          <p:nvPr/>
        </p:nvPicPr>
        <p:blipFill>
          <a:blip r:embed="rId3"/>
          <a:stretch>
            <a:fillRect/>
          </a:stretch>
        </p:blipFill>
        <p:spPr>
          <a:xfrm>
            <a:off x="0" y="0"/>
            <a:ext cx="9144000" cy="6092792"/>
          </a:xfrm>
          <a:prstGeom prst="rect">
            <a:avLst/>
          </a:prstGeom>
        </p:spPr>
      </p:pic>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life cycle thinking</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Ghana has become fast fashion’s dumping ground with a 100 tonnes of clothing from the west discarded every day in Accra in 2023.</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‘Slow fashion is the only sustainable future for the industry and the planet’ -Libby Peake, Green Alliance </a:t>
            </a:r>
          </a:p>
        </p:txBody>
      </p:sp>
      <p:sp>
        <p:nvSpPr>
          <p:cNvPr id="10244" name="Text Box 4">
            <a:extLst>
              <a:ext uri="{FF2B5EF4-FFF2-40B4-BE49-F238E27FC236}">
                <a16:creationId xmlns:a16="http://schemas.microsoft.com/office/drawing/2014/main" id="{E6538F18-2F49-F5FA-C5F4-98A59EEC64B8}"/>
              </a:ext>
            </a:extLst>
          </p:cNvPr>
          <p:cNvSpPr txBox="1">
            <a:spLocks noChangeArrowheads="1"/>
          </p:cNvSpPr>
          <p:nvPr/>
        </p:nvSpPr>
        <p:spPr bwMode="auto">
          <a:xfrm>
            <a:off x="0" y="6613524"/>
            <a:ext cx="759633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sz="1000" dirty="0">
                <a:solidFill>
                  <a:schemeClr val="bg1"/>
                </a:solidFill>
                <a:hlinkClick r:id="rId4">
                  <a:extLst>
                    <a:ext uri="{A12FA001-AC4F-418D-AE19-62706E023703}">
                      <ahyp:hlinkClr xmlns:ahyp="http://schemas.microsoft.com/office/drawing/2018/hyperlinkcolor" val="tx"/>
                    </a:ext>
                  </a:extLst>
                </a:hlinkClick>
              </a:rPr>
              <a:t>‘It’s like a death pit’: how Ghana became fast fashion’s dumping ground | Global development | The Guardian</a:t>
            </a:r>
            <a:endParaRPr lang="en-GB" altLang="en-US" sz="1000" b="0" i="1" dirty="0">
              <a:solidFill>
                <a:schemeClr val="bg1"/>
              </a:solidFill>
              <a:latin typeface="Century Gothic" panose="020B0502020202090204" pitchFamily="34" charset="0"/>
            </a:endParaRPr>
          </a:p>
        </p:txBody>
      </p:sp>
    </p:spTree>
    <p:extLst>
      <p:ext uri="{BB962C8B-B14F-4D97-AF65-F5344CB8AC3E}">
        <p14:creationId xmlns:p14="http://schemas.microsoft.com/office/powerpoint/2010/main" val="159555197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B824C9D-999C-8E21-A9BA-07A13473AD11}"/>
              </a:ext>
            </a:extLst>
          </p:cNvPr>
          <p:cNvPicPr>
            <a:picLocks noChangeAspect="1"/>
          </p:cNvPicPr>
          <p:nvPr/>
        </p:nvPicPr>
        <p:blipFill>
          <a:blip r:embed="rId2"/>
          <a:stretch>
            <a:fillRect/>
          </a:stretch>
        </p:blipFill>
        <p:spPr>
          <a:xfrm>
            <a:off x="845840" y="634380"/>
            <a:ext cx="7452320" cy="5589240"/>
          </a:xfrm>
          <a:prstGeom prst="rect">
            <a:avLst/>
          </a:prstGeom>
        </p:spPr>
      </p:pic>
    </p:spTree>
    <p:extLst>
      <p:ext uri="{BB962C8B-B14F-4D97-AF65-F5344CB8AC3E}">
        <p14:creationId xmlns:p14="http://schemas.microsoft.com/office/powerpoint/2010/main" val="20088397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5B7C5A-628D-8615-B33F-0191259AFE9B}"/>
              </a:ext>
            </a:extLst>
          </p:cNvPr>
          <p:cNvPicPr>
            <a:picLocks noChangeAspect="1"/>
          </p:cNvPicPr>
          <p:nvPr/>
        </p:nvPicPr>
        <p:blipFill rotWithShape="1">
          <a:blip r:embed="rId2"/>
          <a:srcRect l="1216" b="853"/>
          <a:stretch/>
        </p:blipFill>
        <p:spPr>
          <a:xfrm>
            <a:off x="1514475" y="914400"/>
            <a:ext cx="6191250" cy="4986338"/>
          </a:xfrm>
          <a:prstGeom prst="rect">
            <a:avLst/>
          </a:prstGeom>
        </p:spPr>
      </p:pic>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4DB77BC-04F4-A504-A992-4D2F264A8949}"/>
              </a:ext>
            </a:extLst>
          </p:cNvPr>
          <p:cNvSpPr>
            <a:spLocks noChangeArrowheads="1"/>
          </p:cNvSpPr>
          <p:nvPr/>
        </p:nvSpPr>
        <p:spPr bwMode="auto">
          <a:xfrm>
            <a:off x="-18306" y="2526598"/>
            <a:ext cx="9162306" cy="1779586"/>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3" name="object 19">
            <a:extLst>
              <a:ext uri="{FF2B5EF4-FFF2-40B4-BE49-F238E27FC236}">
                <a16:creationId xmlns:a16="http://schemas.microsoft.com/office/drawing/2014/main" id="{9ADB7B54-9EF6-BF17-E659-0157C3E0616C}"/>
              </a:ext>
            </a:extLst>
          </p:cNvPr>
          <p:cNvSpPr txBox="1">
            <a:spLocks/>
          </p:cNvSpPr>
          <p:nvPr/>
        </p:nvSpPr>
        <p:spPr>
          <a:xfrm>
            <a:off x="0" y="2972680"/>
            <a:ext cx="9144000" cy="887422"/>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algn="ctr" eaLnBrk="1" fontAlgn="auto" hangingPunct="1">
              <a:spcBef>
                <a:spcPts val="100"/>
              </a:spcBef>
              <a:spcAft>
                <a:spcPts val="0"/>
              </a:spcAft>
              <a:defRPr/>
            </a:pPr>
            <a:r>
              <a:rPr kumimoji="0" lang="en-GB" sz="4000" i="0" u="none" strike="noStrike" kern="0" cap="none" spc="15" normalizeH="0" baseline="0" noProof="0" dirty="0">
                <a:ln>
                  <a:noFill/>
                </a:ln>
                <a:solidFill>
                  <a:sysClr val="window" lastClr="FFFFFF"/>
                </a:solidFill>
                <a:effectLst/>
                <a:uLnTx/>
                <a:uFillTx/>
                <a:latin typeface="Arial Rounded MT Bold"/>
                <a:ea typeface="+mj-ea"/>
              </a:rPr>
              <a:t>Case Studies</a:t>
            </a:r>
            <a:r>
              <a:rPr lang="en-GB" sz="4000" kern="0" spc="15" dirty="0">
                <a:solidFill>
                  <a:sysClr val="window" lastClr="FFFFFF"/>
                </a:solidFill>
              </a:rPr>
              <a:t> </a:t>
            </a:r>
          </a:p>
          <a:p>
            <a:pPr marL="12700" algn="ctr" eaLnBrk="1" fontAlgn="auto" hangingPunct="1">
              <a:spcBef>
                <a:spcPts val="100"/>
              </a:spcBef>
              <a:spcAft>
                <a:spcPts val="0"/>
              </a:spcAft>
              <a:defRPr/>
            </a:pPr>
            <a:endParaRPr kumimoji="0" lang="en-GB" sz="1600" i="0" u="none" strike="noStrike" kern="0" cap="none" spc="15" normalizeH="0" baseline="0" noProof="0" dirty="0">
              <a:ln>
                <a:noFill/>
              </a:ln>
              <a:solidFill>
                <a:sysClr val="window" lastClr="FFFFFF"/>
              </a:solidFill>
              <a:effectLst/>
              <a:uLnTx/>
              <a:uFillTx/>
              <a:latin typeface="Arial Rounded MT Bold"/>
              <a:ea typeface="+mj-ea"/>
            </a:endParaRPr>
          </a:p>
        </p:txBody>
      </p:sp>
    </p:spTree>
    <p:extLst>
      <p:ext uri="{BB962C8B-B14F-4D97-AF65-F5344CB8AC3E}">
        <p14:creationId xmlns:p14="http://schemas.microsoft.com/office/powerpoint/2010/main" val="391517288"/>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314" name="Picture 1">
            <a:extLst>
              <a:ext uri="{FF2B5EF4-FFF2-40B4-BE49-F238E27FC236}">
                <a16:creationId xmlns:a16="http://schemas.microsoft.com/office/drawing/2014/main" id="{FD355D87-10E1-4A06-83A5-8F2504009BB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692150"/>
            <a:ext cx="5473700" cy="547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289317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life cycle thinking</a:t>
            </a:r>
          </a:p>
          <a:p>
            <a:pPr eaLnBrk="1" hangingPunct="1">
              <a:lnSpc>
                <a:spcPct val="120000"/>
              </a:lnSpc>
              <a:spcBef>
                <a:spcPct val="0"/>
              </a:spcBef>
              <a:buFontTx/>
              <a:buNone/>
            </a:pPr>
            <a:r>
              <a:rPr lang="en-GB" altLang="en-US" b="0" dirty="0">
                <a:solidFill>
                  <a:schemeClr val="bg1"/>
                </a:solidFill>
                <a:latin typeface="Century Gothic" panose="020B0502020202090204" pitchFamily="34" charset="0"/>
              </a:rPr>
              <a:t>Coca-Cola has pledged:</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to collect and recycle a bottle or can for every one sold by 2030.</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make all of its packaging fully recyclable by 2025.</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make its bottles and cans with 50% recycled content by 2030. </a:t>
            </a:r>
          </a:p>
        </p:txBody>
      </p:sp>
      <p:sp>
        <p:nvSpPr>
          <p:cNvPr id="10244" name="Text Box 4">
            <a:extLst>
              <a:ext uri="{FF2B5EF4-FFF2-40B4-BE49-F238E27FC236}">
                <a16:creationId xmlns:a16="http://schemas.microsoft.com/office/drawing/2014/main" id="{E6538F18-2F49-F5FA-C5F4-98A59EEC64B8}"/>
              </a:ext>
            </a:extLst>
          </p:cNvPr>
          <p:cNvSpPr txBox="1">
            <a:spLocks noChangeArrowheads="1"/>
          </p:cNvSpPr>
          <p:nvPr/>
        </p:nvSpPr>
        <p:spPr bwMode="auto">
          <a:xfrm>
            <a:off x="0" y="6613525"/>
            <a:ext cx="5724128"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sz="1000" i="1" dirty="0">
                <a:solidFill>
                  <a:schemeClr val="bg1"/>
                </a:solidFill>
                <a:latin typeface="Century Gothic" panose="020B0502020202090204" pitchFamily="34" charset="0"/>
                <a:hlinkClick r:id="rId3">
                  <a:extLst>
                    <a:ext uri="{A12FA001-AC4F-418D-AE19-62706E023703}">
                      <ahyp:hlinkClr xmlns:ahyp="http://schemas.microsoft.com/office/drawing/2018/hyperlinkcolor" val="tx"/>
                    </a:ext>
                  </a:extLst>
                </a:hlinkClick>
              </a:rPr>
              <a:t>How Coca-Cola Supports Recycling in the US - News &amp; Articles (coca-colacompany.com)</a:t>
            </a:r>
            <a:endParaRPr lang="en-GB" altLang="en-US" sz="1000" b="0" i="1" dirty="0">
              <a:solidFill>
                <a:schemeClr val="bg1"/>
              </a:solidFill>
              <a:latin typeface="Century Gothic" panose="020B0502020202090204" pitchFamily="34" charset="0"/>
            </a:endParaRPr>
          </a:p>
        </p:txBody>
      </p:sp>
      <p:pic>
        <p:nvPicPr>
          <p:cNvPr id="4" name="Picture 3">
            <a:extLst>
              <a:ext uri="{FF2B5EF4-FFF2-40B4-BE49-F238E27FC236}">
                <a16:creationId xmlns:a16="http://schemas.microsoft.com/office/drawing/2014/main" id="{71530EFC-7538-06BD-7E31-3E569C36CC8D}"/>
              </a:ext>
            </a:extLst>
          </p:cNvPr>
          <p:cNvPicPr>
            <a:picLocks noChangeAspect="1"/>
          </p:cNvPicPr>
          <p:nvPr/>
        </p:nvPicPr>
        <p:blipFill>
          <a:blip r:embed="rId4"/>
          <a:stretch>
            <a:fillRect/>
          </a:stretch>
        </p:blipFill>
        <p:spPr>
          <a:xfrm>
            <a:off x="2841882" y="332656"/>
            <a:ext cx="3460236" cy="3456384"/>
          </a:xfrm>
          <a:prstGeom prst="rect">
            <a:avLst/>
          </a:prstGeom>
        </p:spPr>
      </p:pic>
    </p:spTree>
    <p:extLst>
      <p:ext uri="{BB962C8B-B14F-4D97-AF65-F5344CB8AC3E}">
        <p14:creationId xmlns:p14="http://schemas.microsoft.com/office/powerpoint/2010/main" val="419086555"/>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40" name="Picture 4">
            <a:extLst>
              <a:ext uri="{FF2B5EF4-FFF2-40B4-BE49-F238E27FC236}">
                <a16:creationId xmlns:a16="http://schemas.microsoft.com/office/drawing/2014/main" id="{24390A06-350C-3C1F-1DE3-72BAD3D78E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349" t="11075" r="6349" b="7524"/>
          <a:stretch>
            <a:fillRect/>
          </a:stretch>
        </p:blipFill>
        <p:spPr bwMode="auto">
          <a:xfrm>
            <a:off x="247872" y="981076"/>
            <a:ext cx="8648256" cy="5040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41" name="Text Box 5">
            <a:extLst>
              <a:ext uri="{FF2B5EF4-FFF2-40B4-BE49-F238E27FC236}">
                <a16:creationId xmlns:a16="http://schemas.microsoft.com/office/drawing/2014/main" id="{3A352BDF-67A6-2F70-4875-553DF22349FF}"/>
              </a:ext>
            </a:extLst>
          </p:cNvPr>
          <p:cNvSpPr txBox="1">
            <a:spLocks noChangeArrowheads="1"/>
          </p:cNvSpPr>
          <p:nvPr/>
        </p:nvSpPr>
        <p:spPr bwMode="auto">
          <a:xfrm>
            <a:off x="0" y="6613525"/>
            <a:ext cx="2590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a:solidFill>
                  <a:schemeClr val="tx1"/>
                </a:solidFill>
                <a:latin typeface="Century Gothic" panose="020B0502020202090204" pitchFamily="34" charset="0"/>
              </a:rPr>
              <a:t>image source:  Carbon Trust</a:t>
            </a: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BA1FD81-3C31-3D58-84EE-BE0C6364C44B}"/>
              </a:ext>
            </a:extLst>
          </p:cNvPr>
          <p:cNvSpPr>
            <a:spLocks noChangeArrowheads="1"/>
          </p:cNvSpPr>
          <p:nvPr/>
        </p:nvSpPr>
        <p:spPr bwMode="auto">
          <a:xfrm>
            <a:off x="0" y="0"/>
            <a:ext cx="9144000" cy="6858000"/>
          </a:xfrm>
          <a:prstGeom prst="rect">
            <a:avLst/>
          </a:prstGeom>
          <a:solidFill>
            <a:schemeClr val="bg1"/>
          </a:solidFill>
          <a:ln w="9525" algn="ctr">
            <a:solidFill>
              <a:schemeClr val="bg1"/>
            </a:solidFill>
            <a:round/>
            <a:headEnd/>
            <a:tailEnd/>
          </a:ln>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Century Gothic" panose="020B0502020202090204" pitchFamily="34" charset="0"/>
            </a:endParaRPr>
          </a:p>
        </p:txBody>
      </p:sp>
      <p:pic>
        <p:nvPicPr>
          <p:cNvPr id="15363" name="Picture 1">
            <a:extLst>
              <a:ext uri="{FF2B5EF4-FFF2-40B4-BE49-F238E27FC236}">
                <a16:creationId xmlns:a16="http://schemas.microsoft.com/office/drawing/2014/main" id="{8E5B6566-07FC-E4D1-AE95-4DE7709A798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89025" y="981075"/>
            <a:ext cx="309245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Box 5">
            <a:extLst>
              <a:ext uri="{FF2B5EF4-FFF2-40B4-BE49-F238E27FC236}">
                <a16:creationId xmlns:a16="http://schemas.microsoft.com/office/drawing/2014/main" id="{8F3D76E3-7DC0-63B9-BAAC-136A0B1AD56A}"/>
              </a:ext>
            </a:extLst>
          </p:cNvPr>
          <p:cNvSpPr txBox="1">
            <a:spLocks noChangeArrowheads="1"/>
          </p:cNvSpPr>
          <p:nvPr/>
        </p:nvSpPr>
        <p:spPr bwMode="auto">
          <a:xfrm>
            <a:off x="971550" y="5732463"/>
            <a:ext cx="7704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b="0" dirty="0">
                <a:solidFill>
                  <a:schemeClr val="tx1"/>
                </a:solidFill>
                <a:latin typeface="Century Gothic" panose="020B0502020202090204" pitchFamily="34" charset="0"/>
              </a:rPr>
              <a:t>The old ‘206’ beverage can             </a:t>
            </a:r>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BA1FD81-3C31-3D58-84EE-BE0C6364C44B}"/>
              </a:ext>
            </a:extLst>
          </p:cNvPr>
          <p:cNvSpPr>
            <a:spLocks noChangeArrowheads="1"/>
          </p:cNvSpPr>
          <p:nvPr/>
        </p:nvSpPr>
        <p:spPr bwMode="auto">
          <a:xfrm>
            <a:off x="0" y="0"/>
            <a:ext cx="9144000" cy="6858000"/>
          </a:xfrm>
          <a:prstGeom prst="rect">
            <a:avLst/>
          </a:prstGeom>
          <a:solidFill>
            <a:schemeClr val="bg1"/>
          </a:solidFill>
          <a:ln w="9525" algn="ctr">
            <a:solidFill>
              <a:schemeClr val="bg1"/>
            </a:solidFill>
            <a:round/>
            <a:headEnd/>
            <a:tailEnd/>
          </a:ln>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Century Gothic" panose="020B0502020202090204" pitchFamily="34" charset="0"/>
            </a:endParaRPr>
          </a:p>
        </p:txBody>
      </p:sp>
      <p:pic>
        <p:nvPicPr>
          <p:cNvPr id="15364" name="Picture 4">
            <a:extLst>
              <a:ext uri="{FF2B5EF4-FFF2-40B4-BE49-F238E27FC236}">
                <a16:creationId xmlns:a16="http://schemas.microsoft.com/office/drawing/2014/main" id="{8A265949-4ECE-B768-12DA-937A118159BA}"/>
              </a:ext>
            </a:extLst>
          </p:cNvPr>
          <p:cNvPicPr>
            <a:picLocks noChangeAspect="1"/>
          </p:cNvPicPr>
          <p:nvPr/>
        </p:nvPicPr>
        <p:blipFill rotWithShape="1">
          <a:blip r:embed="rId2">
            <a:extLst>
              <a:ext uri="{28A0092B-C50C-407E-A947-70E740481C1C}">
                <a14:useLocalDpi xmlns:a14="http://schemas.microsoft.com/office/drawing/2010/main" val="0"/>
              </a:ext>
            </a:extLst>
          </a:blip>
          <a:srcRect t="2256" r="5416" b="3173"/>
          <a:stretch/>
        </p:blipFill>
        <p:spPr bwMode="auto">
          <a:xfrm>
            <a:off x="4962525" y="995708"/>
            <a:ext cx="3092450" cy="4557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Box 5">
            <a:extLst>
              <a:ext uri="{FF2B5EF4-FFF2-40B4-BE49-F238E27FC236}">
                <a16:creationId xmlns:a16="http://schemas.microsoft.com/office/drawing/2014/main" id="{8F3D76E3-7DC0-63B9-BAAC-136A0B1AD56A}"/>
              </a:ext>
            </a:extLst>
          </p:cNvPr>
          <p:cNvSpPr txBox="1">
            <a:spLocks noChangeArrowheads="1"/>
          </p:cNvSpPr>
          <p:nvPr/>
        </p:nvSpPr>
        <p:spPr bwMode="auto">
          <a:xfrm>
            <a:off x="971550" y="5732463"/>
            <a:ext cx="7704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b="0" dirty="0">
                <a:solidFill>
                  <a:schemeClr val="tx1"/>
                </a:solidFill>
                <a:latin typeface="Century Gothic" panose="020B0502020202090204" pitchFamily="34" charset="0"/>
              </a:rPr>
              <a:t>The old ‘206’ beverage can             The new ‘202’ beverage can</a:t>
            </a:r>
          </a:p>
        </p:txBody>
      </p:sp>
      <p:sp>
        <p:nvSpPr>
          <p:cNvPr id="2" name="Rectangle 1">
            <a:extLst>
              <a:ext uri="{FF2B5EF4-FFF2-40B4-BE49-F238E27FC236}">
                <a16:creationId xmlns:a16="http://schemas.microsoft.com/office/drawing/2014/main" id="{FDD7E23E-14D9-E0BD-F07B-B45DA4896BFC}"/>
              </a:ext>
            </a:extLst>
          </p:cNvPr>
          <p:cNvSpPr/>
          <p:nvPr/>
        </p:nvSpPr>
        <p:spPr bwMode="auto">
          <a:xfrm>
            <a:off x="611560" y="5553075"/>
            <a:ext cx="3960440" cy="900261"/>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spTree>
    <p:extLst>
      <p:ext uri="{BB962C8B-B14F-4D97-AF65-F5344CB8AC3E}">
        <p14:creationId xmlns:p14="http://schemas.microsoft.com/office/powerpoint/2010/main" val="70110501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BA1FD81-3C31-3D58-84EE-BE0C6364C44B}"/>
              </a:ext>
            </a:extLst>
          </p:cNvPr>
          <p:cNvSpPr>
            <a:spLocks noChangeArrowheads="1"/>
          </p:cNvSpPr>
          <p:nvPr/>
        </p:nvSpPr>
        <p:spPr bwMode="auto">
          <a:xfrm>
            <a:off x="0" y="0"/>
            <a:ext cx="9144000" cy="6858000"/>
          </a:xfrm>
          <a:prstGeom prst="rect">
            <a:avLst/>
          </a:prstGeom>
          <a:solidFill>
            <a:schemeClr val="bg1"/>
          </a:solidFill>
          <a:ln w="9525" algn="ctr">
            <a:solidFill>
              <a:schemeClr val="bg1"/>
            </a:solidFill>
            <a:round/>
            <a:headEnd/>
            <a:tailEnd/>
          </a:ln>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Century Gothic" panose="020B0502020202090204" pitchFamily="34" charset="0"/>
            </a:endParaRPr>
          </a:p>
        </p:txBody>
      </p:sp>
      <p:pic>
        <p:nvPicPr>
          <p:cNvPr id="15363" name="Picture 1">
            <a:extLst>
              <a:ext uri="{FF2B5EF4-FFF2-40B4-BE49-F238E27FC236}">
                <a16:creationId xmlns:a16="http://schemas.microsoft.com/office/drawing/2014/main" id="{8E5B6566-07FC-E4D1-AE95-4DE7709A798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89025" y="981075"/>
            <a:ext cx="309245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4">
            <a:extLst>
              <a:ext uri="{FF2B5EF4-FFF2-40B4-BE49-F238E27FC236}">
                <a16:creationId xmlns:a16="http://schemas.microsoft.com/office/drawing/2014/main" id="{8A265949-4ECE-B768-12DA-937A118159BA}"/>
              </a:ext>
            </a:extLst>
          </p:cNvPr>
          <p:cNvPicPr>
            <a:picLocks noChangeAspect="1"/>
          </p:cNvPicPr>
          <p:nvPr/>
        </p:nvPicPr>
        <p:blipFill rotWithShape="1">
          <a:blip r:embed="rId3">
            <a:extLst>
              <a:ext uri="{28A0092B-C50C-407E-A947-70E740481C1C}">
                <a14:useLocalDpi xmlns:a14="http://schemas.microsoft.com/office/drawing/2010/main" val="0"/>
              </a:ext>
            </a:extLst>
          </a:blip>
          <a:srcRect t="2256" r="5416" b="3173"/>
          <a:stretch/>
        </p:blipFill>
        <p:spPr bwMode="auto">
          <a:xfrm>
            <a:off x="4962525" y="995708"/>
            <a:ext cx="3092450" cy="4557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Box 5">
            <a:extLst>
              <a:ext uri="{FF2B5EF4-FFF2-40B4-BE49-F238E27FC236}">
                <a16:creationId xmlns:a16="http://schemas.microsoft.com/office/drawing/2014/main" id="{8F3D76E3-7DC0-63B9-BAAC-136A0B1AD56A}"/>
              </a:ext>
            </a:extLst>
          </p:cNvPr>
          <p:cNvSpPr txBox="1">
            <a:spLocks noChangeArrowheads="1"/>
          </p:cNvSpPr>
          <p:nvPr/>
        </p:nvSpPr>
        <p:spPr bwMode="auto">
          <a:xfrm>
            <a:off x="971550" y="5732463"/>
            <a:ext cx="7704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b="0" dirty="0">
                <a:solidFill>
                  <a:schemeClr val="tx1"/>
                </a:solidFill>
                <a:latin typeface="Century Gothic" panose="020B0502020202090204" pitchFamily="34" charset="0"/>
              </a:rPr>
              <a:t>The old ‘206’ beverage can             The new ‘202’ beverage can</a:t>
            </a:r>
          </a:p>
        </p:txBody>
      </p:sp>
    </p:spTree>
    <p:extLst>
      <p:ext uri="{BB962C8B-B14F-4D97-AF65-F5344CB8AC3E}">
        <p14:creationId xmlns:p14="http://schemas.microsoft.com/office/powerpoint/2010/main" val="2532516308"/>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BA1FD81-3C31-3D58-84EE-BE0C6364C44B}"/>
              </a:ext>
            </a:extLst>
          </p:cNvPr>
          <p:cNvSpPr>
            <a:spLocks noChangeArrowheads="1"/>
          </p:cNvSpPr>
          <p:nvPr/>
        </p:nvSpPr>
        <p:spPr bwMode="auto">
          <a:xfrm>
            <a:off x="0" y="0"/>
            <a:ext cx="9144000" cy="6858000"/>
          </a:xfrm>
          <a:prstGeom prst="rect">
            <a:avLst/>
          </a:prstGeom>
          <a:solidFill>
            <a:schemeClr val="bg1"/>
          </a:solidFill>
          <a:ln w="9525" algn="ctr">
            <a:solidFill>
              <a:schemeClr val="bg1"/>
            </a:solidFill>
            <a:round/>
            <a:headEnd/>
            <a:tailEnd/>
          </a:ln>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Century Gothic" panose="020B0502020202090204" pitchFamily="34" charset="0"/>
            </a:endParaRPr>
          </a:p>
        </p:txBody>
      </p:sp>
      <p:sp>
        <p:nvSpPr>
          <p:cNvPr id="15365" name="TextBox 5">
            <a:extLst>
              <a:ext uri="{FF2B5EF4-FFF2-40B4-BE49-F238E27FC236}">
                <a16:creationId xmlns:a16="http://schemas.microsoft.com/office/drawing/2014/main" id="{8F3D76E3-7DC0-63B9-BAAC-136A0B1AD56A}"/>
              </a:ext>
            </a:extLst>
          </p:cNvPr>
          <p:cNvSpPr txBox="1">
            <a:spLocks noChangeArrowheads="1"/>
          </p:cNvSpPr>
          <p:nvPr/>
        </p:nvSpPr>
        <p:spPr bwMode="auto">
          <a:xfrm>
            <a:off x="712144" y="6083449"/>
            <a:ext cx="7704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b="0" dirty="0">
                <a:solidFill>
                  <a:schemeClr val="tx1"/>
                </a:solidFill>
                <a:latin typeface="Century Gothic" panose="020B0502020202090204" pitchFamily="34" charset="0"/>
              </a:rPr>
              <a:t>		206 				 202             </a:t>
            </a:r>
          </a:p>
        </p:txBody>
      </p:sp>
      <p:pic>
        <p:nvPicPr>
          <p:cNvPr id="2" name="Picture 1">
            <a:extLst>
              <a:ext uri="{FF2B5EF4-FFF2-40B4-BE49-F238E27FC236}">
                <a16:creationId xmlns:a16="http://schemas.microsoft.com/office/drawing/2014/main" id="{9DBA0F42-8943-8572-4F01-F167B780F2EF}"/>
              </a:ext>
            </a:extLst>
          </p:cNvPr>
          <p:cNvPicPr>
            <a:picLocks noChangeAspect="1"/>
          </p:cNvPicPr>
          <p:nvPr/>
        </p:nvPicPr>
        <p:blipFill rotWithShape="1">
          <a:blip r:embed="rId3"/>
          <a:srcRect l="48685" t="8810" r="10526" b="6271"/>
          <a:stretch/>
        </p:blipFill>
        <p:spPr>
          <a:xfrm>
            <a:off x="1758728" y="441498"/>
            <a:ext cx="2232248" cy="5552012"/>
          </a:xfrm>
          <a:prstGeom prst="rect">
            <a:avLst/>
          </a:prstGeom>
        </p:spPr>
      </p:pic>
      <p:pic>
        <p:nvPicPr>
          <p:cNvPr id="3" name="Picture 2">
            <a:extLst>
              <a:ext uri="{FF2B5EF4-FFF2-40B4-BE49-F238E27FC236}">
                <a16:creationId xmlns:a16="http://schemas.microsoft.com/office/drawing/2014/main" id="{9F0EEE8A-91DD-611B-D0A8-1016AB4B0DC3}"/>
              </a:ext>
            </a:extLst>
          </p:cNvPr>
          <p:cNvPicPr>
            <a:picLocks noChangeAspect="1"/>
          </p:cNvPicPr>
          <p:nvPr/>
        </p:nvPicPr>
        <p:blipFill rotWithShape="1">
          <a:blip r:embed="rId4"/>
          <a:srcRect l="5698" r="48971"/>
          <a:stretch/>
        </p:blipFill>
        <p:spPr>
          <a:xfrm>
            <a:off x="5076056" y="183709"/>
            <a:ext cx="2633663" cy="5809800"/>
          </a:xfrm>
          <a:prstGeom prst="rect">
            <a:avLst/>
          </a:prstGeom>
        </p:spPr>
      </p:pic>
    </p:spTree>
    <p:extLst>
      <p:ext uri="{BB962C8B-B14F-4D97-AF65-F5344CB8AC3E}">
        <p14:creationId xmlns:p14="http://schemas.microsoft.com/office/powerpoint/2010/main" val="1347351899"/>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56BCA6-4E89-F1D7-E061-0B9F3CF382D3}"/>
              </a:ext>
            </a:extLst>
          </p:cNvPr>
          <p:cNvPicPr>
            <a:picLocks noChangeAspect="1"/>
          </p:cNvPicPr>
          <p:nvPr/>
        </p:nvPicPr>
        <p:blipFill>
          <a:blip r:embed="rId3"/>
          <a:stretch>
            <a:fillRect/>
          </a:stretch>
        </p:blipFill>
        <p:spPr>
          <a:xfrm>
            <a:off x="0" y="0"/>
            <a:ext cx="9144000" cy="6045030"/>
          </a:xfrm>
          <a:prstGeom prst="rect">
            <a:avLst/>
          </a:prstGeom>
        </p:spPr>
      </p:pic>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Identified benefits:</a:t>
            </a:r>
            <a:endParaRPr lang="en-GB" altLang="en-US" b="0" dirty="0">
              <a:solidFill>
                <a:schemeClr val="bg1"/>
              </a:solidFill>
              <a:latin typeface="Century Gothic" panose="020B0502020202090204" pitchFamily="34" charset="0"/>
            </a:endParaRPr>
          </a:p>
          <a:p>
            <a:pPr marL="171450" indent="-171450" eaLnBrk="1" hangingPunct="1">
              <a:lnSpc>
                <a:spcPct val="120000"/>
              </a:lnSpc>
              <a:spcBef>
                <a:spcPct val="0"/>
              </a:spcBef>
            </a:pPr>
            <a:r>
              <a:rPr lang="en-GB" altLang="en-US" sz="1000" b="0" dirty="0">
                <a:solidFill>
                  <a:schemeClr val="bg1"/>
                </a:solidFill>
                <a:latin typeface="Century Gothic" panose="020B0502020202090204" pitchFamily="34" charset="0"/>
              </a:rPr>
              <a:t>Light weighting enabled significant cost savings through reduced raw material costs. Benefits were also achieved through reduced production complexity.</a:t>
            </a:r>
          </a:p>
          <a:p>
            <a:pPr marL="171450" indent="-171450" eaLnBrk="1" hangingPunct="1">
              <a:lnSpc>
                <a:spcPct val="120000"/>
              </a:lnSpc>
              <a:spcBef>
                <a:spcPct val="0"/>
              </a:spcBef>
            </a:pPr>
            <a:endParaRPr lang="en-GB" altLang="en-US" sz="1000" b="0" dirty="0">
              <a:solidFill>
                <a:schemeClr val="bg1"/>
              </a:solidFill>
              <a:latin typeface="Century Gothic" panose="020B0502020202090204" pitchFamily="34" charset="0"/>
            </a:endParaRPr>
          </a:p>
          <a:p>
            <a:pPr marL="171450" indent="-171450" eaLnBrk="1" hangingPunct="1">
              <a:lnSpc>
                <a:spcPct val="120000"/>
              </a:lnSpc>
              <a:spcBef>
                <a:spcPct val="0"/>
              </a:spcBef>
            </a:pPr>
            <a:r>
              <a:rPr lang="en-GB" altLang="en-US" sz="1000" b="0" dirty="0">
                <a:solidFill>
                  <a:schemeClr val="bg1"/>
                </a:solidFill>
                <a:latin typeface="Century Gothic" panose="020B0502020202090204" pitchFamily="34" charset="0"/>
              </a:rPr>
              <a:t>Conversion from the ‘206’ to the smaller ‘202’ can produced cost savings of over £1 per thousand cans and led to savings worth some £40 million/year in reduced metal use for the beverage can industry worldwide.</a:t>
            </a:r>
          </a:p>
          <a:p>
            <a:pPr marL="171450" indent="-171450" eaLnBrk="1" hangingPunct="1">
              <a:lnSpc>
                <a:spcPct val="120000"/>
              </a:lnSpc>
              <a:spcBef>
                <a:spcPct val="0"/>
              </a:spcBef>
            </a:pPr>
            <a:endParaRPr lang="en-GB" altLang="en-US" sz="1000" b="0" dirty="0">
              <a:solidFill>
                <a:schemeClr val="bg1"/>
              </a:solidFill>
              <a:latin typeface="Century Gothic" panose="020B0502020202090204" pitchFamily="34" charset="0"/>
            </a:endParaRPr>
          </a:p>
          <a:p>
            <a:pPr marL="171450" indent="-171450" eaLnBrk="1" hangingPunct="1">
              <a:lnSpc>
                <a:spcPct val="120000"/>
              </a:lnSpc>
              <a:spcBef>
                <a:spcPct val="0"/>
              </a:spcBef>
            </a:pPr>
            <a:r>
              <a:rPr lang="en-GB" altLang="en-US" sz="1000" b="0" dirty="0">
                <a:solidFill>
                  <a:schemeClr val="bg1"/>
                </a:solidFill>
                <a:latin typeface="Century Gothic" panose="020B0502020202090204" pitchFamily="34" charset="0"/>
              </a:rPr>
              <a:t>As a result of the project, CCE Ltd saved an estimated £2.3 million/year (1995 onwards).</a:t>
            </a:r>
          </a:p>
          <a:p>
            <a:pPr marL="171450" indent="-171450" eaLnBrk="1" hangingPunct="1">
              <a:lnSpc>
                <a:spcPct val="120000"/>
              </a:lnSpc>
              <a:spcBef>
                <a:spcPct val="0"/>
              </a:spcBef>
            </a:pPr>
            <a:endParaRPr lang="en-GB" altLang="en-US" sz="1000" b="0" dirty="0">
              <a:solidFill>
                <a:schemeClr val="bg1"/>
              </a:solidFill>
              <a:latin typeface="Century Gothic" panose="020B0502020202090204" pitchFamily="34" charset="0"/>
            </a:endParaRPr>
          </a:p>
          <a:p>
            <a:pPr marL="171450" indent="-171450" eaLnBrk="1" hangingPunct="1">
              <a:lnSpc>
                <a:spcPct val="120000"/>
              </a:lnSpc>
              <a:spcBef>
                <a:spcPct val="0"/>
              </a:spcBef>
            </a:pPr>
            <a:r>
              <a:rPr lang="en-GB" altLang="en-US" sz="1000" b="0" dirty="0">
                <a:solidFill>
                  <a:schemeClr val="bg1"/>
                </a:solidFill>
                <a:latin typeface="Century Gothic" panose="020B0502020202090204" pitchFamily="34" charset="0"/>
              </a:rPr>
              <a:t>Total conversion costs were approximately £2.2 million, a net asset write-off. This made the project a profitable investment with a payback period of less than two years.</a:t>
            </a:r>
          </a:p>
        </p:txBody>
      </p:sp>
    </p:spTree>
    <p:extLst>
      <p:ext uri="{BB962C8B-B14F-4D97-AF65-F5344CB8AC3E}">
        <p14:creationId xmlns:p14="http://schemas.microsoft.com/office/powerpoint/2010/main" val="170843772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4DB77BC-04F4-A504-A992-4D2F264A8949}"/>
              </a:ext>
            </a:extLst>
          </p:cNvPr>
          <p:cNvSpPr>
            <a:spLocks noChangeArrowheads="1"/>
          </p:cNvSpPr>
          <p:nvPr/>
        </p:nvSpPr>
        <p:spPr bwMode="auto">
          <a:xfrm>
            <a:off x="-18306" y="2526598"/>
            <a:ext cx="9162306" cy="1779586"/>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3" name="object 19">
            <a:extLst>
              <a:ext uri="{FF2B5EF4-FFF2-40B4-BE49-F238E27FC236}">
                <a16:creationId xmlns:a16="http://schemas.microsoft.com/office/drawing/2014/main" id="{9ADB7B54-9EF6-BF17-E659-0157C3E0616C}"/>
              </a:ext>
            </a:extLst>
          </p:cNvPr>
          <p:cNvSpPr txBox="1">
            <a:spLocks/>
          </p:cNvSpPr>
          <p:nvPr/>
        </p:nvSpPr>
        <p:spPr>
          <a:xfrm>
            <a:off x="-18306" y="2985289"/>
            <a:ext cx="9162306" cy="887422"/>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algn="ctr" eaLnBrk="1" fontAlgn="auto" hangingPunct="1">
              <a:spcBef>
                <a:spcPts val="100"/>
              </a:spcBef>
              <a:spcAft>
                <a:spcPts val="0"/>
              </a:spcAft>
              <a:defRPr/>
            </a:pPr>
            <a:r>
              <a:rPr kumimoji="0" lang="en-GB" sz="4000" i="0" u="none" strike="noStrike" kern="0" cap="none" spc="15" normalizeH="0" baseline="0" noProof="0" dirty="0">
                <a:ln>
                  <a:noFill/>
                </a:ln>
                <a:solidFill>
                  <a:sysClr val="window" lastClr="FFFFFF"/>
                </a:solidFill>
                <a:effectLst/>
                <a:uLnTx/>
                <a:uFillTx/>
                <a:latin typeface="Arial Rounded MT Bold"/>
                <a:ea typeface="+mj-ea"/>
              </a:rPr>
              <a:t>End of Life Strategy</a:t>
            </a:r>
            <a:endParaRPr lang="en-GB" sz="4000" kern="0" spc="15" dirty="0">
              <a:solidFill>
                <a:sysClr val="window" lastClr="FFFFFF"/>
              </a:solidFill>
            </a:endParaRPr>
          </a:p>
          <a:p>
            <a:pPr marL="12700" algn="ctr" eaLnBrk="1" fontAlgn="auto" hangingPunct="1">
              <a:spcBef>
                <a:spcPts val="100"/>
              </a:spcBef>
              <a:spcAft>
                <a:spcPts val="0"/>
              </a:spcAft>
              <a:defRPr/>
            </a:pPr>
            <a:endParaRPr kumimoji="0" lang="en-GB" sz="1600" i="0" u="none" strike="noStrike" kern="0" cap="none" spc="15" normalizeH="0" baseline="0" noProof="0" dirty="0">
              <a:ln>
                <a:noFill/>
              </a:ln>
              <a:solidFill>
                <a:sysClr val="window" lastClr="FFFFFF"/>
              </a:solidFill>
              <a:effectLst/>
              <a:uLnTx/>
              <a:uFillTx/>
              <a:latin typeface="Arial Rounded MT Bold"/>
              <a:ea typeface="+mj-ea"/>
            </a:endParaRPr>
          </a:p>
        </p:txBody>
      </p:sp>
    </p:spTree>
    <p:extLst>
      <p:ext uri="{BB962C8B-B14F-4D97-AF65-F5344CB8AC3E}">
        <p14:creationId xmlns:p14="http://schemas.microsoft.com/office/powerpoint/2010/main" val="265060027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611175-F452-7E97-D198-B57AACADB08A}"/>
              </a:ext>
            </a:extLst>
          </p:cNvPr>
          <p:cNvPicPr>
            <a:picLocks noChangeAspect="1"/>
          </p:cNvPicPr>
          <p:nvPr/>
        </p:nvPicPr>
        <p:blipFill>
          <a:blip r:embed="rId2"/>
          <a:stretch>
            <a:fillRect/>
          </a:stretch>
        </p:blipFill>
        <p:spPr>
          <a:xfrm>
            <a:off x="857250" y="1338262"/>
            <a:ext cx="7429500" cy="4181475"/>
          </a:xfrm>
          <a:prstGeom prst="rect">
            <a:avLst/>
          </a:prstGeom>
        </p:spPr>
      </p:pic>
    </p:spTree>
    <p:extLst>
      <p:ext uri="{BB962C8B-B14F-4D97-AF65-F5344CB8AC3E}">
        <p14:creationId xmlns:p14="http://schemas.microsoft.com/office/powerpoint/2010/main" val="2955804097"/>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0A7A24-A5D2-5CCA-7D5A-4782DCDCAF1A}"/>
              </a:ext>
            </a:extLst>
          </p:cNvPr>
          <p:cNvPicPr>
            <a:picLocks noChangeAspect="1"/>
          </p:cNvPicPr>
          <p:nvPr/>
        </p:nvPicPr>
        <p:blipFill>
          <a:blip r:embed="rId2"/>
          <a:stretch>
            <a:fillRect/>
          </a:stretch>
        </p:blipFill>
        <p:spPr>
          <a:xfrm>
            <a:off x="515120" y="1296977"/>
            <a:ext cx="8113760" cy="4292264"/>
          </a:xfrm>
          <a:prstGeom prst="rect">
            <a:avLst/>
          </a:prstGeom>
        </p:spPr>
      </p:pic>
    </p:spTree>
    <p:extLst>
      <p:ext uri="{BB962C8B-B14F-4D97-AF65-F5344CB8AC3E}">
        <p14:creationId xmlns:p14="http://schemas.microsoft.com/office/powerpoint/2010/main" val="3162045783"/>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4DB77BC-04F4-A504-A992-4D2F264A8949}"/>
              </a:ext>
            </a:extLst>
          </p:cNvPr>
          <p:cNvSpPr>
            <a:spLocks noChangeArrowheads="1"/>
          </p:cNvSpPr>
          <p:nvPr/>
        </p:nvSpPr>
        <p:spPr bwMode="auto">
          <a:xfrm>
            <a:off x="-18306" y="2526598"/>
            <a:ext cx="9162306" cy="1779586"/>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3" name="object 19">
            <a:extLst>
              <a:ext uri="{FF2B5EF4-FFF2-40B4-BE49-F238E27FC236}">
                <a16:creationId xmlns:a16="http://schemas.microsoft.com/office/drawing/2014/main" id="{9ADB7B54-9EF6-BF17-E659-0157C3E0616C}"/>
              </a:ext>
            </a:extLst>
          </p:cNvPr>
          <p:cNvSpPr txBox="1">
            <a:spLocks/>
          </p:cNvSpPr>
          <p:nvPr/>
        </p:nvSpPr>
        <p:spPr>
          <a:xfrm>
            <a:off x="-19412" y="2985289"/>
            <a:ext cx="9163411" cy="887422"/>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algn="ctr" eaLnBrk="1" fontAlgn="auto" hangingPunct="1">
              <a:spcBef>
                <a:spcPts val="100"/>
              </a:spcBef>
              <a:spcAft>
                <a:spcPts val="0"/>
              </a:spcAft>
              <a:defRPr/>
            </a:pPr>
            <a:r>
              <a:rPr lang="en-GB" sz="4000" b="1" kern="0" spc="15" dirty="0">
                <a:solidFill>
                  <a:sysClr val="window" lastClr="FFFFFF"/>
                </a:solidFill>
              </a:rPr>
              <a:t>What about global supply chains?</a:t>
            </a:r>
          </a:p>
          <a:p>
            <a:pPr marL="12700" algn="ctr" eaLnBrk="1" fontAlgn="auto" hangingPunct="1">
              <a:spcBef>
                <a:spcPts val="100"/>
              </a:spcBef>
              <a:spcAft>
                <a:spcPts val="0"/>
              </a:spcAft>
              <a:defRPr/>
            </a:pP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p:txBody>
      </p:sp>
    </p:spTree>
    <p:extLst>
      <p:ext uri="{BB962C8B-B14F-4D97-AF65-F5344CB8AC3E}">
        <p14:creationId xmlns:p14="http://schemas.microsoft.com/office/powerpoint/2010/main" val="24049757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D62B7A-A9C5-BE74-C82F-525BF71F4FE0}"/>
              </a:ext>
            </a:extLst>
          </p:cNvPr>
          <p:cNvPicPr>
            <a:picLocks noChangeAspect="1"/>
          </p:cNvPicPr>
          <p:nvPr/>
        </p:nvPicPr>
        <p:blipFill>
          <a:blip r:embed="rId3"/>
          <a:stretch>
            <a:fillRect/>
          </a:stretch>
        </p:blipFill>
        <p:spPr>
          <a:xfrm>
            <a:off x="2195736" y="620688"/>
            <a:ext cx="4752528" cy="4752528"/>
          </a:xfrm>
          <a:prstGeom prst="rect">
            <a:avLst/>
          </a:prstGeom>
        </p:spPr>
      </p:pic>
      <p:sp>
        <p:nvSpPr>
          <p:cNvPr id="4" name="Text Box 2">
            <a:extLst>
              <a:ext uri="{FF2B5EF4-FFF2-40B4-BE49-F238E27FC236}">
                <a16:creationId xmlns:a16="http://schemas.microsoft.com/office/drawing/2014/main" id="{6E37D831-EB42-56F5-D34A-BE43B687B330}"/>
              </a:ext>
            </a:extLst>
          </p:cNvPr>
          <p:cNvSpPr txBox="1">
            <a:spLocks noChangeArrowheads="1"/>
          </p:cNvSpPr>
          <p:nvPr/>
        </p:nvSpPr>
        <p:spPr bwMode="auto">
          <a:xfrm>
            <a:off x="0" y="558924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50000"/>
              </a:spcBef>
              <a:buFontTx/>
              <a:buNone/>
            </a:pPr>
            <a:r>
              <a:rPr lang="en-GB" altLang="en-US" sz="2400" b="0" dirty="0">
                <a:solidFill>
                  <a:schemeClr val="tx1"/>
                </a:solidFill>
                <a:latin typeface="Century Gothic" panose="020B0502020202090204" pitchFamily="34" charset="0"/>
              </a:rPr>
              <a:t>Philips: Sonicare Elite 7000 </a:t>
            </a:r>
            <a:r>
              <a:rPr lang="en-GB" altLang="en-US" sz="1200" b="0" dirty="0">
                <a:solidFill>
                  <a:schemeClr val="tx1"/>
                </a:solidFill>
                <a:latin typeface="Century Gothic" panose="020B0502020202090204" pitchFamily="34" charset="0"/>
              </a:rPr>
              <a:t>(Retailing @ €130)</a:t>
            </a:r>
          </a:p>
        </p:txBody>
      </p:sp>
    </p:spTree>
    <p:extLst>
      <p:ext uri="{BB962C8B-B14F-4D97-AF65-F5344CB8AC3E}">
        <p14:creationId xmlns:p14="http://schemas.microsoft.com/office/powerpoint/2010/main" val="218165515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4">
            <a:extLst>
              <a:ext uri="{FF2B5EF4-FFF2-40B4-BE49-F238E27FC236}">
                <a16:creationId xmlns:a16="http://schemas.microsoft.com/office/drawing/2014/main" id="{53EAEDEA-281E-1892-02C7-EB3987DB7D34}"/>
              </a:ext>
            </a:extLst>
          </p:cNvPr>
          <p:cNvSpPr>
            <a:spLocks noChangeArrowheads="1"/>
          </p:cNvSpPr>
          <p:nvPr/>
        </p:nvSpPr>
        <p:spPr bwMode="auto">
          <a:xfrm>
            <a:off x="0" y="4076700"/>
            <a:ext cx="9144000" cy="2781300"/>
          </a:xfrm>
          <a:prstGeom prst="rect">
            <a:avLst/>
          </a:prstGeom>
          <a:solidFill>
            <a:srgbClr val="FF54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"Sonicare Elite 7000“</a:t>
            </a:r>
          </a:p>
          <a:p>
            <a:pPr eaLnBrk="1" hangingPunct="1">
              <a:spcBef>
                <a:spcPct val="0"/>
              </a:spcBef>
              <a:buFontTx/>
              <a:buNone/>
            </a:pPr>
            <a:r>
              <a:rPr lang="en-GB" altLang="en-US" b="0" dirty="0">
                <a:solidFill>
                  <a:schemeClr val="bg1"/>
                </a:solidFill>
                <a:latin typeface="Century Gothic" panose="020B0502020202090204" pitchFamily="34" charset="0"/>
              </a:rPr>
              <a:t>produced at </a:t>
            </a:r>
            <a:r>
              <a:rPr lang="en-GB" altLang="en-US" dirty="0">
                <a:solidFill>
                  <a:schemeClr val="bg1"/>
                </a:solidFill>
                <a:latin typeface="Century Gothic" panose="020B0502020202090204" pitchFamily="34" charset="0"/>
              </a:rPr>
              <a:t>11 locations</a:t>
            </a:r>
            <a:r>
              <a:rPr lang="en-GB" altLang="en-US" b="0" dirty="0">
                <a:solidFill>
                  <a:schemeClr val="bg1"/>
                </a:solidFill>
                <a:latin typeface="Century Gothic" panose="020B0502020202090204" pitchFamily="34" charset="0"/>
              </a:rPr>
              <a:t> and in </a:t>
            </a:r>
            <a:r>
              <a:rPr lang="en-GB" altLang="en-US" dirty="0">
                <a:solidFill>
                  <a:schemeClr val="bg1"/>
                </a:solidFill>
                <a:latin typeface="Century Gothic" panose="020B0502020202090204" pitchFamily="34" charset="0"/>
              </a:rPr>
              <a:t>five time zones</a:t>
            </a:r>
            <a:r>
              <a:rPr lang="en-GB" altLang="en-US" b="0" dirty="0">
                <a:solidFill>
                  <a:schemeClr val="bg1"/>
                </a:solidFill>
                <a:latin typeface="Century Gothic" panose="020B0502020202090204" pitchFamily="34" charset="0"/>
              </a:rPr>
              <a:t>, comprised of </a:t>
            </a:r>
            <a:r>
              <a:rPr lang="en-GB" altLang="en-US" dirty="0">
                <a:solidFill>
                  <a:schemeClr val="bg1"/>
                </a:solidFill>
                <a:latin typeface="Century Gothic" panose="020B0502020202090204" pitchFamily="34" charset="0"/>
              </a:rPr>
              <a:t>38 components </a:t>
            </a:r>
            <a:r>
              <a:rPr lang="en-GB" altLang="en-US" b="0" dirty="0">
                <a:solidFill>
                  <a:schemeClr val="bg1"/>
                </a:solidFill>
                <a:latin typeface="Century Gothic" panose="020B0502020202090204" pitchFamily="34" charset="0"/>
              </a:rPr>
              <a:t>(inclusive of sub-assemblies), parts/assemblies supplied by Japan, France, China and Malaysia, materials and production in Austria, Sweden, assembly in Philippines and United States, when fully assembled and packaged in Seattle the components have travelled a full </a:t>
            </a:r>
            <a:r>
              <a:rPr lang="en-GB" altLang="en-US" dirty="0">
                <a:solidFill>
                  <a:schemeClr val="bg1"/>
                </a:solidFill>
                <a:latin typeface="Century Gothic" panose="020B0502020202090204" pitchFamily="34" charset="0"/>
              </a:rPr>
              <a:t>27,880 kilometres</a:t>
            </a:r>
            <a:r>
              <a:rPr lang="en-GB" altLang="en-US" b="0" dirty="0">
                <a:solidFill>
                  <a:schemeClr val="bg1"/>
                </a:solidFill>
                <a:latin typeface="Century Gothic" panose="020B0502020202090204" pitchFamily="34" charset="0"/>
              </a:rPr>
              <a:t>, two thirds of the Earth's circumference.</a:t>
            </a:r>
          </a:p>
        </p:txBody>
      </p:sp>
      <p:pic>
        <p:nvPicPr>
          <p:cNvPr id="18435" name="Picture 2" descr="0,1020,572405,00">
            <a:extLst>
              <a:ext uri="{FF2B5EF4-FFF2-40B4-BE49-F238E27FC236}">
                <a16:creationId xmlns:a16="http://schemas.microsoft.com/office/drawing/2014/main" id="{DF5930EB-5D40-10B8-9FA6-EB54C574CD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988"/>
            <a:ext cx="9144000" cy="4121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 Box 5">
            <a:extLst>
              <a:ext uri="{FF2B5EF4-FFF2-40B4-BE49-F238E27FC236}">
                <a16:creationId xmlns:a16="http://schemas.microsoft.com/office/drawing/2014/main" id="{59DD2CB7-20FD-D645-0012-B5C2FBAE6272}"/>
              </a:ext>
            </a:extLst>
          </p:cNvPr>
          <p:cNvSpPr txBox="1">
            <a:spLocks noChangeArrowheads="1"/>
          </p:cNvSpPr>
          <p:nvPr/>
        </p:nvSpPr>
        <p:spPr bwMode="auto">
          <a:xfrm>
            <a:off x="0" y="6613525"/>
            <a:ext cx="2590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000" b="0" dirty="0">
                <a:solidFill>
                  <a:schemeClr val="bg1"/>
                </a:solidFill>
                <a:latin typeface="Century Gothic" panose="020B0502020202090204" pitchFamily="34" charset="0"/>
              </a:rPr>
              <a:t>source:  SPIEGEL Magazine</a:t>
            </a:r>
          </a:p>
        </p:txBody>
      </p:sp>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4DB77BC-04F4-A504-A992-4D2F264A8949}"/>
              </a:ext>
            </a:extLst>
          </p:cNvPr>
          <p:cNvSpPr>
            <a:spLocks noChangeArrowheads="1"/>
          </p:cNvSpPr>
          <p:nvPr/>
        </p:nvSpPr>
        <p:spPr bwMode="auto">
          <a:xfrm>
            <a:off x="-18306" y="2526598"/>
            <a:ext cx="9162306" cy="1779586"/>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3" name="object 19">
            <a:extLst>
              <a:ext uri="{FF2B5EF4-FFF2-40B4-BE49-F238E27FC236}">
                <a16:creationId xmlns:a16="http://schemas.microsoft.com/office/drawing/2014/main" id="{9ADB7B54-9EF6-BF17-E659-0157C3E0616C}"/>
              </a:ext>
            </a:extLst>
          </p:cNvPr>
          <p:cNvSpPr txBox="1">
            <a:spLocks/>
          </p:cNvSpPr>
          <p:nvPr/>
        </p:nvSpPr>
        <p:spPr>
          <a:xfrm>
            <a:off x="0" y="2897782"/>
            <a:ext cx="9144000" cy="126957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algn="ctr" eaLnBrk="1" fontAlgn="auto" hangingPunct="1">
              <a:spcBef>
                <a:spcPts val="100"/>
              </a:spcBef>
              <a:spcAft>
                <a:spcPts val="0"/>
              </a:spcAft>
              <a:defRPr/>
            </a:pPr>
            <a:r>
              <a:rPr lang="en-GB" sz="4000" b="1" kern="0" spc="15" dirty="0">
                <a:solidFill>
                  <a:sysClr val="window" lastClr="FFFFFF"/>
                </a:solidFill>
              </a:rPr>
              <a:t>Product life cycle &amp; popularity</a:t>
            </a:r>
          </a:p>
          <a:p>
            <a:pPr marL="12700" algn="ctr" eaLnBrk="1" fontAlgn="auto" hangingPunct="1">
              <a:spcBef>
                <a:spcPts val="100"/>
              </a:spcBef>
              <a:spcAft>
                <a:spcPts val="0"/>
              </a:spcAft>
              <a:defRPr/>
            </a:pPr>
            <a:r>
              <a:rPr lang="en-GB" sz="2000" kern="0" spc="15" dirty="0">
                <a:solidFill>
                  <a:sysClr val="window" lastClr="FFFFFF"/>
                </a:solidFill>
              </a:rPr>
              <a:t>Product or Concept</a:t>
            </a:r>
          </a:p>
          <a:p>
            <a:pPr marL="12700" algn="ctr" eaLnBrk="1" fontAlgn="auto" hangingPunct="1">
              <a:spcBef>
                <a:spcPts val="100"/>
              </a:spcBef>
              <a:spcAft>
                <a:spcPts val="0"/>
              </a:spcAft>
              <a:defRPr/>
            </a:pPr>
            <a:r>
              <a:rPr lang="en-GB" sz="2000" kern="0" spc="15" dirty="0">
                <a:solidFill>
                  <a:sysClr val="window" lastClr="FFFFFF"/>
                </a:solidFill>
              </a:rPr>
              <a:t> </a:t>
            </a: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p:txBody>
      </p:sp>
    </p:spTree>
    <p:extLst>
      <p:ext uri="{BB962C8B-B14F-4D97-AF65-F5344CB8AC3E}">
        <p14:creationId xmlns:p14="http://schemas.microsoft.com/office/powerpoint/2010/main" val="3992814572"/>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A human’s life cycle stages</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non-recyclable!</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procreation stage – new life</a:t>
            </a:r>
          </a:p>
          <a:p>
            <a:pPr marL="285750" indent="-285750" eaLnBrk="1" hangingPunct="1">
              <a:lnSpc>
                <a:spcPct val="120000"/>
              </a:lnSpc>
              <a:spcBef>
                <a:spcPct val="0"/>
              </a:spcBef>
            </a:pPr>
            <a:endParaRPr lang="en-GB" altLang="en-US" b="0" dirty="0">
              <a:solidFill>
                <a:schemeClr val="bg1"/>
              </a:solidFill>
              <a:latin typeface="Century Gothic" panose="020B0502020202090204" pitchFamily="34" charset="0"/>
            </a:endParaRPr>
          </a:p>
        </p:txBody>
      </p:sp>
      <p:pic>
        <p:nvPicPr>
          <p:cNvPr id="3" name="Picture 2">
            <a:extLst>
              <a:ext uri="{FF2B5EF4-FFF2-40B4-BE49-F238E27FC236}">
                <a16:creationId xmlns:a16="http://schemas.microsoft.com/office/drawing/2014/main" id="{63625A93-B3E5-03BF-9DA6-1ECDECE23B87}"/>
              </a:ext>
            </a:extLst>
          </p:cNvPr>
          <p:cNvPicPr>
            <a:picLocks noChangeAspect="1"/>
          </p:cNvPicPr>
          <p:nvPr/>
        </p:nvPicPr>
        <p:blipFill rotWithShape="1">
          <a:blip r:embed="rId3"/>
          <a:srcRect t="24561" b="20000"/>
          <a:stretch/>
        </p:blipFill>
        <p:spPr>
          <a:xfrm>
            <a:off x="762000" y="1052736"/>
            <a:ext cx="7620000" cy="2376264"/>
          </a:xfrm>
          <a:prstGeom prst="rect">
            <a:avLst/>
          </a:prstGeom>
        </p:spPr>
      </p:pic>
    </p:spTree>
    <p:extLst>
      <p:ext uri="{BB962C8B-B14F-4D97-AF65-F5344CB8AC3E}">
        <p14:creationId xmlns:p14="http://schemas.microsoft.com/office/powerpoint/2010/main" val="4210159217"/>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Product life cycle stages of desire</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maturity, product “procreation stage”……….?</a:t>
            </a:r>
          </a:p>
        </p:txBody>
      </p:sp>
      <p:pic>
        <p:nvPicPr>
          <p:cNvPr id="2" name="Picture 1">
            <a:extLst>
              <a:ext uri="{FF2B5EF4-FFF2-40B4-BE49-F238E27FC236}">
                <a16:creationId xmlns:a16="http://schemas.microsoft.com/office/drawing/2014/main" id="{8443CB82-18BF-D525-B4F9-AC971FE92E21}"/>
              </a:ext>
            </a:extLst>
          </p:cNvPr>
          <p:cNvPicPr>
            <a:picLocks noChangeAspect="1"/>
          </p:cNvPicPr>
          <p:nvPr/>
        </p:nvPicPr>
        <p:blipFill rotWithShape="1">
          <a:blip r:embed="rId3"/>
          <a:srcRect l="4652" t="3621" r="8118" b="3621"/>
          <a:stretch/>
        </p:blipFill>
        <p:spPr>
          <a:xfrm>
            <a:off x="1763688" y="404664"/>
            <a:ext cx="6749009" cy="3312368"/>
          </a:xfrm>
          <a:prstGeom prst="rect">
            <a:avLst/>
          </a:prstGeom>
        </p:spPr>
      </p:pic>
    </p:spTree>
    <p:extLst>
      <p:ext uri="{BB962C8B-B14F-4D97-AF65-F5344CB8AC3E}">
        <p14:creationId xmlns:p14="http://schemas.microsoft.com/office/powerpoint/2010/main" val="127833452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Product life cycle stages of desire</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maturity, product “procreation stage”……….?</a:t>
            </a:r>
          </a:p>
        </p:txBody>
      </p:sp>
      <p:pic>
        <p:nvPicPr>
          <p:cNvPr id="2" name="Picture 1">
            <a:extLst>
              <a:ext uri="{FF2B5EF4-FFF2-40B4-BE49-F238E27FC236}">
                <a16:creationId xmlns:a16="http://schemas.microsoft.com/office/drawing/2014/main" id="{8443CB82-18BF-D525-B4F9-AC971FE92E21}"/>
              </a:ext>
            </a:extLst>
          </p:cNvPr>
          <p:cNvPicPr>
            <a:picLocks noChangeAspect="1"/>
          </p:cNvPicPr>
          <p:nvPr/>
        </p:nvPicPr>
        <p:blipFill rotWithShape="1">
          <a:blip r:embed="rId3"/>
          <a:srcRect l="4652" t="3621" r="8118" b="3621"/>
          <a:stretch/>
        </p:blipFill>
        <p:spPr>
          <a:xfrm>
            <a:off x="1763688" y="404664"/>
            <a:ext cx="6749009" cy="3312368"/>
          </a:xfrm>
          <a:prstGeom prst="rect">
            <a:avLst/>
          </a:prstGeom>
        </p:spPr>
      </p:pic>
      <p:sp>
        <p:nvSpPr>
          <p:cNvPr id="3" name="TextBox 2">
            <a:extLst>
              <a:ext uri="{FF2B5EF4-FFF2-40B4-BE49-F238E27FC236}">
                <a16:creationId xmlns:a16="http://schemas.microsoft.com/office/drawing/2014/main" id="{5E2DCFFB-F210-A0D5-C924-5378CCA19DC4}"/>
              </a:ext>
            </a:extLst>
          </p:cNvPr>
          <p:cNvSpPr txBox="1"/>
          <p:nvPr/>
        </p:nvSpPr>
        <p:spPr>
          <a:xfrm>
            <a:off x="6444208" y="44624"/>
            <a:ext cx="504056" cy="720080"/>
          </a:xfrm>
          <a:prstGeom prst="rect">
            <a:avLst/>
          </a:prstGeom>
          <a:noFill/>
        </p:spPr>
        <p:txBody>
          <a:bodyPr wrap="square" rtlCol="0">
            <a:spAutoFit/>
          </a:bodyPr>
          <a:lstStyle/>
          <a:p>
            <a:r>
              <a:rPr lang="en-GB" sz="4000" dirty="0"/>
              <a:t>?</a:t>
            </a:r>
          </a:p>
        </p:txBody>
      </p:sp>
      <p:sp>
        <p:nvSpPr>
          <p:cNvPr id="5" name="Arc 4">
            <a:extLst>
              <a:ext uri="{FF2B5EF4-FFF2-40B4-BE49-F238E27FC236}">
                <a16:creationId xmlns:a16="http://schemas.microsoft.com/office/drawing/2014/main" id="{A6854334-7323-C5A1-8807-BF50315A43A7}"/>
              </a:ext>
            </a:extLst>
          </p:cNvPr>
          <p:cNvSpPr/>
          <p:nvPr/>
        </p:nvSpPr>
        <p:spPr bwMode="auto">
          <a:xfrm rot="6199876">
            <a:off x="4485298" y="-918905"/>
            <a:ext cx="1636219" cy="2730750"/>
          </a:xfrm>
          <a:prstGeom prst="arc">
            <a:avLst>
              <a:gd name="adj1" fmla="val 16195982"/>
              <a:gd name="adj2" fmla="val 0"/>
            </a:avLst>
          </a:prstGeom>
          <a:noFill/>
          <a:ln w="9525" cap="flat" cmpd="sng" algn="ctr">
            <a:solidFill>
              <a:schemeClr val="tx1"/>
            </a:solid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spTree>
    <p:extLst>
      <p:ext uri="{BB962C8B-B14F-4D97-AF65-F5344CB8AC3E}">
        <p14:creationId xmlns:p14="http://schemas.microsoft.com/office/powerpoint/2010/main" val="815152676"/>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Product life cycle stages of desire</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maturity, product “procreation stage”……….?</a:t>
            </a:r>
          </a:p>
        </p:txBody>
      </p:sp>
      <p:pic>
        <p:nvPicPr>
          <p:cNvPr id="2" name="Picture 1">
            <a:extLst>
              <a:ext uri="{FF2B5EF4-FFF2-40B4-BE49-F238E27FC236}">
                <a16:creationId xmlns:a16="http://schemas.microsoft.com/office/drawing/2014/main" id="{8443CB82-18BF-D525-B4F9-AC971FE92E21}"/>
              </a:ext>
            </a:extLst>
          </p:cNvPr>
          <p:cNvPicPr>
            <a:picLocks noChangeAspect="1"/>
          </p:cNvPicPr>
          <p:nvPr/>
        </p:nvPicPr>
        <p:blipFill rotWithShape="1">
          <a:blip r:embed="rId3"/>
          <a:srcRect l="4652" t="3621" r="8118" b="3621"/>
          <a:stretch/>
        </p:blipFill>
        <p:spPr>
          <a:xfrm>
            <a:off x="1763688" y="404664"/>
            <a:ext cx="6749009" cy="3312368"/>
          </a:xfrm>
          <a:prstGeom prst="rect">
            <a:avLst/>
          </a:prstGeom>
        </p:spPr>
      </p:pic>
      <p:sp>
        <p:nvSpPr>
          <p:cNvPr id="5" name="Arc 4">
            <a:extLst>
              <a:ext uri="{FF2B5EF4-FFF2-40B4-BE49-F238E27FC236}">
                <a16:creationId xmlns:a16="http://schemas.microsoft.com/office/drawing/2014/main" id="{A6854334-7323-C5A1-8807-BF50315A43A7}"/>
              </a:ext>
            </a:extLst>
          </p:cNvPr>
          <p:cNvSpPr/>
          <p:nvPr/>
        </p:nvSpPr>
        <p:spPr bwMode="auto">
          <a:xfrm rot="6199876">
            <a:off x="4485298" y="-918905"/>
            <a:ext cx="1636219" cy="2730750"/>
          </a:xfrm>
          <a:prstGeom prst="arc">
            <a:avLst>
              <a:gd name="adj1" fmla="val 16195982"/>
              <a:gd name="adj2" fmla="val 0"/>
            </a:avLst>
          </a:prstGeom>
          <a:noFill/>
          <a:ln w="9525" cap="flat" cmpd="sng" algn="ctr">
            <a:solidFill>
              <a:schemeClr val="tx1"/>
            </a:solid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pic>
        <p:nvPicPr>
          <p:cNvPr id="4" name="Picture 3">
            <a:extLst>
              <a:ext uri="{FF2B5EF4-FFF2-40B4-BE49-F238E27FC236}">
                <a16:creationId xmlns:a16="http://schemas.microsoft.com/office/drawing/2014/main" id="{ECA20CF4-DDE6-C755-52E2-184668193855}"/>
              </a:ext>
            </a:extLst>
          </p:cNvPr>
          <p:cNvPicPr>
            <a:picLocks noChangeAspect="1"/>
          </p:cNvPicPr>
          <p:nvPr/>
        </p:nvPicPr>
        <p:blipFill>
          <a:blip r:embed="rId4"/>
          <a:stretch>
            <a:fillRect/>
          </a:stretch>
        </p:blipFill>
        <p:spPr>
          <a:xfrm>
            <a:off x="6099791" y="86429"/>
            <a:ext cx="1192889" cy="720081"/>
          </a:xfrm>
          <a:prstGeom prst="rect">
            <a:avLst/>
          </a:prstGeom>
        </p:spPr>
      </p:pic>
    </p:spTree>
    <p:extLst>
      <p:ext uri="{BB962C8B-B14F-4D97-AF65-F5344CB8AC3E}">
        <p14:creationId xmlns:p14="http://schemas.microsoft.com/office/powerpoint/2010/main" val="3987912780"/>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6B6AF3A1-3225-E7DB-6B6C-E1EA27CEC7F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Product life cycle stage analysis</a:t>
            </a:r>
          </a:p>
          <a:p>
            <a:pPr marL="285750" indent="-285750" eaLnBrk="1" hangingPunct="1">
              <a:lnSpc>
                <a:spcPct val="120000"/>
              </a:lnSpc>
              <a:spcBef>
                <a:spcPct val="0"/>
              </a:spcBef>
            </a:pPr>
            <a:r>
              <a:rPr lang="en-GB" altLang="en-US" b="0" dirty="0">
                <a:solidFill>
                  <a:schemeClr val="bg1"/>
                </a:solidFill>
                <a:latin typeface="Century Gothic" panose="020B0502020202090204" pitchFamily="34" charset="0"/>
              </a:rPr>
              <a:t>Google Trend Analysis over time</a:t>
            </a:r>
          </a:p>
        </p:txBody>
      </p:sp>
      <p:pic>
        <p:nvPicPr>
          <p:cNvPr id="3" name="Picture 2">
            <a:extLst>
              <a:ext uri="{FF2B5EF4-FFF2-40B4-BE49-F238E27FC236}">
                <a16:creationId xmlns:a16="http://schemas.microsoft.com/office/drawing/2014/main" id="{C1A0F0AC-F72A-E0E4-63CB-9623D2E78EA0}"/>
              </a:ext>
            </a:extLst>
          </p:cNvPr>
          <p:cNvPicPr>
            <a:picLocks noChangeAspect="1"/>
          </p:cNvPicPr>
          <p:nvPr/>
        </p:nvPicPr>
        <p:blipFill>
          <a:blip r:embed="rId3"/>
          <a:stretch>
            <a:fillRect/>
          </a:stretch>
        </p:blipFill>
        <p:spPr>
          <a:xfrm>
            <a:off x="469036" y="836712"/>
            <a:ext cx="8205927" cy="2834886"/>
          </a:xfrm>
          <a:prstGeom prst="rect">
            <a:avLst/>
          </a:prstGeom>
        </p:spPr>
      </p:pic>
    </p:spTree>
    <p:extLst>
      <p:ext uri="{BB962C8B-B14F-4D97-AF65-F5344CB8AC3E}">
        <p14:creationId xmlns:p14="http://schemas.microsoft.com/office/powerpoint/2010/main" val="241562667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51320711-9FBD-3B75-A446-AEFA0B1CDE55}"/>
              </a:ext>
            </a:extLst>
          </p:cNvPr>
          <p:cNvPicPr>
            <a:picLocks noChangeAspect="1"/>
          </p:cNvPicPr>
          <p:nvPr/>
        </p:nvPicPr>
        <p:blipFill>
          <a:blip r:embed="rId4"/>
          <a:stretch>
            <a:fillRect/>
          </a:stretch>
        </p:blipFill>
        <p:spPr>
          <a:xfrm>
            <a:off x="2578601" y="111309"/>
            <a:ext cx="4038199" cy="3965763"/>
          </a:xfrm>
          <a:prstGeom prst="rect">
            <a:avLst/>
          </a:prstGeom>
        </p:spPr>
      </p:pic>
      <p:sp>
        <p:nvSpPr>
          <p:cNvPr id="4" name="Rectangle 3">
            <a:extLst>
              <a:ext uri="{FF2B5EF4-FFF2-40B4-BE49-F238E27FC236}">
                <a16:creationId xmlns:a16="http://schemas.microsoft.com/office/drawing/2014/main" id="{4FE3756C-0752-5222-A3E7-7F25E71CDE8F}"/>
              </a:ext>
            </a:extLst>
          </p:cNvPr>
          <p:cNvSpPr>
            <a:spLocks noChangeArrowheads="1"/>
          </p:cNvSpPr>
          <p:nvPr/>
        </p:nvSpPr>
        <p:spPr bwMode="auto">
          <a:xfrm>
            <a:off x="0" y="4221163"/>
            <a:ext cx="9144000" cy="26368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Century Gothic" panose="020B0502020202090204" pitchFamily="34" charset="0"/>
              </a:rPr>
              <a:t>Types of Product life cycles</a:t>
            </a:r>
          </a:p>
          <a:p>
            <a:pPr eaLnBrk="1" hangingPunct="1">
              <a:lnSpc>
                <a:spcPct val="120000"/>
              </a:lnSpc>
              <a:spcBef>
                <a:spcPct val="0"/>
              </a:spcBef>
              <a:buNone/>
            </a:pPr>
            <a:endParaRPr lang="en-GB" altLang="en-US" sz="1000" b="0" dirty="0">
              <a:solidFill>
                <a:schemeClr val="bg1"/>
              </a:solidFill>
              <a:latin typeface="Century Gothic" panose="020B0502020202090204" pitchFamily="34" charset="0"/>
            </a:endParaRPr>
          </a:p>
          <a:p>
            <a:pPr eaLnBrk="1" hangingPunct="1">
              <a:lnSpc>
                <a:spcPct val="120000"/>
              </a:lnSpc>
              <a:spcBef>
                <a:spcPct val="0"/>
              </a:spcBef>
              <a:buNone/>
            </a:pPr>
            <a:r>
              <a:rPr lang="en-GB" altLang="en-US" b="0" dirty="0">
                <a:solidFill>
                  <a:schemeClr val="bg1"/>
                </a:solidFill>
                <a:latin typeface="Century Gothic" panose="020B0502020202090204" pitchFamily="34" charset="0"/>
              </a:rPr>
              <a:t>The 3 most important parameters when </a:t>
            </a:r>
            <a:r>
              <a:rPr lang="en-GB" altLang="en-US" b="0" dirty="0" err="1">
                <a:solidFill>
                  <a:schemeClr val="bg1"/>
                </a:solidFill>
                <a:latin typeface="Century Gothic" panose="020B0502020202090204" pitchFamily="34" charset="0"/>
              </a:rPr>
              <a:t>analyzing</a:t>
            </a:r>
            <a:r>
              <a:rPr lang="en-GB" altLang="en-US" b="0" dirty="0">
                <a:solidFill>
                  <a:schemeClr val="bg1"/>
                </a:solidFill>
                <a:latin typeface="Century Gothic" panose="020B0502020202090204" pitchFamily="34" charset="0"/>
              </a:rPr>
              <a:t> Product Life Cycles are:</a:t>
            </a:r>
          </a:p>
          <a:p>
            <a:pPr eaLnBrk="1" hangingPunct="1">
              <a:lnSpc>
                <a:spcPct val="120000"/>
              </a:lnSpc>
              <a:spcBef>
                <a:spcPct val="0"/>
              </a:spcBef>
              <a:buNone/>
            </a:pPr>
            <a:endParaRPr lang="en-GB" altLang="en-US" sz="1000" b="0" dirty="0">
              <a:solidFill>
                <a:schemeClr val="bg1"/>
              </a:solidFill>
              <a:latin typeface="Century Gothic" panose="020B0502020202090204" pitchFamily="34" charset="0"/>
            </a:endParaRPr>
          </a:p>
          <a:p>
            <a:pPr marL="285750" indent="-285750" eaLnBrk="1" hangingPunct="1">
              <a:lnSpc>
                <a:spcPct val="120000"/>
              </a:lnSpc>
              <a:spcBef>
                <a:spcPct val="0"/>
              </a:spcBef>
            </a:pPr>
            <a:r>
              <a:rPr lang="en-GB" altLang="en-US" i="1" dirty="0">
                <a:solidFill>
                  <a:schemeClr val="bg1"/>
                </a:solidFill>
                <a:latin typeface="Century Gothic" panose="020B0502020202090204" pitchFamily="34" charset="0"/>
              </a:rPr>
              <a:t>Product:</a:t>
            </a:r>
            <a:r>
              <a:rPr lang="en-GB" altLang="en-US" b="0" i="1" dirty="0">
                <a:solidFill>
                  <a:schemeClr val="bg1"/>
                </a:solidFill>
                <a:latin typeface="Century Gothic" panose="020B0502020202090204" pitchFamily="34" charset="0"/>
              </a:rPr>
              <a:t> If it is a New or an Old Product.</a:t>
            </a:r>
          </a:p>
          <a:p>
            <a:pPr marL="285750" indent="-285750" eaLnBrk="1" hangingPunct="1">
              <a:lnSpc>
                <a:spcPct val="120000"/>
              </a:lnSpc>
              <a:spcBef>
                <a:spcPct val="0"/>
              </a:spcBef>
            </a:pPr>
            <a:r>
              <a:rPr lang="en-GB" altLang="en-US" i="1" dirty="0">
                <a:solidFill>
                  <a:schemeClr val="bg1"/>
                </a:solidFill>
                <a:latin typeface="Century Gothic" panose="020B0502020202090204" pitchFamily="34" charset="0"/>
              </a:rPr>
              <a:t>Concept:</a:t>
            </a:r>
            <a:r>
              <a:rPr lang="en-GB" altLang="en-US" b="0" i="1" dirty="0">
                <a:solidFill>
                  <a:schemeClr val="bg1"/>
                </a:solidFill>
                <a:latin typeface="Century Gothic" panose="020B0502020202090204" pitchFamily="34" charset="0"/>
              </a:rPr>
              <a:t> If it is a New or an Old Concept.</a:t>
            </a:r>
          </a:p>
          <a:p>
            <a:pPr marL="285750" indent="-285750" eaLnBrk="1" hangingPunct="1">
              <a:lnSpc>
                <a:spcPct val="120000"/>
              </a:lnSpc>
              <a:spcBef>
                <a:spcPct val="0"/>
              </a:spcBef>
            </a:pPr>
            <a:r>
              <a:rPr lang="en-GB" altLang="en-US" i="1" dirty="0">
                <a:solidFill>
                  <a:schemeClr val="bg1"/>
                </a:solidFill>
                <a:latin typeface="Century Gothic" panose="020B0502020202090204" pitchFamily="34" charset="0"/>
              </a:rPr>
              <a:t>Easy to Copy: </a:t>
            </a:r>
            <a:r>
              <a:rPr lang="en-GB" altLang="en-US" b="0" i="1" dirty="0">
                <a:solidFill>
                  <a:schemeClr val="bg1"/>
                </a:solidFill>
                <a:latin typeface="Century Gothic" panose="020B0502020202090204" pitchFamily="34" charset="0"/>
              </a:rPr>
              <a:t>If it is Easy to Copy or Not.</a:t>
            </a:r>
          </a:p>
          <a:p>
            <a:pPr marL="285750" indent="-285750" eaLnBrk="1" hangingPunct="1">
              <a:lnSpc>
                <a:spcPct val="120000"/>
              </a:lnSpc>
              <a:spcBef>
                <a:spcPct val="0"/>
              </a:spcBef>
            </a:pPr>
            <a:endParaRPr lang="en-GB" altLang="en-US" b="0" dirty="0">
              <a:solidFill>
                <a:schemeClr val="bg1"/>
              </a:solidFill>
              <a:latin typeface="Century Gothic" panose="020B0502020202090204" pitchFamily="34" charset="0"/>
            </a:endParaRPr>
          </a:p>
        </p:txBody>
      </p:sp>
    </p:spTree>
    <p:extLst>
      <p:ext uri="{BB962C8B-B14F-4D97-AF65-F5344CB8AC3E}">
        <p14:creationId xmlns:p14="http://schemas.microsoft.com/office/powerpoint/2010/main" val="3326645877"/>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4DB77BC-04F4-A504-A992-4D2F264A8949}"/>
              </a:ext>
            </a:extLst>
          </p:cNvPr>
          <p:cNvSpPr>
            <a:spLocks noChangeArrowheads="1"/>
          </p:cNvSpPr>
          <p:nvPr/>
        </p:nvSpPr>
        <p:spPr bwMode="auto">
          <a:xfrm>
            <a:off x="-18306" y="2526598"/>
            <a:ext cx="9162306" cy="1779586"/>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3" name="object 19">
            <a:extLst>
              <a:ext uri="{FF2B5EF4-FFF2-40B4-BE49-F238E27FC236}">
                <a16:creationId xmlns:a16="http://schemas.microsoft.com/office/drawing/2014/main" id="{9ADB7B54-9EF6-BF17-E659-0157C3E0616C}"/>
              </a:ext>
            </a:extLst>
          </p:cNvPr>
          <p:cNvSpPr txBox="1">
            <a:spLocks/>
          </p:cNvSpPr>
          <p:nvPr/>
        </p:nvSpPr>
        <p:spPr>
          <a:xfrm>
            <a:off x="0" y="2744721"/>
            <a:ext cx="9144000" cy="1564531"/>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algn="ctr" eaLnBrk="1" fontAlgn="auto" hangingPunct="1">
              <a:spcBef>
                <a:spcPts val="100"/>
              </a:spcBef>
              <a:spcAft>
                <a:spcPts val="0"/>
              </a:spcAft>
              <a:defRPr/>
            </a:pPr>
            <a:r>
              <a:rPr lang="en-GB" sz="4000" b="1" kern="0" spc="15" dirty="0">
                <a:solidFill>
                  <a:sysClr val="window" lastClr="FFFFFF"/>
                </a:solidFill>
              </a:rPr>
              <a:t>How do you achieve design circularity?</a:t>
            </a:r>
            <a:endParaRPr lang="en-GB" sz="2000" kern="0" spc="15" dirty="0">
              <a:solidFill>
                <a:sysClr val="window" lastClr="FFFFFF"/>
              </a:solidFill>
            </a:endParaRPr>
          </a:p>
          <a:p>
            <a:pPr marL="12700" algn="ctr" eaLnBrk="1" fontAlgn="auto" hangingPunct="1">
              <a:spcBef>
                <a:spcPts val="100"/>
              </a:spcBef>
              <a:spcAft>
                <a:spcPts val="0"/>
              </a:spcAft>
              <a:defRPr/>
            </a:pPr>
            <a:r>
              <a:rPr lang="en-GB" sz="2000" kern="0" spc="15" dirty="0">
                <a:solidFill>
                  <a:sysClr val="window" lastClr="FFFFFF"/>
                </a:solidFill>
              </a:rPr>
              <a:t> </a:t>
            </a: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p:txBody>
      </p:sp>
    </p:spTree>
    <p:extLst>
      <p:ext uri="{BB962C8B-B14F-4D97-AF65-F5344CB8AC3E}">
        <p14:creationId xmlns:p14="http://schemas.microsoft.com/office/powerpoint/2010/main" val="133734771"/>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E2CAD6-D43D-3C07-E9AA-6A601302FCC1}"/>
              </a:ext>
            </a:extLst>
          </p:cNvPr>
          <p:cNvPicPr>
            <a:picLocks noChangeAspect="1"/>
          </p:cNvPicPr>
          <p:nvPr/>
        </p:nvPicPr>
        <p:blipFill>
          <a:blip r:embed="rId3"/>
          <a:stretch>
            <a:fillRect/>
          </a:stretch>
        </p:blipFill>
        <p:spPr>
          <a:xfrm>
            <a:off x="567498" y="1053600"/>
            <a:ext cx="3572455" cy="4757320"/>
          </a:xfrm>
          <a:prstGeom prst="rect">
            <a:avLst/>
          </a:prstGeom>
        </p:spPr>
      </p:pic>
      <p:pic>
        <p:nvPicPr>
          <p:cNvPr id="5" name="Picture 4">
            <a:extLst>
              <a:ext uri="{FF2B5EF4-FFF2-40B4-BE49-F238E27FC236}">
                <a16:creationId xmlns:a16="http://schemas.microsoft.com/office/drawing/2014/main" id="{25B96A21-290A-172B-75C6-042D0E4EC983}"/>
              </a:ext>
            </a:extLst>
          </p:cNvPr>
          <p:cNvPicPr>
            <a:picLocks noChangeAspect="1"/>
          </p:cNvPicPr>
          <p:nvPr/>
        </p:nvPicPr>
        <p:blipFill>
          <a:blip r:embed="rId4"/>
          <a:stretch>
            <a:fillRect/>
          </a:stretch>
        </p:blipFill>
        <p:spPr>
          <a:xfrm>
            <a:off x="5004048" y="1047079"/>
            <a:ext cx="3572455" cy="4763841"/>
          </a:xfrm>
          <a:prstGeom prst="rect">
            <a:avLst/>
          </a:prstGeom>
        </p:spPr>
      </p:pic>
    </p:spTree>
    <p:extLst>
      <p:ext uri="{BB962C8B-B14F-4D97-AF65-F5344CB8AC3E}">
        <p14:creationId xmlns:p14="http://schemas.microsoft.com/office/powerpoint/2010/main" val="331275604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4DB77BC-04F4-A504-A992-4D2F264A8949}"/>
              </a:ext>
            </a:extLst>
          </p:cNvPr>
          <p:cNvSpPr>
            <a:spLocks noChangeArrowheads="1"/>
          </p:cNvSpPr>
          <p:nvPr/>
        </p:nvSpPr>
        <p:spPr bwMode="auto">
          <a:xfrm>
            <a:off x="-18306" y="2526598"/>
            <a:ext cx="9162306" cy="1779586"/>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40000"/>
              </a:lnSpc>
              <a:spcBef>
                <a:spcPct val="0"/>
              </a:spcBef>
              <a:buFontTx/>
              <a:buNone/>
            </a:pPr>
            <a:endParaRPr lang="en-GB" altLang="en-US" b="0" dirty="0">
              <a:solidFill>
                <a:schemeClr val="bg1"/>
              </a:solidFill>
              <a:latin typeface="Century Gothic" panose="020B0502020202090204" pitchFamily="34" charset="0"/>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3" name="object 19">
            <a:extLst>
              <a:ext uri="{FF2B5EF4-FFF2-40B4-BE49-F238E27FC236}">
                <a16:creationId xmlns:a16="http://schemas.microsoft.com/office/drawing/2014/main" id="{9ADB7B54-9EF6-BF17-E659-0157C3E0616C}"/>
              </a:ext>
            </a:extLst>
          </p:cNvPr>
          <p:cNvSpPr txBox="1">
            <a:spLocks/>
          </p:cNvSpPr>
          <p:nvPr/>
        </p:nvSpPr>
        <p:spPr>
          <a:xfrm>
            <a:off x="0" y="2897782"/>
            <a:ext cx="9144000" cy="94897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algn="ctr" eaLnBrk="1" fontAlgn="auto" hangingPunct="1">
              <a:spcBef>
                <a:spcPts val="100"/>
              </a:spcBef>
              <a:spcAft>
                <a:spcPts val="0"/>
              </a:spcAft>
              <a:defRPr/>
            </a:pPr>
            <a:r>
              <a:rPr lang="en-GB" sz="4000" b="1" kern="0" spc="15" dirty="0">
                <a:solidFill>
                  <a:sysClr val="window" lastClr="FFFFFF"/>
                </a:solidFill>
              </a:rPr>
              <a:t>Life-cycle thinking</a:t>
            </a:r>
          </a:p>
          <a:p>
            <a:pPr marL="12700" algn="ctr" eaLnBrk="1" fontAlgn="auto" hangingPunct="1">
              <a:spcBef>
                <a:spcPts val="100"/>
              </a:spcBef>
              <a:spcAft>
                <a:spcPts val="0"/>
              </a:spcAft>
              <a:defRPr/>
            </a:pPr>
            <a:r>
              <a:rPr lang="en-GB" sz="2000" b="1" kern="0" spc="15" dirty="0">
                <a:solidFill>
                  <a:sysClr val="window" lastClr="FFFFFF"/>
                </a:solidFill>
              </a:rPr>
              <a:t> </a:t>
            </a:r>
            <a:r>
              <a:rPr lang="en-GB" sz="2000" kern="0" spc="15" dirty="0">
                <a:solidFill>
                  <a:sysClr val="window" lastClr="FFFFFF"/>
                </a:solidFill>
              </a:rPr>
              <a:t>Activity </a:t>
            </a:r>
            <a:endParaRPr kumimoji="0" lang="en-GB" sz="2000" b="0" i="0" u="none" strike="noStrike" kern="0" cap="none" spc="15" normalizeH="0" baseline="0" noProof="0" dirty="0">
              <a:ln>
                <a:noFill/>
              </a:ln>
              <a:solidFill>
                <a:sysClr val="window" lastClr="FFFFFF"/>
              </a:solidFill>
              <a:effectLst/>
              <a:uLnTx/>
              <a:uFillTx/>
              <a:latin typeface="Arial Rounded MT Bold"/>
              <a:ea typeface="+mj-ea"/>
            </a:endParaRPr>
          </a:p>
        </p:txBody>
      </p:sp>
    </p:spTree>
    <p:extLst>
      <p:ext uri="{BB962C8B-B14F-4D97-AF65-F5344CB8AC3E}">
        <p14:creationId xmlns:p14="http://schemas.microsoft.com/office/powerpoint/2010/main" val="2697030236"/>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a16="http://schemas.microsoft.com/office/drawing/2014/main" id="{C1E768BD-369D-EEB7-7C48-0FFE4A03A1E6}"/>
              </a:ext>
            </a:extLst>
          </p:cNvPr>
          <p:cNvSpPr>
            <a:spLocks noGrp="1" noChangeArrowheads="1"/>
          </p:cNvSpPr>
          <p:nvPr>
            <p:ph type="subTitle" idx="1"/>
          </p:nvPr>
        </p:nvSpPr>
        <p:spPr>
          <a:xfrm>
            <a:off x="971600" y="1225550"/>
            <a:ext cx="7128792" cy="4291682"/>
          </a:xfrm>
        </p:spPr>
        <p:txBody>
          <a:bodyPr/>
          <a:lstStyle/>
          <a:p>
            <a:pPr marL="342900" indent="-342900" algn="l" eaLnBrk="1" hangingPunct="1"/>
            <a:r>
              <a:rPr lang="en-GB" altLang="en-US" sz="1600" b="1" dirty="0">
                <a:latin typeface="Century Gothic" panose="020B0502020202090204" pitchFamily="34" charset="0"/>
              </a:rPr>
              <a:t>aim</a:t>
            </a:r>
          </a:p>
          <a:p>
            <a:pPr algn="l" eaLnBrk="1" hangingPunct="1"/>
            <a:r>
              <a:rPr lang="en-GB" altLang="en-US" sz="1600" dirty="0">
                <a:latin typeface="Century Gothic" panose="020B0502020202090204" pitchFamily="34" charset="0"/>
              </a:rPr>
              <a:t>to understand the environmental and social, impacts of everyday activities</a:t>
            </a:r>
          </a:p>
          <a:p>
            <a:pPr marL="342900" indent="-342900" algn="l" eaLnBrk="1" hangingPunct="1"/>
            <a:endParaRPr lang="en-GB" altLang="en-US" sz="1600" dirty="0">
              <a:latin typeface="Century Gothic" panose="020B0502020202090204" pitchFamily="34" charset="0"/>
            </a:endParaRPr>
          </a:p>
          <a:p>
            <a:pPr marL="342900" indent="-342900" algn="l" eaLnBrk="1" hangingPunct="1"/>
            <a:r>
              <a:rPr lang="en-GB" altLang="en-US" sz="1600" b="1" dirty="0">
                <a:latin typeface="Century Gothic" panose="020B0502020202090204" pitchFamily="34" charset="0"/>
              </a:rPr>
              <a:t>activity</a:t>
            </a:r>
          </a:p>
          <a:p>
            <a:pPr marL="342900" indent="-342900" algn="l" eaLnBrk="1" hangingPunct="1">
              <a:buFontTx/>
              <a:buAutoNum type="arabicPeriod"/>
            </a:pPr>
            <a:r>
              <a:rPr lang="en-GB" altLang="en-US" sz="1600" dirty="0">
                <a:latin typeface="Century Gothic" panose="020B0502020202090204" pitchFamily="34" charset="0"/>
              </a:rPr>
              <a:t>consider everything you did today from waking up to arriving at college </a:t>
            </a:r>
            <a:r>
              <a:rPr lang="en-GB" altLang="en-US" sz="1600" b="1" dirty="0">
                <a:latin typeface="Century Gothic" panose="020B0502020202090204" pitchFamily="34" charset="0"/>
              </a:rPr>
              <a:t>5 mins to think</a:t>
            </a:r>
          </a:p>
          <a:p>
            <a:pPr marL="342900" indent="-342900" algn="l" eaLnBrk="1" hangingPunct="1">
              <a:buFontTx/>
              <a:buAutoNum type="arabicPeriod"/>
            </a:pPr>
            <a:r>
              <a:rPr lang="en-GB" altLang="en-US" sz="1600" dirty="0">
                <a:latin typeface="Century Gothic" panose="020B0502020202090204" pitchFamily="34" charset="0"/>
              </a:rPr>
              <a:t>select one of the activities you did this morning </a:t>
            </a:r>
          </a:p>
          <a:p>
            <a:pPr marL="877888" lvl="1" indent="-342900" algn="l" eaLnBrk="1" hangingPunct="1">
              <a:buFontTx/>
              <a:buChar char="–"/>
            </a:pPr>
            <a:r>
              <a:rPr lang="en-GB" altLang="en-US" sz="1600" dirty="0">
                <a:latin typeface="Century Gothic" panose="020B0502020202090204" pitchFamily="34" charset="0"/>
              </a:rPr>
              <a:t>e.g. having a shower, making toast etc </a:t>
            </a:r>
          </a:p>
          <a:p>
            <a:pPr marL="342900" indent="-342900" algn="l" eaLnBrk="1" hangingPunct="1">
              <a:buFontTx/>
              <a:buAutoNum type="arabicPeriod"/>
            </a:pPr>
            <a:r>
              <a:rPr lang="en-GB" altLang="en-US" sz="1600" dirty="0">
                <a:latin typeface="Century Gothic" panose="020B0502020202090204" pitchFamily="34" charset="0"/>
              </a:rPr>
              <a:t>draw a storyboard of the environmental impacts of your activity not only what happened within your house but where all the products/materials etc came from and how they were made.</a:t>
            </a:r>
          </a:p>
          <a:p>
            <a:pPr marL="342900" indent="-342900" algn="l" eaLnBrk="1" hangingPunct="1">
              <a:buFontTx/>
              <a:buAutoNum type="arabicPeriod"/>
            </a:pPr>
            <a:r>
              <a:rPr lang="en-GB" altLang="en-US" sz="1600" dirty="0">
                <a:latin typeface="Century Gothic" panose="020B0502020202090204" pitchFamily="34" charset="0"/>
              </a:rPr>
              <a:t>present their storyboard talking through all the different elements</a:t>
            </a:r>
          </a:p>
          <a:p>
            <a:pPr marL="342900" indent="-342900" algn="l" eaLnBrk="1" hangingPunct="1">
              <a:buFontTx/>
              <a:buAutoNum type="arabicPeriod"/>
            </a:pPr>
            <a:endParaRPr lang="en-GB" altLang="en-US" sz="1600" dirty="0">
              <a:latin typeface="Century Gothic" panose="020B0502020202090204" pitchFamily="34" charset="0"/>
            </a:endParaRPr>
          </a:p>
          <a:p>
            <a:pPr marL="342900" indent="-342900" algn="l" eaLnBrk="1" hangingPunct="1"/>
            <a:endParaRPr lang="en-GB" altLang="en-US" sz="1600" dirty="0">
              <a:latin typeface="Century Gothic" panose="020B0502020202090204" pitchFamily="34" charset="0"/>
            </a:endParaRPr>
          </a:p>
          <a:p>
            <a:pPr marL="342900" indent="-342900" algn="l" eaLnBrk="1" hangingPunct="1"/>
            <a:endParaRPr lang="en-GB" altLang="en-US" sz="1400" dirty="0">
              <a:latin typeface="Century Gothic" panose="020B0502020202090204" pitchFamily="34" charset="0"/>
            </a:endParaRPr>
          </a:p>
          <a:p>
            <a:pPr marL="342900" indent="-342900" algn="l" eaLnBrk="1" hangingPunct="1"/>
            <a:endParaRPr lang="en-GB" altLang="en-US" sz="1400" dirty="0">
              <a:latin typeface="Century Gothic" panose="020B0502020202090204" pitchFamily="34" charset="0"/>
            </a:endParaRPr>
          </a:p>
        </p:txBody>
      </p:sp>
    </p:spTree>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descr="coffee">
            <a:extLst>
              <a:ext uri="{FF2B5EF4-FFF2-40B4-BE49-F238E27FC236}">
                <a16:creationId xmlns:a16="http://schemas.microsoft.com/office/drawing/2014/main" id="{9835017F-B40B-2F8A-4274-4E3018B19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2700" y="404813"/>
            <a:ext cx="4035425" cy="587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ext Box 7">
            <a:extLst>
              <a:ext uri="{FF2B5EF4-FFF2-40B4-BE49-F238E27FC236}">
                <a16:creationId xmlns:a16="http://schemas.microsoft.com/office/drawing/2014/main" id="{99897A6B-EB57-9892-C4CE-11F33C58156C}"/>
              </a:ext>
            </a:extLst>
          </p:cNvPr>
          <p:cNvSpPr txBox="1">
            <a:spLocks noChangeArrowheads="1"/>
          </p:cNvSpPr>
          <p:nvPr/>
        </p:nvSpPr>
        <p:spPr bwMode="auto">
          <a:xfrm>
            <a:off x="0" y="6613525"/>
            <a:ext cx="45720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b="1">
                <a:solidFill>
                  <a:schemeClr val="tx1"/>
                </a:solidFill>
                <a:latin typeface="Century Gothic" panose="020B0502020202090204" pitchFamily="34" charset="0"/>
              </a:defRPr>
            </a:lvl1pPr>
            <a:lvl2pPr marL="742950" indent="-285750">
              <a:defRPr b="1">
                <a:solidFill>
                  <a:schemeClr val="tx1"/>
                </a:solidFill>
                <a:latin typeface="Century Gothic" panose="020B0502020202090204" pitchFamily="34" charset="0"/>
              </a:defRPr>
            </a:lvl2pPr>
            <a:lvl3pPr marL="1143000" indent="-228600">
              <a:defRPr b="1">
                <a:solidFill>
                  <a:schemeClr val="tx1"/>
                </a:solidFill>
                <a:latin typeface="Century Gothic" panose="020B0502020202090204" pitchFamily="34" charset="0"/>
              </a:defRPr>
            </a:lvl3pPr>
            <a:lvl4pPr marL="1600200" indent="-228600">
              <a:defRPr b="1">
                <a:solidFill>
                  <a:schemeClr val="tx1"/>
                </a:solidFill>
                <a:latin typeface="Century Gothic" panose="020B0502020202090204" pitchFamily="34" charset="0"/>
              </a:defRPr>
            </a:lvl4pPr>
            <a:lvl5pPr marL="2057400" indent="-228600">
              <a:defRPr b="1">
                <a:solidFill>
                  <a:schemeClr val="tx1"/>
                </a:solidFill>
                <a:latin typeface="Century Gothic" panose="020B0502020202090204" pitchFamily="34" charset="0"/>
              </a:defRPr>
            </a:lvl5pPr>
            <a:lvl6pPr marL="2514600" indent="-228600" eaLnBrk="0" fontAlgn="base" hangingPunct="0">
              <a:spcBef>
                <a:spcPct val="0"/>
              </a:spcBef>
              <a:spcAft>
                <a:spcPct val="0"/>
              </a:spcAft>
              <a:defRPr b="1">
                <a:solidFill>
                  <a:schemeClr val="tx1"/>
                </a:solidFill>
                <a:latin typeface="Century Gothic" panose="020B0502020202090204" pitchFamily="34" charset="0"/>
              </a:defRPr>
            </a:lvl6pPr>
            <a:lvl7pPr marL="2971800" indent="-228600" eaLnBrk="0" fontAlgn="base" hangingPunct="0">
              <a:spcBef>
                <a:spcPct val="0"/>
              </a:spcBef>
              <a:spcAft>
                <a:spcPct val="0"/>
              </a:spcAft>
              <a:defRPr b="1">
                <a:solidFill>
                  <a:schemeClr val="tx1"/>
                </a:solidFill>
                <a:latin typeface="Century Gothic" panose="020B0502020202090204" pitchFamily="34" charset="0"/>
              </a:defRPr>
            </a:lvl7pPr>
            <a:lvl8pPr marL="3429000" indent="-228600" eaLnBrk="0" fontAlgn="base" hangingPunct="0">
              <a:spcBef>
                <a:spcPct val="0"/>
              </a:spcBef>
              <a:spcAft>
                <a:spcPct val="0"/>
              </a:spcAft>
              <a:defRPr b="1">
                <a:solidFill>
                  <a:schemeClr val="tx1"/>
                </a:solidFill>
                <a:latin typeface="Century Gothic" panose="020B0502020202090204" pitchFamily="34" charset="0"/>
              </a:defRPr>
            </a:lvl8pPr>
            <a:lvl9pPr marL="3886200" indent="-228600" eaLnBrk="0" fontAlgn="base" hangingPunct="0">
              <a:spcBef>
                <a:spcPct val="0"/>
              </a:spcBef>
              <a:spcAft>
                <a:spcPct val="0"/>
              </a:spcAft>
              <a:defRPr b="1">
                <a:solidFill>
                  <a:schemeClr val="tx1"/>
                </a:solidFill>
                <a:latin typeface="Century Gothic" panose="020B0502020202090204" pitchFamily="34" charset="0"/>
              </a:defRPr>
            </a:lvl9pPr>
          </a:lstStyle>
          <a:p>
            <a:pPr eaLnBrk="1" hangingPunct="1">
              <a:spcBef>
                <a:spcPct val="50000"/>
              </a:spcBef>
            </a:pPr>
            <a:r>
              <a:rPr lang="en-GB" altLang="en-US" sz="1000" b="0"/>
              <a:t>image source:  Vicky Lofthouse, Loughborough University</a:t>
            </a:r>
          </a:p>
        </p:txBody>
      </p:sp>
    </p:spTree>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99CC00"/>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D3FE2C7-61F5-7D97-C8E4-3FED4E3AE963}"/>
              </a:ext>
            </a:extLst>
          </p:cNvPr>
          <p:cNvGrpSpPr/>
          <p:nvPr/>
        </p:nvGrpSpPr>
        <p:grpSpPr>
          <a:xfrm>
            <a:off x="1883700" y="1412776"/>
            <a:ext cx="5376602" cy="4032450"/>
            <a:chOff x="1883700" y="1412776"/>
            <a:chExt cx="5376602" cy="4032450"/>
          </a:xfrm>
        </p:grpSpPr>
        <p:pic>
          <p:nvPicPr>
            <p:cNvPr id="3" name="Picture 2">
              <a:extLst>
                <a:ext uri="{FF2B5EF4-FFF2-40B4-BE49-F238E27FC236}">
                  <a16:creationId xmlns:a16="http://schemas.microsoft.com/office/drawing/2014/main" id="{8DB90D13-BDBB-99D2-5FB6-C2CE318068D9}"/>
                </a:ext>
              </a:extLst>
            </p:cNvPr>
            <p:cNvPicPr>
              <a:picLocks noChangeAspect="1"/>
            </p:cNvPicPr>
            <p:nvPr/>
          </p:nvPicPr>
          <p:blipFill>
            <a:blip r:embed="rId2"/>
            <a:stretch>
              <a:fillRect/>
            </a:stretch>
          </p:blipFill>
          <p:spPr>
            <a:xfrm>
              <a:off x="1883700" y="1412776"/>
              <a:ext cx="5376602" cy="4032450"/>
            </a:xfrm>
            <a:prstGeom prst="rect">
              <a:avLst/>
            </a:prstGeom>
          </p:spPr>
        </p:pic>
        <p:sp>
          <p:nvSpPr>
            <p:cNvPr id="6" name="Rectangle 5">
              <a:extLst>
                <a:ext uri="{FF2B5EF4-FFF2-40B4-BE49-F238E27FC236}">
                  <a16:creationId xmlns:a16="http://schemas.microsoft.com/office/drawing/2014/main" id="{C7C6680A-9CF8-F225-F686-ABB475417868}"/>
                </a:ext>
              </a:extLst>
            </p:cNvPr>
            <p:cNvSpPr/>
            <p:nvPr/>
          </p:nvSpPr>
          <p:spPr>
            <a:xfrm>
              <a:off x="1904718" y="4221088"/>
              <a:ext cx="369784" cy="115943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342903">
                <a:defRPr/>
              </a:pPr>
              <a:endParaRPr lang="en-GB" sz="1350">
                <a:solidFill>
                  <a:prstClr val="white"/>
                </a:solidFill>
                <a:latin typeface="Calibri" panose="020F0502020204030204"/>
              </a:endParaRPr>
            </a:p>
          </p:txBody>
        </p:sp>
      </p:grpSp>
    </p:spTree>
    <p:extLst>
      <p:ext uri="{BB962C8B-B14F-4D97-AF65-F5344CB8AC3E}">
        <p14:creationId xmlns:p14="http://schemas.microsoft.com/office/powerpoint/2010/main" val="1709932540"/>
      </p:ext>
    </p:extLst>
  </p:cSld>
  <p:clrMapOvr>
    <a:masterClrMapping/>
  </p:clrMapOvr>
</p:sld>
</file>

<file path=ppt/theme/theme1.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27495</TotalTime>
  <Words>1261</Words>
  <Application>Microsoft Office PowerPoint</Application>
  <PresentationFormat>On-screen Show (4:3)</PresentationFormat>
  <Paragraphs>175</Paragraphs>
  <Slides>37</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Century Gothic</vt:lpstr>
      <vt:lpstr>Calibri</vt:lpstr>
      <vt:lpstr>Arial Rounded MT Bold</vt:lpstr>
      <vt:lpstr>Eco Presentation_blu_nofr</vt:lpstr>
      <vt:lpstr>PowerPoint Presentation</vt:lpstr>
      <vt:lpstr>3. life-cycle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Ecodesign Centre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Life Cycle Thinking</dc:title>
  <dc:creator>Ecodesign Centre Wales</dc:creator>
  <cp:lastModifiedBy>Matthew Archer</cp:lastModifiedBy>
  <cp:revision>266</cp:revision>
  <dcterms:created xsi:type="dcterms:W3CDTF">2007-02-27T09:16:04Z</dcterms:created>
  <dcterms:modified xsi:type="dcterms:W3CDTF">2024-10-21T08:24:01Z</dcterms:modified>
</cp:coreProperties>
</file>