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64" r:id="rId4"/>
  </p:sldMasterIdLst>
  <p:notesMasterIdLst>
    <p:notesMasterId r:id="rId24"/>
  </p:notesMasterIdLst>
  <p:handoutMasterIdLst>
    <p:handoutMasterId r:id="rId25"/>
  </p:handoutMasterIdLst>
  <p:sldIdLst>
    <p:sldId id="256" r:id="rId5"/>
    <p:sldId id="263" r:id="rId6"/>
    <p:sldId id="262" r:id="rId7"/>
    <p:sldId id="264" r:id="rId8"/>
    <p:sldId id="265" r:id="rId9"/>
    <p:sldId id="278" r:id="rId10"/>
    <p:sldId id="279" r:id="rId11"/>
    <p:sldId id="260" r:id="rId12"/>
    <p:sldId id="280" r:id="rId13"/>
    <p:sldId id="272" r:id="rId14"/>
    <p:sldId id="273" r:id="rId15"/>
    <p:sldId id="274" r:id="rId16"/>
    <p:sldId id="271" r:id="rId17"/>
    <p:sldId id="261" r:id="rId18"/>
    <p:sldId id="270" r:id="rId19"/>
    <p:sldId id="277" r:id="rId20"/>
    <p:sldId id="267" r:id="rId21"/>
    <p:sldId id="269" r:id="rId22"/>
    <p:sldId id="26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E1B2"/>
    <a:srgbClr val="2E294D"/>
    <a:srgbClr val="ECCD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2" autoAdjust="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3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xmlns="" id="{609A7646-64A1-4BED-BA0B-77C27DE51A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7DABEFC0-5AA8-4302-B8B2-9ACD77A2E1D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82F98B-3DC8-431B-BBBF-B7C2B94E730B}" type="datetimeFigureOut">
              <a:rPr lang="en-US" smtClean="0"/>
              <a:t>6/4/2019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016656EA-4150-44D1-821F-53CA0DBA1A3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F6184F06-C917-4D16-B46F-633E54CA499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1F4691-38BC-4357-BA2E-AC7731A10A4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0607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300D2-6E0D-49B5-9AB1-C6683F5C846D}" type="datetimeFigureOut">
              <a:rPr lang="en-US" smtClean="0"/>
              <a:t>6/4/2019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25FD9-6782-4777-BD37-B8EEBEF1E49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0810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835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782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28835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3080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3171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9324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238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64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484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3793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10767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790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82811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73599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6051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4537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025FD9-6782-4777-BD37-B8EEBEF1E497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1773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6601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1794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62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777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66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046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920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6981" y="1852122"/>
            <a:ext cx="2458230" cy="200867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xmlns="" id="{87B0DF2F-DAFD-4616-9E25-0C28D75BF30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6491805" y="1852122"/>
            <a:ext cx="2458230" cy="200867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xmlns="" id="{336DA0F9-D851-437C-A45B-EC125A3D3DB3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9076629" y="1852122"/>
            <a:ext cx="2458230" cy="2008678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xmlns="" id="{0FF0BA98-3AB4-4D88-B1C2-6279BCACFAD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887792" y="3971924"/>
            <a:ext cx="2477419" cy="803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xmlns="" id="{D9DEF72B-B924-4A0D-8C83-3B370632C0D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472616" y="3971925"/>
            <a:ext cx="2477419" cy="803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xmlns="" id="{E9D30C54-E9E8-4300-8DA4-352DB3A71A4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070240" y="3971924"/>
            <a:ext cx="2458230" cy="8032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0801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410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3974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7192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6/4/2019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939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8869841E-71E7-4F51-8E6F-5E8A5E37565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3A2E0DA-DA21-447D-AD1F-3DB915DD05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62"/>
            <a:ext cx="12201831" cy="686353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594B067E-A161-4B29-A8FA-FEEB194495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rgbClr val="2E29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D6CA50C-1A88-4B3F-A34F-FE199F4205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69164"/>
            <a:ext cx="3685070" cy="5260490"/>
          </a:xfrm>
        </p:spPr>
        <p:txBody>
          <a:bodyPr>
            <a:normAutofit/>
          </a:bodyPr>
          <a:lstStyle/>
          <a:p>
            <a:r>
              <a:rPr lang="en-US" sz="4800" dirty="0" smtClean="0">
                <a:solidFill>
                  <a:srgbClr val="ECCD80"/>
                </a:solidFill>
              </a:rPr>
              <a:t>Notre Dame de Paris:</a:t>
            </a:r>
            <a:br>
              <a:rPr lang="en-US" sz="4800" dirty="0" smtClean="0">
                <a:solidFill>
                  <a:srgbClr val="ECCD80"/>
                </a:solidFill>
              </a:rPr>
            </a:br>
            <a:r>
              <a:rPr lang="en-US" sz="4000" dirty="0" smtClean="0">
                <a:solidFill>
                  <a:srgbClr val="ECCD80"/>
                </a:solidFill>
              </a:rPr>
              <a:t>The role of the cathedral in the 1996 Disney film and in medieval </a:t>
            </a:r>
            <a:r>
              <a:rPr lang="en-US" sz="4000" dirty="0">
                <a:solidFill>
                  <a:srgbClr val="ECCD80"/>
                </a:solidFill>
              </a:rPr>
              <a:t>P</a:t>
            </a:r>
            <a:r>
              <a:rPr lang="en-US" sz="4000" dirty="0" smtClean="0">
                <a:solidFill>
                  <a:srgbClr val="ECCD80"/>
                </a:solidFill>
              </a:rPr>
              <a:t>aris </a:t>
            </a:r>
            <a:endParaRPr lang="en-US" sz="4800" dirty="0">
              <a:solidFill>
                <a:srgbClr val="ECCD8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9CC2D51-705E-403A-AC0E-9157DC5513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430518"/>
            <a:ext cx="3998762" cy="397075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ECCD80"/>
                </a:solidFill>
              </a:rPr>
              <a:t>by Jennifer Taylor 1403125</a:t>
            </a:r>
            <a:endParaRPr lang="en-US" dirty="0">
              <a:solidFill>
                <a:srgbClr val="ECCD80"/>
              </a:solidFill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3714750" y="6457950"/>
            <a:ext cx="8485163" cy="400050"/>
          </a:xfrm>
          <a:prstGeom prst="rect">
            <a:avLst/>
          </a:prstGeom>
          <a:solidFill>
            <a:srgbClr val="2E294D"/>
          </a:solidFill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1600" dirty="0" smtClean="0">
                <a:solidFill>
                  <a:srgbClr val="ECCD80"/>
                </a:solidFill>
              </a:rPr>
              <a:t>38.06,</a:t>
            </a:r>
            <a:r>
              <a:rPr lang="en-GB" sz="1600" i="1" dirty="0" smtClean="0">
                <a:solidFill>
                  <a:srgbClr val="ECCD80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ECCD80"/>
                </a:solidFill>
              </a:rPr>
              <a:t>dir. By G. </a:t>
            </a:r>
            <a:r>
              <a:rPr lang="en-GB" sz="1600" dirty="0" err="1" smtClean="0">
                <a:solidFill>
                  <a:srgbClr val="ECCD80"/>
                </a:solidFill>
              </a:rPr>
              <a:t>Trousdale</a:t>
            </a:r>
            <a:r>
              <a:rPr lang="en-GB" sz="1600" dirty="0" smtClean="0">
                <a:solidFill>
                  <a:srgbClr val="ECCD80"/>
                </a:solidFill>
              </a:rPr>
              <a:t> and K. Wise (Walt Disney Pictures, 1996).</a:t>
            </a:r>
            <a:endParaRPr lang="en-GB" sz="1600" i="1" dirty="0">
              <a:solidFill>
                <a:srgbClr val="ECCD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82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xmlns="" id="{72AC46CB-E41C-431E-B498-6295C0C5E3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523" y="1255469"/>
            <a:ext cx="5385277" cy="483443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Disney animated adaptation of 1831 Victor Hugo novel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The only Disney animated film to have a heavy religious theme</a:t>
            </a:r>
            <a:r>
              <a:rPr lang="en-GB" sz="2400" baseline="30000" dirty="0" smtClean="0">
                <a:solidFill>
                  <a:srgbClr val="2E294D"/>
                </a:solidFill>
              </a:rPr>
              <a:t>[1]</a:t>
            </a:r>
            <a:r>
              <a:rPr lang="en-GB" sz="2400" dirty="0" smtClean="0">
                <a:solidFill>
                  <a:srgbClr val="2E294D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Themes of religion, faith, materialism, racism and genocide, sin, lust, redemption, morality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938" y="758649"/>
            <a:ext cx="12214850" cy="496517"/>
          </a:xfrm>
          <a:solidFill>
            <a:srgbClr val="F4E1B2"/>
          </a:solidFill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2E294D"/>
                </a:solidFill>
              </a:rPr>
              <a:t> </a:t>
            </a:r>
            <a:r>
              <a:rPr lang="en-US" sz="4000" dirty="0" smtClean="0">
                <a:solidFill>
                  <a:srgbClr val="2E294D"/>
                </a:solidFill>
              </a:rPr>
              <a:t>        </a:t>
            </a:r>
            <a:r>
              <a:rPr lang="en-US" sz="4000" dirty="0" smtClean="0">
                <a:solidFill>
                  <a:srgbClr val="2E294D"/>
                </a:solidFill>
              </a:rPr>
              <a:t>The Hunchback of Notre Dame </a:t>
            </a:r>
            <a:r>
              <a:rPr lang="en-US" sz="3200" dirty="0" smtClean="0">
                <a:solidFill>
                  <a:srgbClr val="2E294D"/>
                </a:solidFill>
              </a:rPr>
              <a:t>(1996)</a:t>
            </a:r>
            <a:endParaRPr lang="en-US" sz="3200" dirty="0">
              <a:solidFill>
                <a:srgbClr val="2E294D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r="23887"/>
          <a:stretch/>
        </p:blipFill>
        <p:spPr>
          <a:xfrm>
            <a:off x="5358063" y="1255166"/>
            <a:ext cx="6545179" cy="4834738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3671889" y="5961316"/>
            <a:ext cx="9145754" cy="76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16.26,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184068" y="5769735"/>
            <a:ext cx="5154540" cy="32032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1. M. I. Pinsky,</a:t>
            </a:r>
            <a:r>
              <a:rPr lang="en-GB" sz="1600" i="1" dirty="0" smtClean="0">
                <a:solidFill>
                  <a:srgbClr val="2E294D"/>
                </a:solidFill>
              </a:rPr>
              <a:t> The Gospel According to Disney </a:t>
            </a:r>
            <a:r>
              <a:rPr lang="en-GB" sz="1600" dirty="0" smtClean="0">
                <a:solidFill>
                  <a:srgbClr val="2E294D"/>
                </a:solidFill>
              </a:rPr>
              <a:t>(2004), p. 167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79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xmlns="" id="{DA178560-78C9-4CB5-BE46-05302CDA8E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C582F7A-0108-4267-A3E3-CA43CDA209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19450" y="-668173"/>
            <a:ext cx="16278776" cy="9108051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69461EC9-A94F-4225-B526-5C862F340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D87160F7-FCB2-48B7-8BB8-BEFF45F6BF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rgbClr val="F4E1B2">
              <a:alpha val="8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1803042"/>
            <a:ext cx="7315200" cy="41817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Set in Paris in the year 1482</a:t>
            </a:r>
            <a:br>
              <a:rPr lang="en-GB" sz="2400" dirty="0" smtClean="0">
                <a:solidFill>
                  <a:srgbClr val="2E294D"/>
                </a:solidFill>
              </a:rPr>
            </a:br>
            <a:r>
              <a:rPr lang="en-GB" sz="2400" dirty="0" smtClean="0">
                <a:solidFill>
                  <a:srgbClr val="2E294D"/>
                </a:solidFill>
              </a:rPr>
              <a:t>French Renaissance mid 1490s</a:t>
            </a: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Main themes in novel – faith and religion, passion, lust, fate, (racism)</a:t>
            </a: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Gothic novel – fitting to the architecture of the cathedral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1600" i="1" dirty="0" smtClean="0">
                <a:solidFill>
                  <a:srgbClr val="2E294D"/>
                </a:solidFill>
              </a:rPr>
              <a:t>The Apse of Notre-Dame de Paris, </a:t>
            </a:r>
            <a:r>
              <a:rPr lang="en-GB" sz="1600" dirty="0" smtClean="0">
                <a:solidFill>
                  <a:srgbClr val="2E294D"/>
                </a:solidFill>
              </a:rPr>
              <a:t>Charles </a:t>
            </a:r>
            <a:r>
              <a:rPr lang="en-GB" sz="1600" dirty="0" err="1" smtClean="0">
                <a:solidFill>
                  <a:srgbClr val="2E294D"/>
                </a:solidFill>
              </a:rPr>
              <a:t>Meryon</a:t>
            </a:r>
            <a:r>
              <a:rPr lang="en-GB" sz="1600" dirty="0" smtClean="0">
                <a:solidFill>
                  <a:srgbClr val="2E294D"/>
                </a:solidFill>
              </a:rPr>
              <a:t>, 1854 sarah-sauvin.com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 txBox="1">
            <a:spLocks/>
          </p:cNvSpPr>
          <p:nvPr/>
        </p:nvSpPr>
        <p:spPr>
          <a:xfrm>
            <a:off x="254443" y="754145"/>
            <a:ext cx="2947482" cy="11889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smtClean="0">
                <a:solidFill>
                  <a:srgbClr val="2E294D"/>
                </a:solidFill>
              </a:rPr>
              <a:t>Victor Hugo</a:t>
            </a: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sz="3200" dirty="0" smtClean="0">
                <a:solidFill>
                  <a:srgbClr val="2E294D"/>
                </a:solidFill>
              </a:rPr>
              <a:t>1802-1885</a:t>
            </a:r>
            <a:endParaRPr lang="en-US" sz="3200" dirty="0">
              <a:solidFill>
                <a:srgbClr val="2E294D"/>
              </a:solidFill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 txBox="1">
            <a:spLocks/>
          </p:cNvSpPr>
          <p:nvPr/>
        </p:nvSpPr>
        <p:spPr>
          <a:xfrm>
            <a:off x="3716254" y="754143"/>
            <a:ext cx="7846072" cy="11889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i="1" dirty="0" smtClean="0">
                <a:solidFill>
                  <a:srgbClr val="2E294D"/>
                </a:solidFill>
              </a:rPr>
              <a:t>Notre-Dame de Paris </a:t>
            </a:r>
            <a:r>
              <a:rPr lang="en-US" sz="3200" dirty="0" smtClean="0">
                <a:solidFill>
                  <a:srgbClr val="2E294D"/>
                </a:solidFill>
              </a:rPr>
              <a:t>(1831)</a:t>
            </a:r>
            <a:endParaRPr lang="en-US" sz="3200" i="1" dirty="0" smtClean="0">
              <a:solidFill>
                <a:srgbClr val="2E294D"/>
              </a:solidFill>
            </a:endParaRPr>
          </a:p>
          <a:p>
            <a:r>
              <a:rPr lang="en-US" sz="3200" dirty="0" smtClean="0">
                <a:solidFill>
                  <a:srgbClr val="2E294D"/>
                </a:solidFill>
              </a:rPr>
              <a:t>(The Hunchback of Notre Dame)</a:t>
            </a:r>
            <a:endParaRPr lang="en-US" sz="3200" dirty="0">
              <a:solidFill>
                <a:srgbClr val="2E294D"/>
              </a:solidFill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50" y="1943101"/>
            <a:ext cx="2706700" cy="3781919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2E294D"/>
                </a:solidFill>
              </a:rPr>
              <a:t>French Romantic poet, dramatist and novelist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>
                <a:solidFill>
                  <a:srgbClr val="2E294D"/>
                </a:solidFill>
              </a:rPr>
              <a:t/>
            </a:r>
            <a:br>
              <a:rPr lang="en-US" sz="2400" dirty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>Catholicism and religious views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/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>Political career and liberalist views</a:t>
            </a:r>
            <a:endParaRPr lang="en-US" sz="24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91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DC582F7A-0108-4267-A3E3-CA43CDA209C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9912" cy="7732172"/>
          </a:xfrm>
          <a:prstGeom prst="rect">
            <a:avLst/>
          </a:prstGeom>
        </p:spPr>
      </p:pic>
      <p:sp>
        <p:nvSpPr>
          <p:cNvPr id="13" name="Rectangle 10">
            <a:extLst>
              <a:ext uri="{FF2B5EF4-FFF2-40B4-BE49-F238E27FC236}">
                <a16:creationId xmlns:a16="http://schemas.microsoft.com/office/drawing/2014/main" xmlns="" id="{72AC46CB-E41C-431E-B498-6295C0C5E3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8490" y="758650"/>
            <a:ext cx="4035990" cy="609935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Paris as Roman city and then West Frankish capital</a:t>
            </a: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Paris as centre of religious learning – the Sorbonne university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Paris as artistic centre in medieval era – illuminated manuscripts and the birthplace of European Gothic architecture </a:t>
            </a:r>
            <a:endParaRPr lang="en-GB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2E294D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3825" y="758650"/>
            <a:ext cx="12214850" cy="496517"/>
          </a:xfrm>
          <a:solidFill>
            <a:srgbClr val="F4E1B2"/>
          </a:solidFill>
        </p:spPr>
        <p:txBody>
          <a:bodyPr>
            <a:noAutofit/>
          </a:bodyPr>
          <a:lstStyle/>
          <a:p>
            <a:r>
              <a:rPr lang="en-US" sz="4000" dirty="0">
                <a:solidFill>
                  <a:srgbClr val="2E294D"/>
                </a:solidFill>
              </a:rPr>
              <a:t> </a:t>
            </a:r>
            <a:r>
              <a:rPr lang="en-US" sz="4000" dirty="0" smtClean="0">
                <a:solidFill>
                  <a:srgbClr val="2E294D"/>
                </a:solidFill>
              </a:rPr>
              <a:t>   </a:t>
            </a:r>
            <a:r>
              <a:rPr lang="en-US" sz="4000" dirty="0" smtClean="0">
                <a:solidFill>
                  <a:srgbClr val="2E294D"/>
                </a:solidFill>
              </a:rPr>
              <a:t>The History of Paris</a:t>
            </a:r>
            <a:endParaRPr lang="en-US" sz="3200" dirty="0">
              <a:solidFill>
                <a:srgbClr val="2E294D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4480" y="1255165"/>
            <a:ext cx="7628308" cy="4834737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5892270" y="5953424"/>
            <a:ext cx="6314192" cy="76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Detail from miniature showing Notre-Dame de Paris in the Ile de la </a:t>
            </a:r>
            <a:r>
              <a:rPr lang="en-GB" sz="1600" dirty="0" err="1" smtClean="0">
                <a:solidFill>
                  <a:srgbClr val="2E294D"/>
                </a:solidFill>
              </a:rPr>
              <a:t>Cité</a:t>
            </a:r>
            <a:r>
              <a:rPr lang="en-GB" sz="1600" dirty="0" smtClean="0">
                <a:solidFill>
                  <a:srgbClr val="2E294D"/>
                </a:solidFill>
              </a:rPr>
              <a:t/>
            </a:r>
            <a:br>
              <a:rPr lang="en-GB" sz="1600" dirty="0" smtClean="0">
                <a:solidFill>
                  <a:srgbClr val="2E294D"/>
                </a:solidFill>
              </a:rPr>
            </a:br>
            <a:r>
              <a:rPr lang="en-GB" sz="1600" dirty="0" smtClean="0">
                <a:solidFill>
                  <a:srgbClr val="2E294D"/>
                </a:solidFill>
              </a:rPr>
              <a:t>Jean Fouquet, 15</a:t>
            </a:r>
            <a:r>
              <a:rPr lang="en-GB" sz="1600" baseline="30000" dirty="0" smtClean="0">
                <a:solidFill>
                  <a:srgbClr val="2E294D"/>
                </a:solidFill>
              </a:rPr>
              <a:t>th</a:t>
            </a:r>
            <a:r>
              <a:rPr lang="en-GB" sz="1600" dirty="0" smtClean="0">
                <a:solidFill>
                  <a:srgbClr val="2E294D"/>
                </a:solidFill>
              </a:rPr>
              <a:t> century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53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xmlns="" id="{DA178560-78C9-4CB5-BE46-05302CDA8E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C582F7A-0108-4267-A3E3-CA43CDA209C6}"/>
              </a:ext>
            </a:extLst>
          </p:cNvPr>
          <p:cNvPicPr>
            <a:picLocks noChangeAspect="1"/>
          </p:cNvPicPr>
          <p:nvPr/>
        </p:nvPicPr>
        <p:blipFill>
          <a:blip r:embed="rId3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" y="0"/>
            <a:ext cx="12192000" cy="7727157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69461EC9-A94F-4225-B526-5C862F340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D87160F7-FCB2-48B7-8BB8-BEFF45F6BF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rgbClr val="F4E1B2">
              <a:alpha val="8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9322" y="748398"/>
            <a:ext cx="7115250" cy="5341506"/>
          </a:xfr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 txBox="1">
            <a:spLocks/>
          </p:cNvSpPr>
          <p:nvPr/>
        </p:nvSpPr>
        <p:spPr>
          <a:xfrm>
            <a:off x="254443" y="754144"/>
            <a:ext cx="2947482" cy="5335760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rgbClr val="2E294D"/>
                </a:solidFill>
              </a:rPr>
              <a:t>Notre Dame de Paris</a:t>
            </a:r>
          </a:p>
          <a:p>
            <a:endParaRPr lang="en-US" dirty="0">
              <a:solidFill>
                <a:srgbClr val="2E294D"/>
              </a:solidFill>
            </a:endParaRPr>
          </a:p>
          <a:p>
            <a:endParaRPr lang="en-US" dirty="0" smtClean="0">
              <a:solidFill>
                <a:srgbClr val="2E294D"/>
              </a:solidFill>
            </a:endParaRPr>
          </a:p>
          <a:p>
            <a:endParaRPr lang="en-US" dirty="0">
              <a:solidFill>
                <a:srgbClr val="2E294D"/>
              </a:solidFill>
            </a:endParaRPr>
          </a:p>
          <a:p>
            <a:endParaRPr lang="en-US" dirty="0" smtClean="0">
              <a:solidFill>
                <a:srgbClr val="2E294D"/>
              </a:solidFill>
            </a:endParaRPr>
          </a:p>
          <a:p>
            <a:endParaRPr lang="en-US" dirty="0">
              <a:solidFill>
                <a:srgbClr val="2E294D"/>
              </a:solidFill>
            </a:endParaRPr>
          </a:p>
          <a:p>
            <a:endParaRPr lang="en-US" dirty="0" smtClean="0">
              <a:solidFill>
                <a:srgbClr val="2E294D"/>
              </a:solidFill>
            </a:endParaRPr>
          </a:p>
          <a:p>
            <a:endParaRPr lang="en-US" dirty="0">
              <a:solidFill>
                <a:srgbClr val="2E294D"/>
              </a:solidFill>
            </a:endParaRPr>
          </a:p>
          <a:p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1803042"/>
            <a:ext cx="2929241" cy="4570197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2E294D"/>
                </a:solidFill>
              </a:rPr>
              <a:t>Groundbreaking for construction begins in spring of 1163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/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>Completed in 1345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/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>French Gothic 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>
                <a:solidFill>
                  <a:srgbClr val="2E294D"/>
                </a:solidFill>
              </a:rPr>
              <a:t/>
            </a:r>
            <a:br>
              <a:rPr lang="en-US" sz="2400" dirty="0">
                <a:solidFill>
                  <a:srgbClr val="2E294D"/>
                </a:solidFill>
              </a:rPr>
            </a:br>
            <a:endParaRPr lang="en-US" sz="2400" dirty="0">
              <a:solidFill>
                <a:srgbClr val="2E294D"/>
              </a:solidFill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7043348" y="5857001"/>
            <a:ext cx="6314192" cy="7680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Notre-Dame de Paris and the Ile de la </a:t>
            </a:r>
            <a:r>
              <a:rPr lang="en-GB" sz="1600" dirty="0" err="1" smtClean="0">
                <a:solidFill>
                  <a:srgbClr val="2E294D"/>
                </a:solidFill>
              </a:rPr>
              <a:t>Cité</a:t>
            </a:r>
            <a:r>
              <a:rPr lang="en-GB" sz="1600" dirty="0" smtClean="0">
                <a:solidFill>
                  <a:srgbClr val="2E294D"/>
                </a:solidFill>
              </a:rPr>
              <a:t> in 1550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60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A3A2E0DA-DA21-447D-AD1F-3DB915DD051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" y="862"/>
            <a:ext cx="12188932" cy="68562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110722-2775-4A70-8182-7C215D42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371475"/>
            <a:ext cx="10787062" cy="6115050"/>
          </a:xfrm>
          <a:solidFill>
            <a:srgbClr val="F4E1B2"/>
          </a:solidFill>
        </p:spPr>
        <p:txBody>
          <a:bodyPr>
            <a:normAutofit fontScale="90000"/>
          </a:bodyPr>
          <a:lstStyle/>
          <a:p>
            <a:r>
              <a:rPr lang="en-US" sz="4400" dirty="0" smtClean="0">
                <a:solidFill>
                  <a:srgbClr val="2E294D"/>
                </a:solidFill>
              </a:rPr>
              <a:t>The centrality of the cathedral of Notre Dame</a:t>
            </a:r>
            <a:br>
              <a:rPr lang="en-US" sz="4400" dirty="0" smtClean="0">
                <a:solidFill>
                  <a:srgbClr val="2E294D"/>
                </a:solidFill>
              </a:rPr>
            </a:br>
            <a:r>
              <a:rPr lang="en-US" sz="4400" dirty="0" smtClean="0">
                <a:solidFill>
                  <a:srgbClr val="2E294D"/>
                </a:solidFill>
              </a:rPr>
              <a:t>de Paris in the 1996 Disney animated film</a:t>
            </a: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87ACB9FA-C8E8-43F1-868B-D328ECFC31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328" y="1727504"/>
            <a:ext cx="4570959" cy="165359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2E294D"/>
                </a:solidFill>
              </a:rPr>
              <a:t>The omnipresence of the </a:t>
            </a:r>
            <a:br>
              <a:rPr lang="en-GB" sz="2400" dirty="0">
                <a:solidFill>
                  <a:srgbClr val="2E294D"/>
                </a:solidFill>
              </a:rPr>
            </a:br>
            <a:r>
              <a:rPr lang="en-GB" sz="2400" dirty="0">
                <a:solidFill>
                  <a:srgbClr val="2E294D"/>
                </a:solidFill>
              </a:rPr>
              <a:t>cathedral in multiple scenes </a:t>
            </a:r>
            <a:br>
              <a:rPr lang="en-GB" sz="2400" dirty="0">
                <a:solidFill>
                  <a:srgbClr val="2E294D"/>
                </a:solidFill>
              </a:rPr>
            </a:br>
            <a:r>
              <a:rPr lang="en-GB" sz="2400" dirty="0">
                <a:solidFill>
                  <a:srgbClr val="2E294D"/>
                </a:solidFill>
              </a:rPr>
              <a:t>set </a:t>
            </a:r>
            <a:r>
              <a:rPr lang="en-GB" sz="2400" dirty="0" smtClean="0">
                <a:solidFill>
                  <a:srgbClr val="2E294D"/>
                </a:solidFill>
              </a:rPr>
              <a:t>in and about </a:t>
            </a:r>
            <a:r>
              <a:rPr lang="en-GB" sz="2400" dirty="0">
                <a:solidFill>
                  <a:srgbClr val="2E294D"/>
                </a:solidFill>
              </a:rPr>
              <a:t>Paris 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191" y="2958021"/>
            <a:ext cx="5253286" cy="29535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1" r="500"/>
          <a:stretch/>
        </p:blipFill>
        <p:spPr>
          <a:xfrm>
            <a:off x="6107907" y="2958021"/>
            <a:ext cx="5222082" cy="2950742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714376" y="5781251"/>
            <a:ext cx="5393532" cy="76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20.51,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6024570" y="5776483"/>
            <a:ext cx="5393532" cy="76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1.24.02,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97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A3A2E0DA-DA21-447D-AD1F-3DB915DD051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" y="862"/>
            <a:ext cx="12188932" cy="68562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110722-2775-4A70-8182-7C215D42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371475"/>
            <a:ext cx="10787062" cy="6115050"/>
          </a:xfrm>
          <a:solidFill>
            <a:srgbClr val="F4E1B2"/>
          </a:solidFill>
        </p:spPr>
        <p:txBody>
          <a:bodyPr>
            <a:normAutofit fontScale="90000"/>
          </a:bodyPr>
          <a:lstStyle/>
          <a:p>
            <a:r>
              <a:rPr lang="en-US" sz="4400" dirty="0" smtClean="0">
                <a:solidFill>
                  <a:srgbClr val="2E294D"/>
                </a:solidFill>
              </a:rPr>
              <a:t>The centrality of the cathedral of Notre Dame</a:t>
            </a:r>
            <a:br>
              <a:rPr lang="en-US" sz="4400" dirty="0" smtClean="0">
                <a:solidFill>
                  <a:srgbClr val="2E294D"/>
                </a:solidFill>
              </a:rPr>
            </a:br>
            <a:r>
              <a:rPr lang="en-US" sz="4400" dirty="0" smtClean="0">
                <a:solidFill>
                  <a:srgbClr val="2E294D"/>
                </a:solidFill>
              </a:rPr>
              <a:t>de Paris in the 1996 Disney animated film</a:t>
            </a: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r>
              <a:rPr lang="en-US" dirty="0">
                <a:solidFill>
                  <a:srgbClr val="2E294D"/>
                </a:solidFill>
              </a:rPr>
              <a:t/>
            </a:r>
            <a:br>
              <a:rPr lang="en-US" dirty="0">
                <a:solidFill>
                  <a:srgbClr val="2E294D"/>
                </a:solidFill>
              </a:rPr>
            </a:b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87ACB9FA-C8E8-43F1-868B-D328ECFC31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7328" y="1727504"/>
            <a:ext cx="4570959" cy="1653598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The centrality of the cathedral </a:t>
            </a:r>
            <a:br>
              <a:rPr lang="en-GB" sz="2400" dirty="0" smtClean="0">
                <a:solidFill>
                  <a:srgbClr val="2E294D"/>
                </a:solidFill>
              </a:rPr>
            </a:br>
            <a:r>
              <a:rPr lang="en-GB" sz="2400" dirty="0" smtClean="0">
                <a:solidFill>
                  <a:srgbClr val="2E294D"/>
                </a:solidFill>
              </a:rPr>
              <a:t>interior, exterior, and the </a:t>
            </a:r>
            <a:r>
              <a:rPr lang="en-GB" sz="2400" dirty="0" err="1" smtClean="0">
                <a:solidFill>
                  <a:srgbClr val="2E294D"/>
                </a:solidFill>
              </a:rPr>
              <a:t>parvis</a:t>
            </a:r>
            <a:r>
              <a:rPr lang="en-GB" sz="2400" dirty="0" smtClean="0">
                <a:solidFill>
                  <a:srgbClr val="2E294D"/>
                </a:solidFill>
              </a:rPr>
              <a:t>, </a:t>
            </a:r>
            <a:br>
              <a:rPr lang="en-GB" sz="2400" dirty="0" smtClean="0">
                <a:solidFill>
                  <a:srgbClr val="2E294D"/>
                </a:solidFill>
              </a:rPr>
            </a:br>
            <a:r>
              <a:rPr lang="en-GB" sz="2400" dirty="0" smtClean="0">
                <a:solidFill>
                  <a:srgbClr val="2E294D"/>
                </a:solidFill>
              </a:rPr>
              <a:t>to major scenes and plot points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b="756"/>
          <a:stretch/>
        </p:blipFill>
        <p:spPr>
          <a:xfrm>
            <a:off x="859580" y="2958021"/>
            <a:ext cx="5248326" cy="29439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4486" y="2958021"/>
            <a:ext cx="5236270" cy="2943964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709599" y="5776483"/>
            <a:ext cx="5393532" cy="76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36.34,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6024570" y="5776483"/>
            <a:ext cx="5393532" cy="76809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1.24.40,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17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xmlns="" id="{72AC46CB-E41C-431E-B498-6295C0C5E3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199" y="131217"/>
            <a:ext cx="4998963" cy="1255469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2E294D"/>
                </a:solidFill>
              </a:rPr>
              <a:t>The agency of the cathedral in the film</a:t>
            </a: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07" y="3424428"/>
            <a:ext cx="5257795" cy="29560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08" y="468362"/>
            <a:ext cx="5257795" cy="2956066"/>
          </a:xfrm>
          <a:prstGeom prst="rect">
            <a:avLst/>
          </a:prstGeom>
        </p:spPr>
      </p:pic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98306" y="1187356"/>
            <a:ext cx="5718220" cy="51179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In the opening song “Bells of Notre Dame” it is the watching eyes of the cathedral, in particular the Virgin Mary, who make </a:t>
            </a:r>
            <a:r>
              <a:rPr lang="en-GB" sz="2400" dirty="0" err="1" smtClean="0">
                <a:solidFill>
                  <a:srgbClr val="2E294D"/>
                </a:solidFill>
              </a:rPr>
              <a:t>Frollo</a:t>
            </a:r>
            <a:r>
              <a:rPr lang="en-GB" sz="2400" dirty="0" smtClean="0">
                <a:solidFill>
                  <a:srgbClr val="2E294D"/>
                </a:solidFill>
              </a:rPr>
              <a:t> ‘fear for his immortal soul’ 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Esmerelda’s prayers during her period of Sanctuary inside the cathedral</a:t>
            </a: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The song “Hellfire” and </a:t>
            </a:r>
            <a:r>
              <a:rPr lang="en-GB" sz="2400" dirty="0" err="1" smtClean="0">
                <a:solidFill>
                  <a:srgbClr val="2E294D"/>
                </a:solidFill>
              </a:rPr>
              <a:t>Frollo’s</a:t>
            </a:r>
            <a:r>
              <a:rPr lang="en-GB" sz="2400" dirty="0" smtClean="0">
                <a:solidFill>
                  <a:srgbClr val="2E294D"/>
                </a:solidFill>
              </a:rPr>
              <a:t> prayers to Mary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Mary as Intercessor and in the Book of  Revelation</a:t>
            </a:r>
            <a:endParaRPr lang="en-GB" sz="2400" dirty="0">
              <a:solidFill>
                <a:srgbClr val="2E294D"/>
              </a:solidFill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5995838" y="6305268"/>
            <a:ext cx="5393532" cy="65274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04.42,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5995838" y="-62863"/>
            <a:ext cx="5393532" cy="65274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04.38,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6896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xmlns="" id="{72AC46CB-E41C-431E-B498-6295C0C5E3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199" y="131217"/>
            <a:ext cx="4998963" cy="1255469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2E294D"/>
                </a:solidFill>
              </a:rPr>
              <a:t>The agency of the cathedral in the film</a:t>
            </a: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07" y="3424428"/>
            <a:ext cx="5257795" cy="29560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3708" y="468362"/>
            <a:ext cx="5257795" cy="29560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707" y="468360"/>
            <a:ext cx="5257796" cy="295606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3707" y="3424427"/>
            <a:ext cx="5257796" cy="2956067"/>
          </a:xfrm>
          <a:prstGeom prst="rect">
            <a:avLst/>
          </a:prstGeo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995838" y="-62863"/>
            <a:ext cx="5393532" cy="65274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04.49,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5995838" y="6305268"/>
            <a:ext cx="5393532" cy="65274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04.52,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98306" y="1187356"/>
            <a:ext cx="5718220" cy="5117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2400" smtClean="0">
                <a:solidFill>
                  <a:srgbClr val="2E294D"/>
                </a:solidFill>
              </a:rPr>
              <a:t>In the opening song “Bells of Notre Dame” it is the watching eyes of the cathedral, in particular the Virgin Mary, who make Frollo ‘fear for his immortal soul’ </a:t>
            </a:r>
          </a:p>
          <a:p>
            <a:pPr marL="0" indent="0">
              <a:buFont typeface="Wingdings 2" pitchFamily="18" charset="2"/>
              <a:buNone/>
            </a:pPr>
            <a:endParaRPr lang="en-GB" sz="2400" smtClean="0">
              <a:solidFill>
                <a:srgbClr val="2E294D"/>
              </a:solidFill>
            </a:endParaRPr>
          </a:p>
          <a:p>
            <a:pPr marL="0" indent="0">
              <a:buFont typeface="Wingdings 2" pitchFamily="18" charset="2"/>
              <a:buNone/>
            </a:pPr>
            <a:r>
              <a:rPr lang="en-GB" sz="2400" smtClean="0">
                <a:solidFill>
                  <a:srgbClr val="2E294D"/>
                </a:solidFill>
              </a:rPr>
              <a:t>Esmerelda’s prayers during her period of Sanctuary inside the cathedral</a:t>
            </a:r>
          </a:p>
          <a:p>
            <a:pPr marL="0" indent="0">
              <a:buFont typeface="Wingdings 2" pitchFamily="18" charset="2"/>
              <a:buNone/>
            </a:pPr>
            <a:endParaRPr lang="en-GB" sz="2400" smtClean="0">
              <a:solidFill>
                <a:srgbClr val="2E294D"/>
              </a:solidFill>
            </a:endParaRPr>
          </a:p>
          <a:p>
            <a:pPr marL="0" indent="0">
              <a:buFont typeface="Wingdings 2" pitchFamily="18" charset="2"/>
              <a:buNone/>
            </a:pPr>
            <a:r>
              <a:rPr lang="en-GB" sz="2400" smtClean="0">
                <a:solidFill>
                  <a:srgbClr val="2E294D"/>
                </a:solidFill>
              </a:rPr>
              <a:t>The song “Hellfire” and Frollo’s prayers to Mary</a:t>
            </a:r>
          </a:p>
          <a:p>
            <a:pPr marL="0" indent="0">
              <a:buFont typeface="Wingdings 2" pitchFamily="18" charset="2"/>
              <a:buNone/>
            </a:pPr>
            <a:endParaRPr lang="en-GB" sz="2400" smtClean="0">
              <a:solidFill>
                <a:srgbClr val="2E294D"/>
              </a:solidFill>
            </a:endParaRPr>
          </a:p>
          <a:p>
            <a:pPr marL="0" indent="0">
              <a:buFont typeface="Wingdings 2" pitchFamily="18" charset="2"/>
              <a:buNone/>
            </a:pPr>
            <a:r>
              <a:rPr lang="en-GB" sz="2400" smtClean="0">
                <a:solidFill>
                  <a:srgbClr val="2E294D"/>
                </a:solidFill>
              </a:rPr>
              <a:t>Mary as Intercessor and in the Book of  Revelation</a:t>
            </a:r>
            <a:endParaRPr lang="en-GB" sz="24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896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xmlns="" id="{72AC46CB-E41C-431E-B498-6295C0C5E3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199" y="131217"/>
            <a:ext cx="4998963" cy="1255469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2E294D"/>
                </a:solidFill>
              </a:rPr>
              <a:t>The agency of the cathedral in the film</a:t>
            </a: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329"/>
          <a:stretch/>
        </p:blipFill>
        <p:spPr>
          <a:xfrm>
            <a:off x="5755525" y="3758670"/>
            <a:ext cx="5906980" cy="26830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943" y="436729"/>
            <a:ext cx="5908561" cy="3321943"/>
          </a:xfrm>
          <a:prstGeom prst="rect">
            <a:avLst/>
          </a:prstGeom>
        </p:spPr>
      </p:pic>
      <p:sp>
        <p:nvSpPr>
          <p:cNvPr id="11" name="Content Placeholder 2"/>
          <p:cNvSpPr txBox="1">
            <a:spLocks/>
          </p:cNvSpPr>
          <p:nvPr/>
        </p:nvSpPr>
        <p:spPr>
          <a:xfrm>
            <a:off x="5995838" y="-62863"/>
            <a:ext cx="5393532" cy="65274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04.55,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5995838" y="6305268"/>
            <a:ext cx="5393532" cy="652746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04.58,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98306" y="1187356"/>
            <a:ext cx="5718220" cy="51179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In the opening song “Bells of Notre Dame” it is the watching eyes of the cathedral, in particular the Virgin Mary, who make </a:t>
            </a:r>
            <a:r>
              <a:rPr lang="en-GB" sz="2400" dirty="0" err="1" smtClean="0">
                <a:solidFill>
                  <a:srgbClr val="2E294D"/>
                </a:solidFill>
              </a:rPr>
              <a:t>Frollo</a:t>
            </a:r>
            <a:r>
              <a:rPr lang="en-GB" sz="2400" dirty="0" smtClean="0">
                <a:solidFill>
                  <a:srgbClr val="2E294D"/>
                </a:solidFill>
              </a:rPr>
              <a:t> ‘fear for his immortal soul’ 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Esmerelda’s prayers during her period of Sanctuary inside the cathedral</a:t>
            </a:r>
          </a:p>
          <a:p>
            <a:pPr marL="0" indent="0">
              <a:buNone/>
            </a:pPr>
            <a:endParaRPr lang="en-GB" sz="2400" dirty="0" smtClean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The song “Hellfire” and </a:t>
            </a:r>
            <a:r>
              <a:rPr lang="en-GB" sz="2400" dirty="0" err="1" smtClean="0">
                <a:solidFill>
                  <a:srgbClr val="2E294D"/>
                </a:solidFill>
              </a:rPr>
              <a:t>Frollo’s</a:t>
            </a:r>
            <a:r>
              <a:rPr lang="en-GB" sz="2400" dirty="0" smtClean="0">
                <a:solidFill>
                  <a:srgbClr val="2E294D"/>
                </a:solidFill>
              </a:rPr>
              <a:t> prayers to Mary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Mary as Intercessor and in the Book of  Revelation</a:t>
            </a:r>
            <a:endParaRPr lang="en-GB" sz="24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0869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0" y="673768"/>
            <a:ext cx="12192000" cy="5414211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 sz="3200" dirty="0">
              <a:solidFill>
                <a:srgbClr val="2E294D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47" y="-506147"/>
            <a:ext cx="10860505" cy="7235811"/>
          </a:xfr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416842"/>
            <a:ext cx="12192000" cy="561474"/>
          </a:xfrm>
          <a:solidFill>
            <a:srgbClr val="F4E1B2"/>
          </a:solidFill>
        </p:spPr>
        <p:txBody>
          <a:bodyPr>
            <a:noAutofit/>
          </a:bodyPr>
          <a:lstStyle/>
          <a:p>
            <a:r>
              <a:rPr lang="en-US" sz="1800" dirty="0">
                <a:solidFill>
                  <a:srgbClr val="2E294D"/>
                </a:solidFill>
              </a:rPr>
              <a:t> </a:t>
            </a:r>
            <a:r>
              <a:rPr lang="en-US" sz="1800" dirty="0" smtClean="0">
                <a:solidFill>
                  <a:srgbClr val="2E294D"/>
                </a:solidFill>
              </a:rPr>
              <a:t>   					 		Madonna and Child, </a:t>
            </a:r>
            <a:r>
              <a:rPr lang="en-GB" sz="1800" dirty="0" smtClean="0">
                <a:solidFill>
                  <a:srgbClr val="2E294D"/>
                </a:solidFill>
              </a:rPr>
              <a:t>West Façade of Notre Dame de Paris</a:t>
            </a:r>
            <a:endParaRPr lang="en-US" sz="32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962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293"/>
            <a:ext cx="12210926" cy="6865293"/>
          </a:xfrm>
        </p:spPr>
      </p:pic>
      <p:sp>
        <p:nvSpPr>
          <p:cNvPr id="3" name="Content Placeholder 2"/>
          <p:cNvSpPr txBox="1">
            <a:spLocks/>
          </p:cNvSpPr>
          <p:nvPr/>
        </p:nvSpPr>
        <p:spPr>
          <a:xfrm>
            <a:off x="3786188" y="6600825"/>
            <a:ext cx="8424738" cy="257175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ctr">
            <a:no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04.42,</a:t>
            </a:r>
            <a:r>
              <a:rPr lang="en-GB" sz="1600" i="1" dirty="0" smtClean="0">
                <a:solidFill>
                  <a:srgbClr val="2E294D"/>
                </a:solidFill>
              </a:rPr>
              <a:t> The Hunchback of Notre Dame, </a:t>
            </a:r>
            <a:r>
              <a:rPr lang="en-GB" sz="1600" dirty="0" smtClean="0">
                <a:solidFill>
                  <a:srgbClr val="2E294D"/>
                </a:solidFill>
              </a:rPr>
              <a:t>dir. By G. </a:t>
            </a:r>
            <a:r>
              <a:rPr lang="en-GB" sz="1600" dirty="0" err="1" smtClean="0">
                <a:solidFill>
                  <a:srgbClr val="2E294D"/>
                </a:solidFill>
              </a:rPr>
              <a:t>Trousdale</a:t>
            </a:r>
            <a:r>
              <a:rPr lang="en-GB" sz="1600" dirty="0" smtClean="0">
                <a:solidFill>
                  <a:srgbClr val="2E294D"/>
                </a:solidFill>
              </a:rPr>
              <a:t> and K. Wise (Walt Disney Pictures, 1996).</a:t>
            </a:r>
            <a:endParaRPr lang="en-GB" sz="16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0767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474A7FC5-56F0-4FE3-8383-04EE92963F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rgbClr val="2E29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C829010-59E7-4B6E-AE76-EEE7D0ED0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2568" y="-240631"/>
            <a:ext cx="7267074" cy="7267074"/>
          </a:xfrm>
          <a:prstGeom prst="rect">
            <a:avLst/>
          </a:prstGeom>
        </p:spPr>
      </p:pic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9946105" y="6096000"/>
            <a:ext cx="2085474" cy="625642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 smtClean="0">
                <a:solidFill>
                  <a:srgbClr val="2E294D"/>
                </a:solidFill>
              </a:rPr>
              <a:t>North Rose Window </a:t>
            </a:r>
            <a:r>
              <a:rPr lang="en-GB" sz="1800" dirty="0" smtClean="0">
                <a:solidFill>
                  <a:srgbClr val="2E294D"/>
                </a:solidFill>
              </a:rPr>
              <a:t>of Notre Dame de Paris</a:t>
            </a:r>
            <a:endParaRPr lang="en-US" sz="32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6014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474A7FC5-56F0-4FE3-8383-04EE92963F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C829010-59E7-4B6E-AE76-EEE7D0ED0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82" y="-2667001"/>
            <a:ext cx="12191999" cy="1219199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DE6BEBC3-6A99-4A53-9835-9875E08415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rgbClr val="F4E1B2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F6083A9-53C1-4358-80D7-727411C121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305" y="761998"/>
            <a:ext cx="8887328" cy="5420539"/>
          </a:xfrm>
        </p:spPr>
        <p:txBody>
          <a:bodyPr>
            <a:normAutofit fontScale="92500" lnSpcReduction="20000"/>
          </a:bodyPr>
          <a:lstStyle/>
          <a:p>
            <a:r>
              <a:rPr lang="en-US" sz="2600" dirty="0">
                <a:solidFill>
                  <a:srgbClr val="2E294D"/>
                </a:solidFill>
              </a:rPr>
              <a:t>A</a:t>
            </a:r>
            <a:r>
              <a:rPr lang="en-US" sz="2600" dirty="0" smtClean="0">
                <a:solidFill>
                  <a:srgbClr val="2E294D"/>
                </a:solidFill>
              </a:rPr>
              <a:t>rchitecture and visual arts as the </a:t>
            </a:r>
            <a:r>
              <a:rPr lang="en-US" sz="2600" i="1" dirty="0" smtClean="0">
                <a:solidFill>
                  <a:srgbClr val="2E294D"/>
                </a:solidFill>
              </a:rPr>
              <a:t>Liber </a:t>
            </a:r>
            <a:r>
              <a:rPr lang="en-US" sz="2600" i="1" dirty="0" err="1" smtClean="0">
                <a:solidFill>
                  <a:srgbClr val="2E294D"/>
                </a:solidFill>
              </a:rPr>
              <a:t>Pauperum</a:t>
            </a:r>
            <a:r>
              <a:rPr lang="en-US" sz="2600" i="1" dirty="0" smtClean="0">
                <a:solidFill>
                  <a:srgbClr val="2E294D"/>
                </a:solidFill>
              </a:rPr>
              <a:t> </a:t>
            </a:r>
            <a:r>
              <a:rPr lang="en-US" sz="2600" dirty="0" smtClean="0">
                <a:solidFill>
                  <a:srgbClr val="2E294D"/>
                </a:solidFill>
              </a:rPr>
              <a:t>or a </a:t>
            </a:r>
            <a:r>
              <a:rPr lang="en-US" sz="2600" dirty="0" smtClean="0">
                <a:solidFill>
                  <a:srgbClr val="2E294D"/>
                </a:solidFill>
              </a:rPr>
              <a:t>“Poor Mans’ Bible”</a:t>
            </a:r>
            <a:br>
              <a:rPr lang="en-US" sz="2600" dirty="0" smtClean="0">
                <a:solidFill>
                  <a:srgbClr val="2E294D"/>
                </a:solidFill>
              </a:rPr>
            </a:br>
            <a:r>
              <a:rPr lang="en-US" sz="2600" dirty="0" smtClean="0">
                <a:solidFill>
                  <a:srgbClr val="2E294D"/>
                </a:solidFill>
              </a:rPr>
              <a:t>stained glass</a:t>
            </a:r>
            <a:r>
              <a:rPr lang="en-US" sz="2600" dirty="0">
                <a:solidFill>
                  <a:srgbClr val="2E294D"/>
                </a:solidFill>
              </a:rPr>
              <a:t>, façades</a:t>
            </a:r>
            <a:r>
              <a:rPr lang="en-US" sz="2600" dirty="0" smtClean="0">
                <a:solidFill>
                  <a:srgbClr val="2E294D"/>
                </a:solidFill>
              </a:rPr>
              <a:t>, mosaics, carving, paintings</a:t>
            </a:r>
          </a:p>
          <a:p>
            <a:endParaRPr lang="en-US" sz="2600" dirty="0" smtClean="0">
              <a:solidFill>
                <a:srgbClr val="2E294D"/>
              </a:solidFill>
            </a:endParaRPr>
          </a:p>
          <a:p>
            <a:r>
              <a:rPr lang="en-US" sz="2600" dirty="0" smtClean="0">
                <a:solidFill>
                  <a:srgbClr val="2E294D"/>
                </a:solidFill>
              </a:rPr>
              <a:t>Th</a:t>
            </a:r>
            <a:r>
              <a:rPr lang="en-US" sz="2600" dirty="0" smtClean="0">
                <a:solidFill>
                  <a:srgbClr val="2E294D"/>
                </a:solidFill>
              </a:rPr>
              <a:t>e portals of the West Façade</a:t>
            </a:r>
          </a:p>
          <a:p>
            <a:endParaRPr lang="en-US" sz="2600" dirty="0">
              <a:solidFill>
                <a:srgbClr val="2E294D"/>
              </a:solidFill>
            </a:endParaRPr>
          </a:p>
          <a:p>
            <a:r>
              <a:rPr lang="en-US" sz="2600" dirty="0" smtClean="0">
                <a:solidFill>
                  <a:srgbClr val="2E294D"/>
                </a:solidFill>
              </a:rPr>
              <a:t>The Fall of Man and The Last Judgement</a:t>
            </a:r>
          </a:p>
          <a:p>
            <a:endParaRPr lang="en-US" sz="2600" i="1" dirty="0" smtClean="0">
              <a:solidFill>
                <a:srgbClr val="2E294D"/>
              </a:solidFill>
            </a:endParaRPr>
          </a:p>
          <a:p>
            <a:r>
              <a:rPr lang="en-US" sz="2600" i="1" dirty="0" err="1" smtClean="0">
                <a:solidFill>
                  <a:srgbClr val="2E294D"/>
                </a:solidFill>
              </a:rPr>
              <a:t>Biblia</a:t>
            </a:r>
            <a:r>
              <a:rPr lang="en-US" sz="2600" i="1" dirty="0" smtClean="0">
                <a:solidFill>
                  <a:srgbClr val="2E294D"/>
                </a:solidFill>
              </a:rPr>
              <a:t> </a:t>
            </a:r>
            <a:r>
              <a:rPr lang="en-US" sz="2600" i="1" dirty="0" err="1">
                <a:solidFill>
                  <a:srgbClr val="2E294D"/>
                </a:solidFill>
              </a:rPr>
              <a:t>Pauperum</a:t>
            </a:r>
            <a:r>
              <a:rPr lang="en-US" sz="2600" i="1" dirty="0">
                <a:solidFill>
                  <a:srgbClr val="2E294D"/>
                </a:solidFill>
              </a:rPr>
              <a:t> </a:t>
            </a:r>
            <a:r>
              <a:rPr lang="en-US" sz="2600" dirty="0">
                <a:solidFill>
                  <a:srgbClr val="2E294D"/>
                </a:solidFill>
              </a:rPr>
              <a:t>(Paupers’ Bible) as source </a:t>
            </a:r>
            <a:r>
              <a:rPr lang="en-US" sz="2600" dirty="0" smtClean="0">
                <a:solidFill>
                  <a:srgbClr val="2E294D"/>
                </a:solidFill>
              </a:rPr>
              <a:t>for cycles and typologies </a:t>
            </a:r>
            <a:endParaRPr lang="en-US" sz="2600" dirty="0">
              <a:solidFill>
                <a:srgbClr val="2E294D"/>
              </a:solidFill>
            </a:endParaRPr>
          </a:p>
          <a:p>
            <a:endParaRPr lang="en-US" sz="2600" dirty="0" smtClean="0">
              <a:solidFill>
                <a:srgbClr val="2E294D"/>
              </a:solidFill>
            </a:endParaRPr>
          </a:p>
          <a:p>
            <a:r>
              <a:rPr lang="en-US" sz="2600" dirty="0" smtClean="0">
                <a:solidFill>
                  <a:srgbClr val="2E294D"/>
                </a:solidFill>
              </a:rPr>
              <a:t>Active figure in the miracles of Notre Dame and of Paris</a:t>
            </a:r>
          </a:p>
          <a:p>
            <a:endParaRPr lang="en-US" sz="2600" dirty="0">
              <a:solidFill>
                <a:srgbClr val="2E294D"/>
              </a:solidFill>
            </a:endParaRPr>
          </a:p>
          <a:p>
            <a:r>
              <a:rPr lang="en-GB" sz="2600" dirty="0" smtClean="0">
                <a:solidFill>
                  <a:srgbClr val="2E294D"/>
                </a:solidFill>
              </a:rPr>
              <a:t>The </a:t>
            </a:r>
            <a:r>
              <a:rPr lang="en-GB" sz="2600" dirty="0">
                <a:solidFill>
                  <a:srgbClr val="2E294D"/>
                </a:solidFill>
              </a:rPr>
              <a:t>cathedral as both physical entity and religious institution and as the embodiment and a symbol of  the Virgin Mary</a:t>
            </a:r>
          </a:p>
          <a:p>
            <a:endParaRPr lang="en-US" sz="2600" dirty="0" smtClean="0">
              <a:solidFill>
                <a:srgbClr val="2E294D"/>
              </a:solidFill>
            </a:endParaRPr>
          </a:p>
          <a:p>
            <a:endParaRPr lang="en-US" sz="2600" dirty="0">
              <a:solidFill>
                <a:srgbClr val="2E294D"/>
              </a:solidFill>
            </a:endParaRPr>
          </a:p>
          <a:p>
            <a:endParaRPr lang="en-US" sz="2600" dirty="0" smtClean="0">
              <a:solidFill>
                <a:srgbClr val="2E294D"/>
              </a:solidFill>
            </a:endParaRPr>
          </a:p>
          <a:p>
            <a:endParaRPr lang="en-US" sz="2400" dirty="0">
              <a:solidFill>
                <a:srgbClr val="2E294D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D1006911-EDB8-4CDF-AEAA-A3FA060851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0" y="200524"/>
            <a:ext cx="12192000" cy="561474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 smtClean="0">
                <a:solidFill>
                  <a:srgbClr val="2E294D"/>
                </a:solidFill>
              </a:rPr>
              <a:t>    		</a:t>
            </a:r>
            <a:endParaRPr lang="en-US" sz="3200" dirty="0">
              <a:solidFill>
                <a:srgbClr val="2E294D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93299F-3E8A-4BF7-9C3D-B9F22CF94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66" y="231983"/>
            <a:ext cx="11582399" cy="530015"/>
          </a:xfrm>
        </p:spPr>
        <p:txBody>
          <a:bodyPr>
            <a:noAutofit/>
          </a:bodyPr>
          <a:lstStyle/>
          <a:p>
            <a:r>
              <a:rPr lang="en-US" sz="3400" dirty="0" smtClean="0">
                <a:solidFill>
                  <a:srgbClr val="2E294D"/>
                </a:solidFill>
              </a:rPr>
              <a:t>     The centrality and agency of Notre Dame de Paris in medieval Paris </a:t>
            </a:r>
            <a:endParaRPr lang="en-US" sz="34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1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0F9DE327-AEAE-44B2-8483-660A265AE3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110722-2775-4A70-8182-7C215D42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371475"/>
            <a:ext cx="10787062" cy="6115050"/>
          </a:xfrm>
          <a:solidFill>
            <a:srgbClr val="F4E1B2"/>
          </a:solidFill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2E294D"/>
                </a:solidFill>
              </a:rPr>
              <a:t>The centrality and agency of Notre Dame de Paris in medieval </a:t>
            </a:r>
            <a:r>
              <a:rPr lang="en-US" sz="4000" dirty="0" smtClean="0">
                <a:solidFill>
                  <a:srgbClr val="2E294D"/>
                </a:solidFill>
              </a:rPr>
              <a:t>Paris</a:t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/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/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/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> </a:t>
            </a: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87ACB9FA-C8E8-43F1-868B-D328ECFC31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714375" y="6089903"/>
            <a:ext cx="10787062" cy="567571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smtClean="0">
                <a:solidFill>
                  <a:srgbClr val="2E294D"/>
                </a:solidFill>
              </a:rPr>
              <a:t>						                The Last Judgement, Central Portal of the West Façade</a:t>
            </a:r>
            <a:endParaRPr lang="en-US" sz="3200" dirty="0">
              <a:solidFill>
                <a:srgbClr val="2E294D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9075" y="997793"/>
            <a:ext cx="7029646" cy="5273224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097" y="1559563"/>
            <a:ext cx="3219556" cy="4364019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839097" y="5958196"/>
            <a:ext cx="3372066" cy="625642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smtClean="0">
                <a:solidFill>
                  <a:srgbClr val="2E294D"/>
                </a:solidFill>
              </a:rPr>
              <a:t>The Temptation, in the Last Judgement Portal of the West Façade </a:t>
            </a:r>
            <a:endParaRPr lang="en-US" sz="32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xmlns="" id="{0F9DE327-AEAE-44B2-8483-660A265AE3D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110722-2775-4A70-8182-7C215D42C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75" y="371475"/>
            <a:ext cx="10787062" cy="6115050"/>
          </a:xfrm>
          <a:solidFill>
            <a:srgbClr val="F4E1B2"/>
          </a:solidFill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2E294D"/>
                </a:solidFill>
              </a:rPr>
              <a:t>The centrality and agency of Notre Dame de Paris in medieval </a:t>
            </a:r>
            <a:r>
              <a:rPr lang="en-US" sz="4000" dirty="0" smtClean="0">
                <a:solidFill>
                  <a:srgbClr val="2E294D"/>
                </a:solidFill>
              </a:rPr>
              <a:t>Paris</a:t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/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/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/>
            </a:r>
            <a:br>
              <a:rPr lang="en-US" sz="4000" dirty="0" smtClean="0">
                <a:solidFill>
                  <a:srgbClr val="2E294D"/>
                </a:solidFill>
              </a:rPr>
            </a:br>
            <a:r>
              <a:rPr lang="en-US" sz="4000" dirty="0">
                <a:solidFill>
                  <a:srgbClr val="2E294D"/>
                </a:solidFill>
              </a:rPr>
              <a:t/>
            </a:r>
            <a:br>
              <a:rPr lang="en-US" sz="4000" dirty="0">
                <a:solidFill>
                  <a:srgbClr val="2E294D"/>
                </a:solidFill>
              </a:rPr>
            </a:br>
            <a:r>
              <a:rPr lang="en-US" sz="4000" dirty="0" smtClean="0">
                <a:solidFill>
                  <a:srgbClr val="2E294D"/>
                </a:solidFill>
              </a:rPr>
              <a:t> </a:t>
            </a:r>
            <a:r>
              <a:rPr lang="en-US" dirty="0" smtClean="0">
                <a:solidFill>
                  <a:srgbClr val="2E294D"/>
                </a:solidFill>
              </a:rPr>
              <a:t/>
            </a:r>
            <a:br>
              <a:rPr lang="en-US" dirty="0" smtClean="0">
                <a:solidFill>
                  <a:srgbClr val="2E294D"/>
                </a:solidFill>
              </a:rPr>
            </a:br>
            <a:endParaRPr lang="en-US" dirty="0">
              <a:solidFill>
                <a:srgbClr val="2E294D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xmlns="" id="{87ACB9FA-C8E8-43F1-868B-D328ECFC31E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714375" y="6089903"/>
            <a:ext cx="10787062" cy="396621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smtClean="0">
                <a:solidFill>
                  <a:srgbClr val="2E294D"/>
                </a:solidFill>
              </a:rPr>
              <a:t>					                Christ Enthroned, </a:t>
            </a:r>
            <a:r>
              <a:rPr lang="en-GB" sz="1800" dirty="0">
                <a:solidFill>
                  <a:srgbClr val="2E294D"/>
                </a:solidFill>
              </a:rPr>
              <a:t>in the Last Judgement Portal of the West Façade </a:t>
            </a:r>
            <a:endParaRPr lang="en-US" sz="3200" dirty="0">
              <a:solidFill>
                <a:srgbClr val="2E294D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75" r="21000"/>
          <a:stretch/>
        </p:blipFill>
        <p:spPr>
          <a:xfrm>
            <a:off x="714375" y="1583281"/>
            <a:ext cx="3347506" cy="3710613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5196" y="1110600"/>
            <a:ext cx="7436241" cy="4979302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839097" y="5337177"/>
            <a:ext cx="3075177" cy="967370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dirty="0" smtClean="0">
                <a:solidFill>
                  <a:srgbClr val="2E294D"/>
                </a:solidFill>
              </a:rPr>
              <a:t>The Archangel Michael and Satan weighing souls, in the Last Judgement Portal of the West Façade </a:t>
            </a:r>
            <a:endParaRPr lang="en-US" sz="3200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06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0">
            <a:extLst>
              <a:ext uri="{FF2B5EF4-FFF2-40B4-BE49-F238E27FC236}">
                <a16:creationId xmlns:a16="http://schemas.microsoft.com/office/drawing/2014/main" xmlns="" id="{72AC46CB-E41C-431E-B498-6295C0C5E3F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59254"/>
            <a:ext cx="5608255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537" y="131217"/>
            <a:ext cx="4704718" cy="1255469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2E294D"/>
                </a:solidFill>
              </a:rPr>
              <a:t>The Cult of the Virgin Mary in medieval Europe</a:t>
            </a:r>
            <a:endParaRPr lang="en-US" dirty="0">
              <a:solidFill>
                <a:srgbClr val="2E294D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6F523839-0F2B-44C9-82BE-A2C19B2445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2889" y="758951"/>
            <a:ext cx="5238340" cy="505143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523" y="1249251"/>
            <a:ext cx="5385277" cy="484065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Marian devotion been present since the dawn of Christianity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Saint Bernard of Clairvaux 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Expansion and increased popularity of Marian cult in twelfth and thirteenth centuries</a:t>
            </a:r>
          </a:p>
          <a:p>
            <a:pPr marL="0" indent="0">
              <a:buNone/>
            </a:pPr>
            <a:endParaRPr lang="en-GB" sz="2400" dirty="0">
              <a:solidFill>
                <a:srgbClr val="2E294D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2E294D"/>
                </a:solidFill>
              </a:rPr>
              <a:t>The agency of the Virgin Mary and her active status in the medieval Christian psyche</a:t>
            </a:r>
            <a:endParaRPr lang="en-GB" sz="2400" dirty="0">
              <a:solidFill>
                <a:srgbClr val="2E294D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itle 1">
            <a:extLst>
              <a:ext uri="{FF2B5EF4-FFF2-40B4-BE49-F238E27FC236}">
                <a16:creationId xmlns:a16="http://schemas.microsoft.com/office/drawing/2014/main" xmlns="" id="{DFE1F858-2A30-4F73-962A-B70A9326A7C2}"/>
              </a:ext>
            </a:extLst>
          </p:cNvPr>
          <p:cNvSpPr txBox="1">
            <a:spLocks/>
          </p:cNvSpPr>
          <p:nvPr/>
        </p:nvSpPr>
        <p:spPr>
          <a:xfrm>
            <a:off x="6092889" y="5810382"/>
            <a:ext cx="5238340" cy="279521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900" kern="1200" spc="-10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i="1" dirty="0">
                <a:solidFill>
                  <a:srgbClr val="2E294D"/>
                </a:solidFill>
              </a:rPr>
              <a:t> </a:t>
            </a:r>
            <a:r>
              <a:rPr lang="en-US" sz="1800" i="1" dirty="0" smtClean="0">
                <a:solidFill>
                  <a:srgbClr val="2E294D"/>
                </a:solidFill>
              </a:rPr>
              <a:t>   The Vision of Saint Bernard,</a:t>
            </a:r>
            <a:r>
              <a:rPr lang="en-US" sz="1800" dirty="0" smtClean="0">
                <a:solidFill>
                  <a:srgbClr val="2E294D"/>
                </a:solidFill>
              </a:rPr>
              <a:t> Bartolommeo di </a:t>
            </a:r>
            <a:r>
              <a:rPr lang="en-US" sz="1800" dirty="0" err="1" smtClean="0">
                <a:solidFill>
                  <a:srgbClr val="2E294D"/>
                </a:solidFill>
              </a:rPr>
              <a:t>Pagholo</a:t>
            </a:r>
            <a:r>
              <a:rPr lang="en-US" sz="1800" dirty="0" smtClean="0">
                <a:solidFill>
                  <a:srgbClr val="2E294D"/>
                </a:solidFill>
              </a:rPr>
              <a:t>, c. 1504</a:t>
            </a:r>
            <a:endParaRPr lang="en-US" sz="3200" i="1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27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xmlns="" id="{DA178560-78C9-4CB5-BE46-05302CDA8E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DC582F7A-0108-4267-A3E3-CA43CDA209C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9912" cy="7732172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69461EC9-A94F-4225-B526-5C862F340FB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rgbClr val="F4E1B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349" y="1040333"/>
            <a:ext cx="2929241" cy="4684688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2E294D"/>
                </a:solidFill>
              </a:rPr>
              <a:t>French Revolution and the end of the </a:t>
            </a:r>
            <a:r>
              <a:rPr lang="en-US" sz="2400" dirty="0" err="1" smtClean="0">
                <a:solidFill>
                  <a:srgbClr val="2E294D"/>
                </a:solidFill>
              </a:rPr>
              <a:t>Ancien</a:t>
            </a:r>
            <a:r>
              <a:rPr lang="en-US" sz="2400" dirty="0" smtClean="0">
                <a:solidFill>
                  <a:srgbClr val="2E294D"/>
                </a:solidFill>
              </a:rPr>
              <a:t> Regime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/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>The importance of the cathedral even today in secularized modern France</a:t>
            </a:r>
            <a:br>
              <a:rPr lang="en-US" sz="2400" dirty="0" smtClean="0">
                <a:solidFill>
                  <a:srgbClr val="2E294D"/>
                </a:solidFill>
              </a:rPr>
            </a:br>
            <a:r>
              <a:rPr lang="en-US" sz="2400" dirty="0">
                <a:solidFill>
                  <a:srgbClr val="2E294D"/>
                </a:solidFill>
              </a:rPr>
              <a:t/>
            </a:r>
            <a:br>
              <a:rPr lang="en-US" sz="2400" dirty="0">
                <a:solidFill>
                  <a:srgbClr val="2E294D"/>
                </a:solidFill>
              </a:rPr>
            </a:br>
            <a:r>
              <a:rPr lang="en-US" sz="2400" dirty="0" smtClean="0">
                <a:solidFill>
                  <a:srgbClr val="2E294D"/>
                </a:solidFill>
              </a:rPr>
              <a:t>‘Miraculous’ salvage of relics in the fire of April 2019</a:t>
            </a:r>
            <a:r>
              <a:rPr lang="en-US" sz="2400" baseline="30000" dirty="0" smtClean="0">
                <a:solidFill>
                  <a:srgbClr val="2E294D"/>
                </a:solidFill>
              </a:rPr>
              <a:t>[2]</a:t>
            </a:r>
            <a:r>
              <a:rPr lang="en-US" sz="2400" dirty="0" smtClean="0">
                <a:solidFill>
                  <a:srgbClr val="2E294D"/>
                </a:solidFill>
              </a:rPr>
              <a:t> </a:t>
            </a:r>
            <a:endParaRPr lang="en-US" sz="2400" dirty="0">
              <a:solidFill>
                <a:srgbClr val="2E294D"/>
              </a:solidFill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D87160F7-FCB2-48B7-8BB8-BEFF45F6BF1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rgbClr val="F4E1B2">
              <a:alpha val="85882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E9282B84-621E-4580-80B7-222118AE446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8" y="5725020"/>
            <a:ext cx="7315200" cy="28619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2E294D"/>
                </a:solidFill>
              </a:rPr>
              <a:t>	                     Notre Dame de Paris on fire, Geoffrey van der Hasselt, CNN, 15</a:t>
            </a:r>
            <a:r>
              <a:rPr lang="en-GB" baseline="30000" dirty="0" smtClean="0">
                <a:solidFill>
                  <a:srgbClr val="2E294D"/>
                </a:solidFill>
              </a:rPr>
              <a:t>th</a:t>
            </a:r>
            <a:r>
              <a:rPr lang="en-GB" dirty="0" smtClean="0">
                <a:solidFill>
                  <a:srgbClr val="2E294D"/>
                </a:solidFill>
              </a:rPr>
              <a:t> April 2019</a:t>
            </a:r>
            <a:endParaRPr lang="en-GB" dirty="0">
              <a:solidFill>
                <a:srgbClr val="2E294D"/>
              </a:solidFill>
            </a:endParaRP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xmlns="" id="{28492750-E12D-4995-ABCB-5BB846060890}"/>
              </a:ext>
            </a:extLst>
          </p:cNvPr>
          <p:cNvSpPr txBox="1">
            <a:spLocks/>
          </p:cNvSpPr>
          <p:nvPr/>
        </p:nvSpPr>
        <p:spPr>
          <a:xfrm>
            <a:off x="-7912" y="467953"/>
            <a:ext cx="11570238" cy="572379"/>
          </a:xfrm>
          <a:prstGeom prst="rect">
            <a:avLst/>
          </a:prstGeom>
          <a:solidFill>
            <a:srgbClr val="F4E1B2"/>
          </a:solidFill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spc="-60" baseline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>
                <a:solidFill>
                  <a:srgbClr val="2E294D"/>
                </a:solidFill>
              </a:rPr>
              <a:t>	       Notre Dame de Paris as a symbol of Parisian identity</a:t>
            </a:r>
            <a:endParaRPr lang="en-US" dirty="0">
              <a:solidFill>
                <a:srgbClr val="2E294D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7013" y="1040333"/>
            <a:ext cx="7025430" cy="4684688"/>
          </a:xfrm>
          <a:prstGeom prst="rect">
            <a:avLst/>
          </a:prstGeom>
        </p:spPr>
      </p:pic>
      <p:sp>
        <p:nvSpPr>
          <p:cNvPr id="13" name="Content Placeholder 2"/>
          <p:cNvSpPr txBox="1">
            <a:spLocks/>
          </p:cNvSpPr>
          <p:nvPr/>
        </p:nvSpPr>
        <p:spPr>
          <a:xfrm>
            <a:off x="514349" y="5938584"/>
            <a:ext cx="2929241" cy="1115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 pitchFamily="18" charset="2"/>
              <a:buNone/>
            </a:pPr>
            <a:r>
              <a:rPr lang="en-GB" sz="1600" dirty="0" smtClean="0">
                <a:solidFill>
                  <a:srgbClr val="2E294D"/>
                </a:solidFill>
              </a:rPr>
              <a:t>2. J. Rothwell, ‘Notre-Dame’s Iconic </a:t>
            </a:r>
            <a:r>
              <a:rPr lang="en-GB" sz="1600" dirty="0">
                <a:solidFill>
                  <a:srgbClr val="2E294D"/>
                </a:solidFill>
              </a:rPr>
              <a:t>R</a:t>
            </a:r>
            <a:r>
              <a:rPr lang="en-GB" sz="1600" dirty="0" smtClean="0">
                <a:solidFill>
                  <a:srgbClr val="2E294D"/>
                </a:solidFill>
              </a:rPr>
              <a:t>ooster </a:t>
            </a:r>
            <a:r>
              <a:rPr lang="en-GB" sz="1600" dirty="0">
                <a:solidFill>
                  <a:srgbClr val="2E294D"/>
                </a:solidFill>
              </a:rPr>
              <a:t>R</a:t>
            </a:r>
            <a:r>
              <a:rPr lang="en-GB" sz="1600" dirty="0" smtClean="0">
                <a:solidFill>
                  <a:srgbClr val="2E294D"/>
                </a:solidFill>
              </a:rPr>
              <a:t>etrieved from Rubble’, </a:t>
            </a:r>
            <a:r>
              <a:rPr lang="en-GB" sz="1600" i="1" dirty="0" smtClean="0">
                <a:solidFill>
                  <a:srgbClr val="2E294D"/>
                </a:solidFill>
              </a:rPr>
              <a:t>The Telegraph</a:t>
            </a:r>
            <a:r>
              <a:rPr lang="en-GB" sz="1600" dirty="0" smtClean="0">
                <a:solidFill>
                  <a:srgbClr val="2E294D"/>
                </a:solidFill>
              </a:rPr>
              <a:t>, 17</a:t>
            </a:r>
            <a:r>
              <a:rPr lang="en-GB" sz="1600" baseline="30000" dirty="0" smtClean="0">
                <a:solidFill>
                  <a:srgbClr val="2E294D"/>
                </a:solidFill>
              </a:rPr>
              <a:t>th</a:t>
            </a:r>
            <a:r>
              <a:rPr lang="en-GB" sz="1600" dirty="0" smtClean="0">
                <a:solidFill>
                  <a:srgbClr val="2E294D"/>
                </a:solidFill>
              </a:rPr>
              <a:t> April 2019</a:t>
            </a:r>
            <a:endParaRPr lang="en-GB" dirty="0">
              <a:solidFill>
                <a:srgbClr val="2E294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474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xmlns="" id="{474A7FC5-56F0-4FE3-8383-04EE92963F2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BC829010-59E7-4B6E-AE76-EEE7D0ED0D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82" y="-56972"/>
            <a:ext cx="12191998" cy="915268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xmlns="" id="{DE6BEBC3-6A99-4A53-9835-9875E08415A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rgbClr val="F4E1B2">
              <a:alpha val="91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93299F-3E8A-4BF7-9C3D-B9F22CF94C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2130552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2E294D"/>
                </a:solidFill>
              </a:rPr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F6083A9-53C1-4358-80D7-727411C121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15" y="3454094"/>
            <a:ext cx="7315200" cy="2130552"/>
          </a:xfrm>
        </p:spPr>
        <p:txBody>
          <a:bodyPr>
            <a:normAutofit/>
          </a:bodyPr>
          <a:lstStyle/>
          <a:p>
            <a:r>
              <a:rPr lang="en-US" sz="3000" dirty="0" smtClean="0">
                <a:solidFill>
                  <a:srgbClr val="2E294D"/>
                </a:solidFill>
              </a:rPr>
              <a:t>Questions</a:t>
            </a:r>
            <a:endParaRPr lang="en-US" sz="3000" dirty="0">
              <a:solidFill>
                <a:srgbClr val="2E294D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xmlns="" id="{D1006911-EDB8-4CDF-AEAA-A3FA060851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F4E1B2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623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4567466_Architecture Frame design_SL_V1.pptx" id="{C682F7F7-472B-43B5-B4B9-7C20C5565507}" vid="{60A07E3C-0E63-4AF0-8291-98470A21A2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3C62D4C9-FB7C-42A5-9239-CABAB80115F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8A236E1-64DF-4E50-A38B-2C17C1880FA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EB7BB97-A62F-4534-888F-505637578A57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http://www.w3.org/XML/1998/namespace"/>
    <ds:schemaRef ds:uri="http://purl.org/dc/dcmitype/"/>
    <ds:schemaRef ds:uri="http://purl.org/dc/elements/1.1/"/>
    <ds:schemaRef ds:uri="http://schemas.openxmlformats.org/package/2006/metadata/core-properties"/>
    <ds:schemaRef ds:uri="16c05727-aa75-4e4a-9b5f-8a80a1165891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Architecture Frame design</Template>
  <TotalTime>0</TotalTime>
  <Words>952</Words>
  <Application>Microsoft Office PowerPoint</Application>
  <PresentationFormat>Widescreen</PresentationFormat>
  <Paragraphs>141</Paragraphs>
  <Slides>19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Calibri</vt:lpstr>
      <vt:lpstr>Corbel</vt:lpstr>
      <vt:lpstr>Wingdings 2</vt:lpstr>
      <vt:lpstr>Frame</vt:lpstr>
      <vt:lpstr>Notre Dame de Paris: The role of the cathedral in the 1996 Disney film and in medieval Paris </vt:lpstr>
      <vt:lpstr>         The Hunchback of Notre Dame (1996)</vt:lpstr>
      <vt:lpstr>French Romantic poet, dramatist and novelist  Catholicism and religious views  Political career and liberalist views</vt:lpstr>
      <vt:lpstr>    The History of Paris</vt:lpstr>
      <vt:lpstr>Groundbreaking for construction begins in spring of 1163  Completed in 1345  French Gothic   </vt:lpstr>
      <vt:lpstr>The centrality of the cathedral of Notre Dame de Paris in the 1996 Disney animated film           </vt:lpstr>
      <vt:lpstr>The centrality of the cathedral of Notre Dame de Paris in the 1996 Disney animated film           </vt:lpstr>
      <vt:lpstr>The agency of the cathedral in the film</vt:lpstr>
      <vt:lpstr>The agency of the cathedral in the film</vt:lpstr>
      <vt:lpstr>The agency of the cathedral in the film</vt:lpstr>
      <vt:lpstr>            Madonna and Child, West Façade of Notre Dame de Paris</vt:lpstr>
      <vt:lpstr>PowerPoint Presentation</vt:lpstr>
      <vt:lpstr>PowerPoint Presentation</vt:lpstr>
      <vt:lpstr>     The centrality and agency of Notre Dame de Paris in medieval Paris </vt:lpstr>
      <vt:lpstr>The centrality and agency of Notre Dame de Paris in medieval Paris          </vt:lpstr>
      <vt:lpstr>The centrality and agency of Notre Dame de Paris in medieval Paris          </vt:lpstr>
      <vt:lpstr>The Cult of the Virgin Mary in medieval Europe</vt:lpstr>
      <vt:lpstr>French Revolution and the end of the Ancien Regime  The importance of the cathedral even today in secularized modern France  ‘Miraculous’ salvage of relics in the fire of April 2019[2] </vt:lpstr>
      <vt:lpstr>Thank you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2019-06-04T17:46:38Z</dcterms:created>
  <dcterms:modified xsi:type="dcterms:W3CDTF">2019-06-05T20:51:53Z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