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2656FDD-BF2B-42C0-AFB7-14E6011C2461}" v="32" dt="2026-07-05T22:31:44.0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747" autoAdjust="0"/>
    <p:restoredTop sz="96283" autoAdjust="0"/>
  </p:normalViewPr>
  <p:slideViewPr>
    <p:cSldViewPr snapToGrid="0">
      <p:cViewPr varScale="1">
        <p:scale>
          <a:sx n="64" d="100"/>
          <a:sy n="64" d="100"/>
        </p:scale>
        <p:origin x="72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ena Souskou" userId="c77afed4060b30ab" providerId="LiveId" clId="{C36B79B8-44A4-4BF0-BF7B-F7D6BE515CEE}"/>
    <pc:docChg chg="undo custSel modSld">
      <pc:chgData name="Elena Souskou" userId="c77afed4060b30ab" providerId="LiveId" clId="{C36B79B8-44A4-4BF0-BF7B-F7D6BE515CEE}" dt="2026-07-05T22:33:38.529" v="6911" actId="1076"/>
      <pc:docMkLst>
        <pc:docMk/>
      </pc:docMkLst>
      <pc:sldChg chg="modSp mod modTransition">
        <pc:chgData name="Elena Souskou" userId="c77afed4060b30ab" providerId="LiveId" clId="{C36B79B8-44A4-4BF0-BF7B-F7D6BE515CEE}" dt="2026-07-05T20:59:30.801" v="6508" actId="20577"/>
        <pc:sldMkLst>
          <pc:docMk/>
          <pc:sldMk cId="2563627717" sldId="256"/>
        </pc:sldMkLst>
        <pc:spChg chg="mod">
          <ac:chgData name="Elena Souskou" userId="c77afed4060b30ab" providerId="LiveId" clId="{C36B79B8-44A4-4BF0-BF7B-F7D6BE515CEE}" dt="2026-07-05T20:59:30.801" v="6508" actId="20577"/>
          <ac:spMkLst>
            <pc:docMk/>
            <pc:sldMk cId="2563627717" sldId="256"/>
            <ac:spMk id="2" creationId="{13877589-7B87-1810-7D1A-B5A2048E3490}"/>
          </ac:spMkLst>
        </pc:spChg>
      </pc:sldChg>
      <pc:sldChg chg="addSp delSp modSp mod modTransition">
        <pc:chgData name="Elena Souskou" userId="c77afed4060b30ab" providerId="LiveId" clId="{C36B79B8-44A4-4BF0-BF7B-F7D6BE515CEE}" dt="2026-07-05T21:00:09.095" v="6511"/>
        <pc:sldMkLst>
          <pc:docMk/>
          <pc:sldMk cId="2715806010" sldId="257"/>
        </pc:sldMkLst>
      </pc:sldChg>
      <pc:sldChg chg="modSp mod modTransition">
        <pc:chgData name="Elena Souskou" userId="c77afed4060b30ab" providerId="LiveId" clId="{C36B79B8-44A4-4BF0-BF7B-F7D6BE515CEE}" dt="2026-07-05T22:16:29.235" v="6794" actId="20577"/>
        <pc:sldMkLst>
          <pc:docMk/>
          <pc:sldMk cId="2897957523" sldId="258"/>
        </pc:sldMkLst>
        <pc:spChg chg="mod">
          <ac:chgData name="Elena Souskou" userId="c77afed4060b30ab" providerId="LiveId" clId="{C36B79B8-44A4-4BF0-BF7B-F7D6BE515CEE}" dt="2026-07-05T22:16:29.235" v="6794" actId="20577"/>
          <ac:spMkLst>
            <pc:docMk/>
            <pc:sldMk cId="2897957523" sldId="258"/>
            <ac:spMk id="3" creationId="{028A8359-438A-7EDF-F235-AE5BAE7FB208}"/>
          </ac:spMkLst>
        </pc:spChg>
      </pc:sldChg>
      <pc:sldChg chg="addSp modSp mod modTransition modAnim">
        <pc:chgData name="Elena Souskou" userId="c77afed4060b30ab" providerId="LiveId" clId="{C36B79B8-44A4-4BF0-BF7B-F7D6BE515CEE}" dt="2026-07-05T22:27:38.188" v="6838"/>
        <pc:sldMkLst>
          <pc:docMk/>
          <pc:sldMk cId="1748499028" sldId="259"/>
        </pc:sldMkLst>
        <pc:spChg chg="mod">
          <ac:chgData name="Elena Souskou" userId="c77afed4060b30ab" providerId="LiveId" clId="{C36B79B8-44A4-4BF0-BF7B-F7D6BE515CEE}" dt="2026-07-05T22:27:03.504" v="6832" actId="1076"/>
          <ac:spMkLst>
            <pc:docMk/>
            <pc:sldMk cId="1748499028" sldId="259"/>
            <ac:spMk id="2" creationId="{61C7DAA2-C26F-4546-8B0F-C81CFB47F842}"/>
          </ac:spMkLst>
        </pc:spChg>
        <pc:spChg chg="mod">
          <ac:chgData name="Elena Souskou" userId="c77afed4060b30ab" providerId="LiveId" clId="{C36B79B8-44A4-4BF0-BF7B-F7D6BE515CEE}" dt="2026-07-01T04:31:07.004" v="6281" actId="255"/>
          <ac:spMkLst>
            <pc:docMk/>
            <pc:sldMk cId="1748499028" sldId="259"/>
            <ac:spMk id="3" creationId="{F9C1CCB3-874D-5E4A-629C-E7AA4A8AB46C}"/>
          </ac:spMkLst>
        </pc:spChg>
        <pc:picChg chg="add mod">
          <ac:chgData name="Elena Souskou" userId="c77afed4060b30ab" providerId="LiveId" clId="{C36B79B8-44A4-4BF0-BF7B-F7D6BE515CEE}" dt="2026-07-05T22:27:28.344" v="6837" actId="1076"/>
          <ac:picMkLst>
            <pc:docMk/>
            <pc:sldMk cId="1748499028" sldId="259"/>
            <ac:picMk id="5" creationId="{EEC03EC9-9002-E94D-CF55-E52CB7149190}"/>
          </ac:picMkLst>
        </pc:picChg>
      </pc:sldChg>
      <pc:sldChg chg="modSp mod modTransition">
        <pc:chgData name="Elena Souskou" userId="c77afed4060b30ab" providerId="LiveId" clId="{C36B79B8-44A4-4BF0-BF7B-F7D6BE515CEE}" dt="2026-07-05T21:00:35.188" v="6513"/>
        <pc:sldMkLst>
          <pc:docMk/>
          <pc:sldMk cId="1424087263" sldId="260"/>
        </pc:sldMkLst>
        <pc:spChg chg="mod">
          <ac:chgData name="Elena Souskou" userId="c77afed4060b30ab" providerId="LiveId" clId="{C36B79B8-44A4-4BF0-BF7B-F7D6BE515CEE}" dt="2026-07-05T07:56:45.959" v="6486" actId="20577"/>
          <ac:spMkLst>
            <pc:docMk/>
            <pc:sldMk cId="1424087263" sldId="260"/>
            <ac:spMk id="3" creationId="{E73EC453-8E6E-AAA5-639A-7F2EB8FCDBC5}"/>
          </ac:spMkLst>
        </pc:spChg>
      </pc:sldChg>
      <pc:sldChg chg="addSp modSp mod modTransition">
        <pc:chgData name="Elena Souskou" userId="c77afed4060b30ab" providerId="LiveId" clId="{C36B79B8-44A4-4BF0-BF7B-F7D6BE515CEE}" dt="2026-07-05T22:07:18.439" v="6705" actId="20577"/>
        <pc:sldMkLst>
          <pc:docMk/>
          <pc:sldMk cId="1382716628" sldId="262"/>
        </pc:sldMkLst>
        <pc:spChg chg="mod">
          <ac:chgData name="Elena Souskou" userId="c77afed4060b30ab" providerId="LiveId" clId="{C36B79B8-44A4-4BF0-BF7B-F7D6BE515CEE}" dt="2026-07-05T22:07:18.439" v="6705" actId="20577"/>
          <ac:spMkLst>
            <pc:docMk/>
            <pc:sldMk cId="1382716628" sldId="262"/>
            <ac:spMk id="3" creationId="{87B96C4E-C633-AD44-2B5D-616D8D99EE4D}"/>
          </ac:spMkLst>
        </pc:spChg>
      </pc:sldChg>
      <pc:sldChg chg="addSp modSp mod modTransition">
        <pc:chgData name="Elena Souskou" userId="c77afed4060b30ab" providerId="LiveId" clId="{C36B79B8-44A4-4BF0-BF7B-F7D6BE515CEE}" dt="2026-07-05T22:33:38.529" v="6911" actId="1076"/>
        <pc:sldMkLst>
          <pc:docMk/>
          <pc:sldMk cId="3970473306" sldId="264"/>
        </pc:sldMkLst>
        <pc:spChg chg="mod">
          <ac:chgData name="Elena Souskou" userId="c77afed4060b30ab" providerId="LiveId" clId="{C36B79B8-44A4-4BF0-BF7B-F7D6BE515CEE}" dt="2026-07-05T07:55:11.793" v="6483" actId="20577"/>
          <ac:spMkLst>
            <pc:docMk/>
            <pc:sldMk cId="3970473306" sldId="264"/>
            <ac:spMk id="3" creationId="{4A53051C-8483-F6FD-7AB5-FC885653EC99}"/>
          </ac:spMkLst>
        </pc:spChg>
        <pc:picChg chg="add mod">
          <ac:chgData name="Elena Souskou" userId="c77afed4060b30ab" providerId="LiveId" clId="{C36B79B8-44A4-4BF0-BF7B-F7D6BE515CEE}" dt="2026-07-05T22:33:38.529" v="6911" actId="1076"/>
          <ac:picMkLst>
            <pc:docMk/>
            <pc:sldMk cId="3970473306" sldId="264"/>
            <ac:picMk id="5" creationId="{BA99B73F-1818-F601-B9B5-61B046D660B5}"/>
          </ac:picMkLst>
        </pc:picChg>
      </pc:sldChg>
      <pc:sldChg chg="modSp mod">
        <pc:chgData name="Elena Souskou" userId="c77afed4060b30ab" providerId="LiveId" clId="{C36B79B8-44A4-4BF0-BF7B-F7D6BE515CEE}" dt="2026-07-05T22:31:59.956" v="6905" actId="20577"/>
        <pc:sldMkLst>
          <pc:docMk/>
          <pc:sldMk cId="359125969" sldId="265"/>
        </pc:sldMkLst>
        <pc:spChg chg="mod">
          <ac:chgData name="Elena Souskou" userId="c77afed4060b30ab" providerId="LiveId" clId="{C36B79B8-44A4-4BF0-BF7B-F7D6BE515CEE}" dt="2026-07-05T22:31:59.956" v="6905" actId="20577"/>
          <ac:spMkLst>
            <pc:docMk/>
            <pc:sldMk cId="359125969" sldId="265"/>
            <ac:spMk id="3" creationId="{5F8D0C3B-0DFC-3E5A-28D7-AC7CD95B6A10}"/>
          </ac:spMkLst>
        </pc:spChg>
      </pc:sldChg>
      <pc:sldChg chg="modSp mod modTransition">
        <pc:chgData name="Elena Souskou" userId="c77afed4060b30ab" providerId="LiveId" clId="{C36B79B8-44A4-4BF0-BF7B-F7D6BE515CEE}" dt="2026-07-05T22:13:11.851" v="6744" actId="20577"/>
        <pc:sldMkLst>
          <pc:docMk/>
          <pc:sldMk cId="1917974163" sldId="267"/>
        </pc:sldMkLst>
        <pc:spChg chg="mod">
          <ac:chgData name="Elena Souskou" userId="c77afed4060b30ab" providerId="LiveId" clId="{C36B79B8-44A4-4BF0-BF7B-F7D6BE515CEE}" dt="2026-07-05T22:13:11.851" v="6744" actId="20577"/>
          <ac:spMkLst>
            <pc:docMk/>
            <pc:sldMk cId="1917974163" sldId="267"/>
            <ac:spMk id="3" creationId="{C71705AF-A114-46D3-808C-4A69D3AE5A69}"/>
          </ac:spMkLst>
        </pc:spChg>
      </pc:sldChg>
      <pc:sldChg chg="addSp delSp modSp mod modTransition modAnim">
        <pc:chgData name="Elena Souskou" userId="c77afed4060b30ab" providerId="LiveId" clId="{C36B79B8-44A4-4BF0-BF7B-F7D6BE515CEE}" dt="2026-07-05T21:01:28.551" v="6521"/>
        <pc:sldMkLst>
          <pc:docMk/>
          <pc:sldMk cId="3645478630" sldId="268"/>
        </pc:sldMkLst>
        <pc:spChg chg="mod">
          <ac:chgData name="Elena Souskou" userId="c77afed4060b30ab" providerId="LiveId" clId="{C36B79B8-44A4-4BF0-BF7B-F7D6BE515CEE}" dt="2026-07-01T02:50:16.022" v="5581" actId="14100"/>
          <ac:spMkLst>
            <pc:docMk/>
            <pc:sldMk cId="3645478630" sldId="268"/>
            <ac:spMk id="3" creationId="{6ED3E622-CB09-1362-15C9-BF616871B4C4}"/>
          </ac:spMkLst>
        </pc:spChg>
        <pc:spChg chg="add del mod">
          <ac:chgData name="Elena Souskou" userId="c77afed4060b30ab" providerId="LiveId" clId="{C36B79B8-44A4-4BF0-BF7B-F7D6BE515CEE}" dt="2026-06-29T10:36:20.286" v="5544" actId="1035"/>
          <ac:spMkLst>
            <pc:docMk/>
            <pc:sldMk cId="3645478630" sldId="268"/>
            <ac:spMk id="4" creationId="{BDC6EE55-FB7F-0A42-E2BE-8BC7677D24F1}"/>
          </ac:spMkLst>
        </pc:spChg>
        <pc:spChg chg="add mod">
          <ac:chgData name="Elena Souskou" userId="c77afed4060b30ab" providerId="LiveId" clId="{C36B79B8-44A4-4BF0-BF7B-F7D6BE515CEE}" dt="2026-07-05T07:55:38.860" v="6484" actId="14100"/>
          <ac:spMkLst>
            <pc:docMk/>
            <pc:sldMk cId="3645478630" sldId="268"/>
            <ac:spMk id="8" creationId="{EC2B02B8-562B-0D4D-D6FF-EED3DD60A8ED}"/>
          </ac:spMkLst>
        </pc:spChg>
        <pc:spChg chg="add del mod">
          <ac:chgData name="Elena Souskou" userId="c77afed4060b30ab" providerId="LiveId" clId="{C36B79B8-44A4-4BF0-BF7B-F7D6BE515CEE}" dt="2026-06-29T10:29:18.674" v="5442" actId="1076"/>
          <ac:spMkLst>
            <pc:docMk/>
            <pc:sldMk cId="3645478630" sldId="268"/>
            <ac:spMk id="9" creationId="{25F6310D-6273-78B1-7505-1ED5D7BFBC92}"/>
          </ac:spMkLst>
        </pc:spChg>
        <pc:spChg chg="add mod">
          <ac:chgData name="Elena Souskou" userId="c77afed4060b30ab" providerId="LiveId" clId="{C36B79B8-44A4-4BF0-BF7B-F7D6BE515CEE}" dt="2026-06-29T10:30:17.034" v="5476" actId="14100"/>
          <ac:spMkLst>
            <pc:docMk/>
            <pc:sldMk cId="3645478630" sldId="268"/>
            <ac:spMk id="29" creationId="{E6546F56-46E7-4FBA-168A-D68BDB0A787B}"/>
          </ac:spMkLst>
        </pc:spChg>
        <pc:spChg chg="add mod">
          <ac:chgData name="Elena Souskou" userId="c77afed4060b30ab" providerId="LiveId" clId="{C36B79B8-44A4-4BF0-BF7B-F7D6BE515CEE}" dt="2026-06-29T10:14:59.320" v="5217" actId="20577"/>
          <ac:spMkLst>
            <pc:docMk/>
            <pc:sldMk cId="3645478630" sldId="268"/>
            <ac:spMk id="30" creationId="{8D2A2CE2-1D47-55EA-338E-8EA2A89C4F2E}"/>
          </ac:spMkLst>
        </pc:spChg>
        <pc:spChg chg="add mod">
          <ac:chgData name="Elena Souskou" userId="c77afed4060b30ab" providerId="LiveId" clId="{C36B79B8-44A4-4BF0-BF7B-F7D6BE515CEE}" dt="2026-06-29T10:29:53.578" v="5472" actId="1076"/>
          <ac:spMkLst>
            <pc:docMk/>
            <pc:sldMk cId="3645478630" sldId="268"/>
            <ac:spMk id="31" creationId="{35B6AC88-D80D-787B-5C2C-84038EC04461}"/>
          </ac:spMkLst>
        </pc:spChg>
        <pc:spChg chg="add mod">
          <ac:chgData name="Elena Souskou" userId="c77afed4060b30ab" providerId="LiveId" clId="{C36B79B8-44A4-4BF0-BF7B-F7D6BE515CEE}" dt="2026-06-29T10:34:15.716" v="5519" actId="1076"/>
          <ac:spMkLst>
            <pc:docMk/>
            <pc:sldMk cId="3645478630" sldId="268"/>
            <ac:spMk id="32" creationId="{D459E236-7E38-B2C1-26A6-2AE345687D68}"/>
          </ac:spMkLst>
        </pc:spChg>
        <pc:spChg chg="add mod">
          <ac:chgData name="Elena Souskou" userId="c77afed4060b30ab" providerId="LiveId" clId="{C36B79B8-44A4-4BF0-BF7B-F7D6BE515CEE}" dt="2026-07-01T02:51:14.218" v="5590" actId="1076"/>
          <ac:spMkLst>
            <pc:docMk/>
            <pc:sldMk cId="3645478630" sldId="268"/>
            <ac:spMk id="34" creationId="{1E815274-B702-09E2-19FE-97092BC7B034}"/>
          </ac:spMkLst>
        </pc:spChg>
        <pc:spChg chg="add mod">
          <ac:chgData name="Elena Souskou" userId="c77afed4060b30ab" providerId="LiveId" clId="{C36B79B8-44A4-4BF0-BF7B-F7D6BE515CEE}" dt="2026-06-29T10:30:33.638" v="5478" actId="1076"/>
          <ac:spMkLst>
            <pc:docMk/>
            <pc:sldMk cId="3645478630" sldId="268"/>
            <ac:spMk id="35" creationId="{C910E186-5A6F-D5BF-6391-B5121350BDB3}"/>
          </ac:spMkLst>
        </pc:spChg>
        <pc:spChg chg="add mod">
          <ac:chgData name="Elena Souskou" userId="c77afed4060b30ab" providerId="LiveId" clId="{C36B79B8-44A4-4BF0-BF7B-F7D6BE515CEE}" dt="2026-06-29T10:31:15.900" v="5483" actId="1076"/>
          <ac:spMkLst>
            <pc:docMk/>
            <pc:sldMk cId="3645478630" sldId="268"/>
            <ac:spMk id="36" creationId="{8BC65E02-8C76-774A-33F2-F213D202A58C}"/>
          </ac:spMkLst>
        </pc:spChg>
        <pc:spChg chg="add mod">
          <ac:chgData name="Elena Souskou" userId="c77afed4060b30ab" providerId="LiveId" clId="{C36B79B8-44A4-4BF0-BF7B-F7D6BE515CEE}" dt="2026-06-29T10:31:39.225" v="5486" actId="1076"/>
          <ac:spMkLst>
            <pc:docMk/>
            <pc:sldMk cId="3645478630" sldId="268"/>
            <ac:spMk id="38" creationId="{9F723FBF-3B2A-7844-759B-961DA7E1BA9C}"/>
          </ac:spMkLst>
        </pc:spChg>
        <pc:spChg chg="add mod">
          <ac:chgData name="Elena Souskou" userId="c77afed4060b30ab" providerId="LiveId" clId="{C36B79B8-44A4-4BF0-BF7B-F7D6BE515CEE}" dt="2026-06-29T10:26:13.978" v="5403" actId="1076"/>
          <ac:spMkLst>
            <pc:docMk/>
            <pc:sldMk cId="3645478630" sldId="268"/>
            <ac:spMk id="39" creationId="{FF14EAE4-21DD-9BB9-E7A5-625B77C5F113}"/>
          </ac:spMkLst>
        </pc:spChg>
        <pc:spChg chg="add mod">
          <ac:chgData name="Elena Souskou" userId="c77afed4060b30ab" providerId="LiveId" clId="{C36B79B8-44A4-4BF0-BF7B-F7D6BE515CEE}" dt="2026-07-01T02:50:41.728" v="5582" actId="1076"/>
          <ac:spMkLst>
            <pc:docMk/>
            <pc:sldMk cId="3645478630" sldId="268"/>
            <ac:spMk id="40" creationId="{E245B763-ED95-C68F-14A9-3278D5D8BE22}"/>
          </ac:spMkLst>
        </pc:spChg>
        <pc:spChg chg="add mod">
          <ac:chgData name="Elena Souskou" userId="c77afed4060b30ab" providerId="LiveId" clId="{C36B79B8-44A4-4BF0-BF7B-F7D6BE515CEE}" dt="2026-07-01T02:50:47.423" v="5583" actId="1076"/>
          <ac:spMkLst>
            <pc:docMk/>
            <pc:sldMk cId="3645478630" sldId="268"/>
            <ac:spMk id="41" creationId="{1FD5F657-03FF-156B-20A8-AA2DECE226E4}"/>
          </ac:spMkLst>
        </pc:spChg>
        <pc:spChg chg="add mod">
          <ac:chgData name="Elena Souskou" userId="c77afed4060b30ab" providerId="LiveId" clId="{C36B79B8-44A4-4BF0-BF7B-F7D6BE515CEE}" dt="2026-07-01T02:51:34.461" v="5594" actId="1076"/>
          <ac:spMkLst>
            <pc:docMk/>
            <pc:sldMk cId="3645478630" sldId="268"/>
            <ac:spMk id="52" creationId="{5DE3AA5F-7573-FCE7-D8B4-29100F606120}"/>
          </ac:spMkLst>
        </pc:spChg>
        <pc:spChg chg="add mod">
          <ac:chgData name="Elena Souskou" userId="c77afed4060b30ab" providerId="LiveId" clId="{C36B79B8-44A4-4BF0-BF7B-F7D6BE515CEE}" dt="2026-07-01T02:51:44.811" v="5596" actId="1076"/>
          <ac:spMkLst>
            <pc:docMk/>
            <pc:sldMk cId="3645478630" sldId="268"/>
            <ac:spMk id="53" creationId="{309D54D6-F8DE-58D4-8DDE-92CDFEFD9099}"/>
          </ac:spMkLst>
        </pc:spChg>
        <pc:cxnChg chg="add mod">
          <ac:chgData name="Elena Souskou" userId="c77afed4060b30ab" providerId="LiveId" clId="{C36B79B8-44A4-4BF0-BF7B-F7D6BE515CEE}" dt="2026-06-29T10:26:36.345" v="5406" actId="14100"/>
          <ac:cxnSpMkLst>
            <pc:docMk/>
            <pc:sldMk cId="3645478630" sldId="268"/>
            <ac:cxnSpMk id="6" creationId="{75395F4C-ECA9-2B3E-0711-6F79DAD32040}"/>
          </ac:cxnSpMkLst>
        </pc:cxnChg>
        <pc:cxnChg chg="add mod">
          <ac:chgData name="Elena Souskou" userId="c77afed4060b30ab" providerId="LiveId" clId="{C36B79B8-44A4-4BF0-BF7B-F7D6BE515CEE}" dt="2026-06-29T10:30:27.023" v="5477" actId="14100"/>
          <ac:cxnSpMkLst>
            <pc:docMk/>
            <pc:sldMk cId="3645478630" sldId="268"/>
            <ac:cxnSpMk id="11" creationId="{2BB55539-481E-3070-B1C3-E56EC6D2D1F1}"/>
          </ac:cxnSpMkLst>
        </pc:cxnChg>
        <pc:cxnChg chg="add mod">
          <ac:chgData name="Elena Souskou" userId="c77afed4060b30ab" providerId="LiveId" clId="{C36B79B8-44A4-4BF0-BF7B-F7D6BE515CEE}" dt="2026-06-29T08:46:54.503" v="4597" actId="13822"/>
          <ac:cxnSpMkLst>
            <pc:docMk/>
            <pc:sldMk cId="3645478630" sldId="268"/>
            <ac:cxnSpMk id="13" creationId="{9879CDFB-B288-ED37-C29D-A64B170E8962}"/>
          </ac:cxnSpMkLst>
        </pc:cxnChg>
        <pc:cxnChg chg="add">
          <ac:chgData name="Elena Souskou" userId="c77afed4060b30ab" providerId="LiveId" clId="{C36B79B8-44A4-4BF0-BF7B-F7D6BE515CEE}" dt="2026-06-29T08:47:10.849" v="4598" actId="11529"/>
          <ac:cxnSpMkLst>
            <pc:docMk/>
            <pc:sldMk cId="3645478630" sldId="268"/>
            <ac:cxnSpMk id="15" creationId="{6E23D8E1-5227-916F-0E8E-35213889A663}"/>
          </ac:cxnSpMkLst>
        </pc:cxnChg>
        <pc:cxnChg chg="add">
          <ac:chgData name="Elena Souskou" userId="c77afed4060b30ab" providerId="LiveId" clId="{C36B79B8-44A4-4BF0-BF7B-F7D6BE515CEE}" dt="2026-06-29T08:47:21.635" v="4599" actId="11529"/>
          <ac:cxnSpMkLst>
            <pc:docMk/>
            <pc:sldMk cId="3645478630" sldId="268"/>
            <ac:cxnSpMk id="17" creationId="{29D19406-4513-CBEE-4AE1-B2BDBF8397C2}"/>
          </ac:cxnSpMkLst>
        </pc:cxnChg>
        <pc:cxnChg chg="add mod">
          <ac:chgData name="Elena Souskou" userId="c77afed4060b30ab" providerId="LiveId" clId="{C36B79B8-44A4-4BF0-BF7B-F7D6BE515CEE}" dt="2026-07-01T02:50:56.490" v="5586" actId="14100"/>
          <ac:cxnSpMkLst>
            <pc:docMk/>
            <pc:sldMk cId="3645478630" sldId="268"/>
            <ac:cxnSpMk id="19" creationId="{70076B2E-8FF8-C2EA-D8F5-27B9FDB31146}"/>
          </ac:cxnSpMkLst>
        </pc:cxnChg>
        <pc:cxnChg chg="add mod">
          <ac:chgData name="Elena Souskou" userId="c77afed4060b30ab" providerId="LiveId" clId="{C36B79B8-44A4-4BF0-BF7B-F7D6BE515CEE}" dt="2026-07-01T02:51:19.875" v="5591" actId="14100"/>
          <ac:cxnSpMkLst>
            <pc:docMk/>
            <pc:sldMk cId="3645478630" sldId="268"/>
            <ac:cxnSpMk id="23" creationId="{1A522D3E-75EF-402C-D206-BF457F83E222}"/>
          </ac:cxnSpMkLst>
        </pc:cxnChg>
        <pc:cxnChg chg="add mod">
          <ac:chgData name="Elena Souskou" userId="c77afed4060b30ab" providerId="LiveId" clId="{C36B79B8-44A4-4BF0-BF7B-F7D6BE515CEE}" dt="2026-07-01T02:51:29.492" v="5593" actId="14100"/>
          <ac:cxnSpMkLst>
            <pc:docMk/>
            <pc:sldMk cId="3645478630" sldId="268"/>
            <ac:cxnSpMk id="48" creationId="{F8BBD107-61C1-DC99-A075-D9E2924B3C64}"/>
          </ac:cxnSpMkLst>
        </pc:cxnChg>
        <pc:cxnChg chg="add mod">
          <ac:chgData name="Elena Souskou" userId="c77afed4060b30ab" providerId="LiveId" clId="{C36B79B8-44A4-4BF0-BF7B-F7D6BE515CEE}" dt="2026-06-29T10:30:37.895" v="5479" actId="1076"/>
          <ac:cxnSpMkLst>
            <pc:docMk/>
            <pc:sldMk cId="3645478630" sldId="268"/>
            <ac:cxnSpMk id="57" creationId="{5D53D558-B404-052E-0BA4-21D8CC39F330}"/>
          </ac:cxnSpMkLst>
        </pc:cxnChg>
        <pc:cxnChg chg="add mod">
          <ac:chgData name="Elena Souskou" userId="c77afed4060b30ab" providerId="LiveId" clId="{C36B79B8-44A4-4BF0-BF7B-F7D6BE515CEE}" dt="2026-06-29T10:30:54.592" v="5482" actId="1076"/>
          <ac:cxnSpMkLst>
            <pc:docMk/>
            <pc:sldMk cId="3645478630" sldId="268"/>
            <ac:cxnSpMk id="59" creationId="{7CEFD19B-F873-D77B-2714-F28E981B0A1A}"/>
          </ac:cxnSpMkLst>
        </pc:cxnChg>
        <pc:cxnChg chg="add mod">
          <ac:chgData name="Elena Souskou" userId="c77afed4060b30ab" providerId="LiveId" clId="{C36B79B8-44A4-4BF0-BF7B-F7D6BE515CEE}" dt="2026-06-29T10:30:49.963" v="5481" actId="14100"/>
          <ac:cxnSpMkLst>
            <pc:docMk/>
            <pc:sldMk cId="3645478630" sldId="268"/>
            <ac:cxnSpMk id="62" creationId="{1AAFF24C-F3FC-D12C-49C1-3F5825AF8ABF}"/>
          </ac:cxnSpMkLst>
        </pc:cxnChg>
        <pc:cxnChg chg="add mod">
          <ac:chgData name="Elena Souskou" userId="c77afed4060b30ab" providerId="LiveId" clId="{C36B79B8-44A4-4BF0-BF7B-F7D6BE515CEE}" dt="2026-06-29T10:31:39.225" v="5486" actId="1076"/>
          <ac:cxnSpMkLst>
            <pc:docMk/>
            <pc:sldMk cId="3645478630" sldId="268"/>
            <ac:cxnSpMk id="64" creationId="{088EE539-0F0C-1CE8-6C10-223336F9931D}"/>
          </ac:cxnSpMkLst>
        </pc:cxnChg>
        <pc:cxnChg chg="add mod">
          <ac:chgData name="Elena Souskou" userId="c77afed4060b30ab" providerId="LiveId" clId="{C36B79B8-44A4-4BF0-BF7B-F7D6BE515CEE}" dt="2026-06-29T10:31:24.676" v="5484" actId="1076"/>
          <ac:cxnSpMkLst>
            <pc:docMk/>
            <pc:sldMk cId="3645478630" sldId="268"/>
            <ac:cxnSpMk id="66" creationId="{49C84260-FCE6-E8CC-60A2-A48F01D7A7EA}"/>
          </ac:cxnSpMkLst>
        </pc:cxnChg>
        <pc:cxnChg chg="add mod">
          <ac:chgData name="Elena Souskou" userId="c77afed4060b30ab" providerId="LiveId" clId="{C36B79B8-44A4-4BF0-BF7B-F7D6BE515CEE}" dt="2026-06-29T10:31:31.258" v="5485" actId="14100"/>
          <ac:cxnSpMkLst>
            <pc:docMk/>
            <pc:sldMk cId="3645478630" sldId="268"/>
            <ac:cxnSpMk id="70" creationId="{B37D0D5D-DAB2-7B73-E800-370BBCED0C80}"/>
          </ac:cxnSpMkLst>
        </pc:cxnChg>
        <pc:cxnChg chg="add mod">
          <ac:chgData name="Elena Souskou" userId="c77afed4060b30ab" providerId="LiveId" clId="{C36B79B8-44A4-4BF0-BF7B-F7D6BE515CEE}" dt="2026-07-01T02:51:39.878" v="5595" actId="1076"/>
          <ac:cxnSpMkLst>
            <pc:docMk/>
            <pc:sldMk cId="3645478630" sldId="268"/>
            <ac:cxnSpMk id="83" creationId="{AFF1477A-15B7-15C4-A61F-8E09A99C309D}"/>
          </ac:cxnSpMkLst>
        </pc:cxnChg>
        <pc:cxnChg chg="add mod">
          <ac:chgData name="Elena Souskou" userId="c77afed4060b30ab" providerId="LiveId" clId="{C36B79B8-44A4-4BF0-BF7B-F7D6BE515CEE}" dt="2026-07-01T02:51:57.850" v="5600" actId="1076"/>
          <ac:cxnSpMkLst>
            <pc:docMk/>
            <pc:sldMk cId="3645478630" sldId="268"/>
            <ac:cxnSpMk id="85" creationId="{A52D1ACB-A22C-C175-E08D-A3FB924F0B6E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ngesdesucre.com/blogs/anges-de-sucre/piece-of-cake-not-anymore-the-story-behind-britains-rising-bakery-bills" TargetMode="External"/><Relationship Id="rId2" Type="http://schemas.openxmlformats.org/officeDocument/2006/relationships/hyperlink" Target="https://pestleanalysis.com/pestle-analysis-of-the-bakery-industry/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share.google/qBwq39a8aUWrGQ0JN" TargetMode="External"/><Relationship Id="rId5" Type="http://schemas.openxmlformats.org/officeDocument/2006/relationships/hyperlink" Target="https://share.google/0mJPzSyC3FwobUPdg" TargetMode="External"/><Relationship Id="rId4" Type="http://schemas.openxmlformats.org/officeDocument/2006/relationships/hyperlink" Target="https://magazinebbm.com/blog/impact-of-climate-change-on-bakery-products-3117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"/>
              </a:rPr>
              <a:t>MODULE NAME: Problem Solving and decision Making </a:t>
            </a:r>
            <a:br>
              <a:rPr lang="en-GB" sz="3200" b="1" dirty="0">
                <a:latin typeface="A"/>
              </a:rPr>
            </a:br>
            <a:r>
              <a:rPr lang="en-GB" sz="3200" b="1" dirty="0">
                <a:latin typeface="A"/>
              </a:rPr>
              <a:t>MODULE CODE: LCLM4004</a:t>
            </a:r>
            <a:br>
              <a:rPr lang="en-GB" sz="3200" b="1" dirty="0">
                <a:latin typeface="A"/>
              </a:rPr>
            </a:br>
            <a:r>
              <a:rPr lang="en-GB" sz="3200" b="1" dirty="0">
                <a:latin typeface="A"/>
              </a:rPr>
              <a:t>STUDENT NAME: </a:t>
            </a:r>
            <a:r>
              <a:rPr lang="en-GB" sz="3200" b="1" dirty="0" err="1">
                <a:latin typeface="A"/>
              </a:rPr>
              <a:t>Migkena</a:t>
            </a:r>
            <a:r>
              <a:rPr lang="en-GB" sz="3200" b="1" dirty="0">
                <a:latin typeface="A"/>
              </a:rPr>
              <a:t> Souskou</a:t>
            </a:r>
            <a:br>
              <a:rPr lang="en-GB" sz="3200" b="1" dirty="0">
                <a:latin typeface="A"/>
              </a:rPr>
            </a:br>
            <a:r>
              <a:rPr lang="en-GB" sz="3200" b="1" dirty="0">
                <a:latin typeface="A"/>
              </a:rPr>
              <a:t>STUDENT ID: 2510374</a:t>
            </a:r>
            <a:br>
              <a:rPr lang="en-GB" sz="3200" b="1" dirty="0">
                <a:latin typeface="A"/>
              </a:rPr>
            </a:br>
            <a:r>
              <a:rPr lang="en-GB" sz="3200" b="1" dirty="0">
                <a:latin typeface="A"/>
              </a:rPr>
              <a:t>LECTURER: Anita Nan</a:t>
            </a:r>
            <a:br>
              <a:rPr lang="en-GB" sz="3200" b="1" dirty="0">
                <a:latin typeface="A"/>
              </a:rPr>
            </a:br>
            <a:r>
              <a:rPr lang="en-GB" sz="3200" b="1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Basil’s Bakery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/>
          </a:bodyPr>
          <a:lstStyle/>
          <a:p>
            <a:endParaRPr lang="en-GB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Basil’s Bakery in Coventry. </a:t>
            </a:r>
          </a:p>
          <a:p>
            <a:endParaRPr lang="en-GB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5W2H analysis, to identify the cause of the  problems and impacts the business is experiencing. </a:t>
            </a:r>
          </a:p>
          <a:p>
            <a:endParaRPr lang="en-GB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PESTEL analysis, will help explain why sales are falling and how macro factors affecting the Business.</a:t>
            </a:r>
          </a:p>
          <a:p>
            <a:endParaRPr lang="en-GB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Cause and Effect analysis to identify the causes and  problems (Fishbone Diagram).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en-GB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 dirty="0"/>
              <a:t>Basil’s Bakery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Independent bakery in Coventry, UK.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Basil’s Bakery was established in 2015.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dirty="0"/>
              <a:t>Basil.  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dirty="0"/>
              <a:t>Contemporary styled cakes, pastries and breads.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dirty="0"/>
              <a:t>Hight quality organic ingredients.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dirty="0"/>
              <a:t>Known for fresh handmade products.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dirty="0"/>
              <a:t>Focuses on excellent customer service.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dirty="0"/>
              <a:t>Sales declined after 2020 pandemic.</a:t>
            </a:r>
          </a:p>
          <a:p>
            <a:endParaRPr lang="en-GB" b="1" dirty="0"/>
          </a:p>
          <a:p>
            <a:pPr marL="342900" indent="-342900">
              <a:buFont typeface="Arial" charset="2"/>
              <a:buChar char="•"/>
            </a:pPr>
            <a:endParaRPr lang="en-GB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EC03EC9-9002-E94D-CF55-E52CB71491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5633" y="2544418"/>
            <a:ext cx="3068978" cy="2363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b="1" dirty="0">
                <a:solidFill>
                  <a:schemeClr val="tx1"/>
                </a:solidFill>
              </a:rPr>
              <a:t>What: </a:t>
            </a:r>
            <a:r>
              <a:rPr lang="en-GB" sz="1800" dirty="0">
                <a:solidFill>
                  <a:schemeClr val="tx1"/>
                </a:solidFill>
              </a:rPr>
              <a:t>Basil’s Bakery sales declined after pandemic.</a:t>
            </a:r>
          </a:p>
          <a:p>
            <a:r>
              <a:rPr lang="en-GB" b="1" dirty="0">
                <a:solidFill>
                  <a:schemeClr val="tx1"/>
                </a:solidFill>
              </a:rPr>
              <a:t>Who: </a:t>
            </a:r>
            <a:r>
              <a:rPr lang="en-GB" sz="1800" dirty="0">
                <a:solidFill>
                  <a:schemeClr val="tx1"/>
                </a:solidFill>
              </a:rPr>
              <a:t>Basil’s bakery, the owner, existing clients, suppliers. </a:t>
            </a:r>
          </a:p>
          <a:p>
            <a:r>
              <a:rPr lang="en-GB" b="1" dirty="0">
                <a:solidFill>
                  <a:schemeClr val="tx1"/>
                </a:solidFill>
              </a:rPr>
              <a:t>Where</a:t>
            </a:r>
            <a:r>
              <a:rPr lang="en-GB" sz="1800" b="1" dirty="0">
                <a:solidFill>
                  <a:schemeClr val="tx1"/>
                </a:solidFill>
              </a:rPr>
              <a:t>: </a:t>
            </a:r>
            <a:r>
              <a:rPr lang="en-GB" sz="1800" dirty="0">
                <a:solidFill>
                  <a:schemeClr val="tx1"/>
                </a:solidFill>
              </a:rPr>
              <a:t>Shopping retail park in Coventry.</a:t>
            </a:r>
          </a:p>
          <a:p>
            <a:r>
              <a:rPr lang="en-GB" b="1" dirty="0">
                <a:solidFill>
                  <a:schemeClr val="tx1"/>
                </a:solidFill>
              </a:rPr>
              <a:t>When:</a:t>
            </a:r>
            <a:r>
              <a:rPr lang="en-GB" sz="2200" dirty="0">
                <a:solidFill>
                  <a:schemeClr val="tx1"/>
                </a:solidFill>
              </a:rPr>
              <a:t> </a:t>
            </a:r>
            <a:r>
              <a:rPr lang="en-GB" sz="1800" dirty="0">
                <a:solidFill>
                  <a:schemeClr val="tx1"/>
                </a:solidFill>
              </a:rPr>
              <a:t>The problem started since Covid-19.</a:t>
            </a:r>
          </a:p>
          <a:p>
            <a:r>
              <a:rPr lang="en-GB" b="1" dirty="0">
                <a:solidFill>
                  <a:schemeClr val="tx1"/>
                </a:solidFill>
              </a:rPr>
              <a:t>Why: </a:t>
            </a:r>
            <a:r>
              <a:rPr lang="en-GB" sz="1800" dirty="0">
                <a:solidFill>
                  <a:schemeClr val="tx1"/>
                </a:solidFill>
              </a:rPr>
              <a:t>The retail park is quieter and costs are rising.</a:t>
            </a:r>
          </a:p>
          <a:p>
            <a:r>
              <a:rPr lang="en-GB" b="1" dirty="0">
                <a:solidFill>
                  <a:schemeClr val="tx1"/>
                </a:solidFill>
              </a:rPr>
              <a:t>How</a:t>
            </a:r>
            <a:r>
              <a:rPr lang="en-GB" sz="1800" b="1" dirty="0">
                <a:solidFill>
                  <a:schemeClr val="tx1"/>
                </a:solidFill>
              </a:rPr>
              <a:t>: </a:t>
            </a:r>
            <a:r>
              <a:rPr lang="en-GB" sz="1800" dirty="0">
                <a:solidFill>
                  <a:schemeClr val="tx1"/>
                </a:solidFill>
              </a:rPr>
              <a:t>No technological evolution, essential bills are rising, decreased visitors.</a:t>
            </a:r>
          </a:p>
          <a:p>
            <a:r>
              <a:rPr lang="en-GB" b="1" dirty="0">
                <a:solidFill>
                  <a:schemeClr val="tx1"/>
                </a:solidFill>
              </a:rPr>
              <a:t>How much: </a:t>
            </a:r>
            <a:r>
              <a:rPr lang="en-GB" sz="1800" dirty="0">
                <a:solidFill>
                  <a:schemeClr val="tx1"/>
                </a:solidFill>
              </a:rPr>
              <a:t>Sales are 25% down from 2019.</a:t>
            </a:r>
          </a:p>
          <a:p>
            <a:r>
              <a:rPr lang="en-GB" sz="2800" dirty="0">
                <a:solidFill>
                  <a:schemeClr val="tx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314" y="1117092"/>
            <a:ext cx="9409329" cy="5205050"/>
          </a:xfrm>
        </p:spPr>
        <p:txBody>
          <a:bodyPr>
            <a:normAutofit lnSpcReduction="10000"/>
          </a:bodyPr>
          <a:lstStyle/>
          <a:p>
            <a:r>
              <a:rPr lang="en-GB" sz="2200" b="1" dirty="0"/>
              <a:t>POLITICAL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1800" dirty="0"/>
              <a:t>Basil’s Bakery was affected by restrictions on (Covid-19, 2020), sales fall.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1800" dirty="0"/>
              <a:t>Tax policy changes increase of costs affects all bakery industry including Basil’s bakery (pestelanalysis.com, 2024).</a:t>
            </a:r>
          </a:p>
          <a:p>
            <a:endParaRPr lang="en-GB" sz="1900" b="1" dirty="0"/>
          </a:p>
          <a:p>
            <a:r>
              <a:rPr lang="en-GB" sz="2200" b="1" dirty="0"/>
              <a:t>ECONOMIC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1800" dirty="0"/>
              <a:t>Basil’s Bakery prefers organic ingredients and due to Inflation the cost is higher (agnesdesucre.com, 2022).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1800" dirty="0"/>
              <a:t>unemployment rates at the shopping centre, (basil’s Bakery loyal customers lost their jobs)   </a:t>
            </a:r>
          </a:p>
          <a:p>
            <a:endParaRPr lang="en-GB" sz="1800" dirty="0"/>
          </a:p>
          <a:p>
            <a:r>
              <a:rPr lang="en-GB" sz="2200" b="1" dirty="0"/>
              <a:t>SOCIAL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1800" dirty="0"/>
              <a:t>Reduced footfall at the shopping centre has changes customers habits 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1800" dirty="0"/>
              <a:t> Lifestyle (healthier , wholegrain foods) 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1651" y="1347019"/>
            <a:ext cx="10191977" cy="4886871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600" b="1" dirty="0"/>
              <a:t>TECHNOLOGICAL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600" dirty="0"/>
              <a:t>Technological awareness (changes after covid-19), Basil’s Bakery Clients asked for Pre order system.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600" dirty="0"/>
              <a:t>Lack of resources, Basils Bakery lacks delivery system.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900" b="1" dirty="0"/>
              <a:t>LEGAL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600" dirty="0"/>
              <a:t>Basil’s Bakery must comply with Heath and safety rules for products and food hygiene.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600" dirty="0"/>
              <a:t>Labor laws that apply to Bakery industries, employments regulations. 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600" dirty="0"/>
          </a:p>
          <a:p>
            <a:pPr marL="0" indent="0">
              <a:buNone/>
            </a:pPr>
            <a:r>
              <a:rPr lang="en-GB" sz="2900" b="1" dirty="0"/>
              <a:t>ENVIRONMENTAL</a:t>
            </a:r>
            <a:r>
              <a:rPr lang="en-GB" sz="2900" dirty="0"/>
              <a:t>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600" dirty="0"/>
              <a:t>Hight quality organic ingredients due to climate changes, is difficult to find and Basils Bakery uses only organic ingredients (magazinebbm.com, 2023)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600" dirty="0"/>
              <a:t>Delivery services may increase carbon emissions unless environmentally friendly options are used. 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600" dirty="0"/>
          </a:p>
          <a:p>
            <a:pPr>
              <a:buFont typeface="Wingdings" panose="05000000000000000000" pitchFamily="2" charset="2"/>
              <a:buChar char="q"/>
            </a:pPr>
            <a:endParaRPr lang="en-GB" sz="2600" dirty="0"/>
          </a:p>
          <a:p>
            <a:pPr>
              <a:buFont typeface="Wingdings" panose="05000000000000000000" pitchFamily="2" charset="2"/>
              <a:buChar char="q"/>
            </a:pPr>
            <a:endParaRPr lang="en-GB" sz="2600" dirty="0"/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 (Fishbone diagram)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852145"/>
            <a:ext cx="11456402" cy="659087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DC6EE55-FB7F-0A42-E2BE-8BC7677D24F1}"/>
              </a:ext>
            </a:extLst>
          </p:cNvPr>
          <p:cNvSpPr/>
          <p:nvPr/>
        </p:nvSpPr>
        <p:spPr>
          <a:xfrm>
            <a:off x="9213526" y="3048183"/>
            <a:ext cx="1974855" cy="741969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REDUCED SALES 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75395F4C-ECA9-2B3E-0711-6F79DAD32040}"/>
              </a:ext>
            </a:extLst>
          </p:cNvPr>
          <p:cNvCxnSpPr>
            <a:cxnSpLocks/>
          </p:cNvCxnSpPr>
          <p:nvPr/>
        </p:nvCxnSpPr>
        <p:spPr>
          <a:xfrm flipV="1">
            <a:off x="2703870" y="3505968"/>
            <a:ext cx="6286746" cy="2646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val 7">
            <a:extLst>
              <a:ext uri="{FF2B5EF4-FFF2-40B4-BE49-F238E27FC236}">
                <a16:creationId xmlns:a16="http://schemas.microsoft.com/office/drawing/2014/main" id="{EC2B02B8-562B-0D4D-D6FF-EED3DD60A8ED}"/>
              </a:ext>
            </a:extLst>
          </p:cNvPr>
          <p:cNvSpPr/>
          <p:nvPr/>
        </p:nvSpPr>
        <p:spPr>
          <a:xfrm>
            <a:off x="385459" y="796661"/>
            <a:ext cx="2285912" cy="882757"/>
          </a:xfrm>
          <a:prstGeom prst="ellipse">
            <a:avLst/>
          </a:prstGeom>
          <a:solidFill>
            <a:schemeClr val="accent2">
              <a:lumMod val="5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MAN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25F6310D-6273-78B1-7505-1ED5D7BFBC92}"/>
              </a:ext>
            </a:extLst>
          </p:cNvPr>
          <p:cNvSpPr/>
          <p:nvPr/>
        </p:nvSpPr>
        <p:spPr>
          <a:xfrm>
            <a:off x="1416904" y="5349986"/>
            <a:ext cx="2064244" cy="617680"/>
          </a:xfrm>
          <a:prstGeom prst="ellipse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MATERIALS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2BB55539-481E-3070-B1C3-E56EC6D2D1F1}"/>
              </a:ext>
            </a:extLst>
          </p:cNvPr>
          <p:cNvCxnSpPr>
            <a:cxnSpLocks/>
          </p:cNvCxnSpPr>
          <p:nvPr/>
        </p:nvCxnSpPr>
        <p:spPr>
          <a:xfrm>
            <a:off x="2113935" y="1838264"/>
            <a:ext cx="1383388" cy="151453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9879CDFB-B288-ED37-C29D-A64B170E8962}"/>
              </a:ext>
            </a:extLst>
          </p:cNvPr>
          <p:cNvCxnSpPr/>
          <p:nvPr/>
        </p:nvCxnSpPr>
        <p:spPr>
          <a:xfrm flipV="1">
            <a:off x="2566219" y="3637935"/>
            <a:ext cx="796413" cy="14453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E23D8E1-5227-916F-0E8E-35213889A663}"/>
              </a:ext>
            </a:extLst>
          </p:cNvPr>
          <p:cNvCxnSpPr/>
          <p:nvPr/>
        </p:nvCxnSpPr>
        <p:spPr>
          <a:xfrm>
            <a:off x="1002890" y="2408903"/>
            <a:ext cx="111104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9D19406-4513-CBEE-4AE1-B2BDBF8397C2}"/>
              </a:ext>
            </a:extLst>
          </p:cNvPr>
          <p:cNvCxnSpPr/>
          <p:nvPr/>
        </p:nvCxnSpPr>
        <p:spPr>
          <a:xfrm>
            <a:off x="1229032" y="2949677"/>
            <a:ext cx="133718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0076B2E-8FF8-C2EA-D8F5-27B9FDB31146}"/>
              </a:ext>
            </a:extLst>
          </p:cNvPr>
          <p:cNvCxnSpPr>
            <a:cxnSpLocks/>
          </p:cNvCxnSpPr>
          <p:nvPr/>
        </p:nvCxnSpPr>
        <p:spPr>
          <a:xfrm>
            <a:off x="3253360" y="4508805"/>
            <a:ext cx="228220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1A522D3E-75EF-402C-D206-BF457F83E222}"/>
              </a:ext>
            </a:extLst>
          </p:cNvPr>
          <p:cNvCxnSpPr>
            <a:cxnSpLocks/>
          </p:cNvCxnSpPr>
          <p:nvPr/>
        </p:nvCxnSpPr>
        <p:spPr>
          <a:xfrm>
            <a:off x="2890684" y="5045530"/>
            <a:ext cx="2612300" cy="1545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E6546F56-46E7-4FBA-168A-D68BDB0A787B}"/>
              </a:ext>
            </a:extLst>
          </p:cNvPr>
          <p:cNvSpPr txBox="1"/>
          <p:nvPr/>
        </p:nvSpPr>
        <p:spPr>
          <a:xfrm>
            <a:off x="234854" y="1734960"/>
            <a:ext cx="1879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Customers work remotely 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8D2A2CE2-1D47-55EA-338E-8EA2A89C4F2E}"/>
              </a:ext>
            </a:extLst>
          </p:cNvPr>
          <p:cNvSpPr txBox="1"/>
          <p:nvPr/>
        </p:nvSpPr>
        <p:spPr>
          <a:xfrm>
            <a:off x="654975" y="2572437"/>
            <a:ext cx="21275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Not enough staff </a:t>
            </a:r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35B6AC88-D80D-787B-5C2C-84038EC04461}"/>
              </a:ext>
            </a:extLst>
          </p:cNvPr>
          <p:cNvSpPr/>
          <p:nvPr/>
        </p:nvSpPr>
        <p:spPr>
          <a:xfrm>
            <a:off x="4633166" y="1188540"/>
            <a:ext cx="1947460" cy="649724"/>
          </a:xfrm>
          <a:prstGeom prst="ellipse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METHODS </a:t>
            </a:r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D459E236-7E38-B2C1-26A6-2AE345687D68}"/>
              </a:ext>
            </a:extLst>
          </p:cNvPr>
          <p:cNvSpPr/>
          <p:nvPr/>
        </p:nvSpPr>
        <p:spPr>
          <a:xfrm>
            <a:off x="8735185" y="971196"/>
            <a:ext cx="2912202" cy="882757"/>
          </a:xfrm>
          <a:prstGeom prst="ellipse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MACHINES/</a:t>
            </a:r>
          </a:p>
          <a:p>
            <a:pPr algn="ctr"/>
            <a:r>
              <a:rPr lang="en-GB" dirty="0"/>
              <a:t>TECHNOLOGIES </a:t>
            </a: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1E815274-B702-09E2-19FE-97092BC7B034}"/>
              </a:ext>
            </a:extLst>
          </p:cNvPr>
          <p:cNvSpPr/>
          <p:nvPr/>
        </p:nvSpPr>
        <p:spPr>
          <a:xfrm>
            <a:off x="5917790" y="5170906"/>
            <a:ext cx="1700981" cy="728058"/>
          </a:xfrm>
          <a:prstGeom prst="ellipse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 MONEY 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C910E186-5A6F-D5BF-6391-B5121350BDB3}"/>
              </a:ext>
            </a:extLst>
          </p:cNvPr>
          <p:cNvSpPr txBox="1"/>
          <p:nvPr/>
        </p:nvSpPr>
        <p:spPr>
          <a:xfrm>
            <a:off x="3572896" y="1904038"/>
            <a:ext cx="14446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 delivery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8BC65E02-8C76-774A-33F2-F213D202A58C}"/>
              </a:ext>
            </a:extLst>
          </p:cNvPr>
          <p:cNvSpPr txBox="1"/>
          <p:nvPr/>
        </p:nvSpPr>
        <p:spPr>
          <a:xfrm>
            <a:off x="2804769" y="2275890"/>
            <a:ext cx="30558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Limited pre order service 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9F723FBF-3B2A-7844-759B-961DA7E1BA9C}"/>
              </a:ext>
            </a:extLst>
          </p:cNvPr>
          <p:cNvSpPr txBox="1"/>
          <p:nvPr/>
        </p:nvSpPr>
        <p:spPr>
          <a:xfrm>
            <a:off x="6124080" y="1783974"/>
            <a:ext cx="32524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 online ordering system </a:t>
            </a:r>
          </a:p>
          <a:p>
            <a:endParaRPr lang="en-GB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FF14EAE4-21DD-9BB9-E7A5-625B77C5F113}"/>
              </a:ext>
            </a:extLst>
          </p:cNvPr>
          <p:cNvSpPr txBox="1"/>
          <p:nvPr/>
        </p:nvSpPr>
        <p:spPr>
          <a:xfrm>
            <a:off x="9184910" y="2200828"/>
            <a:ext cx="28875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 digital marketing presence 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E245B763-ED95-C68F-14A9-3278D5D8BE22}"/>
              </a:ext>
            </a:extLst>
          </p:cNvPr>
          <p:cNvSpPr txBox="1"/>
          <p:nvPr/>
        </p:nvSpPr>
        <p:spPr>
          <a:xfrm>
            <a:off x="3253360" y="3792639"/>
            <a:ext cx="24158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Hight cost of organic ingredients 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1FD5F657-03FF-156B-20A8-AA2DECE226E4}"/>
              </a:ext>
            </a:extLst>
          </p:cNvPr>
          <p:cNvSpPr txBox="1"/>
          <p:nvPr/>
        </p:nvSpPr>
        <p:spPr>
          <a:xfrm>
            <a:off x="2804771" y="4616597"/>
            <a:ext cx="30558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Ingredients perish quickly </a:t>
            </a:r>
          </a:p>
        </p:txBody>
      </p: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F8BBD107-61C1-DC99-A075-D9E2924B3C64}"/>
              </a:ext>
            </a:extLst>
          </p:cNvPr>
          <p:cNvCxnSpPr>
            <a:cxnSpLocks/>
          </p:cNvCxnSpPr>
          <p:nvPr/>
        </p:nvCxnSpPr>
        <p:spPr>
          <a:xfrm flipV="1">
            <a:off x="6240732" y="3594120"/>
            <a:ext cx="494509" cy="14514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TextBox 51">
            <a:extLst>
              <a:ext uri="{FF2B5EF4-FFF2-40B4-BE49-F238E27FC236}">
                <a16:creationId xmlns:a16="http://schemas.microsoft.com/office/drawing/2014/main" id="{5DE3AA5F-7573-FCE7-D8B4-29100F606120}"/>
              </a:ext>
            </a:extLst>
          </p:cNvPr>
          <p:cNvSpPr txBox="1"/>
          <p:nvPr/>
        </p:nvSpPr>
        <p:spPr>
          <a:xfrm>
            <a:off x="6979378" y="3661553"/>
            <a:ext cx="25711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Rent and utility increase 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309D54D6-F8DE-58D4-8DDE-92CDFEFD9099}"/>
              </a:ext>
            </a:extLst>
          </p:cNvPr>
          <p:cNvSpPr txBox="1"/>
          <p:nvPr/>
        </p:nvSpPr>
        <p:spPr>
          <a:xfrm>
            <a:off x="6967514" y="4377729"/>
            <a:ext cx="28271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Sales remain below previews levels</a:t>
            </a:r>
          </a:p>
        </p:txBody>
      </p: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5D53D558-B404-052E-0BA4-21D8CC39F330}"/>
              </a:ext>
            </a:extLst>
          </p:cNvPr>
          <p:cNvCxnSpPr>
            <a:cxnSpLocks/>
          </p:cNvCxnSpPr>
          <p:nvPr/>
        </p:nvCxnSpPr>
        <p:spPr>
          <a:xfrm>
            <a:off x="3362632" y="2273370"/>
            <a:ext cx="166143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7CEFD19B-F873-D77B-2714-F28E981B0A1A}"/>
              </a:ext>
            </a:extLst>
          </p:cNvPr>
          <p:cNvCxnSpPr>
            <a:cxnSpLocks/>
          </p:cNvCxnSpPr>
          <p:nvPr/>
        </p:nvCxnSpPr>
        <p:spPr>
          <a:xfrm flipV="1">
            <a:off x="2996212" y="2642702"/>
            <a:ext cx="2672995" cy="179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>
            <a:extLst>
              <a:ext uri="{FF2B5EF4-FFF2-40B4-BE49-F238E27FC236}">
                <a16:creationId xmlns:a16="http://schemas.microsoft.com/office/drawing/2014/main" id="{1AAFF24C-F3FC-D12C-49C1-3F5825AF8ABF}"/>
              </a:ext>
            </a:extLst>
          </p:cNvPr>
          <p:cNvCxnSpPr>
            <a:cxnSpLocks/>
          </p:cNvCxnSpPr>
          <p:nvPr/>
        </p:nvCxnSpPr>
        <p:spPr>
          <a:xfrm>
            <a:off x="5688939" y="1991432"/>
            <a:ext cx="23434" cy="8741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088EE539-0F0C-1CE8-6C10-223336F9931D}"/>
              </a:ext>
            </a:extLst>
          </p:cNvPr>
          <p:cNvCxnSpPr>
            <a:cxnSpLocks/>
            <a:stCxn id="38" idx="1"/>
          </p:cNvCxnSpPr>
          <p:nvPr/>
        </p:nvCxnSpPr>
        <p:spPr>
          <a:xfrm>
            <a:off x="6124080" y="2107140"/>
            <a:ext cx="3102839" cy="279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49C84260-FCE6-E8CC-60A2-A48F01D7A7EA}"/>
              </a:ext>
            </a:extLst>
          </p:cNvPr>
          <p:cNvCxnSpPr/>
          <p:nvPr/>
        </p:nvCxnSpPr>
        <p:spPr>
          <a:xfrm>
            <a:off x="8990616" y="2916044"/>
            <a:ext cx="211820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Arrow Connector 69">
            <a:extLst>
              <a:ext uri="{FF2B5EF4-FFF2-40B4-BE49-F238E27FC236}">
                <a16:creationId xmlns:a16="http://schemas.microsoft.com/office/drawing/2014/main" id="{B37D0D5D-DAB2-7B73-E800-370BBCED0C80}"/>
              </a:ext>
            </a:extLst>
          </p:cNvPr>
          <p:cNvCxnSpPr>
            <a:cxnSpLocks/>
          </p:cNvCxnSpPr>
          <p:nvPr/>
        </p:nvCxnSpPr>
        <p:spPr>
          <a:xfrm flipH="1">
            <a:off x="8585124" y="1734960"/>
            <a:ext cx="1076909" cy="132305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Connector 82">
            <a:extLst>
              <a:ext uri="{FF2B5EF4-FFF2-40B4-BE49-F238E27FC236}">
                <a16:creationId xmlns:a16="http://schemas.microsoft.com/office/drawing/2014/main" id="{AFF1477A-15B7-15C4-A61F-8E09A99C309D}"/>
              </a:ext>
            </a:extLst>
          </p:cNvPr>
          <p:cNvCxnSpPr/>
          <p:nvPr/>
        </p:nvCxnSpPr>
        <p:spPr>
          <a:xfrm>
            <a:off x="6744832" y="4307884"/>
            <a:ext cx="2381033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5" name="Straight Connector 84">
            <a:extLst>
              <a:ext uri="{FF2B5EF4-FFF2-40B4-BE49-F238E27FC236}">
                <a16:creationId xmlns:a16="http://schemas.microsoft.com/office/drawing/2014/main" id="{A52D1ACB-A22C-C175-E08D-A3FB924F0B6E}"/>
              </a:ext>
            </a:extLst>
          </p:cNvPr>
          <p:cNvCxnSpPr>
            <a:cxnSpLocks/>
          </p:cNvCxnSpPr>
          <p:nvPr/>
        </p:nvCxnSpPr>
        <p:spPr>
          <a:xfrm flipH="1">
            <a:off x="7023711" y="5003544"/>
            <a:ext cx="1966905" cy="205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31" grpId="0" animBg="1"/>
      <p:bldP spid="32" grpId="0" animBg="1"/>
      <p:bldP spid="3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00954" y="1348740"/>
            <a:ext cx="9022685" cy="5052060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After 5W2H analysis.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PESTEL analysis.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Cause and Effect analysis.</a:t>
            </a:r>
          </a:p>
          <a:p>
            <a:endParaRPr lang="en-GB" sz="1800" dirty="0"/>
          </a:p>
          <a:p>
            <a:r>
              <a:rPr lang="en-GB" sz="1800" dirty="0"/>
              <a:t>Basil’s Bakery is facing several  challenges leading to reduced  sales  and profitability.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Basil’s bakery must adapt to new market conditions.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Introducing delivery and pre-order services to improve customer experience.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To be able to raise the sales and become successful again.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8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A99B73F-1818-F601-B9B5-61B046D660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75811" y="3680460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>
            <a:normAutofit lnSpcReduction="10000"/>
          </a:bodyPr>
          <a:lstStyle/>
          <a:p>
            <a:endParaRPr lang="en-GB" b="1" dirty="0">
              <a:solidFill>
                <a:srgbClr val="FF0000"/>
              </a:solidFill>
              <a:latin typeface="Arial"/>
              <a:ea typeface="Roboto"/>
              <a:cs typeface="Roboto"/>
            </a:endParaRPr>
          </a:p>
          <a:p>
            <a:r>
              <a:rPr lang="en-GB" b="1" dirty="0">
                <a:ea typeface="Roboto"/>
                <a:cs typeface="Roboto"/>
                <a:hlinkClick r:id="rId2"/>
              </a:rPr>
              <a:t>https://pestleanalysis.com/pestle-analysis-of-the-bakery-industry/</a:t>
            </a:r>
            <a:r>
              <a:rPr lang="en-GB" b="1" dirty="0">
                <a:ea typeface="Roboto"/>
                <a:cs typeface="Roboto"/>
              </a:rPr>
              <a:t> </a:t>
            </a:r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  <a:ea typeface="Roboto"/>
                <a:cs typeface="Roboto"/>
              </a:rPr>
              <a:t>(accessed:06/2026)</a:t>
            </a:r>
          </a:p>
          <a:p>
            <a:r>
              <a:rPr lang="en-GB" b="1" dirty="0">
                <a:ea typeface="Roboto"/>
                <a:cs typeface="Roboto"/>
                <a:hlinkClick r:id="rId3"/>
              </a:rPr>
              <a:t>https://www.angesdesucre.com/blogs/anges-de-sucre/piece-of-cake-not-anymore-the-story-behind-britains-rising-bakery-bills</a:t>
            </a:r>
            <a:r>
              <a:rPr lang="en-GB" b="1" dirty="0">
                <a:ea typeface="Roboto"/>
                <a:cs typeface="Roboto"/>
              </a:rPr>
              <a:t> </a:t>
            </a:r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  <a:ea typeface="Roboto"/>
                <a:cs typeface="Roboto"/>
              </a:rPr>
              <a:t>(accessed:06/2026)</a:t>
            </a:r>
            <a:br>
              <a:rPr lang="en-GB" b="1" dirty="0">
                <a:ea typeface="Roboto"/>
                <a:cs typeface="Roboto"/>
              </a:rPr>
            </a:br>
            <a:endParaRPr lang="en-GB" b="1" dirty="0">
              <a:ea typeface="Roboto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1D4ED8"/>
                </a:solidFill>
                <a:ea typeface="Roboto"/>
                <a:cs typeface="Arial" panose="020B0604020202020204" pitchFamily="34" charset="0"/>
                <a:hlinkClick r:id="rId4"/>
              </a:rPr>
              <a:t>tps://magazinebbm.com/blog/impact-of-climate-change-on-bakery-products-3117</a:t>
            </a:r>
            <a:r>
              <a:rPr lang="en-GB" b="1" dirty="0">
                <a:solidFill>
                  <a:srgbClr val="1D4ED8"/>
                </a:solidFill>
                <a:ea typeface="Roboto"/>
                <a:cs typeface="Arial" panose="020B0604020202020204" pitchFamily="34" charset="0"/>
              </a:rPr>
              <a:t>  </a:t>
            </a:r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  <a:ea typeface="Roboto"/>
                <a:cs typeface="Arial" panose="020B0604020202020204" pitchFamily="34" charset="0"/>
              </a:rPr>
              <a:t>(accessed: 06/2026)</a:t>
            </a:r>
          </a:p>
          <a:p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  <a:ea typeface="Roboto"/>
                <a:cs typeface="Arial" panose="020B0604020202020204" pitchFamily="34" charset="0"/>
              </a:rPr>
              <a:t>Picture 1</a:t>
            </a:r>
          </a:p>
          <a:p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  <a:ea typeface="Roboto"/>
                <a:cs typeface="Arial" panose="020B0604020202020204" pitchFamily="34" charset="0"/>
                <a:hlinkClick r:id="rId5"/>
              </a:rPr>
              <a:t>https://share.google/0mJPzSyC3FwobUPdg</a:t>
            </a:r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  <a:ea typeface="Roboto"/>
                <a:cs typeface="Arial" panose="020B0604020202020204" pitchFamily="34" charset="0"/>
              </a:rPr>
              <a:t> (accessed: 07/2026)</a:t>
            </a:r>
          </a:p>
          <a:p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  <a:ea typeface="Roboto"/>
                <a:cs typeface="Arial" panose="020B0604020202020204" pitchFamily="34" charset="0"/>
              </a:rPr>
              <a:t>Picture 2</a:t>
            </a:r>
          </a:p>
          <a:p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  <a:ea typeface="Roboto"/>
                <a:cs typeface="Arial" panose="020B0604020202020204" pitchFamily="34" charset="0"/>
                <a:hlinkClick r:id="rId6"/>
              </a:rPr>
              <a:t>https://share.google/qBwq39a8aUWrGQ0JN</a:t>
            </a:r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  <a:ea typeface="Roboto"/>
                <a:cs typeface="Arial" panose="020B0604020202020204" pitchFamily="34" charset="0"/>
              </a:rPr>
              <a:t> (accessed: 07/2026)</a:t>
            </a: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14169</TotalTime>
  <Words>637</Words>
  <Application>Microsoft Office PowerPoint</Application>
  <PresentationFormat>Widescreen</PresentationFormat>
  <Paragraphs>107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</vt:lpstr>
      <vt:lpstr>Aptos</vt:lpstr>
      <vt:lpstr>Arial</vt:lpstr>
      <vt:lpstr>Century Gothic</vt:lpstr>
      <vt:lpstr>Roboto</vt:lpstr>
      <vt:lpstr>Wingdings</vt:lpstr>
      <vt:lpstr>Wingdings 3</vt:lpstr>
      <vt:lpstr>Wisp</vt:lpstr>
      <vt:lpstr>MODULE NAME: Problem Solving and decision Making  MODULE CODE: LCLM4004 STUDENT NAME: Migkena Souskou STUDENT ID: 2510374 LECTURER: Anita Nan Assignment 1: Presentation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 </vt:lpstr>
      <vt:lpstr>Cause and effect analysis (Fishbone diagram)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Elena Souskou</cp:lastModifiedBy>
  <cp:revision>92</cp:revision>
  <dcterms:created xsi:type="dcterms:W3CDTF">2024-10-08T15:58:04Z</dcterms:created>
  <dcterms:modified xsi:type="dcterms:W3CDTF">2026-07-05T22:33:42Z</dcterms:modified>
</cp:coreProperties>
</file>