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452" r:id="rId5"/>
    <p:sldId id="456" r:id="rId6"/>
    <p:sldId id="454" r:id="rId7"/>
    <p:sldId id="455" r:id="rId8"/>
    <p:sldId id="374" r:id="rId9"/>
    <p:sldId id="258" r:id="rId10"/>
    <p:sldId id="461" r:id="rId11"/>
    <p:sldId id="407" r:id="rId12"/>
    <p:sldId id="688" r:id="rId13"/>
    <p:sldId id="698" r:id="rId14"/>
    <p:sldId id="778" r:id="rId15"/>
    <p:sldId id="758" r:id="rId16"/>
    <p:sldId id="368" r:id="rId17"/>
    <p:sldId id="375" r:id="rId18"/>
    <p:sldId id="36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940E22-D4E1-4427-B3F4-565283438A35}" v="3" dt="2026-01-13T20:16:32.0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6B5B72-98BB-4F69-838B-A7B31FE3D5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F25CF58-0BEF-4CAE-8CC9-7D8D1A7A8B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b="1"/>
            <a:t>Dissertation</a:t>
          </a:r>
          <a:endParaRPr lang="en-US" sz="3200" b="1"/>
        </a:p>
      </dgm:t>
    </dgm:pt>
    <dgm:pt modelId="{1341F27F-CE03-4368-8A42-1A89193EADE3}" type="parTrans" cxnId="{6AC30BB6-2606-47C1-A5F9-59A644E43EDE}">
      <dgm:prSet/>
      <dgm:spPr/>
      <dgm:t>
        <a:bodyPr/>
        <a:lstStyle/>
        <a:p>
          <a:endParaRPr lang="en-US"/>
        </a:p>
      </dgm:t>
    </dgm:pt>
    <dgm:pt modelId="{419D4DC4-24FC-4102-ACA9-9E52CD044DE9}" type="sibTrans" cxnId="{6AC30BB6-2606-47C1-A5F9-59A644E43EDE}">
      <dgm:prSet/>
      <dgm:spPr/>
      <dgm:t>
        <a:bodyPr/>
        <a:lstStyle/>
        <a:p>
          <a:endParaRPr lang="en-US"/>
        </a:p>
      </dgm:t>
    </dgm:pt>
    <dgm:pt modelId="{195D508E-3193-4F7D-A4CF-03DCCB2639C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 b="1"/>
            <a:t>The </a:t>
          </a:r>
          <a:r>
            <a:rPr lang="en-US" sz="3200" b="1" u="none"/>
            <a:t>equivalent </a:t>
          </a:r>
          <a:r>
            <a:rPr lang="en-US" sz="3200" b="1"/>
            <a:t>of 15,000 words</a:t>
          </a:r>
          <a:r>
            <a:rPr lang="en-US" sz="2500" b="1"/>
            <a:t>.</a:t>
          </a:r>
        </a:p>
      </dgm:t>
    </dgm:pt>
    <dgm:pt modelId="{DC52F762-EF23-43E2-9469-3D49357C3EF7}" type="parTrans" cxnId="{E053EE1C-DEC2-4EE0-9F35-CF95F61B92AF}">
      <dgm:prSet/>
      <dgm:spPr/>
      <dgm:t>
        <a:bodyPr/>
        <a:lstStyle/>
        <a:p>
          <a:endParaRPr lang="en-US"/>
        </a:p>
      </dgm:t>
    </dgm:pt>
    <dgm:pt modelId="{86FFA77F-47C4-464D-9DFC-3D5F61F89C28}" type="sibTrans" cxnId="{E053EE1C-DEC2-4EE0-9F35-CF95F61B92AF}">
      <dgm:prSet/>
      <dgm:spPr/>
      <dgm:t>
        <a:bodyPr/>
        <a:lstStyle/>
        <a:p>
          <a:endParaRPr lang="en-US"/>
        </a:p>
      </dgm:t>
    </dgm:pt>
    <dgm:pt modelId="{675E540D-BC01-43A9-8EDF-BBF5B19263AD}" type="pres">
      <dgm:prSet presAssocID="{096B5B72-98BB-4F69-838B-A7B31FE3D5D5}" presName="root" presStyleCnt="0">
        <dgm:presLayoutVars>
          <dgm:dir/>
          <dgm:resizeHandles val="exact"/>
        </dgm:presLayoutVars>
      </dgm:prSet>
      <dgm:spPr/>
    </dgm:pt>
    <dgm:pt modelId="{0EE7576B-5FCF-4A84-B8D9-45B2A6FA386B}" type="pres">
      <dgm:prSet presAssocID="{CF25CF58-0BEF-4CAE-8CC9-7D8D1A7A8BAB}" presName="compNode" presStyleCnt="0"/>
      <dgm:spPr/>
    </dgm:pt>
    <dgm:pt modelId="{3D1BAD57-CCF0-4546-AF77-DDF760DF54F8}" type="pres">
      <dgm:prSet presAssocID="{CF25CF58-0BEF-4CAE-8CC9-7D8D1A7A8BAB}" presName="bgRect" presStyleLbl="bgShp" presStyleIdx="0" presStyleCnt="2" custLinFactNeighborY="-107"/>
      <dgm:spPr/>
    </dgm:pt>
    <dgm:pt modelId="{95702C48-3B39-4D6A-B0F5-0327E560D946}" type="pres">
      <dgm:prSet presAssocID="{CF25CF58-0BEF-4CAE-8CC9-7D8D1A7A8BA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7AB7C7D-16F4-4FDF-83A5-BFC67456F361}" type="pres">
      <dgm:prSet presAssocID="{CF25CF58-0BEF-4CAE-8CC9-7D8D1A7A8BAB}" presName="spaceRect" presStyleCnt="0"/>
      <dgm:spPr/>
    </dgm:pt>
    <dgm:pt modelId="{DB87C6DD-065E-4CEB-8407-F9C742E86A7E}" type="pres">
      <dgm:prSet presAssocID="{CF25CF58-0BEF-4CAE-8CC9-7D8D1A7A8BAB}" presName="parTx" presStyleLbl="revTx" presStyleIdx="0" presStyleCnt="2" custScaleY="199154">
        <dgm:presLayoutVars>
          <dgm:chMax val="0"/>
          <dgm:chPref val="0"/>
        </dgm:presLayoutVars>
      </dgm:prSet>
      <dgm:spPr/>
    </dgm:pt>
    <dgm:pt modelId="{25AD32F2-00FC-4DF4-A7D3-E27369AAFE48}" type="pres">
      <dgm:prSet presAssocID="{419D4DC4-24FC-4102-ACA9-9E52CD044DE9}" presName="sibTrans" presStyleCnt="0"/>
      <dgm:spPr/>
    </dgm:pt>
    <dgm:pt modelId="{6F4C494D-F774-42CC-A01D-11B1246289FB}" type="pres">
      <dgm:prSet presAssocID="{195D508E-3193-4F7D-A4CF-03DCCB2639C3}" presName="compNode" presStyleCnt="0"/>
      <dgm:spPr/>
    </dgm:pt>
    <dgm:pt modelId="{01EA4B62-45EF-4215-B878-D704AFA5F700}" type="pres">
      <dgm:prSet presAssocID="{195D508E-3193-4F7D-A4CF-03DCCB2639C3}" presName="bgRect" presStyleLbl="bgShp" presStyleIdx="1" presStyleCnt="2"/>
      <dgm:spPr/>
    </dgm:pt>
    <dgm:pt modelId="{51634387-9078-45F2-B25A-EE6DF917BB94}" type="pres">
      <dgm:prSet presAssocID="{195D508E-3193-4F7D-A4CF-03DCCB2639C3}" presName="iconRect" presStyleLbl="node1" presStyleIdx="1" presStyleCnt="2" custScaleX="157487" custScaleY="129119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>
          <a:noFill/>
        </a:ln>
      </dgm:spPr>
    </dgm:pt>
    <dgm:pt modelId="{AB60C41D-EF27-4FC4-8CF3-083473A66981}" type="pres">
      <dgm:prSet presAssocID="{195D508E-3193-4F7D-A4CF-03DCCB2639C3}" presName="spaceRect" presStyleCnt="0"/>
      <dgm:spPr/>
    </dgm:pt>
    <dgm:pt modelId="{02ABD3C1-2AF7-448C-927A-8BF41EB44CAF}" type="pres">
      <dgm:prSet presAssocID="{195D508E-3193-4F7D-A4CF-03DCCB2639C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053EE1C-DEC2-4EE0-9F35-CF95F61B92AF}" srcId="{096B5B72-98BB-4F69-838B-A7B31FE3D5D5}" destId="{195D508E-3193-4F7D-A4CF-03DCCB2639C3}" srcOrd="1" destOrd="0" parTransId="{DC52F762-EF23-43E2-9469-3D49357C3EF7}" sibTransId="{86FFA77F-47C4-464D-9DFC-3D5F61F89C28}"/>
    <dgm:cxn modelId="{AD643C8C-76CD-43C3-A764-8BDE411178F5}" type="presOf" srcId="{195D508E-3193-4F7D-A4CF-03DCCB2639C3}" destId="{02ABD3C1-2AF7-448C-927A-8BF41EB44CAF}" srcOrd="0" destOrd="0" presId="urn:microsoft.com/office/officeart/2018/2/layout/IconVerticalSolidList"/>
    <dgm:cxn modelId="{48560295-84BD-4BC3-99E8-116C43F57FBD}" type="presOf" srcId="{CF25CF58-0BEF-4CAE-8CC9-7D8D1A7A8BAB}" destId="{DB87C6DD-065E-4CEB-8407-F9C742E86A7E}" srcOrd="0" destOrd="0" presId="urn:microsoft.com/office/officeart/2018/2/layout/IconVerticalSolidList"/>
    <dgm:cxn modelId="{1AE137B3-F394-4C18-AE95-6DF24F06B406}" type="presOf" srcId="{096B5B72-98BB-4F69-838B-A7B31FE3D5D5}" destId="{675E540D-BC01-43A9-8EDF-BBF5B19263AD}" srcOrd="0" destOrd="0" presId="urn:microsoft.com/office/officeart/2018/2/layout/IconVerticalSolidList"/>
    <dgm:cxn modelId="{6AC30BB6-2606-47C1-A5F9-59A644E43EDE}" srcId="{096B5B72-98BB-4F69-838B-A7B31FE3D5D5}" destId="{CF25CF58-0BEF-4CAE-8CC9-7D8D1A7A8BAB}" srcOrd="0" destOrd="0" parTransId="{1341F27F-CE03-4368-8A42-1A89193EADE3}" sibTransId="{419D4DC4-24FC-4102-ACA9-9E52CD044DE9}"/>
    <dgm:cxn modelId="{119461B7-1B7E-46BA-87FF-0DE8ACB144AD}" type="presParOf" srcId="{675E540D-BC01-43A9-8EDF-BBF5B19263AD}" destId="{0EE7576B-5FCF-4A84-B8D9-45B2A6FA386B}" srcOrd="0" destOrd="0" presId="urn:microsoft.com/office/officeart/2018/2/layout/IconVerticalSolidList"/>
    <dgm:cxn modelId="{662BD685-77BA-497D-9B1A-34D881D90D1E}" type="presParOf" srcId="{0EE7576B-5FCF-4A84-B8D9-45B2A6FA386B}" destId="{3D1BAD57-CCF0-4546-AF77-DDF760DF54F8}" srcOrd="0" destOrd="0" presId="urn:microsoft.com/office/officeart/2018/2/layout/IconVerticalSolidList"/>
    <dgm:cxn modelId="{4CAD3B69-860E-44E2-AFB0-272A6E41B76D}" type="presParOf" srcId="{0EE7576B-5FCF-4A84-B8D9-45B2A6FA386B}" destId="{95702C48-3B39-4D6A-B0F5-0327E560D946}" srcOrd="1" destOrd="0" presId="urn:microsoft.com/office/officeart/2018/2/layout/IconVerticalSolidList"/>
    <dgm:cxn modelId="{127E3DCF-3AE2-4467-8905-66A9FCF679D3}" type="presParOf" srcId="{0EE7576B-5FCF-4A84-B8D9-45B2A6FA386B}" destId="{17AB7C7D-16F4-4FDF-83A5-BFC67456F361}" srcOrd="2" destOrd="0" presId="urn:microsoft.com/office/officeart/2018/2/layout/IconVerticalSolidList"/>
    <dgm:cxn modelId="{7360BA06-4336-48B5-B4FA-2E1ACDF5BFE6}" type="presParOf" srcId="{0EE7576B-5FCF-4A84-B8D9-45B2A6FA386B}" destId="{DB87C6DD-065E-4CEB-8407-F9C742E86A7E}" srcOrd="3" destOrd="0" presId="urn:microsoft.com/office/officeart/2018/2/layout/IconVerticalSolidList"/>
    <dgm:cxn modelId="{7474E87C-C3E1-479E-BC85-478B15F56238}" type="presParOf" srcId="{675E540D-BC01-43A9-8EDF-BBF5B19263AD}" destId="{25AD32F2-00FC-4DF4-A7D3-E27369AAFE48}" srcOrd="1" destOrd="0" presId="urn:microsoft.com/office/officeart/2018/2/layout/IconVerticalSolidList"/>
    <dgm:cxn modelId="{DB7BE4E1-D526-4523-B34B-6D0D34EBC274}" type="presParOf" srcId="{675E540D-BC01-43A9-8EDF-BBF5B19263AD}" destId="{6F4C494D-F774-42CC-A01D-11B1246289FB}" srcOrd="2" destOrd="0" presId="urn:microsoft.com/office/officeart/2018/2/layout/IconVerticalSolidList"/>
    <dgm:cxn modelId="{00019A70-63C0-4AFE-8C32-810C493D5E2A}" type="presParOf" srcId="{6F4C494D-F774-42CC-A01D-11B1246289FB}" destId="{01EA4B62-45EF-4215-B878-D704AFA5F700}" srcOrd="0" destOrd="0" presId="urn:microsoft.com/office/officeart/2018/2/layout/IconVerticalSolidList"/>
    <dgm:cxn modelId="{07EAF414-40FF-4A45-BB52-894AB751B41C}" type="presParOf" srcId="{6F4C494D-F774-42CC-A01D-11B1246289FB}" destId="{51634387-9078-45F2-B25A-EE6DF917BB94}" srcOrd="1" destOrd="0" presId="urn:microsoft.com/office/officeart/2018/2/layout/IconVerticalSolidList"/>
    <dgm:cxn modelId="{CDC1D2BC-9369-471B-8DF0-4D96C2399B5B}" type="presParOf" srcId="{6F4C494D-F774-42CC-A01D-11B1246289FB}" destId="{AB60C41D-EF27-4FC4-8CF3-083473A66981}" srcOrd="2" destOrd="0" presId="urn:microsoft.com/office/officeart/2018/2/layout/IconVerticalSolidList"/>
    <dgm:cxn modelId="{E1E22075-5EB0-4838-B0E0-568B221887B0}" type="presParOf" srcId="{6F4C494D-F774-42CC-A01D-11B1246289FB}" destId="{02ABD3C1-2AF7-448C-927A-8BF41EB44C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BAD57-CCF0-4546-AF77-DDF760DF54F8}">
      <dsp:nvSpPr>
        <dsp:cNvPr id="0" name=""/>
        <dsp:cNvSpPr/>
      </dsp:nvSpPr>
      <dsp:spPr>
        <a:xfrm>
          <a:off x="0" y="610366"/>
          <a:ext cx="7848872" cy="1129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02C48-3B39-4D6A-B0F5-0327E560D946}">
      <dsp:nvSpPr>
        <dsp:cNvPr id="0" name=""/>
        <dsp:cNvSpPr/>
      </dsp:nvSpPr>
      <dsp:spPr>
        <a:xfrm>
          <a:off x="341540" y="865612"/>
          <a:ext cx="620983" cy="6209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7C6DD-065E-4CEB-8407-F9C742E86A7E}">
      <dsp:nvSpPr>
        <dsp:cNvPr id="0" name=""/>
        <dsp:cNvSpPr/>
      </dsp:nvSpPr>
      <dsp:spPr>
        <a:xfrm>
          <a:off x="1304064" y="51820"/>
          <a:ext cx="6544807" cy="2248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92" tIns="119492" rIns="119492" bIns="119492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Dissertation</a:t>
          </a:r>
          <a:endParaRPr lang="en-US" sz="3200" b="1" kern="1200"/>
        </a:p>
      </dsp:txBody>
      <dsp:txXfrm>
        <a:off x="1304064" y="51820"/>
        <a:ext cx="6544807" cy="2248568"/>
      </dsp:txXfrm>
    </dsp:sp>
    <dsp:sp modelId="{01EA4B62-45EF-4215-B878-D704AFA5F700}">
      <dsp:nvSpPr>
        <dsp:cNvPr id="0" name=""/>
        <dsp:cNvSpPr/>
      </dsp:nvSpPr>
      <dsp:spPr>
        <a:xfrm>
          <a:off x="0" y="2582653"/>
          <a:ext cx="7848872" cy="1129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34387-9078-45F2-B25A-EE6DF917BB94}">
      <dsp:nvSpPr>
        <dsp:cNvPr id="0" name=""/>
        <dsp:cNvSpPr/>
      </dsp:nvSpPr>
      <dsp:spPr>
        <a:xfrm>
          <a:off x="163048" y="2746280"/>
          <a:ext cx="977967" cy="801807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BD3C1-2AF7-448C-927A-8BF41EB44CAF}">
      <dsp:nvSpPr>
        <dsp:cNvPr id="0" name=""/>
        <dsp:cNvSpPr/>
      </dsp:nvSpPr>
      <dsp:spPr>
        <a:xfrm>
          <a:off x="1304064" y="2582653"/>
          <a:ext cx="6544807" cy="1129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92" tIns="119492" rIns="119492" bIns="119492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The </a:t>
          </a:r>
          <a:r>
            <a:rPr lang="en-US" sz="3200" b="1" u="none" kern="1200"/>
            <a:t>equivalent </a:t>
          </a:r>
          <a:r>
            <a:rPr lang="en-US" sz="3200" b="1" kern="1200"/>
            <a:t>of 15,000 words</a:t>
          </a:r>
          <a:r>
            <a:rPr lang="en-US" sz="2500" b="1" kern="1200"/>
            <a:t>.</a:t>
          </a:r>
        </a:p>
      </dsp:txBody>
      <dsp:txXfrm>
        <a:off x="1304064" y="2582653"/>
        <a:ext cx="6544807" cy="1129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w54DMpyWzk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https://www.youtube.com/watch?v=Qw54DMpyWzk</a:t>
            </a:r>
          </a:p>
          <a:p>
            <a:r>
              <a:rPr lang="en-GB">
                <a:hlinkClick r:id="rId3"/>
              </a:rPr>
              <a:t>How I Got A First Class Dissertation (Psychology Student)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139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16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english.britishcouncil.org/grammar" TargetMode="External"/><Relationship Id="rId2" Type="http://schemas.openxmlformats.org/officeDocument/2006/relationships/hyperlink" Target="https://library.nic.bc.ca/c.php?g=731007&amp;p=5248712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Public Health and Social Care Dissertation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Module Overview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 3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18801" y="5455820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Hamdi Hussain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49C3D-8177-6ADC-A121-8314055A3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D5B3E-9C5C-6638-E029-ED21AFC70B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 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buFont typeface="Wingdings" panose="05000000000000000000" pitchFamily="2" charset="2"/>
              <a:buChar char=""/>
            </a:pPr>
            <a:r>
              <a:rPr lang="en-US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Use the feedback on the proposal from the research module assessment. prepare a research/independent study protocol outlining how the proposal will be implemented, mapping the steps, activities and processes, required resources, time frames;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"/>
            </a:pPr>
            <a:r>
              <a:rPr lang="en-US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Plan, manage and execute an in-depth research, inquiry or investigation with a public health and social care focus by applying the principles of research design to the formulation of a research question including, where appropriate, formulate hypotheses that can be tested and the selection of appropriate research methods for answering these questions;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902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enhance the students understanding and skills of the application of research methodologies, and an ability to frame a research protocol.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develop in the student the ability to report research results in written format to an academic and/or professional audience, and to further develop the student’s capacity for critical analysis and independent thought.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CCF25E-6799-4EB2-BC3B-9160688A438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2555776" y="111125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9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>
              <a:lnSpc>
                <a:spcPct val="15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Why a dissertation is written</a:t>
            </a:r>
          </a:p>
          <a:p>
            <a:pPr>
              <a:lnSpc>
                <a:spcPct val="15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Which elements are required as part of writing a dissertation</a:t>
            </a:r>
          </a:p>
          <a:p>
            <a:pPr>
              <a:lnSpc>
                <a:spcPct val="15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The structure of a dissertation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D0B6A-8B43-4F25-9AF2-5AEE3BB02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Delivery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D16D1-EF82-4EC5-A470-6E21AB789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Stage 1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 Developing research competence and comprehensive understanding of the requirements for producing a dissertation (5 weeks)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Stage 2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 The Dissertation (subsequent weeks supported by your supervisor –week 2-16)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76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376A6-7D86-7540-8EC0-3F124740C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4" y="332656"/>
            <a:ext cx="6264696" cy="1220739"/>
          </a:xfrm>
        </p:spPr>
        <p:txBody>
          <a:bodyPr>
            <a:normAutofit/>
          </a:bodyPr>
          <a:lstStyle/>
          <a:p>
            <a:r>
              <a:rPr lang="en-US" b="1"/>
              <a:t>The Requirement</a:t>
            </a:r>
            <a:r>
              <a:rPr lang="en-US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26151C-8979-48FB-B017-EF8D77878A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736698"/>
              </p:ext>
            </p:extLst>
          </p:nvPr>
        </p:nvGraphicFramePr>
        <p:xfrm>
          <a:off x="755576" y="1553395"/>
          <a:ext cx="7848872" cy="3763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088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4C0D0-27E1-4254-456D-7EEFDB3DD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9676"/>
            <a:ext cx="8229600" cy="866388"/>
          </a:xfrm>
        </p:spPr>
        <p:txBody>
          <a:bodyPr/>
          <a:lstStyle/>
          <a:p>
            <a:r>
              <a:rPr lang="en-US" b="1"/>
              <a:t>Dissertation </a:t>
            </a: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8C8C2-56D9-CCB5-C98A-EE63624C75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1143000"/>
            <a:ext cx="3812232" cy="4518248"/>
          </a:xfrm>
        </p:spPr>
        <p:txBody>
          <a:bodyPr/>
          <a:lstStyle/>
          <a:p>
            <a:r>
              <a:rPr lang="en-GB"/>
              <a:t>15,000 words written report</a:t>
            </a:r>
          </a:p>
          <a:p>
            <a:r>
              <a:rPr lang="en-GB"/>
              <a:t>Largely using journal articles and theory </a:t>
            </a:r>
          </a:p>
          <a:p>
            <a:r>
              <a:rPr lang="en-GB"/>
              <a:t>Secondary research only</a:t>
            </a:r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02FFFFC4-B559-F8F4-B1D8-AEC80FC78AD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85167861"/>
              </p:ext>
            </p:extLst>
          </p:nvPr>
        </p:nvGraphicFramePr>
        <p:xfrm>
          <a:off x="179512" y="936848"/>
          <a:ext cx="4645793" cy="472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51488">
                  <a:extLst>
                    <a:ext uri="{9D8B030D-6E8A-4147-A177-3AD203B41FA5}">
                      <a16:colId xmlns:a16="http://schemas.microsoft.com/office/drawing/2014/main" val="3560605316"/>
                    </a:ext>
                  </a:extLst>
                </a:gridCol>
                <a:gridCol w="1166435">
                  <a:extLst>
                    <a:ext uri="{9D8B030D-6E8A-4147-A177-3AD203B41FA5}">
                      <a16:colId xmlns:a16="http://schemas.microsoft.com/office/drawing/2014/main" val="2658381452"/>
                    </a:ext>
                  </a:extLst>
                </a:gridCol>
                <a:gridCol w="1127870">
                  <a:extLst>
                    <a:ext uri="{9D8B030D-6E8A-4147-A177-3AD203B41FA5}">
                      <a16:colId xmlns:a16="http://schemas.microsoft.com/office/drawing/2014/main" val="186653246"/>
                    </a:ext>
                  </a:extLst>
                </a:gridCol>
              </a:tblGrid>
              <a:tr h="306876"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Section Name 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Included in word count?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% of word count this section should be (roughly)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2765381123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Declaration 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l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  <a:br>
                        <a:rPr lang="en-GB" sz="700">
                          <a:effectLst/>
                        </a:rPr>
                      </a:b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6459681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TITLE PAGE</a:t>
                      </a:r>
                    </a:p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2903749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ACKNOWLEDGEMENTS </a:t>
                      </a:r>
                    </a:p>
                    <a:p>
                      <a:pPr>
                        <a:tabLst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328166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ABSTRACT (</a:t>
                      </a:r>
                      <a:r>
                        <a:rPr lang="en-GB" sz="800" err="1">
                          <a:solidFill>
                            <a:schemeClr val="tx1"/>
                          </a:solidFill>
                          <a:effectLst/>
                        </a:rPr>
                        <a:t>aprox</a:t>
                      </a: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. 300 words)</a:t>
                      </a:r>
                    </a:p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203642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TABLE OF CONTENTS </a:t>
                      </a:r>
                    </a:p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6967500"/>
                  </a:ext>
                </a:extLst>
              </a:tr>
              <a:tr h="409168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1: Introduction and Background</a:t>
                      </a:r>
                    </a:p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b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1500 words approx.</a:t>
                      </a:r>
                    </a:p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YES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10% of word count.</a:t>
                      </a:r>
                    </a:p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2322595459"/>
                  </a:ext>
                </a:extLst>
              </a:tr>
              <a:tr h="409168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2:  Literature Review </a:t>
                      </a:r>
                    </a:p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b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2000 words approx.</a:t>
                      </a:r>
                    </a:p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YES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15% of word count.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1466342270"/>
                  </a:ext>
                </a:extLst>
              </a:tr>
              <a:tr h="409168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3: Methodology</a:t>
                      </a:r>
                    </a:p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b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2000 words approx.</a:t>
                      </a:r>
                      <a:b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YES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15% of word count.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704360830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4: Data Evaluation</a:t>
                      </a:r>
                      <a:b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3000 words approx.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YES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20% of word count.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3896699613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5: Data Analysis and Synthesis 3500 words </a:t>
                      </a:r>
                      <a:r>
                        <a:rPr lang="en-GB" sz="800" err="1">
                          <a:solidFill>
                            <a:schemeClr val="tx1"/>
                          </a:solidFill>
                          <a:effectLst/>
                        </a:rPr>
                        <a:t>approx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YES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25% of word count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3515216489"/>
                  </a:ext>
                </a:extLst>
              </a:tr>
              <a:tr h="102292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6: Discussion 2000 words 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15% of word count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3163572747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CHAPTER 7: Conclusion and Recommendations 1000 words approx.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YES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5% of word count.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extLst>
                  <a:ext uri="{0D108BD9-81ED-4DB2-BD59-A6C34878D82A}">
                    <a16:rowId xmlns:a16="http://schemas.microsoft.com/office/drawing/2014/main" val="3509380182"/>
                  </a:ext>
                </a:extLst>
              </a:tr>
              <a:tr h="511460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REFERENCES</a:t>
                      </a:r>
                    </a:p>
                    <a:p>
                      <a:pPr>
                        <a:tabLst>
                          <a:tab pos="4572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tabLst>
                          <a:tab pos="4572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Between 100-150 references needed. At least 50 journal articles used.</a:t>
                      </a:r>
                      <a:b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</a:p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9133496"/>
                  </a:ext>
                </a:extLst>
              </a:tr>
              <a:tr h="204584">
                <a:tc>
                  <a:txBody>
                    <a:bodyPr/>
                    <a:lstStyle/>
                    <a:p>
                      <a:pPr>
                        <a:tabLst>
                          <a:tab pos="4572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APPENDICES</a:t>
                      </a:r>
                    </a:p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800">
                        <a:solidFill>
                          <a:schemeClr val="tx1"/>
                        </a:solidFill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gridSpan="2">
                  <a:txBody>
                    <a:bodyPr/>
                    <a:lstStyle/>
                    <a:p>
                      <a:pPr algn="just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  <a:tab pos="2286000" algn="l"/>
                          <a:tab pos="2743200" algn="l"/>
                          <a:tab pos="3200400" algn="l"/>
                          <a:tab pos="3657600" algn="l"/>
                          <a:tab pos="4114800" algn="l"/>
                          <a:tab pos="4572000" algn="l"/>
                          <a:tab pos="5029200" algn="l"/>
                          <a:tab pos="5486400" algn="l"/>
                        </a:tabLst>
                      </a:pPr>
                      <a:r>
                        <a:rPr lang="en-GB" sz="700">
                          <a:effectLst/>
                        </a:rPr>
                        <a:t>NO</a:t>
                      </a:r>
                      <a:endParaRPr lang="en-GB" sz="7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47" marR="418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214810"/>
                  </a:ext>
                </a:extLst>
              </a:tr>
            </a:tbl>
          </a:graphicData>
        </a:graphic>
      </p:graphicFrame>
      <p:sp>
        <p:nvSpPr>
          <p:cNvPr id="14" name="Rectangle 4">
            <a:extLst>
              <a:ext uri="{FF2B5EF4-FFF2-40B4-BE49-F238E27FC236}">
                <a16:creationId xmlns:a16="http://schemas.microsoft.com/office/drawing/2014/main" id="{1B9F9F7C-3F32-DF9E-815C-1E1AAA5246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063375" y="0"/>
            <a:ext cx="11120321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21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3967"/>
            <a:ext cx="8229600" cy="1066800"/>
          </a:xfrm>
        </p:spPr>
        <p:txBody>
          <a:bodyPr/>
          <a:lstStyle/>
          <a:p>
            <a:r>
              <a:rPr lang="en-GB" b="1"/>
              <a:t>Reasons for a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>
            <a:normAutofit/>
          </a:bodyPr>
          <a:lstStyle/>
          <a:p>
            <a:r>
              <a:rPr lang="en-GB"/>
              <a:t>Marks the end of a very important stage in an educational journey. </a:t>
            </a:r>
          </a:p>
          <a:p>
            <a:endParaRPr lang="en-GB"/>
          </a:p>
          <a:p>
            <a:r>
              <a:rPr lang="en-GB"/>
              <a:t>Provides the opportunity to collate all the analytical and critical thinking skills acquired during university studies.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90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3947-E015-4220-9423-000CA9A2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66800"/>
          </a:xfrm>
        </p:spPr>
        <p:txBody>
          <a:bodyPr/>
          <a:lstStyle/>
          <a:p>
            <a:r>
              <a:rPr lang="en-GB" b="1"/>
              <a:t>Aim of a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F6432-BB8E-4F68-A951-7AECFA1BD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896" y="1556792"/>
            <a:ext cx="8229600" cy="4325112"/>
          </a:xfrm>
        </p:spPr>
        <p:txBody>
          <a:bodyPr/>
          <a:lstStyle/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r>
              <a:rPr lang="en-GB" sz="3600" i="1"/>
              <a:t>To showcase your skills and ability to conduct your own research and present this in an original piece to the academic Public Health and Social Care community.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78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3947-E015-4220-9423-000CA9A2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85360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The writing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F6432-BB8E-4F68-A951-7AECFA1BD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47528"/>
            <a:ext cx="8229600" cy="4325112"/>
          </a:xfrm>
        </p:spPr>
        <p:txBody>
          <a:bodyPr/>
          <a:lstStyle/>
          <a:p>
            <a:pPr marL="566928" indent="-457200"/>
            <a:r>
              <a:rPr lang="en-GB"/>
              <a:t>Compiling a dissertation can be challenging</a:t>
            </a:r>
          </a:p>
          <a:p>
            <a:pPr marL="566928" indent="-457200"/>
            <a:endParaRPr lang="en-GB"/>
          </a:p>
          <a:p>
            <a:pPr marL="566928" indent="-457200"/>
            <a:r>
              <a:rPr lang="en-GB"/>
              <a:t>However, there are various things do that can help with getting dissertation-ready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488078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3947-E015-4220-9423-000CA9A2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273" y="12995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Setting up the writing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F6432-BB8E-4F68-A951-7AECFA1BD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32511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566420" indent="-457200"/>
            <a:r>
              <a:rPr lang="en-GB"/>
              <a:t>For help with Academic Writing, Language Writing, book appointments or attend drop-in sessions for Skills Support on campus,</a:t>
            </a:r>
          </a:p>
          <a:p>
            <a:pPr marL="566420" indent="-457200"/>
            <a:r>
              <a:rPr lang="en-GB"/>
              <a:t>Check the </a:t>
            </a:r>
            <a:r>
              <a:rPr lang="en-GB" b="1">
                <a:solidFill>
                  <a:srgbClr val="FF0000"/>
                </a:solidFill>
              </a:rPr>
              <a:t>free</a:t>
            </a:r>
            <a:r>
              <a:rPr lang="en-GB"/>
              <a:t> online English grammar resource for university academic writers </a:t>
            </a:r>
            <a:r>
              <a:rPr lang="en-GB">
                <a:solidFill>
                  <a:srgbClr val="000000"/>
                </a:solidFill>
                <a:latin typeface="Myriad Pro"/>
              </a:rPr>
              <a:t>at </a:t>
            </a:r>
            <a:r>
              <a:rPr lang="en-GB" sz="2200" u="sng" kern="0">
                <a:solidFill>
                  <a:srgbClr val="3366CC"/>
                </a:solidFill>
                <a:latin typeface="Helvetica"/>
                <a:cs typeface="Helvetica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NIC Library &amp; Learning Commons</a:t>
            </a:r>
            <a:r>
              <a:rPr lang="en-GB">
                <a:solidFill>
                  <a:srgbClr val="000000"/>
                </a:solidFill>
                <a:latin typeface="Myriad Pro"/>
                <a:cs typeface="Helvetica"/>
              </a:rPr>
              <a:t> </a:t>
            </a:r>
            <a:r>
              <a:rPr lang="en-GB"/>
              <a:t>and</a:t>
            </a:r>
            <a:r>
              <a:rPr lang="en-GB" sz="2200" u="sng" kern="0">
                <a:solidFill>
                  <a:srgbClr val="3366CC"/>
                </a:solidFill>
                <a:latin typeface="Helvetica"/>
                <a:cs typeface="Helvetica"/>
              </a:rPr>
              <a:t> </a:t>
            </a:r>
            <a:r>
              <a:rPr lang="en-GB" sz="2200" u="sng" kern="0">
                <a:solidFill>
                  <a:srgbClr val="3366CC"/>
                </a:solidFill>
                <a:latin typeface="Helvetica"/>
                <a:cs typeface="Helvetic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British Council LearnEnglish</a:t>
            </a:r>
            <a:r>
              <a:rPr lang="en-GB" sz="2200" u="sng" kern="0">
                <a:solidFill>
                  <a:srgbClr val="3366CC"/>
                </a:solidFill>
                <a:latin typeface="Helvetica"/>
                <a:cs typeface="Helvetica"/>
              </a:rPr>
              <a:t>  </a:t>
            </a:r>
          </a:p>
          <a:p>
            <a:pPr marL="566420" indent="-457200"/>
            <a:r>
              <a:rPr lang="en-GB"/>
              <a:t>Attend Digital Skills Session to upskill in using IT.</a:t>
            </a:r>
          </a:p>
          <a:p>
            <a:pPr marL="566420" indent="-457200"/>
            <a:r>
              <a:rPr lang="en-GB"/>
              <a:t>Use LinkedIn learning for free online video tutorials, ranging from research design to digital tools.</a:t>
            </a:r>
          </a:p>
        </p:txBody>
      </p:sp>
    </p:spTree>
    <p:extLst>
      <p:ext uri="{BB962C8B-B14F-4D97-AF65-F5344CB8AC3E}">
        <p14:creationId xmlns:p14="http://schemas.microsoft.com/office/powerpoint/2010/main" val="1304577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3947-E015-4220-9423-000CA9A2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891" y="26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Setting up the writing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F6432-BB8E-4F68-A951-7AECFA1BD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25112"/>
          </a:xfrm>
        </p:spPr>
        <p:txBody>
          <a:bodyPr/>
          <a:lstStyle/>
          <a:p>
            <a:pPr marL="566928" indent="-457200"/>
            <a:r>
              <a:rPr lang="en-GB" sz="3200"/>
              <a:t>Make sure to find out all the resources and activities that the university offers to support through the dissertation,</a:t>
            </a:r>
          </a:p>
          <a:p>
            <a:pPr marL="566928" indent="-457200"/>
            <a:r>
              <a:rPr lang="en-GB"/>
              <a:t>Check out any study skills resources available on the module Moodle page, </a:t>
            </a:r>
          </a:p>
          <a:p>
            <a:pPr marL="566928" indent="-457200"/>
            <a:r>
              <a:rPr lang="en-GB" sz="3200"/>
              <a:t>Get support from the Library Services (e.g., </a:t>
            </a:r>
            <a:r>
              <a:rPr lang="en-GB" sz="3200" err="1"/>
              <a:t>Refwork</a:t>
            </a:r>
            <a:r>
              <a:rPr lang="en-GB" sz="3200"/>
              <a:t>)</a:t>
            </a:r>
          </a:p>
          <a:p>
            <a:pPr marL="566928" indent="-457200"/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676720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FFA3-44F5-4069-AA39-D4DC036D3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Assessment</a:t>
            </a:r>
            <a:r>
              <a:rPr lang="en-GB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3945E-E00F-4278-A694-AC5FE4D82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24936" cy="3917032"/>
          </a:xfrm>
        </p:spPr>
        <p:txBody>
          <a:bodyPr/>
          <a:lstStyle/>
          <a:p>
            <a:r>
              <a:rPr lang="en-GB" b="1" dirty="0"/>
              <a:t>Formative</a:t>
            </a:r>
            <a:r>
              <a:rPr lang="en-GB" dirty="0"/>
              <a:t> Ethics form submitted (by week 3) and PICO overview shared by week 3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b="1" dirty="0"/>
              <a:t>Summative</a:t>
            </a:r>
            <a:r>
              <a:rPr lang="en-GB" dirty="0"/>
              <a:t> 15000-words Dissertation </a:t>
            </a:r>
            <a:r>
              <a:rPr lang="en-GB" b="1" dirty="0"/>
              <a:t>100% ( 4</a:t>
            </a:r>
            <a:r>
              <a:rPr lang="en-GB" b="1" baseline="30000" dirty="0"/>
              <a:t>th</a:t>
            </a:r>
            <a:r>
              <a:rPr lang="en-GB" b="1" dirty="0"/>
              <a:t> January 2027)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348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2C92B-3EA9-4886-A95F-119A362CA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DCF47-892F-4190-8B77-901F53EC8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Reading list on Moodle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Tutor may provide additional materials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can also source your choice of materials from the library </a:t>
            </a:r>
          </a:p>
        </p:txBody>
      </p:sp>
    </p:spTree>
    <p:extLst>
      <p:ext uri="{BB962C8B-B14F-4D97-AF65-F5344CB8AC3E}">
        <p14:creationId xmlns:p14="http://schemas.microsoft.com/office/powerpoint/2010/main" val="18822868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9ACF4-ADCF-46A2-8053-6CB8FEE45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Support/supervision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F7A85-7D05-4179-AD15-97CF9A6C15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Weekly workshops (as required)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Direct contact with dissertation supervisor (1 hour per student each commencing at start of term)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Emails, Teams, Classroom activities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1520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785</Words>
  <Application>Microsoft Office PowerPoint</Application>
  <PresentationFormat>On-screen Show (4:3)</PresentationFormat>
  <Paragraphs>119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Myriad Pro</vt:lpstr>
      <vt:lpstr>Arial</vt:lpstr>
      <vt:lpstr>Calibri</vt:lpstr>
      <vt:lpstr>Calibri Light</vt:lpstr>
      <vt:lpstr>Helvetica</vt:lpstr>
      <vt:lpstr>Wingdings</vt:lpstr>
      <vt:lpstr>20140311PresentationUWTSDTemplate</vt:lpstr>
      <vt:lpstr>  Public Health and Social Care Dissertation  Module Overview  Term 3 </vt:lpstr>
      <vt:lpstr>Learning Outcomes </vt:lpstr>
      <vt:lpstr>Module Summary</vt:lpstr>
      <vt:lpstr>Aims of the Session</vt:lpstr>
      <vt:lpstr>Module Delivery Strategy </vt:lpstr>
      <vt:lpstr>The Requirement </vt:lpstr>
      <vt:lpstr>Dissertation </vt:lpstr>
      <vt:lpstr>Reasons for a dissertation</vt:lpstr>
      <vt:lpstr>Aim of a dissertation</vt:lpstr>
      <vt:lpstr>The writing process</vt:lpstr>
      <vt:lpstr>Setting up the writing process</vt:lpstr>
      <vt:lpstr>Setting up the writing process</vt:lpstr>
      <vt:lpstr>Assessment </vt:lpstr>
      <vt:lpstr>Learning Resources </vt:lpstr>
      <vt:lpstr>Support/supervision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9</cp:revision>
  <dcterms:created xsi:type="dcterms:W3CDTF">2015-04-14T15:21:28Z</dcterms:created>
  <dcterms:modified xsi:type="dcterms:W3CDTF">2026-09-08T12:19:55Z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