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37"/>
  </p:notesMasterIdLst>
  <p:sldIdLst>
    <p:sldId id="256" r:id="rId2"/>
    <p:sldId id="406" r:id="rId3"/>
    <p:sldId id="407" r:id="rId4"/>
    <p:sldId id="408" r:id="rId5"/>
    <p:sldId id="409" r:id="rId6"/>
    <p:sldId id="422" r:id="rId7"/>
    <p:sldId id="411" r:id="rId8"/>
    <p:sldId id="419" r:id="rId9"/>
    <p:sldId id="416" r:id="rId10"/>
    <p:sldId id="420" r:id="rId11"/>
    <p:sldId id="434" r:id="rId12"/>
    <p:sldId id="421" r:id="rId13"/>
    <p:sldId id="430" r:id="rId14"/>
    <p:sldId id="435" r:id="rId15"/>
    <p:sldId id="440" r:id="rId16"/>
    <p:sldId id="431" r:id="rId17"/>
    <p:sldId id="423" r:id="rId18"/>
    <p:sldId id="393" r:id="rId19"/>
    <p:sldId id="394" r:id="rId20"/>
    <p:sldId id="395" r:id="rId21"/>
    <p:sldId id="400" r:id="rId22"/>
    <p:sldId id="437" r:id="rId23"/>
    <p:sldId id="424" r:id="rId24"/>
    <p:sldId id="438" r:id="rId25"/>
    <p:sldId id="425" r:id="rId26"/>
    <p:sldId id="264" r:id="rId27"/>
    <p:sldId id="426" r:id="rId28"/>
    <p:sldId id="271" r:id="rId29"/>
    <p:sldId id="348" r:id="rId30"/>
    <p:sldId id="428" r:id="rId31"/>
    <p:sldId id="286" r:id="rId32"/>
    <p:sldId id="439" r:id="rId33"/>
    <p:sldId id="352" r:id="rId34"/>
    <p:sldId id="353" r:id="rId35"/>
    <p:sldId id="442"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547" autoAdjust="0"/>
    <p:restoredTop sz="94660"/>
  </p:normalViewPr>
  <p:slideViewPr>
    <p:cSldViewPr snapToGrid="0">
      <p:cViewPr varScale="1">
        <p:scale>
          <a:sx n="58" d="100"/>
          <a:sy n="58" d="100"/>
        </p:scale>
        <p:origin x="102"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7D6E1-16A8-46B8-96D5-616A2614B5FF}" type="datetimeFigureOut">
              <a:rPr lang="en-AU" smtClean="0"/>
              <a:t>25/01/2020</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545206-8B71-4E45-8490-5B13E5A5E174}" type="slidenum">
              <a:rPr lang="en-AU" smtClean="0"/>
              <a:t>‹#›</a:t>
            </a:fld>
            <a:endParaRPr lang="en-AU"/>
          </a:p>
        </p:txBody>
      </p:sp>
    </p:spTree>
    <p:extLst>
      <p:ext uri="{BB962C8B-B14F-4D97-AF65-F5344CB8AC3E}">
        <p14:creationId xmlns:p14="http://schemas.microsoft.com/office/powerpoint/2010/main" val="741262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effectLst/>
              </a:rPr>
              <a:t>The author Philip Whitaker suggests thinking of behaviour as an iceberg: the behaviour you are actually seeing is the tip of the iceberg but there's a lot more going on under the surface (Whitaker, 2001). People with an ASD can't always express their feelings through facial expressions, body language or speech. Instead, they may be expressed through other behaviours. Your child might be trying to tell you they are tired, stressed, annoyed by something that happened earlier, or in need of some time alone. </a:t>
            </a:r>
          </a:p>
          <a:p>
            <a:endParaRPr lang="en-GB" dirty="0"/>
          </a:p>
        </p:txBody>
      </p:sp>
      <p:sp>
        <p:nvSpPr>
          <p:cNvPr id="4" name="Slide Number Placeholder 3"/>
          <p:cNvSpPr>
            <a:spLocks noGrp="1"/>
          </p:cNvSpPr>
          <p:nvPr>
            <p:ph type="sldNum" sz="quarter" idx="10"/>
          </p:nvPr>
        </p:nvSpPr>
        <p:spPr/>
        <p:txBody>
          <a:bodyPr/>
          <a:lstStyle/>
          <a:p>
            <a:fld id="{44B186B4-0B82-4906-8837-2E9EBFF2F820}" type="slidenum">
              <a:rPr lang="en-GB" smtClean="0"/>
              <a:t>11</a:t>
            </a:fld>
            <a:endParaRPr lang="en-GB"/>
          </a:p>
        </p:txBody>
      </p:sp>
    </p:spTree>
    <p:extLst>
      <p:ext uri="{BB962C8B-B14F-4D97-AF65-F5344CB8AC3E}">
        <p14:creationId xmlns:p14="http://schemas.microsoft.com/office/powerpoint/2010/main" val="2429714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98F24E66-6424-7D4A-AEBE-C9BD9492F2FE}" type="slidenum">
              <a:rPr lang="en-US" smtClean="0"/>
              <a:pPr>
                <a:defRPr/>
              </a:pPr>
              <a:t>14</a:t>
            </a:fld>
            <a:endParaRPr lang="en-US"/>
          </a:p>
        </p:txBody>
      </p:sp>
    </p:spTree>
    <p:extLst>
      <p:ext uri="{BB962C8B-B14F-4D97-AF65-F5344CB8AC3E}">
        <p14:creationId xmlns:p14="http://schemas.microsoft.com/office/powerpoint/2010/main" val="1471264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086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4010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9143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93323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89348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83018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8A87A34-81AB-432B-8DAE-1953F412C126}" type="datetimeFigureOut">
              <a:rPr lang="en-US" smtClean="0"/>
              <a:t>1/25/2020</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01234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8A87A34-81AB-432B-8DAE-1953F412C126}" type="datetimeFigureOut">
              <a:rPr lang="en-US" smtClean="0"/>
              <a:t>1/25/2020</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4092045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33618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024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03158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8A87A34-81AB-432B-8DAE-1953F412C126}" type="datetimeFigureOut">
              <a:rPr lang="en-US" smtClean="0"/>
              <a:pPr/>
              <a:t>1/25/2020</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D22F896-40B5-4ADD-8801-0D06FADFA09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64717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quotationsbook.com/quotes/author/7196/"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AU" dirty="0" smtClean="0"/>
              <a:t>Challenging Behaviour </a:t>
            </a:r>
            <a:endParaRPr lang="en-AU" dirty="0"/>
          </a:p>
        </p:txBody>
      </p:sp>
      <p:sp>
        <p:nvSpPr>
          <p:cNvPr id="3" name="Subtitle 2"/>
          <p:cNvSpPr>
            <a:spLocks noGrp="1"/>
          </p:cNvSpPr>
          <p:nvPr>
            <p:ph type="subTitle" idx="1"/>
          </p:nvPr>
        </p:nvSpPr>
        <p:spPr/>
        <p:txBody>
          <a:bodyPr/>
          <a:lstStyle/>
          <a:p>
            <a:r>
              <a:rPr lang="en-AU" dirty="0" smtClean="0"/>
              <a:t>How to spot it and combat it</a:t>
            </a:r>
            <a:endParaRPr lang="en-AU" dirty="0"/>
          </a:p>
        </p:txBody>
      </p:sp>
    </p:spTree>
    <p:extLst>
      <p:ext uri="{BB962C8B-B14F-4D97-AF65-F5344CB8AC3E}">
        <p14:creationId xmlns:p14="http://schemas.microsoft.com/office/powerpoint/2010/main" val="38093285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lstStyle/>
          <a:p>
            <a:r>
              <a:rPr lang="en-GB" dirty="0" smtClean="0"/>
              <a:t>What do we mean by challenging behaviour?</a:t>
            </a:r>
          </a:p>
          <a:p>
            <a:endParaRPr lang="en-GB" dirty="0" smtClean="0"/>
          </a:p>
          <a:p>
            <a:r>
              <a:rPr lang="en-GB" dirty="0" smtClean="0"/>
              <a:t>What ways can it manifest?</a:t>
            </a:r>
          </a:p>
          <a:p>
            <a:endParaRPr lang="en-GB" dirty="0"/>
          </a:p>
          <a:p>
            <a:endParaRPr lang="en-GB" dirty="0"/>
          </a:p>
        </p:txBody>
      </p:sp>
    </p:spTree>
    <p:extLst>
      <p:ext uri="{BB962C8B-B14F-4D97-AF65-F5344CB8AC3E}">
        <p14:creationId xmlns:p14="http://schemas.microsoft.com/office/powerpoint/2010/main" val="4133515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Definitions</a:t>
            </a:r>
            <a:endParaRPr lang="en-US" altLang="en-US" smtClean="0"/>
          </a:p>
        </p:txBody>
      </p:sp>
      <p:sp>
        <p:nvSpPr>
          <p:cNvPr id="20483" name="Rectangle 3"/>
          <p:cNvSpPr>
            <a:spLocks noGrp="1" noChangeArrowheads="1"/>
          </p:cNvSpPr>
          <p:nvPr>
            <p:ph type="body" idx="1"/>
          </p:nvPr>
        </p:nvSpPr>
        <p:spPr/>
        <p:txBody>
          <a:bodyPr/>
          <a:lstStyle/>
          <a:p>
            <a:pPr eaLnBrk="1" hangingPunct="1">
              <a:lnSpc>
                <a:spcPct val="125000"/>
              </a:lnSpc>
              <a:buFontTx/>
              <a:buNone/>
            </a:pPr>
            <a:r>
              <a:rPr lang="en-GB" altLang="en-US" smtClean="0"/>
              <a:t>‘… behaviour that challenges – whether it is </a:t>
            </a:r>
          </a:p>
          <a:p>
            <a:pPr eaLnBrk="1" hangingPunct="1">
              <a:lnSpc>
                <a:spcPct val="125000"/>
              </a:lnSpc>
              <a:buFontTx/>
              <a:buNone/>
            </a:pPr>
            <a:r>
              <a:rPr lang="en-GB" altLang="en-US" smtClean="0"/>
              <a:t>a challenge to our understanding, our own </a:t>
            </a:r>
          </a:p>
          <a:p>
            <a:pPr eaLnBrk="1" hangingPunct="1">
              <a:lnSpc>
                <a:spcPct val="125000"/>
              </a:lnSpc>
              <a:buFontTx/>
              <a:buNone/>
            </a:pPr>
            <a:r>
              <a:rPr lang="en-GB" altLang="en-US" smtClean="0"/>
              <a:t>well-being or a child’s or else to our ability to </a:t>
            </a:r>
          </a:p>
          <a:p>
            <a:pPr eaLnBrk="1" hangingPunct="1">
              <a:lnSpc>
                <a:spcPct val="125000"/>
              </a:lnSpc>
              <a:buFontTx/>
              <a:buNone/>
            </a:pPr>
            <a:r>
              <a:rPr lang="en-GB" altLang="en-US" smtClean="0"/>
              <a:t>carry out our responsibilities as parents or </a:t>
            </a:r>
          </a:p>
          <a:p>
            <a:pPr eaLnBrk="1" hangingPunct="1">
              <a:lnSpc>
                <a:spcPct val="125000"/>
              </a:lnSpc>
              <a:buFontTx/>
              <a:buNone/>
            </a:pPr>
            <a:r>
              <a:rPr lang="en-GB" altLang="en-US" smtClean="0"/>
              <a:t>professionals.’</a:t>
            </a:r>
          </a:p>
          <a:p>
            <a:pPr algn="r" eaLnBrk="1" hangingPunct="1">
              <a:lnSpc>
                <a:spcPct val="125000"/>
              </a:lnSpc>
              <a:buFontTx/>
              <a:buNone/>
            </a:pPr>
            <a:r>
              <a:rPr lang="en-GB" altLang="en-US"/>
              <a:t>(Whitaker 2001: 4)</a:t>
            </a:r>
          </a:p>
        </p:txBody>
      </p:sp>
    </p:spTree>
    <p:extLst>
      <p:ext uri="{BB962C8B-B14F-4D97-AF65-F5344CB8AC3E}">
        <p14:creationId xmlns:p14="http://schemas.microsoft.com/office/powerpoint/2010/main" val="40316617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Definitions</a:t>
            </a:r>
            <a:endParaRPr lang="en-US" altLang="en-US" smtClean="0"/>
          </a:p>
        </p:txBody>
      </p:sp>
      <p:sp>
        <p:nvSpPr>
          <p:cNvPr id="21507" name="Rectangle 3"/>
          <p:cNvSpPr>
            <a:spLocks noGrp="1" noChangeArrowheads="1"/>
          </p:cNvSpPr>
          <p:nvPr>
            <p:ph type="body" idx="1"/>
          </p:nvPr>
        </p:nvSpPr>
        <p:spPr/>
        <p:txBody>
          <a:bodyPr/>
          <a:lstStyle/>
          <a:p>
            <a:pPr eaLnBrk="1" hangingPunct="1">
              <a:lnSpc>
                <a:spcPct val="125000"/>
              </a:lnSpc>
              <a:buFontTx/>
              <a:buNone/>
            </a:pPr>
            <a:endParaRPr lang="en-GB" altLang="en-US"/>
          </a:p>
          <a:p>
            <a:pPr eaLnBrk="1" hangingPunct="1">
              <a:lnSpc>
                <a:spcPct val="125000"/>
              </a:lnSpc>
              <a:buFontTx/>
              <a:buNone/>
            </a:pPr>
            <a:r>
              <a:rPr lang="en-GB" altLang="en-US" smtClean="0"/>
              <a:t>‘… behaviours which involve significant risks </a:t>
            </a:r>
          </a:p>
          <a:p>
            <a:pPr eaLnBrk="1" hangingPunct="1">
              <a:lnSpc>
                <a:spcPct val="125000"/>
              </a:lnSpc>
              <a:buFontTx/>
              <a:buNone/>
            </a:pPr>
            <a:r>
              <a:rPr lang="en-GB" altLang="en-US" smtClean="0"/>
              <a:t>to people’s well-being or act to reduce </a:t>
            </a:r>
          </a:p>
          <a:p>
            <a:pPr eaLnBrk="1" hangingPunct="1">
              <a:lnSpc>
                <a:spcPct val="125000"/>
              </a:lnSpc>
              <a:buFontTx/>
              <a:buNone/>
            </a:pPr>
            <a:r>
              <a:rPr lang="en-GB" altLang="en-US" smtClean="0"/>
              <a:t>markedly access to community settings.’</a:t>
            </a:r>
          </a:p>
          <a:p>
            <a:pPr eaLnBrk="1" hangingPunct="1">
              <a:lnSpc>
                <a:spcPct val="125000"/>
              </a:lnSpc>
              <a:buFontTx/>
              <a:buNone/>
            </a:pPr>
            <a:endParaRPr lang="en-GB" altLang="en-US" smtClean="0"/>
          </a:p>
          <a:p>
            <a:pPr algn="r" eaLnBrk="1" hangingPunct="1">
              <a:lnSpc>
                <a:spcPct val="125000"/>
              </a:lnSpc>
              <a:buFontTx/>
              <a:buNone/>
            </a:pPr>
            <a:r>
              <a:rPr lang="en-GB" altLang="en-US"/>
              <a:t>(Emerson 2001: 3)</a:t>
            </a:r>
            <a:endParaRPr lang="en-US" altLang="en-US"/>
          </a:p>
        </p:txBody>
      </p:sp>
    </p:spTree>
    <p:extLst>
      <p:ext uri="{BB962C8B-B14F-4D97-AF65-F5344CB8AC3E}">
        <p14:creationId xmlns:p14="http://schemas.microsoft.com/office/powerpoint/2010/main" val="20340667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Challenging Behaviour </a:t>
            </a:r>
            <a:endParaRPr lang="en-GB" dirty="0"/>
          </a:p>
        </p:txBody>
      </p:sp>
      <p:sp>
        <p:nvSpPr>
          <p:cNvPr id="3" name="Content Placeholder 2"/>
          <p:cNvSpPr>
            <a:spLocks noGrp="1"/>
          </p:cNvSpPr>
          <p:nvPr>
            <p:ph idx="1"/>
          </p:nvPr>
        </p:nvSpPr>
        <p:spPr/>
        <p:txBody>
          <a:bodyPr/>
          <a:lstStyle/>
          <a:p>
            <a:pPr marL="0" indent="0">
              <a:buNone/>
            </a:pPr>
            <a:r>
              <a:rPr lang="en-GB" dirty="0"/>
              <a:t>S</a:t>
            </a:r>
            <a:r>
              <a:rPr lang="en-GB" dirty="0" smtClean="0"/>
              <a:t>elf-injurious </a:t>
            </a:r>
            <a:r>
              <a:rPr lang="en-GB" dirty="0"/>
              <a:t>behaviour </a:t>
            </a:r>
            <a:endParaRPr lang="en-GB" dirty="0" smtClean="0"/>
          </a:p>
          <a:p>
            <a:pPr marL="0" indent="0">
              <a:buNone/>
            </a:pPr>
            <a:r>
              <a:rPr lang="en-GB" dirty="0" smtClean="0"/>
              <a:t>Aggressive </a:t>
            </a:r>
            <a:r>
              <a:rPr lang="en-GB" dirty="0"/>
              <a:t>behaviour </a:t>
            </a:r>
            <a:endParaRPr lang="en-GB" dirty="0" smtClean="0"/>
          </a:p>
          <a:p>
            <a:pPr marL="0" indent="0">
              <a:buNone/>
            </a:pPr>
            <a:r>
              <a:rPr lang="en-GB" dirty="0" smtClean="0"/>
              <a:t>Inappropriate or unprofessional behaviour </a:t>
            </a:r>
          </a:p>
          <a:p>
            <a:pPr marL="0" indent="0">
              <a:buNone/>
            </a:pPr>
            <a:r>
              <a:rPr lang="en-GB" dirty="0" smtClean="0"/>
              <a:t>Sexualised </a:t>
            </a:r>
            <a:r>
              <a:rPr lang="en-GB" dirty="0"/>
              <a:t>behaviour </a:t>
            </a:r>
            <a:endParaRPr lang="en-GB" dirty="0" smtClean="0"/>
          </a:p>
          <a:p>
            <a:pPr marL="0" indent="0">
              <a:buNone/>
            </a:pPr>
            <a:r>
              <a:rPr lang="en-GB" dirty="0" smtClean="0"/>
              <a:t>Behaviour </a:t>
            </a:r>
            <a:r>
              <a:rPr lang="en-GB" dirty="0"/>
              <a:t>directed at </a:t>
            </a:r>
            <a:r>
              <a:rPr lang="en-GB" dirty="0" smtClean="0"/>
              <a:t>property</a:t>
            </a:r>
            <a:endParaRPr lang="en-GB" dirty="0"/>
          </a:p>
        </p:txBody>
      </p:sp>
    </p:spTree>
    <p:extLst>
      <p:ext uri="{BB962C8B-B14F-4D97-AF65-F5344CB8AC3E}">
        <p14:creationId xmlns:p14="http://schemas.microsoft.com/office/powerpoint/2010/main" val="700459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r>
              <a:rPr lang="en-GB" dirty="0" smtClean="0"/>
              <a:t>Within a classroom setting, what type of behaviour would you expect to see from the teacher?</a:t>
            </a:r>
          </a:p>
          <a:p>
            <a:r>
              <a:rPr lang="en-GB" dirty="0" smtClean="0"/>
              <a:t>What about the students?</a:t>
            </a:r>
          </a:p>
          <a:p>
            <a:endParaRPr lang="en-GB" dirty="0"/>
          </a:p>
          <a:p>
            <a:pPr marL="0" indent="0">
              <a:buNone/>
            </a:pPr>
            <a:endParaRPr lang="en-GB" dirty="0"/>
          </a:p>
        </p:txBody>
      </p:sp>
    </p:spTree>
    <p:extLst>
      <p:ext uri="{BB962C8B-B14F-4D97-AF65-F5344CB8AC3E}">
        <p14:creationId xmlns:p14="http://schemas.microsoft.com/office/powerpoint/2010/main" val="2086942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a:t>
            </a:r>
            <a:endParaRPr lang="en-GB" dirty="0"/>
          </a:p>
        </p:txBody>
      </p:sp>
      <p:sp>
        <p:nvSpPr>
          <p:cNvPr id="3" name="Content Placeholder 2"/>
          <p:cNvSpPr>
            <a:spLocks noGrp="1"/>
          </p:cNvSpPr>
          <p:nvPr>
            <p:ph idx="1"/>
          </p:nvPr>
        </p:nvSpPr>
        <p:spPr/>
        <p:txBody>
          <a:bodyPr/>
          <a:lstStyle/>
          <a:p>
            <a:r>
              <a:rPr lang="en-GB" dirty="0"/>
              <a:t>B</a:t>
            </a:r>
            <a:r>
              <a:rPr lang="en-GB" dirty="0" smtClean="0"/>
              <a:t>iological </a:t>
            </a:r>
            <a:r>
              <a:rPr lang="en-GB" dirty="0"/>
              <a:t>(pain, medication, the need for sensory stimulation)</a:t>
            </a:r>
          </a:p>
          <a:p>
            <a:r>
              <a:rPr lang="en-GB" dirty="0"/>
              <a:t>S</a:t>
            </a:r>
            <a:r>
              <a:rPr lang="en-GB" dirty="0" smtClean="0"/>
              <a:t>ocial </a:t>
            </a:r>
            <a:r>
              <a:rPr lang="en-GB" dirty="0"/>
              <a:t>(boredom, seeking social interaction, the need for an element of control, lack of knowledge of community norms, insensitivity of staff and services to the person's wishes and </a:t>
            </a:r>
            <a:r>
              <a:rPr lang="en-GB" dirty="0" smtClean="0"/>
              <a:t>needs, need for attention)</a:t>
            </a:r>
            <a:endParaRPr lang="en-GB" dirty="0"/>
          </a:p>
          <a:p>
            <a:r>
              <a:rPr lang="en-GB" dirty="0"/>
              <a:t>E</a:t>
            </a:r>
            <a:r>
              <a:rPr lang="en-GB" dirty="0" smtClean="0"/>
              <a:t>nvironmental </a:t>
            </a:r>
            <a:r>
              <a:rPr lang="en-GB" dirty="0"/>
              <a:t>(physical aspects such as noise and lighting, or gaining access to preferred objects or activities)</a:t>
            </a:r>
          </a:p>
          <a:p>
            <a:r>
              <a:rPr lang="en-GB" dirty="0"/>
              <a:t>P</a:t>
            </a:r>
            <a:r>
              <a:rPr lang="en-GB" dirty="0" smtClean="0"/>
              <a:t>sychological </a:t>
            </a:r>
            <a:r>
              <a:rPr lang="en-GB" dirty="0"/>
              <a:t>(feeling excluded, lonely, devalued, labelled, disempowered, living up to people's negative expectations)</a:t>
            </a:r>
          </a:p>
          <a:p>
            <a:r>
              <a:rPr lang="en-GB" dirty="0"/>
              <a:t>Challenging behaviour may also simply be a means </a:t>
            </a:r>
            <a:r>
              <a:rPr lang="en-GB" dirty="0" smtClean="0"/>
              <a:t>of</a:t>
            </a:r>
            <a:r>
              <a:rPr lang="en-GB" dirty="0"/>
              <a:t> </a:t>
            </a:r>
            <a:r>
              <a:rPr lang="en-GB" dirty="0" smtClean="0"/>
              <a:t>communication</a:t>
            </a:r>
          </a:p>
          <a:p>
            <a:r>
              <a:rPr lang="en-GB" dirty="0" smtClean="0"/>
              <a:t>Lack of awareness of own behaviour </a:t>
            </a:r>
            <a:endParaRPr lang="en-GB" dirty="0"/>
          </a:p>
        </p:txBody>
      </p:sp>
    </p:spTree>
    <p:extLst>
      <p:ext uri="{BB962C8B-B14F-4D97-AF65-F5344CB8AC3E}">
        <p14:creationId xmlns:p14="http://schemas.microsoft.com/office/powerpoint/2010/main" val="2073081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Why would anyone – in particular children and young people - continue to display challenging behaviour?</a:t>
            </a:r>
            <a:endParaRPr lang="en-GB" dirty="0"/>
          </a:p>
        </p:txBody>
      </p:sp>
    </p:spTree>
    <p:extLst>
      <p:ext uri="{BB962C8B-B14F-4D97-AF65-F5344CB8AC3E}">
        <p14:creationId xmlns:p14="http://schemas.microsoft.com/office/powerpoint/2010/main" val="622375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CYP display it?</a:t>
            </a:r>
            <a:endParaRPr lang="en-GB" dirty="0"/>
          </a:p>
        </p:txBody>
      </p:sp>
      <p:sp>
        <p:nvSpPr>
          <p:cNvPr id="3" name="Content Placeholder 2"/>
          <p:cNvSpPr>
            <a:spLocks noGrp="1"/>
          </p:cNvSpPr>
          <p:nvPr>
            <p:ph idx="1"/>
          </p:nvPr>
        </p:nvSpPr>
        <p:spPr/>
        <p:txBody>
          <a:bodyPr/>
          <a:lstStyle/>
          <a:p>
            <a:r>
              <a:rPr lang="en-GB" dirty="0" smtClean="0"/>
              <a:t>Functional </a:t>
            </a:r>
          </a:p>
          <a:p>
            <a:r>
              <a:rPr lang="en-GB" dirty="0" smtClean="0"/>
              <a:t>Effective</a:t>
            </a:r>
          </a:p>
          <a:p>
            <a:r>
              <a:rPr lang="en-GB" dirty="0" smtClean="0"/>
              <a:t>Learned</a:t>
            </a:r>
          </a:p>
          <a:p>
            <a:r>
              <a:rPr lang="en-GB" dirty="0" smtClean="0"/>
              <a:t>Communicative</a:t>
            </a:r>
          </a:p>
          <a:p>
            <a:r>
              <a:rPr lang="en-GB" dirty="0" smtClean="0"/>
              <a:t>Attention </a:t>
            </a:r>
          </a:p>
          <a:p>
            <a:endParaRPr lang="en-GB" dirty="0"/>
          </a:p>
        </p:txBody>
      </p:sp>
    </p:spTree>
    <p:extLst>
      <p:ext uri="{BB962C8B-B14F-4D97-AF65-F5344CB8AC3E}">
        <p14:creationId xmlns:p14="http://schemas.microsoft.com/office/powerpoint/2010/main" val="3813999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Do you think it is true that all behaviour is a method of communication?</a:t>
            </a:r>
          </a:p>
          <a:p>
            <a:r>
              <a:rPr lang="en-GB" dirty="0" smtClean="0"/>
              <a:t>What then should we learn from challenging behaviour?</a:t>
            </a:r>
            <a:endParaRPr lang="en-GB" dirty="0"/>
          </a:p>
        </p:txBody>
      </p:sp>
    </p:spTree>
    <p:extLst>
      <p:ext uri="{BB962C8B-B14F-4D97-AF65-F5344CB8AC3E}">
        <p14:creationId xmlns:p14="http://schemas.microsoft.com/office/powerpoint/2010/main" val="191267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behaviour</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19536" y="1772816"/>
            <a:ext cx="3816424" cy="3888432"/>
          </a:xfrm>
        </p:spPr>
      </p:pic>
      <p:sp>
        <p:nvSpPr>
          <p:cNvPr id="6" name="TextBox 5"/>
          <p:cNvSpPr txBox="1"/>
          <p:nvPr/>
        </p:nvSpPr>
        <p:spPr>
          <a:xfrm>
            <a:off x="5867400" y="2057401"/>
            <a:ext cx="5743688" cy="2215991"/>
          </a:xfrm>
          <a:prstGeom prst="rect">
            <a:avLst/>
          </a:prstGeom>
          <a:noFill/>
        </p:spPr>
        <p:txBody>
          <a:bodyPr wrap="none" rtlCol="0">
            <a:spAutoFit/>
          </a:bodyPr>
          <a:lstStyle/>
          <a:p>
            <a:r>
              <a:rPr lang="en-GB" sz="2400" dirty="0"/>
              <a:t>What is </a:t>
            </a:r>
            <a:r>
              <a:rPr lang="en-GB" sz="2400" dirty="0" smtClean="0"/>
              <a:t>the child or person </a:t>
            </a:r>
            <a:r>
              <a:rPr lang="en-GB" sz="2400" dirty="0"/>
              <a:t>trying to tell me  </a:t>
            </a:r>
          </a:p>
          <a:p>
            <a:r>
              <a:rPr lang="en-GB" sz="2400" dirty="0"/>
              <a:t>by his/her behaviour</a:t>
            </a:r>
          </a:p>
          <a:p>
            <a:endParaRPr lang="en-GB" sz="2400" dirty="0"/>
          </a:p>
          <a:p>
            <a:r>
              <a:rPr lang="en-GB" sz="2400" dirty="0"/>
              <a:t>What is the function of the </a:t>
            </a:r>
          </a:p>
          <a:p>
            <a:r>
              <a:rPr lang="en-GB" sz="2400" dirty="0" smtClean="0"/>
              <a:t>behaviour</a:t>
            </a:r>
            <a:r>
              <a:rPr lang="en-GB" sz="2400" dirty="0"/>
              <a:t>?</a:t>
            </a:r>
          </a:p>
          <a:p>
            <a:endParaRPr lang="en-GB" dirty="0"/>
          </a:p>
        </p:txBody>
      </p:sp>
    </p:spTree>
    <p:extLst>
      <p:ext uri="{BB962C8B-B14F-4D97-AF65-F5344CB8AC3E}">
        <p14:creationId xmlns:p14="http://schemas.microsoft.com/office/powerpoint/2010/main" val="12966150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Are some children more prone to displaying challenging behaviour than others?</a:t>
            </a:r>
          </a:p>
          <a:p>
            <a:endParaRPr lang="en-GB" dirty="0"/>
          </a:p>
          <a:p>
            <a:r>
              <a:rPr lang="en-GB" dirty="0" smtClean="0"/>
              <a:t>Are some adults?</a:t>
            </a:r>
            <a:endParaRPr lang="en-GB" dirty="0"/>
          </a:p>
        </p:txBody>
      </p:sp>
    </p:spTree>
    <p:extLst>
      <p:ext uri="{BB962C8B-B14F-4D97-AF65-F5344CB8AC3E}">
        <p14:creationId xmlns:p14="http://schemas.microsoft.com/office/powerpoint/2010/main" val="1775422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a:t>
            </a:r>
            <a:endParaRPr lang="en-GB" dirty="0"/>
          </a:p>
        </p:txBody>
      </p:sp>
      <p:sp>
        <p:nvSpPr>
          <p:cNvPr id="3" name="Content Placeholder 2"/>
          <p:cNvSpPr>
            <a:spLocks noGrp="1"/>
          </p:cNvSpPr>
          <p:nvPr>
            <p:ph idx="1"/>
          </p:nvPr>
        </p:nvSpPr>
        <p:spPr/>
        <p:txBody>
          <a:bodyPr/>
          <a:lstStyle/>
          <a:p>
            <a:r>
              <a:rPr lang="en-GB" dirty="0" smtClean="0"/>
              <a:t>Those with mental health difficulties </a:t>
            </a:r>
          </a:p>
          <a:p>
            <a:r>
              <a:rPr lang="en-GB" dirty="0" smtClean="0"/>
              <a:t>Those with learning difficulties </a:t>
            </a:r>
          </a:p>
          <a:p>
            <a:r>
              <a:rPr lang="en-GB" dirty="0" smtClean="0"/>
              <a:t>Those with a lack of awareness of social norms </a:t>
            </a:r>
            <a:endParaRPr lang="en-GB" dirty="0"/>
          </a:p>
        </p:txBody>
      </p:sp>
    </p:spTree>
    <p:extLst>
      <p:ext uri="{BB962C8B-B14F-4D97-AF65-F5344CB8AC3E}">
        <p14:creationId xmlns:p14="http://schemas.microsoft.com/office/powerpoint/2010/main" val="3871469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381000"/>
            <a:ext cx="7848600" cy="6019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p:cNvSpPr txBox="1"/>
          <p:nvPr/>
        </p:nvSpPr>
        <p:spPr>
          <a:xfrm>
            <a:off x="2233353" y="5754469"/>
            <a:ext cx="1354899" cy="646331"/>
          </a:xfrm>
          <a:prstGeom prst="rect">
            <a:avLst/>
          </a:prstGeom>
          <a:noFill/>
        </p:spPr>
        <p:txBody>
          <a:bodyPr wrap="square" rtlCol="0">
            <a:spAutoFit/>
          </a:bodyPr>
          <a:lstStyle/>
          <a:p>
            <a:r>
              <a:rPr lang="en-US" b="1" dirty="0" smtClean="0">
                <a:solidFill>
                  <a:srgbClr val="FF0000"/>
                </a:solidFill>
              </a:rPr>
              <a:t>‘Learning Disabilities’</a:t>
            </a:r>
            <a:endParaRPr lang="en-US" b="1" dirty="0">
              <a:solidFill>
                <a:srgbClr val="FF0000"/>
              </a:solidFill>
            </a:endParaRPr>
          </a:p>
        </p:txBody>
      </p:sp>
    </p:spTree>
    <p:extLst>
      <p:ext uri="{BB962C8B-B14F-4D97-AF65-F5344CB8AC3E}">
        <p14:creationId xmlns:p14="http://schemas.microsoft.com/office/powerpoint/2010/main" val="25785376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GB" smtClean="0"/>
              <a:t>Background</a:t>
            </a:r>
          </a:p>
        </p:txBody>
      </p:sp>
      <p:sp>
        <p:nvSpPr>
          <p:cNvPr id="13315" name="Rectangle 3"/>
          <p:cNvSpPr>
            <a:spLocks noGrp="1" noChangeArrowheads="1"/>
          </p:cNvSpPr>
          <p:nvPr>
            <p:ph type="body" idx="1"/>
          </p:nvPr>
        </p:nvSpPr>
        <p:spPr/>
        <p:txBody>
          <a:bodyPr>
            <a:normAutofit/>
          </a:bodyPr>
          <a:lstStyle/>
          <a:p>
            <a:pPr eaLnBrk="1" hangingPunct="1">
              <a:lnSpc>
                <a:spcPct val="80000"/>
              </a:lnSpc>
              <a:defRPr/>
            </a:pPr>
            <a:r>
              <a:rPr lang="en-GB" sz="2800" dirty="0"/>
              <a:t>Challenging behaviour is more common in people with LD</a:t>
            </a:r>
          </a:p>
          <a:p>
            <a:pPr eaLnBrk="1" hangingPunct="1">
              <a:lnSpc>
                <a:spcPct val="80000"/>
              </a:lnSpc>
              <a:defRPr/>
            </a:pPr>
            <a:r>
              <a:rPr lang="en-GB" sz="2800" dirty="0"/>
              <a:t>Underlying causes are multiple</a:t>
            </a:r>
          </a:p>
          <a:p>
            <a:pPr eaLnBrk="1" hangingPunct="1">
              <a:lnSpc>
                <a:spcPct val="80000"/>
              </a:lnSpc>
              <a:defRPr/>
            </a:pPr>
            <a:r>
              <a:rPr lang="en-GB" sz="2800" dirty="0"/>
              <a:t>Association with childhood mental health problems</a:t>
            </a:r>
          </a:p>
          <a:p>
            <a:pPr eaLnBrk="1" hangingPunct="1">
              <a:lnSpc>
                <a:spcPct val="80000"/>
              </a:lnSpc>
              <a:defRPr/>
            </a:pPr>
            <a:r>
              <a:rPr lang="en-GB" sz="2800" dirty="0"/>
              <a:t>Communication difficulties increase risk of CB</a:t>
            </a:r>
          </a:p>
          <a:p>
            <a:pPr eaLnBrk="1" hangingPunct="1">
              <a:lnSpc>
                <a:spcPct val="80000"/>
              </a:lnSpc>
              <a:defRPr/>
            </a:pPr>
            <a:r>
              <a:rPr lang="en-GB" sz="2800" dirty="0"/>
              <a:t>Not a diagnosis – descriptive</a:t>
            </a:r>
          </a:p>
          <a:p>
            <a:pPr eaLnBrk="1" hangingPunct="1">
              <a:lnSpc>
                <a:spcPct val="80000"/>
              </a:lnSpc>
              <a:defRPr/>
            </a:pPr>
            <a:r>
              <a:rPr lang="en-GB" sz="2800" dirty="0"/>
              <a:t>Early intervention important</a:t>
            </a:r>
          </a:p>
          <a:p>
            <a:pPr eaLnBrk="1" hangingPunct="1">
              <a:lnSpc>
                <a:spcPct val="80000"/>
              </a:lnSpc>
              <a:defRPr/>
            </a:pPr>
            <a:r>
              <a:rPr lang="en-GB" sz="2800" dirty="0"/>
              <a:t>Family breakdown more </a:t>
            </a:r>
            <a:r>
              <a:rPr lang="en-GB" sz="2800" dirty="0" smtClean="0"/>
              <a:t>common</a:t>
            </a:r>
            <a:endParaRPr lang="en-GB" sz="2800" dirty="0"/>
          </a:p>
        </p:txBody>
      </p:sp>
    </p:spTree>
    <p:extLst>
      <p:ext uri="{BB962C8B-B14F-4D97-AF65-F5344CB8AC3E}">
        <p14:creationId xmlns:p14="http://schemas.microsoft.com/office/powerpoint/2010/main" val="14235583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Else?</a:t>
            </a:r>
            <a:endParaRPr lang="en-GB" dirty="0"/>
          </a:p>
        </p:txBody>
      </p:sp>
      <p:sp>
        <p:nvSpPr>
          <p:cNvPr id="3" name="Content Placeholder 2"/>
          <p:cNvSpPr>
            <a:spLocks noGrp="1"/>
          </p:cNvSpPr>
          <p:nvPr>
            <p:ph idx="1"/>
          </p:nvPr>
        </p:nvSpPr>
        <p:spPr/>
        <p:txBody>
          <a:bodyPr/>
          <a:lstStyle/>
          <a:p>
            <a:r>
              <a:rPr lang="en-GB" dirty="0" smtClean="0"/>
              <a:t>Children </a:t>
            </a:r>
          </a:p>
          <a:p>
            <a:r>
              <a:rPr lang="en-GB" dirty="0" smtClean="0"/>
              <a:t>Young People </a:t>
            </a:r>
            <a:endParaRPr lang="en-GB" dirty="0"/>
          </a:p>
        </p:txBody>
      </p:sp>
    </p:spTree>
    <p:extLst>
      <p:ext uri="{BB962C8B-B14F-4D97-AF65-F5344CB8AC3E}">
        <p14:creationId xmlns:p14="http://schemas.microsoft.com/office/powerpoint/2010/main" val="1584458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Manifestations </a:t>
            </a:r>
            <a:endParaRPr lang="en-GB" dirty="0"/>
          </a:p>
        </p:txBody>
      </p:sp>
      <p:sp>
        <p:nvSpPr>
          <p:cNvPr id="3" name="Content Placeholder 2"/>
          <p:cNvSpPr>
            <a:spLocks noGrp="1"/>
          </p:cNvSpPr>
          <p:nvPr>
            <p:ph idx="1"/>
          </p:nvPr>
        </p:nvSpPr>
        <p:spPr/>
        <p:txBody>
          <a:bodyPr/>
          <a:lstStyle/>
          <a:p>
            <a:r>
              <a:rPr lang="en-GB" dirty="0" smtClean="0"/>
              <a:t>Have you seen any examples of challenging behaviour in your own workplace?</a:t>
            </a:r>
          </a:p>
          <a:p>
            <a:endParaRPr lang="en-GB" dirty="0"/>
          </a:p>
        </p:txBody>
      </p:sp>
    </p:spTree>
    <p:extLst>
      <p:ext uri="{BB962C8B-B14F-4D97-AF65-F5344CB8AC3E}">
        <p14:creationId xmlns:p14="http://schemas.microsoft.com/office/powerpoint/2010/main" val="642568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Disabilities and Social situations</a:t>
            </a:r>
            <a:endParaRPr lang="en-GB" dirty="0"/>
          </a:p>
        </p:txBody>
      </p:sp>
      <p:sp>
        <p:nvSpPr>
          <p:cNvPr id="3" name="Content Placeholder 2"/>
          <p:cNvSpPr>
            <a:spLocks noGrp="1"/>
          </p:cNvSpPr>
          <p:nvPr>
            <p:ph idx="1"/>
          </p:nvPr>
        </p:nvSpPr>
        <p:spPr/>
        <p:txBody>
          <a:bodyPr/>
          <a:lstStyle/>
          <a:p>
            <a:r>
              <a:rPr lang="en-GB" dirty="0" smtClean="0"/>
              <a:t>May not understand ‘social rules’; i.e. conversational synchronicity, personal space and boundaries </a:t>
            </a:r>
            <a:r>
              <a:rPr lang="en-GB" dirty="0" err="1" smtClean="0"/>
              <a:t>etc</a:t>
            </a:r>
            <a:endParaRPr lang="en-GB" dirty="0" smtClean="0"/>
          </a:p>
          <a:p>
            <a:r>
              <a:rPr lang="en-GB" dirty="0" smtClean="0"/>
              <a:t>Social situations feel demanding </a:t>
            </a:r>
          </a:p>
          <a:p>
            <a:r>
              <a:rPr lang="en-GB" dirty="0" smtClean="0"/>
              <a:t>May induce anxiety </a:t>
            </a:r>
          </a:p>
          <a:p>
            <a:r>
              <a:rPr lang="en-GB" dirty="0" smtClean="0"/>
              <a:t>May engage in barrier behaviour to avoid such situations</a:t>
            </a:r>
            <a:endParaRPr lang="en-GB" dirty="0"/>
          </a:p>
        </p:txBody>
      </p:sp>
    </p:spTree>
    <p:extLst>
      <p:ext uri="{BB962C8B-B14F-4D97-AF65-F5344CB8AC3E}">
        <p14:creationId xmlns:p14="http://schemas.microsoft.com/office/powerpoint/2010/main" val="41489718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for predictability</a:t>
            </a:r>
            <a:endParaRPr lang="en-GB" dirty="0"/>
          </a:p>
        </p:txBody>
      </p:sp>
      <p:sp>
        <p:nvSpPr>
          <p:cNvPr id="3" name="Content Placeholder 2"/>
          <p:cNvSpPr>
            <a:spLocks noGrp="1"/>
          </p:cNvSpPr>
          <p:nvPr>
            <p:ph idx="1"/>
          </p:nvPr>
        </p:nvSpPr>
        <p:spPr/>
        <p:txBody>
          <a:bodyPr/>
          <a:lstStyle/>
          <a:p>
            <a:r>
              <a:rPr lang="en-GB" dirty="0" smtClean="0"/>
              <a:t>Unstructured times – break times at school</a:t>
            </a:r>
          </a:p>
          <a:p>
            <a:r>
              <a:rPr lang="en-GB" dirty="0" smtClean="0"/>
              <a:t>Difficult to predict what may happen and how they are expected to behave</a:t>
            </a:r>
          </a:p>
          <a:p>
            <a:r>
              <a:rPr lang="en-GB" dirty="0" smtClean="0"/>
              <a:t>Change can be very difficult- anxiety provoking</a:t>
            </a:r>
            <a:endParaRPr lang="en-GB" dirty="0"/>
          </a:p>
        </p:txBody>
      </p:sp>
    </p:spTree>
    <p:extLst>
      <p:ext uri="{BB962C8B-B14F-4D97-AF65-F5344CB8AC3E}">
        <p14:creationId xmlns:p14="http://schemas.microsoft.com/office/powerpoint/2010/main" val="33668669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Sensory sensitivities</a:t>
            </a:r>
            <a:endParaRPr lang="en-GB" dirty="0"/>
          </a:p>
        </p:txBody>
      </p:sp>
      <p:sp>
        <p:nvSpPr>
          <p:cNvPr id="3" name="Content Placeholder 2"/>
          <p:cNvSpPr>
            <a:spLocks noGrp="1"/>
          </p:cNvSpPr>
          <p:nvPr>
            <p:ph idx="1"/>
          </p:nvPr>
        </p:nvSpPr>
        <p:spPr/>
        <p:txBody>
          <a:bodyPr/>
          <a:lstStyle/>
          <a:p>
            <a:r>
              <a:rPr lang="en-GB" dirty="0" smtClean="0"/>
              <a:t>Sometimes certain textures, touch, noise may be experiences as painful</a:t>
            </a:r>
          </a:p>
          <a:p>
            <a:pPr eaLnBrk="1" hangingPunct="1"/>
            <a:r>
              <a:rPr lang="en-US" dirty="0" smtClean="0"/>
              <a:t>Some sensory </a:t>
            </a:r>
            <a:r>
              <a:rPr lang="en-US" dirty="0" err="1"/>
              <a:t>behaviours</a:t>
            </a:r>
            <a:r>
              <a:rPr lang="en-US" dirty="0"/>
              <a:t> may </a:t>
            </a:r>
            <a:r>
              <a:rPr lang="en-US" dirty="0" smtClean="0"/>
              <a:t>also be experienced </a:t>
            </a:r>
            <a:r>
              <a:rPr lang="en-US" dirty="0"/>
              <a:t>as pleasant. Examples include</a:t>
            </a:r>
          </a:p>
          <a:p>
            <a:pPr lvl="1" eaLnBrk="1" hangingPunct="1"/>
            <a:r>
              <a:rPr lang="en-US" dirty="0"/>
              <a:t>Slapping face</a:t>
            </a:r>
          </a:p>
          <a:p>
            <a:pPr lvl="1" eaLnBrk="1" hangingPunct="1"/>
            <a:r>
              <a:rPr lang="en-US" dirty="0"/>
              <a:t>Eye pressing</a:t>
            </a:r>
          </a:p>
          <a:p>
            <a:pPr lvl="1" eaLnBrk="1" hangingPunct="1"/>
            <a:r>
              <a:rPr lang="en-US" dirty="0" smtClean="0"/>
              <a:t>Peering</a:t>
            </a:r>
            <a:endParaRPr lang="en-US" dirty="0"/>
          </a:p>
          <a:p>
            <a:pPr eaLnBrk="1" hangingPunct="1"/>
            <a:r>
              <a:rPr lang="en-US" dirty="0"/>
              <a:t>Decreased pain </a:t>
            </a:r>
            <a:r>
              <a:rPr lang="en-US" dirty="0" smtClean="0"/>
              <a:t>sensation</a:t>
            </a:r>
            <a:endParaRPr lang="en-US" dirty="0"/>
          </a:p>
        </p:txBody>
      </p:sp>
    </p:spTree>
    <p:extLst>
      <p:ext uri="{BB962C8B-B14F-4D97-AF65-F5344CB8AC3E}">
        <p14:creationId xmlns:p14="http://schemas.microsoft.com/office/powerpoint/2010/main" val="38092819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in classroom</a:t>
            </a:r>
            <a:endParaRPr lang="en-US" dirty="0"/>
          </a:p>
        </p:txBody>
      </p:sp>
      <p:sp>
        <p:nvSpPr>
          <p:cNvPr id="3" name="Content Placeholder 2"/>
          <p:cNvSpPr>
            <a:spLocks noGrp="1"/>
          </p:cNvSpPr>
          <p:nvPr>
            <p:ph idx="1"/>
          </p:nvPr>
        </p:nvSpPr>
        <p:spPr/>
        <p:txBody>
          <a:bodyPr/>
          <a:lstStyle/>
          <a:p>
            <a:r>
              <a:rPr lang="en-US" dirty="0" smtClean="0"/>
              <a:t>Executive function- planning, </a:t>
            </a:r>
            <a:r>
              <a:rPr lang="en-US" dirty="0" err="1" smtClean="0"/>
              <a:t>organising</a:t>
            </a:r>
            <a:r>
              <a:rPr lang="en-US" dirty="0" smtClean="0"/>
              <a:t>, managing time</a:t>
            </a:r>
          </a:p>
          <a:p>
            <a:r>
              <a:rPr lang="en-US" dirty="0" smtClean="0"/>
              <a:t>Lack of concentration</a:t>
            </a:r>
          </a:p>
          <a:p>
            <a:pPr marL="0" indent="0">
              <a:buNone/>
            </a:pPr>
            <a:endParaRPr lang="en-US" dirty="0"/>
          </a:p>
        </p:txBody>
      </p:sp>
    </p:spTree>
    <p:extLst>
      <p:ext uri="{BB962C8B-B14F-4D97-AF65-F5344CB8AC3E}">
        <p14:creationId xmlns:p14="http://schemas.microsoft.com/office/powerpoint/2010/main" val="12916653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a:xfrm>
            <a:off x="1097280" y="1737360"/>
            <a:ext cx="10058400" cy="4023360"/>
          </a:xfrm>
        </p:spPr>
        <p:txBody>
          <a:bodyPr/>
          <a:lstStyle/>
          <a:p>
            <a:r>
              <a:rPr lang="en-GB" dirty="0" smtClean="0"/>
              <a:t>Within a classroom setting, what stops students from engaging?</a:t>
            </a:r>
          </a:p>
          <a:p>
            <a:endParaRPr lang="en-GB" dirty="0"/>
          </a:p>
          <a:p>
            <a:endParaRPr lang="en-GB" dirty="0"/>
          </a:p>
        </p:txBody>
      </p:sp>
    </p:spTree>
    <p:extLst>
      <p:ext uri="{BB962C8B-B14F-4D97-AF65-F5344CB8AC3E}">
        <p14:creationId xmlns:p14="http://schemas.microsoft.com/office/powerpoint/2010/main" val="240530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eaLnBrk="1" hangingPunct="1"/>
            <a:r>
              <a:rPr lang="en-US" altLang="en-US" dirty="0" smtClean="0"/>
              <a:t>Dealing with Challenging Behaviour </a:t>
            </a:r>
          </a:p>
        </p:txBody>
      </p:sp>
      <p:sp>
        <p:nvSpPr>
          <p:cNvPr id="2" name="Content Placeholder 1"/>
          <p:cNvSpPr>
            <a:spLocks noGrp="1"/>
          </p:cNvSpPr>
          <p:nvPr>
            <p:ph idx="1"/>
          </p:nvPr>
        </p:nvSpPr>
        <p:spPr/>
        <p:txBody>
          <a:bodyPr/>
          <a:lstStyle/>
          <a:p>
            <a:endParaRPr lang="en-GB" dirty="0" smtClean="0"/>
          </a:p>
          <a:p>
            <a:endParaRPr lang="en-GB" dirty="0"/>
          </a:p>
          <a:p>
            <a:r>
              <a:rPr lang="en-GB" dirty="0" smtClean="0"/>
              <a:t>What then would be your advice to teachers dealing with challenging behaviour in the classroom?</a:t>
            </a:r>
            <a:endParaRPr lang="en-GB" dirty="0"/>
          </a:p>
        </p:txBody>
      </p:sp>
    </p:spTree>
    <p:extLst>
      <p:ext uri="{BB962C8B-B14F-4D97-AF65-F5344CB8AC3E}">
        <p14:creationId xmlns:p14="http://schemas.microsoft.com/office/powerpoint/2010/main" val="1599360648"/>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a:t>
            </a:r>
            <a:endParaRPr lang="en-GB" dirty="0"/>
          </a:p>
        </p:txBody>
      </p:sp>
      <p:sp>
        <p:nvSpPr>
          <p:cNvPr id="3" name="Content Placeholder 2"/>
          <p:cNvSpPr>
            <a:spLocks noGrp="1"/>
          </p:cNvSpPr>
          <p:nvPr>
            <p:ph idx="1"/>
          </p:nvPr>
        </p:nvSpPr>
        <p:spPr/>
        <p:txBody>
          <a:bodyPr/>
          <a:lstStyle/>
          <a:p>
            <a:r>
              <a:rPr lang="en-GB" dirty="0" smtClean="0"/>
              <a:t>Explore triggers</a:t>
            </a:r>
          </a:p>
          <a:p>
            <a:r>
              <a:rPr lang="en-GB" dirty="0" smtClean="0"/>
              <a:t>Use trained techniques </a:t>
            </a:r>
          </a:p>
          <a:p>
            <a:r>
              <a:rPr lang="en-GB" dirty="0" smtClean="0"/>
              <a:t>Escalate </a:t>
            </a:r>
          </a:p>
          <a:p>
            <a:r>
              <a:rPr lang="en-GB" dirty="0" smtClean="0"/>
              <a:t>Deal with directly </a:t>
            </a:r>
          </a:p>
          <a:p>
            <a:r>
              <a:rPr lang="en-GB" dirty="0" smtClean="0"/>
              <a:t>Involve parents</a:t>
            </a:r>
          </a:p>
          <a:p>
            <a:r>
              <a:rPr lang="en-GB" dirty="0" smtClean="0"/>
              <a:t>Analyse child individually and holistically </a:t>
            </a:r>
          </a:p>
          <a:p>
            <a:r>
              <a:rPr lang="en-GB" dirty="0" smtClean="0"/>
              <a:t>Self </a:t>
            </a:r>
            <a:r>
              <a:rPr lang="en-GB" dirty="0" smtClean="0"/>
              <a:t>role-modelling</a:t>
            </a:r>
            <a:endParaRPr lang="en-GB" dirty="0" smtClean="0"/>
          </a:p>
          <a:p>
            <a:r>
              <a:rPr lang="en-GB" dirty="0" smtClean="0"/>
              <a:t>Communication </a:t>
            </a:r>
          </a:p>
          <a:p>
            <a:r>
              <a:rPr lang="en-GB" dirty="0" smtClean="0"/>
              <a:t>Consistency </a:t>
            </a:r>
            <a:endParaRPr lang="en-GB" dirty="0"/>
          </a:p>
        </p:txBody>
      </p:sp>
    </p:spTree>
    <p:extLst>
      <p:ext uri="{BB962C8B-B14F-4D97-AF65-F5344CB8AC3E}">
        <p14:creationId xmlns:p14="http://schemas.microsoft.com/office/powerpoint/2010/main" val="16271599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r>
              <a:rPr lang="en-GB" dirty="0"/>
              <a:t>By managing your own behaviour, actions, words &amp; reactions you can change the outcome of an </a:t>
            </a:r>
            <a:r>
              <a:rPr lang="en-GB" dirty="0" smtClean="0"/>
              <a:t>interaction</a:t>
            </a:r>
          </a:p>
          <a:p>
            <a:endParaRPr lang="en-GB" dirty="0"/>
          </a:p>
          <a:p>
            <a:r>
              <a:rPr lang="en-GB" dirty="0" smtClean="0"/>
              <a:t>Do you believe this?</a:t>
            </a:r>
            <a:endParaRPr lang="en-GB" dirty="0"/>
          </a:p>
          <a:p>
            <a:endParaRPr lang="en-GB" dirty="0"/>
          </a:p>
        </p:txBody>
      </p:sp>
    </p:spTree>
    <p:extLst>
      <p:ext uri="{BB962C8B-B14F-4D97-AF65-F5344CB8AC3E}">
        <p14:creationId xmlns:p14="http://schemas.microsoft.com/office/powerpoint/2010/main" val="26835816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dirty="0" smtClean="0"/>
              <a:t>Positive Behaviour </a:t>
            </a:r>
            <a:r>
              <a:rPr lang="en-AU" dirty="0"/>
              <a:t>S</a:t>
            </a:r>
            <a:r>
              <a:rPr lang="en-AU" dirty="0" smtClean="0"/>
              <a:t>upport</a:t>
            </a:r>
            <a:endParaRPr lang="en-AU" dirty="0"/>
          </a:p>
        </p:txBody>
      </p:sp>
      <p:sp>
        <p:nvSpPr>
          <p:cNvPr id="3" name="Content Placeholder 2"/>
          <p:cNvSpPr>
            <a:spLocks noGrp="1"/>
          </p:cNvSpPr>
          <p:nvPr>
            <p:ph idx="1"/>
          </p:nvPr>
        </p:nvSpPr>
        <p:spPr/>
        <p:txBody>
          <a:bodyPr>
            <a:normAutofit/>
          </a:bodyPr>
          <a:lstStyle/>
          <a:p>
            <a:pPr marL="0" indent="0" algn="just">
              <a:buNone/>
            </a:pPr>
            <a:r>
              <a:rPr lang="en-AU" sz="2800" dirty="0" smtClean="0">
                <a:solidFill>
                  <a:schemeClr val="tx1"/>
                </a:solidFill>
              </a:rPr>
              <a:t>PBS based upon behaviourist theory </a:t>
            </a:r>
          </a:p>
          <a:p>
            <a:pPr marL="0" indent="0" algn="just">
              <a:buNone/>
            </a:pPr>
            <a:r>
              <a:rPr lang="en-AU" sz="2800" dirty="0" smtClean="0">
                <a:solidFill>
                  <a:schemeClr val="tx1"/>
                </a:solidFill>
              </a:rPr>
              <a:t>The </a:t>
            </a:r>
            <a:r>
              <a:rPr lang="en-AU" sz="2800" dirty="0">
                <a:solidFill>
                  <a:schemeClr val="tx1"/>
                </a:solidFill>
              </a:rPr>
              <a:t>goal in PBS is not to eliminate </a:t>
            </a:r>
            <a:r>
              <a:rPr lang="en-AU" sz="2800" dirty="0" smtClean="0">
                <a:solidFill>
                  <a:schemeClr val="tx1"/>
                </a:solidFill>
              </a:rPr>
              <a:t>behaviour</a:t>
            </a:r>
          </a:p>
          <a:p>
            <a:pPr marL="0" indent="0" algn="just">
              <a:buNone/>
            </a:pPr>
            <a:r>
              <a:rPr lang="en-AU" sz="2800" dirty="0" smtClean="0">
                <a:solidFill>
                  <a:schemeClr val="tx1"/>
                </a:solidFill>
              </a:rPr>
              <a:t>Seeks to </a:t>
            </a:r>
            <a:r>
              <a:rPr lang="en-AU" sz="2800" dirty="0">
                <a:solidFill>
                  <a:schemeClr val="tx1"/>
                </a:solidFill>
              </a:rPr>
              <a:t>understand the behaviour's purpose so that the </a:t>
            </a:r>
            <a:r>
              <a:rPr lang="en-AU" sz="2800" dirty="0" smtClean="0">
                <a:solidFill>
                  <a:schemeClr val="tx1"/>
                </a:solidFill>
              </a:rPr>
              <a:t>child </a:t>
            </a:r>
            <a:r>
              <a:rPr lang="en-AU" sz="2800" dirty="0">
                <a:solidFill>
                  <a:schemeClr val="tx1"/>
                </a:solidFill>
              </a:rPr>
              <a:t>can replace it with new, </a:t>
            </a:r>
            <a:r>
              <a:rPr lang="en-AU" sz="2800" dirty="0" smtClean="0">
                <a:solidFill>
                  <a:schemeClr val="tx1"/>
                </a:solidFill>
              </a:rPr>
              <a:t>prosocial </a:t>
            </a:r>
            <a:r>
              <a:rPr lang="en-AU" sz="2800" dirty="0">
                <a:solidFill>
                  <a:schemeClr val="tx1"/>
                </a:solidFill>
              </a:rPr>
              <a:t>behaviours that achieve the same purpose (Carr et al, 1994; Horner et al., 1992</a:t>
            </a:r>
            <a:r>
              <a:rPr lang="en-AU" sz="2800" dirty="0" smtClean="0">
                <a:solidFill>
                  <a:schemeClr val="tx1"/>
                </a:solidFill>
              </a:rPr>
              <a:t>)</a:t>
            </a:r>
          </a:p>
          <a:p>
            <a:pPr marL="0" indent="0" algn="just">
              <a:buNone/>
            </a:pPr>
            <a:r>
              <a:rPr lang="en-AU" sz="2800" dirty="0" smtClean="0">
                <a:solidFill>
                  <a:schemeClr val="tx1"/>
                </a:solidFill>
              </a:rPr>
              <a:t>PBS </a:t>
            </a:r>
            <a:r>
              <a:rPr lang="en-AU" sz="2800" dirty="0">
                <a:solidFill>
                  <a:schemeClr val="tx1"/>
                </a:solidFill>
              </a:rPr>
              <a:t>uses multiple approaches to reduce challenging behaviours: changing </a:t>
            </a:r>
            <a:r>
              <a:rPr lang="en-AU" sz="2800" dirty="0" smtClean="0">
                <a:solidFill>
                  <a:schemeClr val="tx1"/>
                </a:solidFill>
              </a:rPr>
              <a:t>interactions, </a:t>
            </a:r>
            <a:r>
              <a:rPr lang="en-AU" sz="2800" dirty="0">
                <a:solidFill>
                  <a:schemeClr val="tx1"/>
                </a:solidFill>
              </a:rPr>
              <a:t>altering environments, </a:t>
            </a:r>
            <a:r>
              <a:rPr lang="en-AU" sz="2800" dirty="0" smtClean="0">
                <a:solidFill>
                  <a:schemeClr val="tx1"/>
                </a:solidFill>
              </a:rPr>
              <a:t>teaching skills and coping abilities.</a:t>
            </a:r>
            <a:endParaRPr lang="en-US" sz="2800" dirty="0">
              <a:solidFill>
                <a:schemeClr val="tx1"/>
              </a:solidFill>
            </a:endParaRPr>
          </a:p>
        </p:txBody>
      </p:sp>
    </p:spTree>
    <p:extLst>
      <p:ext uri="{BB962C8B-B14F-4D97-AF65-F5344CB8AC3E}">
        <p14:creationId xmlns:p14="http://schemas.microsoft.com/office/powerpoint/2010/main" val="7014289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Combating Challenging Behaviour</a:t>
            </a:r>
            <a:endParaRPr lang="en-GB" dirty="0"/>
          </a:p>
        </p:txBody>
      </p:sp>
      <p:sp>
        <p:nvSpPr>
          <p:cNvPr id="3" name="Content Placeholder 2"/>
          <p:cNvSpPr>
            <a:spLocks noGrp="1"/>
          </p:cNvSpPr>
          <p:nvPr>
            <p:ph idx="1"/>
          </p:nvPr>
        </p:nvSpPr>
        <p:spPr/>
        <p:txBody>
          <a:bodyPr/>
          <a:lstStyle/>
          <a:p>
            <a:r>
              <a:rPr lang="en-GB" dirty="0" smtClean="0"/>
              <a:t>Identifying Triggers</a:t>
            </a:r>
          </a:p>
          <a:p>
            <a:endParaRPr lang="en-GB" dirty="0"/>
          </a:p>
          <a:p>
            <a:r>
              <a:rPr lang="en-GB" dirty="0" smtClean="0"/>
              <a:t>What is a ‘trigger’?</a:t>
            </a:r>
            <a:endParaRPr lang="en-GB" dirty="0"/>
          </a:p>
        </p:txBody>
      </p:sp>
    </p:spTree>
    <p:extLst>
      <p:ext uri="{BB962C8B-B14F-4D97-AF65-F5344CB8AC3E}">
        <p14:creationId xmlns:p14="http://schemas.microsoft.com/office/powerpoint/2010/main" val="4229259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Triggers related to the child</a:t>
            </a:r>
            <a:endParaRPr lang="en-US" dirty="0"/>
          </a:p>
        </p:txBody>
      </p:sp>
      <p:sp>
        <p:nvSpPr>
          <p:cNvPr id="3" name="Content Placeholder 2"/>
          <p:cNvSpPr>
            <a:spLocks noGrp="1"/>
          </p:cNvSpPr>
          <p:nvPr>
            <p:ph idx="1"/>
          </p:nvPr>
        </p:nvSpPr>
        <p:spPr>
          <a:xfrm>
            <a:off x="1299723" y="2061825"/>
            <a:ext cx="10613664" cy="4208304"/>
          </a:xfrm>
        </p:spPr>
        <p:txBody>
          <a:bodyPr>
            <a:normAutofit/>
          </a:bodyPr>
          <a:lstStyle/>
          <a:p>
            <a:pPr marL="0" indent="0">
              <a:buNone/>
            </a:pPr>
            <a:r>
              <a:rPr lang="en-AU" dirty="0" smtClean="0">
                <a:latin typeface="Arial" pitchFamily="34" charset="0"/>
                <a:cs typeface="Arial" pitchFamily="34" charset="0"/>
              </a:rPr>
              <a:t>Lack of Skill </a:t>
            </a:r>
            <a:r>
              <a:rPr lang="en-AU" sz="1200" i="1" dirty="0" smtClean="0">
                <a:latin typeface="Arial" pitchFamily="34" charset="0"/>
                <a:cs typeface="Arial" pitchFamily="34" charset="0"/>
              </a:rPr>
              <a:t>(e.g. mum is not going to come to pick me up at school; art class will start in 5 mins; we are running 2 mins late)</a:t>
            </a:r>
          </a:p>
          <a:p>
            <a:pPr>
              <a:buFont typeface="Arial" panose="020B0604020202020204" pitchFamily="34" charset="0"/>
              <a:buChar char="•"/>
            </a:pPr>
            <a:endParaRPr lang="en-AU" dirty="0" smtClean="0">
              <a:latin typeface="Arial" pitchFamily="34" charset="0"/>
              <a:cs typeface="Arial" pitchFamily="34" charset="0"/>
            </a:endParaRPr>
          </a:p>
          <a:p>
            <a:pPr marL="0" indent="0">
              <a:buNone/>
            </a:pPr>
            <a:r>
              <a:rPr lang="en-AU" dirty="0" smtClean="0">
                <a:latin typeface="Arial" pitchFamily="34" charset="0"/>
                <a:cs typeface="Arial" pitchFamily="34" charset="0"/>
              </a:rPr>
              <a:t>Lack </a:t>
            </a:r>
            <a:r>
              <a:rPr lang="en-AU" dirty="0">
                <a:latin typeface="Arial" pitchFamily="34" charset="0"/>
                <a:cs typeface="Arial" pitchFamily="34" charset="0"/>
              </a:rPr>
              <a:t>of Self Regulation </a:t>
            </a:r>
            <a:r>
              <a:rPr lang="en-AU" sz="1200" i="1" dirty="0" smtClean="0">
                <a:latin typeface="Arial" pitchFamily="34" charset="0"/>
                <a:cs typeface="Arial" pitchFamily="34" charset="0"/>
              </a:rPr>
              <a:t>(e.g. passive/prompt </a:t>
            </a:r>
            <a:r>
              <a:rPr lang="en-AU" sz="1200" i="1" dirty="0">
                <a:latin typeface="Arial" pitchFamily="34" charset="0"/>
                <a:cs typeface="Arial" pitchFamily="34" charset="0"/>
              </a:rPr>
              <a:t>dependent in the classroom but not in the </a:t>
            </a:r>
            <a:r>
              <a:rPr lang="en-AU" sz="1200" i="1" dirty="0" smtClean="0">
                <a:latin typeface="Arial" pitchFamily="34" charset="0"/>
                <a:cs typeface="Arial" pitchFamily="34" charset="0"/>
              </a:rPr>
              <a:t>MSE; get dressed even though wet) </a:t>
            </a:r>
            <a:endParaRPr lang="en-AU" sz="1200" i="1" dirty="0">
              <a:latin typeface="Arial" pitchFamily="34" charset="0"/>
              <a:cs typeface="Arial" pitchFamily="34" charset="0"/>
            </a:endParaRPr>
          </a:p>
          <a:p>
            <a:pPr marL="0" indent="0">
              <a:buNone/>
            </a:pPr>
            <a:r>
              <a:rPr lang="en-AU" dirty="0" smtClean="0">
                <a:latin typeface="Arial" pitchFamily="34" charset="0"/>
                <a:cs typeface="Arial" pitchFamily="34" charset="0"/>
              </a:rPr>
              <a:t> </a:t>
            </a:r>
            <a:endParaRPr lang="en-AU" dirty="0">
              <a:latin typeface="Arial" pitchFamily="34" charset="0"/>
              <a:cs typeface="Arial" pitchFamily="34" charset="0"/>
            </a:endParaRPr>
          </a:p>
          <a:p>
            <a:pPr marL="0" indent="0">
              <a:buNone/>
            </a:pPr>
            <a:r>
              <a:rPr lang="en-AU" dirty="0">
                <a:latin typeface="Arial" pitchFamily="34" charset="0"/>
                <a:cs typeface="Arial" pitchFamily="34" charset="0"/>
              </a:rPr>
              <a:t>Lack of </a:t>
            </a:r>
            <a:r>
              <a:rPr lang="en-AU" dirty="0" smtClean="0">
                <a:latin typeface="Arial" pitchFamily="34" charset="0"/>
                <a:cs typeface="Arial" pitchFamily="34" charset="0"/>
              </a:rPr>
              <a:t>Discrimination </a:t>
            </a:r>
            <a:r>
              <a:rPr lang="en-AU" sz="1400" i="1" dirty="0">
                <a:latin typeface="Arial" pitchFamily="34" charset="0"/>
                <a:cs typeface="Arial" pitchFamily="34" charset="0"/>
              </a:rPr>
              <a:t>(e.g. employment greeting everyone…chatting to </a:t>
            </a:r>
            <a:r>
              <a:rPr lang="en-AU" sz="1400" i="1" dirty="0" smtClean="0">
                <a:latin typeface="Arial" pitchFamily="34" charset="0"/>
                <a:cs typeface="Arial" pitchFamily="34" charset="0"/>
              </a:rPr>
              <a:t>everyone; inviting everybody home) </a:t>
            </a:r>
            <a:endParaRPr lang="en-AU" sz="1400" i="1" dirty="0">
              <a:latin typeface="Arial" pitchFamily="34" charset="0"/>
              <a:cs typeface="Arial" pitchFamily="34" charset="0"/>
            </a:endParaRPr>
          </a:p>
          <a:p>
            <a:pPr marL="0" indent="0">
              <a:buNone/>
            </a:pPr>
            <a:endParaRPr lang="en-AU" dirty="0">
              <a:latin typeface="Arial" pitchFamily="34" charset="0"/>
              <a:cs typeface="Arial" pitchFamily="34" charset="0"/>
            </a:endParaRPr>
          </a:p>
          <a:p>
            <a:pPr marL="0" indent="0">
              <a:buNone/>
            </a:pPr>
            <a:r>
              <a:rPr lang="en-AU" dirty="0">
                <a:latin typeface="Arial" pitchFamily="34" charset="0"/>
                <a:cs typeface="Arial" pitchFamily="34" charset="0"/>
              </a:rPr>
              <a:t>Lack of </a:t>
            </a:r>
            <a:r>
              <a:rPr lang="en-AU" dirty="0" smtClean="0">
                <a:latin typeface="Arial" pitchFamily="34" charset="0"/>
                <a:cs typeface="Arial" pitchFamily="34" charset="0"/>
              </a:rPr>
              <a:t>Motivation </a:t>
            </a:r>
            <a:r>
              <a:rPr lang="en-AU" sz="1200" i="1" dirty="0">
                <a:latin typeface="Arial" pitchFamily="34" charset="0"/>
                <a:cs typeface="Arial" pitchFamily="34" charset="0"/>
              </a:rPr>
              <a:t>(e.g. </a:t>
            </a:r>
            <a:r>
              <a:rPr lang="en-AU" sz="1200" i="1" dirty="0" smtClean="0">
                <a:latin typeface="Arial" pitchFamily="34" charset="0"/>
                <a:cs typeface="Arial" pitchFamily="34" charset="0"/>
              </a:rPr>
              <a:t>walk with the group </a:t>
            </a:r>
            <a:r>
              <a:rPr lang="en-AU" sz="1200" i="1" dirty="0" err="1" smtClean="0">
                <a:latin typeface="Arial" pitchFamily="34" charset="0"/>
                <a:cs typeface="Arial" pitchFamily="34" charset="0"/>
              </a:rPr>
              <a:t>vs</a:t>
            </a:r>
            <a:r>
              <a:rPr lang="en-AU" sz="1200" i="1" dirty="0" smtClean="0">
                <a:latin typeface="Arial" pitchFamily="34" charset="0"/>
                <a:cs typeface="Arial" pitchFamily="34" charset="0"/>
              </a:rPr>
              <a:t> run away – accidentally get poked</a:t>
            </a:r>
            <a:r>
              <a:rPr lang="en-AU" sz="1200" i="1" dirty="0">
                <a:latin typeface="Arial" pitchFamily="34" charset="0"/>
                <a:cs typeface="Arial" pitchFamily="34" charset="0"/>
              </a:rPr>
              <a:t>/</a:t>
            </a:r>
            <a:r>
              <a:rPr lang="en-AU" sz="1200" i="1" dirty="0" smtClean="0">
                <a:latin typeface="Arial" pitchFamily="34" charset="0"/>
                <a:cs typeface="Arial" pitchFamily="34" charset="0"/>
              </a:rPr>
              <a:t> touched; do chores)</a:t>
            </a:r>
            <a:endParaRPr lang="en-US" sz="1200" dirty="0">
              <a:latin typeface="Arial" pitchFamily="34" charset="0"/>
              <a:cs typeface="Arial" pitchFamily="34" charset="0"/>
            </a:endParaRPr>
          </a:p>
        </p:txBody>
      </p:sp>
      <p:sp>
        <p:nvSpPr>
          <p:cNvPr id="5" name="Rectangle 5"/>
          <p:cNvSpPr>
            <a:spLocks noChangeArrowheads="1"/>
          </p:cNvSpPr>
          <p:nvPr/>
        </p:nvSpPr>
        <p:spPr bwMode="auto">
          <a:xfrm>
            <a:off x="9172136" y="5900242"/>
            <a:ext cx="2185987" cy="369887"/>
          </a:xfrm>
          <a:prstGeom prst="rect">
            <a:avLst/>
          </a:prstGeom>
          <a:noFill/>
          <a:ln w="9525">
            <a:noFill/>
            <a:miter lim="800000"/>
            <a:headEnd/>
            <a:tailEnd/>
          </a:ln>
        </p:spPr>
        <p:txBody>
          <a:bodyPr wrap="none">
            <a:spAutoFit/>
          </a:bodyPr>
          <a:lstStyle/>
          <a:p>
            <a:r>
              <a:rPr lang="en-AU" b="1" dirty="0"/>
              <a:t>Hammer, D. (2010)</a:t>
            </a:r>
            <a:endParaRPr lang="en-AU" dirty="0"/>
          </a:p>
        </p:txBody>
      </p:sp>
    </p:spTree>
    <p:extLst>
      <p:ext uri="{BB962C8B-B14F-4D97-AF65-F5344CB8AC3E}">
        <p14:creationId xmlns:p14="http://schemas.microsoft.com/office/powerpoint/2010/main" val="35095147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dirty="0" smtClean="0"/>
              <a:t>Triggers related to the environment</a:t>
            </a:r>
            <a:endParaRPr lang="en-US" dirty="0"/>
          </a:p>
        </p:txBody>
      </p:sp>
      <p:sp>
        <p:nvSpPr>
          <p:cNvPr id="3" name="Content Placeholder 2"/>
          <p:cNvSpPr>
            <a:spLocks noGrp="1"/>
          </p:cNvSpPr>
          <p:nvPr>
            <p:ph idx="1"/>
          </p:nvPr>
        </p:nvSpPr>
        <p:spPr/>
        <p:txBody>
          <a:bodyPr>
            <a:normAutofit fontScale="92500" lnSpcReduction="20000"/>
          </a:bodyPr>
          <a:lstStyle/>
          <a:p>
            <a:pPr>
              <a:buFontTx/>
              <a:buChar char="-"/>
            </a:pPr>
            <a:r>
              <a:rPr lang="en-AU" sz="2000" dirty="0">
                <a:cs typeface="Arial" panose="020B0604020202020204" pitchFamily="34" charset="0"/>
              </a:rPr>
              <a:t>Sensory </a:t>
            </a:r>
            <a:r>
              <a:rPr lang="en-AU" sz="2000" dirty="0" smtClean="0">
                <a:cs typeface="Arial" panose="020B0604020202020204" pitchFamily="34" charset="0"/>
              </a:rPr>
              <a:t>aspects </a:t>
            </a:r>
          </a:p>
          <a:p>
            <a:pPr>
              <a:buFontTx/>
              <a:buChar char="-"/>
            </a:pPr>
            <a:r>
              <a:rPr lang="en-AU" sz="2000" dirty="0" smtClean="0">
                <a:cs typeface="Arial" panose="020B0604020202020204" pitchFamily="34" charset="0"/>
              </a:rPr>
              <a:t>Coping with distractions</a:t>
            </a:r>
            <a:endParaRPr lang="en-AU" sz="700" dirty="0">
              <a:cs typeface="Arial" panose="020B0604020202020204" pitchFamily="34" charset="0"/>
            </a:endParaRPr>
          </a:p>
          <a:p>
            <a:pPr>
              <a:buFontTx/>
              <a:buChar char="-"/>
            </a:pPr>
            <a:r>
              <a:rPr lang="en-AU" sz="2000" dirty="0">
                <a:cs typeface="Arial" panose="020B0604020202020204" pitchFamily="34" charset="0"/>
              </a:rPr>
              <a:t>Familiarity of </a:t>
            </a:r>
            <a:r>
              <a:rPr lang="en-AU" sz="2000" dirty="0" smtClean="0">
                <a:cs typeface="Arial" panose="020B0604020202020204" pitchFamily="34" charset="0"/>
              </a:rPr>
              <a:t>environment </a:t>
            </a:r>
            <a:endParaRPr lang="en-AU" sz="2000" dirty="0">
              <a:cs typeface="Arial" panose="020B0604020202020204" pitchFamily="34" charset="0"/>
            </a:endParaRPr>
          </a:p>
          <a:p>
            <a:pPr>
              <a:buFontTx/>
              <a:buChar char="-"/>
            </a:pPr>
            <a:r>
              <a:rPr lang="en-AU" sz="2000" dirty="0">
                <a:cs typeface="Arial" panose="020B0604020202020204" pitchFamily="34" charset="0"/>
              </a:rPr>
              <a:t>Predictability (e.g. teaching staff, </a:t>
            </a:r>
            <a:r>
              <a:rPr lang="en-AU" sz="2000" dirty="0" smtClean="0">
                <a:cs typeface="Arial" panose="020B0604020202020204" pitchFamily="34" charset="0"/>
              </a:rPr>
              <a:t>home – bank-school)</a:t>
            </a:r>
            <a:endParaRPr lang="en-AU" sz="2000" dirty="0">
              <a:cs typeface="Arial" panose="020B0604020202020204" pitchFamily="34" charset="0"/>
            </a:endParaRPr>
          </a:p>
          <a:p>
            <a:pPr>
              <a:buFontTx/>
              <a:buChar char="-"/>
            </a:pPr>
            <a:r>
              <a:rPr lang="en-AU" sz="2000" dirty="0">
                <a:cs typeface="Arial" panose="020B0604020202020204" pitchFamily="34" charset="0"/>
              </a:rPr>
              <a:t>Schema - rules, expectations – explicit, implicit, </a:t>
            </a:r>
            <a:r>
              <a:rPr lang="en-AU" sz="2000" dirty="0" smtClean="0">
                <a:cs typeface="Arial" panose="020B0604020202020204" pitchFamily="34" charset="0"/>
              </a:rPr>
              <a:t>written (e.g. going to dentist)</a:t>
            </a:r>
            <a:endParaRPr lang="en-AU" sz="2000" dirty="0">
              <a:cs typeface="Arial" panose="020B0604020202020204" pitchFamily="34" charset="0"/>
            </a:endParaRPr>
          </a:p>
          <a:p>
            <a:pPr>
              <a:buFontTx/>
              <a:buChar char="-"/>
            </a:pPr>
            <a:r>
              <a:rPr lang="en-AU" sz="2000" dirty="0" smtClean="0">
                <a:cs typeface="Arial" panose="020B0604020202020204" pitchFamily="34" charset="0"/>
              </a:rPr>
              <a:t>Organisation </a:t>
            </a:r>
            <a:r>
              <a:rPr lang="en-AU" sz="2000" dirty="0">
                <a:cs typeface="Arial" panose="020B0604020202020204" pitchFamily="34" charset="0"/>
              </a:rPr>
              <a:t>(e.g. materials, activity, routine, placement of work tasks)</a:t>
            </a:r>
          </a:p>
          <a:p>
            <a:pPr>
              <a:buFontTx/>
              <a:buChar char="-"/>
            </a:pPr>
            <a:r>
              <a:rPr lang="en-AU" sz="2000" dirty="0">
                <a:cs typeface="Arial" panose="020B0604020202020204" pitchFamily="34" charset="0"/>
              </a:rPr>
              <a:t>Procedures - are these practiced just as carefully as the academic content</a:t>
            </a:r>
          </a:p>
          <a:p>
            <a:pPr>
              <a:buFontTx/>
              <a:buChar char="-"/>
            </a:pPr>
            <a:r>
              <a:rPr lang="en-AU" sz="2000" dirty="0">
                <a:cs typeface="Arial" panose="020B0604020202020204" pitchFamily="34" charset="0"/>
              </a:rPr>
              <a:t>Equipment (e.g. Writing)</a:t>
            </a:r>
          </a:p>
          <a:p>
            <a:pPr>
              <a:buFontTx/>
              <a:buChar char="-"/>
            </a:pPr>
            <a:r>
              <a:rPr lang="en-AU" sz="2000" dirty="0" smtClean="0"/>
              <a:t>Choice  </a:t>
            </a:r>
            <a:r>
              <a:rPr lang="en-AU" sz="2000" dirty="0"/>
              <a:t>and level of control</a:t>
            </a:r>
          </a:p>
          <a:p>
            <a:pPr>
              <a:buFontTx/>
              <a:buChar char="-"/>
            </a:pPr>
            <a:r>
              <a:rPr lang="en-AU" sz="2000" dirty="0"/>
              <a:t>Quality of </a:t>
            </a:r>
            <a:r>
              <a:rPr lang="en-AU" sz="2000" dirty="0" smtClean="0"/>
              <a:t>activities </a:t>
            </a:r>
            <a:r>
              <a:rPr lang="en-AU" sz="1400" i="1" dirty="0" smtClean="0"/>
              <a:t>(e.g. challenge, passive/active, level of support – play on </a:t>
            </a:r>
            <a:r>
              <a:rPr lang="en-AU" sz="1400" i="1" dirty="0" smtClean="0"/>
              <a:t>IPad </a:t>
            </a:r>
            <a:r>
              <a:rPr lang="en-AU" sz="1400" i="1" dirty="0" smtClean="0"/>
              <a:t>vs. a game)</a:t>
            </a:r>
            <a:endParaRPr lang="en-AU" sz="1400" i="1" dirty="0"/>
          </a:p>
          <a:p>
            <a:endParaRPr lang="en-AU" dirty="0"/>
          </a:p>
        </p:txBody>
      </p:sp>
    </p:spTree>
    <p:extLst>
      <p:ext uri="{BB962C8B-B14F-4D97-AF65-F5344CB8AC3E}">
        <p14:creationId xmlns:p14="http://schemas.microsoft.com/office/powerpoint/2010/main" val="84460625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Are children socialised to behave differently?</a:t>
            </a:r>
          </a:p>
          <a:p>
            <a:endParaRPr lang="en-GB" dirty="0"/>
          </a:p>
          <a:p>
            <a:r>
              <a:rPr lang="en-GB" dirty="0" smtClean="0"/>
              <a:t>Explain your answer</a:t>
            </a:r>
            <a:endParaRPr lang="en-GB" dirty="0"/>
          </a:p>
        </p:txBody>
      </p:sp>
    </p:spTree>
    <p:extLst>
      <p:ext uri="{BB962C8B-B14F-4D97-AF65-F5344CB8AC3E}">
        <p14:creationId xmlns:p14="http://schemas.microsoft.com/office/powerpoint/2010/main" val="39442222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dirty="0" smtClean="0"/>
              <a:t>Socialisation and Triggers</a:t>
            </a:r>
            <a:endParaRPr lang="en-AU" dirty="0"/>
          </a:p>
        </p:txBody>
      </p:sp>
      <p:sp>
        <p:nvSpPr>
          <p:cNvPr id="81923"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AU" dirty="0" smtClean="0"/>
              <a:t>Attitudes </a:t>
            </a:r>
            <a:r>
              <a:rPr lang="en-AU" sz="1400" i="1" dirty="0" smtClean="0"/>
              <a:t>(e.g. grow out of it, make him look as normal as possible)</a:t>
            </a:r>
            <a:endParaRPr lang="en-AU" dirty="0" smtClean="0"/>
          </a:p>
          <a:p>
            <a:r>
              <a:rPr lang="en-AU" dirty="0" smtClean="0"/>
              <a:t>Beliefs </a:t>
            </a:r>
            <a:r>
              <a:rPr lang="en-AU" sz="1200" i="1" dirty="0"/>
              <a:t>(e.g. </a:t>
            </a:r>
            <a:r>
              <a:rPr lang="en-AU" sz="1200" i="1" dirty="0" smtClean="0"/>
              <a:t>naughty, punitive)</a:t>
            </a:r>
            <a:endParaRPr lang="en-AU" dirty="0" smtClean="0"/>
          </a:p>
          <a:p>
            <a:r>
              <a:rPr lang="en-AU" dirty="0" smtClean="0"/>
              <a:t>Values </a:t>
            </a:r>
            <a:r>
              <a:rPr lang="en-AU" sz="1200" i="1" dirty="0" smtClean="0"/>
              <a:t>(e.g. children are there to be seen and not heard)</a:t>
            </a:r>
            <a:endParaRPr lang="en-AU" dirty="0" smtClean="0"/>
          </a:p>
          <a:p>
            <a:r>
              <a:rPr lang="en-AU" dirty="0" smtClean="0"/>
              <a:t>Responses </a:t>
            </a:r>
            <a:r>
              <a:rPr lang="en-AU" sz="1200" i="1" dirty="0" smtClean="0"/>
              <a:t>(e.g. shout, scream)</a:t>
            </a:r>
            <a:endParaRPr lang="en-AU" dirty="0" smtClean="0"/>
          </a:p>
          <a:p>
            <a:r>
              <a:rPr lang="en-AU" dirty="0" smtClean="0"/>
              <a:t>Respect </a:t>
            </a:r>
            <a:r>
              <a:rPr lang="en-AU" sz="1200" i="1" dirty="0" smtClean="0"/>
              <a:t>(e.g. does the child have emotions?)</a:t>
            </a:r>
          </a:p>
          <a:p>
            <a:r>
              <a:rPr lang="en-AU" dirty="0"/>
              <a:t>Provide continuous, stable relationship</a:t>
            </a:r>
          </a:p>
          <a:p>
            <a:r>
              <a:rPr lang="en-AU" dirty="0"/>
              <a:t>Bolster self worth, sense of belonging</a:t>
            </a:r>
          </a:p>
          <a:p>
            <a:r>
              <a:rPr lang="en-AU" dirty="0"/>
              <a:t>Provide emotional support</a:t>
            </a:r>
          </a:p>
          <a:p>
            <a:r>
              <a:rPr lang="en-AU" dirty="0"/>
              <a:t>Creates opportunities to share hopes, fears and interests</a:t>
            </a:r>
          </a:p>
          <a:p>
            <a:endParaRPr lang="en-AU" sz="1200" i="1" dirty="0" smtClean="0"/>
          </a:p>
        </p:txBody>
      </p:sp>
    </p:spTree>
    <p:extLst>
      <p:ext uri="{BB962C8B-B14F-4D97-AF65-F5344CB8AC3E}">
        <p14:creationId xmlns:p14="http://schemas.microsoft.com/office/powerpoint/2010/main" val="414608414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2534" y="-241069"/>
            <a:ext cx="11029071" cy="7960458"/>
          </a:xfrm>
        </p:spPr>
        <p:txBody>
          <a:bodyPr>
            <a:normAutofit/>
          </a:bodyPr>
          <a:lstStyle/>
          <a:p>
            <a:pPr>
              <a:buFontTx/>
              <a:buNone/>
              <a:defRPr/>
            </a:pPr>
            <a:endParaRPr lang="en-AU" sz="1800" dirty="0"/>
          </a:p>
          <a:p>
            <a:pPr>
              <a:buFontTx/>
              <a:buNone/>
              <a:defRPr/>
            </a:pPr>
            <a:endParaRPr lang="en-AU" sz="1800" dirty="0"/>
          </a:p>
          <a:p>
            <a:pPr>
              <a:buFontTx/>
              <a:buNone/>
              <a:defRPr/>
            </a:pPr>
            <a:endParaRPr lang="en-AU" sz="1800" dirty="0"/>
          </a:p>
          <a:p>
            <a:pPr algn="just">
              <a:buFontTx/>
              <a:buNone/>
              <a:defRPr/>
            </a:pPr>
            <a:r>
              <a:rPr lang="en-AU" sz="1800" dirty="0"/>
              <a:t> 	</a:t>
            </a:r>
            <a:r>
              <a:rPr lang="en-AU" sz="2400" dirty="0"/>
              <a:t>When you plant lettuce, if it does not grow well, you don't blame the lettuce. You look into the reasons it is not doing well. </a:t>
            </a:r>
            <a:endParaRPr lang="en-AU" sz="2400" dirty="0" smtClean="0"/>
          </a:p>
          <a:p>
            <a:pPr algn="just">
              <a:buFontTx/>
              <a:buNone/>
              <a:defRPr/>
            </a:pPr>
            <a:r>
              <a:rPr lang="en-AU" sz="2400" dirty="0" smtClean="0"/>
              <a:t>It </a:t>
            </a:r>
            <a:r>
              <a:rPr lang="en-AU" sz="2400" dirty="0"/>
              <a:t>may need fertilizer, or more water, or less sun. You never blame the lettuce. Yet if we have problems with our friends or our family, we blame the other person. But if we know how to take care of them, they will grow well, like lettuce. </a:t>
            </a:r>
            <a:endParaRPr lang="en-AU" sz="2400" dirty="0" smtClean="0"/>
          </a:p>
          <a:p>
            <a:pPr algn="just">
              <a:buFontTx/>
              <a:buNone/>
              <a:defRPr/>
            </a:pPr>
            <a:r>
              <a:rPr lang="en-AU" sz="2400" dirty="0" smtClean="0"/>
              <a:t>Blaming </a:t>
            </a:r>
            <a:r>
              <a:rPr lang="en-AU" sz="2400" dirty="0"/>
              <a:t>has no positive effect at all, nor does trying to persuade using reason and arguments. That is my experience. </a:t>
            </a:r>
            <a:endParaRPr lang="en-AU" sz="2400" dirty="0" smtClean="0"/>
          </a:p>
          <a:p>
            <a:pPr algn="just">
              <a:buFontTx/>
              <a:buNone/>
              <a:defRPr/>
            </a:pPr>
            <a:r>
              <a:rPr lang="en-AU" sz="2400" dirty="0" smtClean="0"/>
              <a:t>No </a:t>
            </a:r>
            <a:r>
              <a:rPr lang="en-AU" sz="2400" dirty="0"/>
              <a:t>blame, no reasoning, no argument, just understanding. If you understand, and you show that you understand, you can love, and the situation will change. </a:t>
            </a:r>
            <a:endParaRPr lang="en-AU" sz="2400" dirty="0" smtClean="0"/>
          </a:p>
          <a:p>
            <a:pPr algn="just">
              <a:buFontTx/>
              <a:buNone/>
              <a:defRPr/>
            </a:pPr>
            <a:r>
              <a:rPr lang="en-AU" sz="2400" dirty="0">
                <a:solidFill>
                  <a:schemeClr val="accent1">
                    <a:lumMod val="50000"/>
                  </a:schemeClr>
                </a:solidFill>
                <a:hlinkClick r:id="rId2" tooltip="More quotes by Thích Nhat Hanh "/>
              </a:rPr>
              <a:t/>
            </a:r>
            <a:br>
              <a:rPr lang="en-AU" sz="2400" dirty="0">
                <a:solidFill>
                  <a:schemeClr val="accent1">
                    <a:lumMod val="50000"/>
                  </a:schemeClr>
                </a:solidFill>
                <a:hlinkClick r:id="rId2" tooltip="More quotes by Thích Nhat Hanh "/>
              </a:rPr>
            </a:br>
            <a:r>
              <a:rPr lang="en-AU" sz="1600" dirty="0" err="1" smtClean="0">
                <a:solidFill>
                  <a:schemeClr val="tx1"/>
                </a:solidFill>
                <a:hlinkClick r:id="rId2" tooltip="More quotes by Thích Nhat Hanh "/>
              </a:rPr>
              <a:t>Thích</a:t>
            </a:r>
            <a:r>
              <a:rPr lang="en-AU" sz="1600" dirty="0" smtClean="0">
                <a:solidFill>
                  <a:schemeClr val="tx1"/>
                </a:solidFill>
                <a:hlinkClick r:id="rId2" tooltip="More quotes by Thích Nhat Hanh "/>
              </a:rPr>
              <a:t> </a:t>
            </a:r>
            <a:r>
              <a:rPr lang="en-AU" sz="1600" dirty="0" err="1">
                <a:solidFill>
                  <a:schemeClr val="tx1"/>
                </a:solidFill>
                <a:hlinkClick r:id="rId2" tooltip="More quotes by Thích Nhat Hanh "/>
              </a:rPr>
              <a:t>Nhat</a:t>
            </a:r>
            <a:r>
              <a:rPr lang="en-AU" sz="1600" dirty="0">
                <a:solidFill>
                  <a:schemeClr val="tx1"/>
                </a:solidFill>
                <a:hlinkClick r:id="rId2" tooltip="More quotes by Thích Nhat Hanh "/>
              </a:rPr>
              <a:t> Hanh</a:t>
            </a:r>
            <a:r>
              <a:rPr lang="en-AU" sz="1600" dirty="0" smtClean="0">
                <a:solidFill>
                  <a:schemeClr val="tx1"/>
                </a:solidFill>
              </a:rPr>
              <a:t> </a:t>
            </a:r>
            <a:r>
              <a:rPr lang="en-AU" sz="1600" dirty="0" smtClean="0">
                <a:solidFill>
                  <a:schemeClr val="accent1">
                    <a:lumMod val="50000"/>
                  </a:schemeClr>
                </a:solidFill>
              </a:rPr>
              <a:t>(</a:t>
            </a:r>
            <a:r>
              <a:rPr lang="en-AU" sz="1600" dirty="0">
                <a:solidFill>
                  <a:schemeClr val="accent1">
                    <a:lumMod val="50000"/>
                  </a:schemeClr>
                </a:solidFill>
              </a:rPr>
              <a:t>Buddhist priest)</a:t>
            </a:r>
          </a:p>
        </p:txBody>
      </p:sp>
    </p:spTree>
    <p:extLst>
      <p:ext uri="{BB962C8B-B14F-4D97-AF65-F5344CB8AC3E}">
        <p14:creationId xmlns:p14="http://schemas.microsoft.com/office/powerpoint/2010/main" val="426297932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GB" dirty="0" smtClean="0"/>
              <a:t>Questions</a:t>
            </a:r>
          </a:p>
        </p:txBody>
      </p:sp>
      <p:sp>
        <p:nvSpPr>
          <p:cNvPr id="14339" name="Rectangle 3"/>
          <p:cNvSpPr>
            <a:spLocks noGrp="1" noChangeArrowheads="1"/>
          </p:cNvSpPr>
          <p:nvPr>
            <p:ph type="body" idx="1"/>
          </p:nvPr>
        </p:nvSpPr>
        <p:spPr/>
        <p:txBody>
          <a:bodyPr/>
          <a:lstStyle/>
          <a:p>
            <a:pPr eaLnBrk="1" hangingPunct="1">
              <a:defRPr/>
            </a:pPr>
            <a:r>
              <a:rPr lang="en-GB" dirty="0" smtClean="0"/>
              <a:t>When it comes to challenging behaviour from children, who should be involved?</a:t>
            </a:r>
          </a:p>
          <a:p>
            <a:pPr eaLnBrk="1" hangingPunct="1">
              <a:defRPr/>
            </a:pPr>
            <a:r>
              <a:rPr lang="en-GB" dirty="0" smtClean="0"/>
              <a:t>Whose responsibility is it? </a:t>
            </a:r>
          </a:p>
        </p:txBody>
      </p:sp>
    </p:spTree>
    <p:extLst>
      <p:ext uri="{BB962C8B-B14F-4D97-AF65-F5344CB8AC3E}">
        <p14:creationId xmlns:p14="http://schemas.microsoft.com/office/powerpoint/2010/main" val="338207636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en-GB" smtClean="0"/>
              <a:t>The Workforce</a:t>
            </a:r>
          </a:p>
        </p:txBody>
      </p:sp>
      <p:sp>
        <p:nvSpPr>
          <p:cNvPr id="15363" name="Rectangle 3"/>
          <p:cNvSpPr>
            <a:spLocks noGrp="1" noChangeArrowheads="1"/>
          </p:cNvSpPr>
          <p:nvPr>
            <p:ph type="body" idx="1"/>
          </p:nvPr>
        </p:nvSpPr>
        <p:spPr>
          <a:xfrm>
            <a:off x="1440492" y="2066794"/>
            <a:ext cx="8770307" cy="4029205"/>
          </a:xfrm>
        </p:spPr>
        <p:txBody>
          <a:bodyPr>
            <a:normAutofit/>
          </a:bodyPr>
          <a:lstStyle/>
          <a:p>
            <a:pPr marL="0" indent="0" eaLnBrk="1" hangingPunct="1">
              <a:buNone/>
              <a:defRPr/>
            </a:pPr>
            <a:r>
              <a:rPr lang="en-GB" sz="2800" dirty="0"/>
              <a:t>Psychological/Mental health </a:t>
            </a:r>
            <a:r>
              <a:rPr lang="en-GB" sz="2800" dirty="0" smtClean="0"/>
              <a:t>services (CAMHS)</a:t>
            </a:r>
            <a:endParaRPr lang="en-GB" sz="2800" dirty="0"/>
          </a:p>
          <a:p>
            <a:pPr marL="0" indent="0">
              <a:buNone/>
              <a:defRPr/>
            </a:pPr>
            <a:r>
              <a:rPr lang="en-GB" sz="2800" dirty="0" smtClean="0"/>
              <a:t>Parents</a:t>
            </a:r>
          </a:p>
          <a:p>
            <a:pPr marL="0" indent="0">
              <a:buNone/>
              <a:defRPr/>
            </a:pPr>
            <a:r>
              <a:rPr lang="en-GB" sz="2800" dirty="0" smtClean="0"/>
              <a:t>Education</a:t>
            </a:r>
          </a:p>
          <a:p>
            <a:pPr marL="0" indent="0">
              <a:buNone/>
              <a:defRPr/>
            </a:pPr>
            <a:r>
              <a:rPr lang="en-GB" sz="2800" dirty="0" smtClean="0"/>
              <a:t>Friends and Family</a:t>
            </a:r>
          </a:p>
          <a:p>
            <a:pPr marL="0" indent="0">
              <a:buNone/>
              <a:defRPr/>
            </a:pPr>
            <a:r>
              <a:rPr lang="en-GB" sz="2800" dirty="0" smtClean="0"/>
              <a:t>Wider support network </a:t>
            </a:r>
            <a:endParaRPr lang="en-GB" sz="2800" dirty="0"/>
          </a:p>
          <a:p>
            <a:pPr eaLnBrk="1" hangingPunct="1">
              <a:defRPr/>
            </a:pPr>
            <a:endParaRPr lang="en-GB" sz="2800" dirty="0"/>
          </a:p>
          <a:p>
            <a:pPr eaLnBrk="1" hangingPunct="1">
              <a:defRPr/>
            </a:pPr>
            <a:endParaRPr lang="en-GB" sz="2800" i="1" dirty="0"/>
          </a:p>
        </p:txBody>
      </p:sp>
    </p:spTree>
    <p:extLst>
      <p:ext uri="{BB962C8B-B14F-4D97-AF65-F5344CB8AC3E}">
        <p14:creationId xmlns:p14="http://schemas.microsoft.com/office/powerpoint/2010/main" val="349734522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Responsibility</a:t>
            </a:r>
            <a:endParaRPr lang="en-GB" dirty="0"/>
          </a:p>
        </p:txBody>
      </p:sp>
      <p:sp>
        <p:nvSpPr>
          <p:cNvPr id="3" name="Content Placeholder 2"/>
          <p:cNvSpPr>
            <a:spLocks noGrp="1"/>
          </p:cNvSpPr>
          <p:nvPr>
            <p:ph idx="1"/>
          </p:nvPr>
        </p:nvSpPr>
        <p:spPr/>
        <p:txBody>
          <a:bodyPr/>
          <a:lstStyle/>
          <a:p>
            <a:r>
              <a:rPr lang="en-GB" dirty="0" smtClean="0"/>
              <a:t>At what stage should the child displaying challenging behaviour take ownership of their responses?</a:t>
            </a:r>
          </a:p>
          <a:p>
            <a:endParaRPr lang="en-GB" dirty="0"/>
          </a:p>
        </p:txBody>
      </p:sp>
    </p:spTree>
    <p:extLst>
      <p:ext uri="{BB962C8B-B14F-4D97-AF65-F5344CB8AC3E}">
        <p14:creationId xmlns:p14="http://schemas.microsoft.com/office/powerpoint/2010/main" val="354903643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276</TotalTime>
  <Words>1153</Words>
  <Application>Microsoft Office PowerPoint</Application>
  <PresentationFormat>Widescreen</PresentationFormat>
  <Paragraphs>179</Paragraphs>
  <Slides>35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Calibri Light</vt:lpstr>
      <vt:lpstr>Retrospect</vt:lpstr>
      <vt:lpstr>Challenging Behaviour </vt:lpstr>
      <vt:lpstr>Definitions</vt:lpstr>
      <vt:lpstr>Definitions</vt:lpstr>
      <vt:lpstr>Definitions</vt:lpstr>
      <vt:lpstr>Examples of Challenging Behaviour </vt:lpstr>
      <vt:lpstr>Example</vt:lpstr>
      <vt:lpstr>Why?</vt:lpstr>
      <vt:lpstr>Question</vt:lpstr>
      <vt:lpstr>Why do CYP display it?</vt:lpstr>
      <vt:lpstr>Question</vt:lpstr>
      <vt:lpstr>Understanding behaviour</vt:lpstr>
      <vt:lpstr>Question</vt:lpstr>
      <vt:lpstr>Who?</vt:lpstr>
      <vt:lpstr>PowerPoint Presentation</vt:lpstr>
      <vt:lpstr>Background</vt:lpstr>
      <vt:lpstr>Who Else?</vt:lpstr>
      <vt:lpstr>Manifestations </vt:lpstr>
      <vt:lpstr>Disabilities and Social situations</vt:lpstr>
      <vt:lpstr>Need for predictability</vt:lpstr>
      <vt:lpstr>Sensory sensitivities</vt:lpstr>
      <vt:lpstr>Learning in classroom</vt:lpstr>
      <vt:lpstr>Question</vt:lpstr>
      <vt:lpstr>Dealing with Challenging Behaviour </vt:lpstr>
      <vt:lpstr>Answers</vt:lpstr>
      <vt:lpstr>Answer</vt:lpstr>
      <vt:lpstr>Positive Behaviour Support</vt:lpstr>
      <vt:lpstr>Combating Challenging Behaviour</vt:lpstr>
      <vt:lpstr>Triggers related to the child</vt:lpstr>
      <vt:lpstr>Triggers related to the environment</vt:lpstr>
      <vt:lpstr>Question</vt:lpstr>
      <vt:lpstr>Socialisation and Triggers</vt:lpstr>
      <vt:lpstr>PowerPoint Presentation</vt:lpstr>
      <vt:lpstr>Questions</vt:lpstr>
      <vt:lpstr>The Workforce</vt:lpstr>
      <vt:lpstr>Responsibility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Dolly Bhargava</dc:creator>
  <cp:lastModifiedBy>Stephanie Jones</cp:lastModifiedBy>
  <cp:revision>27</cp:revision>
  <dcterms:created xsi:type="dcterms:W3CDTF">2014-05-15T02:38:31Z</dcterms:created>
  <dcterms:modified xsi:type="dcterms:W3CDTF">2020-01-25T15:29:41Z</dcterms:modified>
</cp:coreProperties>
</file>