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256" r:id="rId2"/>
    <p:sldId id="292" r:id="rId3"/>
    <p:sldId id="276" r:id="rId4"/>
    <p:sldId id="278" r:id="rId5"/>
    <p:sldId id="279" r:id="rId6"/>
    <p:sldId id="280" r:id="rId7"/>
    <p:sldId id="281" r:id="rId8"/>
    <p:sldId id="282" r:id="rId9"/>
    <p:sldId id="283" r:id="rId10"/>
    <p:sldId id="284" r:id="rId11"/>
    <p:sldId id="285" r:id="rId12"/>
    <p:sldId id="286" r:id="rId13"/>
    <p:sldId id="287" r:id="rId14"/>
    <p:sldId id="288" r:id="rId15"/>
    <p:sldId id="289" r:id="rId16"/>
    <p:sldId id="290" r:id="rId17"/>
    <p:sldId id="291" r:id="rId18"/>
    <p:sldId id="277" r:id="rId19"/>
    <p:sldId id="275" r:id="rId20"/>
    <p:sldId id="267" r:id="rId21"/>
    <p:sldId id="268" r:id="rId22"/>
    <p:sldId id="269" r:id="rId23"/>
    <p:sldId id="271" r:id="rId24"/>
    <p:sldId id="270" r:id="rId25"/>
    <p:sldId id="293" r:id="rId26"/>
    <p:sldId id="296" r:id="rId27"/>
    <p:sldId id="266" r:id="rId28"/>
    <p:sldId id="263" r:id="rId29"/>
    <p:sldId id="264" r:id="rId30"/>
    <p:sldId id="258" r:id="rId31"/>
    <p:sldId id="259" r:id="rId32"/>
    <p:sldId id="265" r:id="rId33"/>
    <p:sldId id="294" r:id="rId34"/>
    <p:sldId id="295"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0" d="100"/>
          <a:sy n="100" d="100"/>
        </p:scale>
        <p:origin x="954" y="90"/>
      </p:cViewPr>
      <p:guideLst/>
    </p:cSldViewPr>
  </p:slideViewPr>
  <p:notesTextViewPr>
    <p:cViewPr>
      <p:scale>
        <a:sx n="1" d="1"/>
        <a:sy n="1" d="1"/>
      </p:scale>
      <p:origin x="0" y="0"/>
    </p:cViewPr>
  </p:notesTextViewPr>
  <p:sorterViewPr>
    <p:cViewPr varScale="1">
      <p:scale>
        <a:sx n="100" d="100"/>
        <a:sy n="100" d="100"/>
      </p:scale>
      <p:origin x="0" y="-397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B7730E-78CC-484F-BF28-7B8F3EE72ED9}" type="datetimeFigureOut">
              <a:rPr lang="en-GB" smtClean="0"/>
              <a:t>05/11/2024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2C7757-C49F-4465-AD48-800EE9132D39}" type="slidenum">
              <a:rPr lang="en-GB" smtClean="0"/>
              <a:t>‹#›</a:t>
            </a:fld>
            <a:endParaRPr lang="en-GB"/>
          </a:p>
        </p:txBody>
      </p:sp>
    </p:spTree>
    <p:extLst>
      <p:ext uri="{BB962C8B-B14F-4D97-AF65-F5344CB8AC3E}">
        <p14:creationId xmlns:p14="http://schemas.microsoft.com/office/powerpoint/2010/main" val="29266379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8D7FD-1989-449A-9AB0-7C750855415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7E4E1DD-FEA0-47EB-9A25-926C3E9496C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3FAA09-AC54-4A9B-A9A5-63494248C15E}"/>
              </a:ext>
            </a:extLst>
          </p:cNvPr>
          <p:cNvSpPr>
            <a:spLocks noGrp="1"/>
          </p:cNvSpPr>
          <p:nvPr>
            <p:ph type="dt" sz="half" idx="10"/>
          </p:nvPr>
        </p:nvSpPr>
        <p:spPr/>
        <p:txBody>
          <a:bodyPr/>
          <a:lstStyle/>
          <a:p>
            <a:fld id="{60D3B283-474A-4CA7-BCE2-9420B8763211}" type="datetime1">
              <a:rPr lang="en-GB" smtClean="0"/>
              <a:t>05/11/2024</a:t>
            </a:fld>
            <a:endParaRPr lang="en-GB"/>
          </a:p>
        </p:txBody>
      </p:sp>
      <p:sp>
        <p:nvSpPr>
          <p:cNvPr id="5" name="Footer Placeholder 4">
            <a:extLst>
              <a:ext uri="{FF2B5EF4-FFF2-40B4-BE49-F238E27FC236}">
                <a16:creationId xmlns:a16="http://schemas.microsoft.com/office/drawing/2014/main" id="{64C62F3E-501E-4012-AC82-14F365F054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82066C-7547-4E48-916C-29AD0CC9AB71}"/>
              </a:ext>
            </a:extLst>
          </p:cNvPr>
          <p:cNvSpPr>
            <a:spLocks noGrp="1"/>
          </p:cNvSpPr>
          <p:nvPr>
            <p:ph type="sldNum" sz="quarter" idx="12"/>
          </p:nvPr>
        </p:nvSpPr>
        <p:spPr/>
        <p:txBody>
          <a:bodyPr/>
          <a:lstStyle/>
          <a:p>
            <a:fld id="{CAB6BE38-0ECA-45DB-B963-17D81CC0902E}" type="slidenum">
              <a:rPr lang="en-GB" smtClean="0"/>
              <a:t>‹#›</a:t>
            </a:fld>
            <a:endParaRPr lang="en-GB"/>
          </a:p>
        </p:txBody>
      </p:sp>
    </p:spTree>
    <p:extLst>
      <p:ext uri="{BB962C8B-B14F-4D97-AF65-F5344CB8AC3E}">
        <p14:creationId xmlns:p14="http://schemas.microsoft.com/office/powerpoint/2010/main" val="25140115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42C63-72C6-4054-AEA6-AB2397F40CA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9E6199-A3BB-4FD7-ACA3-FAA6EB6D08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01DCDD-6367-414E-826E-122597AD6649}"/>
              </a:ext>
            </a:extLst>
          </p:cNvPr>
          <p:cNvSpPr>
            <a:spLocks noGrp="1"/>
          </p:cNvSpPr>
          <p:nvPr>
            <p:ph type="dt" sz="half" idx="10"/>
          </p:nvPr>
        </p:nvSpPr>
        <p:spPr/>
        <p:txBody>
          <a:bodyPr/>
          <a:lstStyle/>
          <a:p>
            <a:fld id="{195C3A03-2DEA-4246-841E-8B21F7FC5C33}" type="datetime1">
              <a:rPr lang="en-GB" smtClean="0"/>
              <a:t>05/11/2024</a:t>
            </a:fld>
            <a:endParaRPr lang="en-GB"/>
          </a:p>
        </p:txBody>
      </p:sp>
      <p:sp>
        <p:nvSpPr>
          <p:cNvPr id="5" name="Footer Placeholder 4">
            <a:extLst>
              <a:ext uri="{FF2B5EF4-FFF2-40B4-BE49-F238E27FC236}">
                <a16:creationId xmlns:a16="http://schemas.microsoft.com/office/drawing/2014/main" id="{4D6F6E77-3818-4BC0-BE09-007751C232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00AD65-1FD7-4D3D-B6EF-0E1EF6332DE9}"/>
              </a:ext>
            </a:extLst>
          </p:cNvPr>
          <p:cNvSpPr>
            <a:spLocks noGrp="1"/>
          </p:cNvSpPr>
          <p:nvPr>
            <p:ph type="sldNum" sz="quarter" idx="12"/>
          </p:nvPr>
        </p:nvSpPr>
        <p:spPr/>
        <p:txBody>
          <a:bodyPr/>
          <a:lstStyle/>
          <a:p>
            <a:fld id="{CAB6BE38-0ECA-45DB-B963-17D81CC0902E}" type="slidenum">
              <a:rPr lang="en-GB" smtClean="0"/>
              <a:t>‹#›</a:t>
            </a:fld>
            <a:endParaRPr lang="en-GB"/>
          </a:p>
        </p:txBody>
      </p:sp>
    </p:spTree>
    <p:extLst>
      <p:ext uri="{BB962C8B-B14F-4D97-AF65-F5344CB8AC3E}">
        <p14:creationId xmlns:p14="http://schemas.microsoft.com/office/powerpoint/2010/main" val="11433223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DA346-D630-4DFF-9D80-16EAA606A3D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3287FA-18AB-40DB-8AD2-59CE92869E7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35FFCA0-A817-4B76-98F1-525A023E3FF7}"/>
              </a:ext>
            </a:extLst>
          </p:cNvPr>
          <p:cNvSpPr>
            <a:spLocks noGrp="1"/>
          </p:cNvSpPr>
          <p:nvPr>
            <p:ph type="dt" sz="half" idx="10"/>
          </p:nvPr>
        </p:nvSpPr>
        <p:spPr/>
        <p:txBody>
          <a:bodyPr/>
          <a:lstStyle/>
          <a:p>
            <a:fld id="{94042E19-44A8-4B24-92A1-F822F06A5FE9}" type="datetime1">
              <a:rPr lang="en-GB" smtClean="0"/>
              <a:t>05/11/2024</a:t>
            </a:fld>
            <a:endParaRPr lang="en-GB"/>
          </a:p>
        </p:txBody>
      </p:sp>
      <p:sp>
        <p:nvSpPr>
          <p:cNvPr id="5" name="Footer Placeholder 4">
            <a:extLst>
              <a:ext uri="{FF2B5EF4-FFF2-40B4-BE49-F238E27FC236}">
                <a16:creationId xmlns:a16="http://schemas.microsoft.com/office/drawing/2014/main" id="{1DD8A6EB-7A12-40C3-B786-25E7C8BE8B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DC3396-0452-4BF8-8394-BE791A1B1136}"/>
              </a:ext>
            </a:extLst>
          </p:cNvPr>
          <p:cNvSpPr>
            <a:spLocks noGrp="1"/>
          </p:cNvSpPr>
          <p:nvPr>
            <p:ph type="sldNum" sz="quarter" idx="12"/>
          </p:nvPr>
        </p:nvSpPr>
        <p:spPr/>
        <p:txBody>
          <a:bodyPr/>
          <a:lstStyle/>
          <a:p>
            <a:fld id="{CAB6BE38-0ECA-45DB-B963-17D81CC0902E}" type="slidenum">
              <a:rPr lang="en-GB" smtClean="0"/>
              <a:t>‹#›</a:t>
            </a:fld>
            <a:endParaRPr lang="en-GB"/>
          </a:p>
        </p:txBody>
      </p:sp>
    </p:spTree>
    <p:extLst>
      <p:ext uri="{BB962C8B-B14F-4D97-AF65-F5344CB8AC3E}">
        <p14:creationId xmlns:p14="http://schemas.microsoft.com/office/powerpoint/2010/main" val="12710235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CDC79-4DAB-45E0-B924-52B59124D8A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BAE9B4B-A280-4666-A483-4DD4A5801C2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36F58D5-5266-442F-A52B-F3CBDF47BDB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1DDE5EB-D12D-455B-B047-A3BF94FEF86D}"/>
              </a:ext>
            </a:extLst>
          </p:cNvPr>
          <p:cNvSpPr>
            <a:spLocks noGrp="1"/>
          </p:cNvSpPr>
          <p:nvPr>
            <p:ph type="dt" sz="half" idx="10"/>
          </p:nvPr>
        </p:nvSpPr>
        <p:spPr/>
        <p:txBody>
          <a:bodyPr/>
          <a:lstStyle/>
          <a:p>
            <a:fld id="{BFF4EAA1-37AA-4FCB-9D62-4C4C56B30A48}" type="datetime1">
              <a:rPr lang="en-GB" smtClean="0"/>
              <a:t>05/11/2024</a:t>
            </a:fld>
            <a:endParaRPr lang="en-GB"/>
          </a:p>
        </p:txBody>
      </p:sp>
      <p:sp>
        <p:nvSpPr>
          <p:cNvPr id="6" name="Footer Placeholder 5">
            <a:extLst>
              <a:ext uri="{FF2B5EF4-FFF2-40B4-BE49-F238E27FC236}">
                <a16:creationId xmlns:a16="http://schemas.microsoft.com/office/drawing/2014/main" id="{D2500597-9662-487B-8E8F-5E376415EA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C18863C-BBCE-46D0-BCB1-91A75612F0D9}"/>
              </a:ext>
            </a:extLst>
          </p:cNvPr>
          <p:cNvSpPr>
            <a:spLocks noGrp="1"/>
          </p:cNvSpPr>
          <p:nvPr>
            <p:ph type="sldNum" sz="quarter" idx="12"/>
          </p:nvPr>
        </p:nvSpPr>
        <p:spPr/>
        <p:txBody>
          <a:bodyPr/>
          <a:lstStyle/>
          <a:p>
            <a:fld id="{CAB6BE38-0ECA-45DB-B963-17D81CC0902E}" type="slidenum">
              <a:rPr lang="en-GB" smtClean="0"/>
              <a:t>‹#›</a:t>
            </a:fld>
            <a:endParaRPr lang="en-GB"/>
          </a:p>
        </p:txBody>
      </p:sp>
    </p:spTree>
    <p:extLst>
      <p:ext uri="{BB962C8B-B14F-4D97-AF65-F5344CB8AC3E}">
        <p14:creationId xmlns:p14="http://schemas.microsoft.com/office/powerpoint/2010/main" val="40976178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10EEE-445F-4C7C-BCB5-689D24D5171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79F794-3F8E-4B8E-A775-16E3B0D07FC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21FBE3-4907-43BD-A8B0-542EE6C6C45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973131-9584-48BB-86B4-A36724CDD93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7ABCE91-4738-487B-B1D2-DAB68516211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B55B902-39D8-4010-A97F-913E36E25FF0}"/>
              </a:ext>
            </a:extLst>
          </p:cNvPr>
          <p:cNvSpPr>
            <a:spLocks noGrp="1"/>
          </p:cNvSpPr>
          <p:nvPr>
            <p:ph type="dt" sz="half" idx="10"/>
          </p:nvPr>
        </p:nvSpPr>
        <p:spPr/>
        <p:txBody>
          <a:bodyPr/>
          <a:lstStyle/>
          <a:p>
            <a:fld id="{35CCC675-158E-41A1-9467-54DAECE89A2B}" type="datetime1">
              <a:rPr lang="en-GB" smtClean="0"/>
              <a:t>05/11/2024</a:t>
            </a:fld>
            <a:endParaRPr lang="en-GB"/>
          </a:p>
        </p:txBody>
      </p:sp>
      <p:sp>
        <p:nvSpPr>
          <p:cNvPr id="8" name="Footer Placeholder 7">
            <a:extLst>
              <a:ext uri="{FF2B5EF4-FFF2-40B4-BE49-F238E27FC236}">
                <a16:creationId xmlns:a16="http://schemas.microsoft.com/office/drawing/2014/main" id="{2AF1AB90-D72E-4FCF-A853-E805C0CA9B2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221066-4055-4E4A-8C2D-1664AA9F735C}"/>
              </a:ext>
            </a:extLst>
          </p:cNvPr>
          <p:cNvSpPr>
            <a:spLocks noGrp="1"/>
          </p:cNvSpPr>
          <p:nvPr>
            <p:ph type="sldNum" sz="quarter" idx="12"/>
          </p:nvPr>
        </p:nvSpPr>
        <p:spPr/>
        <p:txBody>
          <a:bodyPr/>
          <a:lstStyle/>
          <a:p>
            <a:fld id="{CAB6BE38-0ECA-45DB-B963-17D81CC0902E}" type="slidenum">
              <a:rPr lang="en-GB" smtClean="0"/>
              <a:t>‹#›</a:t>
            </a:fld>
            <a:endParaRPr lang="en-GB"/>
          </a:p>
        </p:txBody>
      </p:sp>
    </p:spTree>
    <p:extLst>
      <p:ext uri="{BB962C8B-B14F-4D97-AF65-F5344CB8AC3E}">
        <p14:creationId xmlns:p14="http://schemas.microsoft.com/office/powerpoint/2010/main" val="19478324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9A5B8-7FBA-4146-B65B-26EE32CFAD0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FA6D11F-36C2-4C60-AA5E-25CC5C570180}"/>
              </a:ext>
            </a:extLst>
          </p:cNvPr>
          <p:cNvSpPr>
            <a:spLocks noGrp="1"/>
          </p:cNvSpPr>
          <p:nvPr>
            <p:ph type="dt" sz="half" idx="10"/>
          </p:nvPr>
        </p:nvSpPr>
        <p:spPr/>
        <p:txBody>
          <a:bodyPr/>
          <a:lstStyle/>
          <a:p>
            <a:fld id="{DAF15034-957E-4B5D-A102-7C264CB79211}" type="datetime1">
              <a:rPr lang="en-GB" smtClean="0"/>
              <a:t>05/11/2024</a:t>
            </a:fld>
            <a:endParaRPr lang="en-GB"/>
          </a:p>
        </p:txBody>
      </p:sp>
      <p:sp>
        <p:nvSpPr>
          <p:cNvPr id="4" name="Footer Placeholder 3">
            <a:extLst>
              <a:ext uri="{FF2B5EF4-FFF2-40B4-BE49-F238E27FC236}">
                <a16:creationId xmlns:a16="http://schemas.microsoft.com/office/drawing/2014/main" id="{C6D04A88-5684-47B3-82F6-B2344303B44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69F090F-B801-47E9-8376-8E16D597FA85}"/>
              </a:ext>
            </a:extLst>
          </p:cNvPr>
          <p:cNvSpPr>
            <a:spLocks noGrp="1"/>
          </p:cNvSpPr>
          <p:nvPr>
            <p:ph type="sldNum" sz="quarter" idx="12"/>
          </p:nvPr>
        </p:nvSpPr>
        <p:spPr/>
        <p:txBody>
          <a:bodyPr/>
          <a:lstStyle/>
          <a:p>
            <a:fld id="{CAB6BE38-0ECA-45DB-B963-17D81CC0902E}" type="slidenum">
              <a:rPr lang="en-GB" smtClean="0"/>
              <a:t>‹#›</a:t>
            </a:fld>
            <a:endParaRPr lang="en-GB"/>
          </a:p>
        </p:txBody>
      </p:sp>
    </p:spTree>
    <p:extLst>
      <p:ext uri="{BB962C8B-B14F-4D97-AF65-F5344CB8AC3E}">
        <p14:creationId xmlns:p14="http://schemas.microsoft.com/office/powerpoint/2010/main" val="31732378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0C7891D-D937-4F2D-8DA9-D08B721AA777}"/>
              </a:ext>
            </a:extLst>
          </p:cNvPr>
          <p:cNvSpPr>
            <a:spLocks noGrp="1"/>
          </p:cNvSpPr>
          <p:nvPr>
            <p:ph type="dt" sz="half" idx="10"/>
          </p:nvPr>
        </p:nvSpPr>
        <p:spPr/>
        <p:txBody>
          <a:bodyPr/>
          <a:lstStyle/>
          <a:p>
            <a:fld id="{399A0B8B-3F32-45F9-9493-9F86F00D9773}" type="datetime1">
              <a:rPr lang="en-GB" smtClean="0"/>
              <a:t>05/11/2024</a:t>
            </a:fld>
            <a:endParaRPr lang="en-GB"/>
          </a:p>
        </p:txBody>
      </p:sp>
      <p:sp>
        <p:nvSpPr>
          <p:cNvPr id="3" name="Footer Placeholder 2">
            <a:extLst>
              <a:ext uri="{FF2B5EF4-FFF2-40B4-BE49-F238E27FC236}">
                <a16:creationId xmlns:a16="http://schemas.microsoft.com/office/drawing/2014/main" id="{461998E1-2405-4503-BD1E-D346CA7EE99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9BD5034-5603-46AC-97EC-E8DB95DA3E4F}"/>
              </a:ext>
            </a:extLst>
          </p:cNvPr>
          <p:cNvSpPr>
            <a:spLocks noGrp="1"/>
          </p:cNvSpPr>
          <p:nvPr>
            <p:ph type="sldNum" sz="quarter" idx="12"/>
          </p:nvPr>
        </p:nvSpPr>
        <p:spPr/>
        <p:txBody>
          <a:bodyPr/>
          <a:lstStyle/>
          <a:p>
            <a:fld id="{CAB6BE38-0ECA-45DB-B963-17D81CC0902E}" type="slidenum">
              <a:rPr lang="en-GB" smtClean="0"/>
              <a:t>‹#›</a:t>
            </a:fld>
            <a:endParaRPr lang="en-GB"/>
          </a:p>
        </p:txBody>
      </p:sp>
    </p:spTree>
    <p:extLst>
      <p:ext uri="{BB962C8B-B14F-4D97-AF65-F5344CB8AC3E}">
        <p14:creationId xmlns:p14="http://schemas.microsoft.com/office/powerpoint/2010/main" val="11458679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90B4F-0C58-4F95-870D-7AF6A78A6C9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658977C-48A7-445F-B010-EDEA8A903B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0AAE5C1-CC42-4B17-9997-653DEDDFED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8C272-4FC2-4E39-ABB8-008579EF6B47}"/>
              </a:ext>
            </a:extLst>
          </p:cNvPr>
          <p:cNvSpPr>
            <a:spLocks noGrp="1"/>
          </p:cNvSpPr>
          <p:nvPr>
            <p:ph type="dt" sz="half" idx="10"/>
          </p:nvPr>
        </p:nvSpPr>
        <p:spPr/>
        <p:txBody>
          <a:bodyPr/>
          <a:lstStyle/>
          <a:p>
            <a:fld id="{DBC40AA2-29E2-4D07-A07E-6A3D2F5542C1}" type="datetime1">
              <a:rPr lang="en-GB" smtClean="0"/>
              <a:t>05/11/2024</a:t>
            </a:fld>
            <a:endParaRPr lang="en-GB"/>
          </a:p>
        </p:txBody>
      </p:sp>
      <p:sp>
        <p:nvSpPr>
          <p:cNvPr id="6" name="Footer Placeholder 5">
            <a:extLst>
              <a:ext uri="{FF2B5EF4-FFF2-40B4-BE49-F238E27FC236}">
                <a16:creationId xmlns:a16="http://schemas.microsoft.com/office/drawing/2014/main" id="{49232225-5FAB-4581-99C9-BFAF1DF937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385B7B5-AEE1-4F25-B7CE-0B61C1D6D0B5}"/>
              </a:ext>
            </a:extLst>
          </p:cNvPr>
          <p:cNvSpPr>
            <a:spLocks noGrp="1"/>
          </p:cNvSpPr>
          <p:nvPr>
            <p:ph type="sldNum" sz="quarter" idx="12"/>
          </p:nvPr>
        </p:nvSpPr>
        <p:spPr/>
        <p:txBody>
          <a:bodyPr/>
          <a:lstStyle/>
          <a:p>
            <a:fld id="{CAB6BE38-0ECA-45DB-B963-17D81CC0902E}" type="slidenum">
              <a:rPr lang="en-GB" smtClean="0"/>
              <a:t>‹#›</a:t>
            </a:fld>
            <a:endParaRPr lang="en-GB"/>
          </a:p>
        </p:txBody>
      </p:sp>
    </p:spTree>
    <p:extLst>
      <p:ext uri="{BB962C8B-B14F-4D97-AF65-F5344CB8AC3E}">
        <p14:creationId xmlns:p14="http://schemas.microsoft.com/office/powerpoint/2010/main" val="3618677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A243B-9061-4A77-A0BE-F6575A84EEC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7243231-9553-495D-984F-3D9EC2E861E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CF1D0F9-2940-49ED-8E44-50FD77D18A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C5D084D-A4F4-4A2E-B96B-853FEB9A7E31}"/>
              </a:ext>
            </a:extLst>
          </p:cNvPr>
          <p:cNvSpPr>
            <a:spLocks noGrp="1"/>
          </p:cNvSpPr>
          <p:nvPr>
            <p:ph type="dt" sz="half" idx="10"/>
          </p:nvPr>
        </p:nvSpPr>
        <p:spPr/>
        <p:txBody>
          <a:bodyPr/>
          <a:lstStyle/>
          <a:p>
            <a:fld id="{5445B0C4-669A-4292-9FD2-5DDBA8E90D49}" type="datetime1">
              <a:rPr lang="en-GB" smtClean="0"/>
              <a:t>05/11/2024</a:t>
            </a:fld>
            <a:endParaRPr lang="en-GB"/>
          </a:p>
        </p:txBody>
      </p:sp>
      <p:sp>
        <p:nvSpPr>
          <p:cNvPr id="6" name="Footer Placeholder 5">
            <a:extLst>
              <a:ext uri="{FF2B5EF4-FFF2-40B4-BE49-F238E27FC236}">
                <a16:creationId xmlns:a16="http://schemas.microsoft.com/office/drawing/2014/main" id="{7CE12D89-D005-4E00-B8E6-F85FF951F9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3C2612-50E9-42D8-A76B-54B6BA1D2D87}"/>
              </a:ext>
            </a:extLst>
          </p:cNvPr>
          <p:cNvSpPr>
            <a:spLocks noGrp="1"/>
          </p:cNvSpPr>
          <p:nvPr>
            <p:ph type="sldNum" sz="quarter" idx="12"/>
          </p:nvPr>
        </p:nvSpPr>
        <p:spPr/>
        <p:txBody>
          <a:bodyPr/>
          <a:lstStyle/>
          <a:p>
            <a:fld id="{CAB6BE38-0ECA-45DB-B963-17D81CC0902E}" type="slidenum">
              <a:rPr lang="en-GB" smtClean="0"/>
              <a:t>‹#›</a:t>
            </a:fld>
            <a:endParaRPr lang="en-GB"/>
          </a:p>
        </p:txBody>
      </p:sp>
    </p:spTree>
    <p:extLst>
      <p:ext uri="{BB962C8B-B14F-4D97-AF65-F5344CB8AC3E}">
        <p14:creationId xmlns:p14="http://schemas.microsoft.com/office/powerpoint/2010/main" val="32581274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D4414-1DD9-4DAA-9895-5BCA84881D7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31FD7CE-65BD-415E-8253-66FAE249CBE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77DF04-F526-44C1-83E2-A95B2D620F3D}"/>
              </a:ext>
            </a:extLst>
          </p:cNvPr>
          <p:cNvSpPr>
            <a:spLocks noGrp="1"/>
          </p:cNvSpPr>
          <p:nvPr>
            <p:ph type="dt" sz="half" idx="10"/>
          </p:nvPr>
        </p:nvSpPr>
        <p:spPr/>
        <p:txBody>
          <a:bodyPr/>
          <a:lstStyle/>
          <a:p>
            <a:fld id="{CB99CD66-B77E-477C-A92F-8315FF9529A6}" type="datetime1">
              <a:rPr lang="en-GB" smtClean="0"/>
              <a:t>05/11/2024</a:t>
            </a:fld>
            <a:endParaRPr lang="en-GB"/>
          </a:p>
        </p:txBody>
      </p:sp>
      <p:sp>
        <p:nvSpPr>
          <p:cNvPr id="5" name="Footer Placeholder 4">
            <a:extLst>
              <a:ext uri="{FF2B5EF4-FFF2-40B4-BE49-F238E27FC236}">
                <a16:creationId xmlns:a16="http://schemas.microsoft.com/office/drawing/2014/main" id="{33A2A8CC-B270-4A1C-BA5A-1F4A34DA62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1572BD-AC14-4F29-8C64-3D018718B197}"/>
              </a:ext>
            </a:extLst>
          </p:cNvPr>
          <p:cNvSpPr>
            <a:spLocks noGrp="1"/>
          </p:cNvSpPr>
          <p:nvPr>
            <p:ph type="sldNum" sz="quarter" idx="12"/>
          </p:nvPr>
        </p:nvSpPr>
        <p:spPr/>
        <p:txBody>
          <a:bodyPr/>
          <a:lstStyle/>
          <a:p>
            <a:fld id="{CAB6BE38-0ECA-45DB-B963-17D81CC0902E}" type="slidenum">
              <a:rPr lang="en-GB" smtClean="0"/>
              <a:t>‹#›</a:t>
            </a:fld>
            <a:endParaRPr lang="en-GB"/>
          </a:p>
        </p:txBody>
      </p:sp>
    </p:spTree>
    <p:extLst>
      <p:ext uri="{BB962C8B-B14F-4D97-AF65-F5344CB8AC3E}">
        <p14:creationId xmlns:p14="http://schemas.microsoft.com/office/powerpoint/2010/main" val="34851648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2E8A22-1A9D-4D0B-A62A-BECD55AD3DC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A9890B-A568-4A78-B16B-4951540C9A1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E86190-2E7E-4133-9829-ABE8EB2D0F95}"/>
              </a:ext>
            </a:extLst>
          </p:cNvPr>
          <p:cNvSpPr>
            <a:spLocks noGrp="1"/>
          </p:cNvSpPr>
          <p:nvPr>
            <p:ph type="dt" sz="half" idx="10"/>
          </p:nvPr>
        </p:nvSpPr>
        <p:spPr/>
        <p:txBody>
          <a:bodyPr/>
          <a:lstStyle/>
          <a:p>
            <a:fld id="{710E1340-04A6-416E-9378-E74D4888DEF5}" type="datetime1">
              <a:rPr lang="en-GB" smtClean="0"/>
              <a:t>05/11/2024</a:t>
            </a:fld>
            <a:endParaRPr lang="en-GB"/>
          </a:p>
        </p:txBody>
      </p:sp>
      <p:sp>
        <p:nvSpPr>
          <p:cNvPr id="5" name="Footer Placeholder 4">
            <a:extLst>
              <a:ext uri="{FF2B5EF4-FFF2-40B4-BE49-F238E27FC236}">
                <a16:creationId xmlns:a16="http://schemas.microsoft.com/office/drawing/2014/main" id="{3B8D75A2-21B1-48B0-8C07-449E06A25E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BF0A00-D20B-4C56-A9DA-AA9991BAC6A7}"/>
              </a:ext>
            </a:extLst>
          </p:cNvPr>
          <p:cNvSpPr>
            <a:spLocks noGrp="1"/>
          </p:cNvSpPr>
          <p:nvPr>
            <p:ph type="sldNum" sz="quarter" idx="12"/>
          </p:nvPr>
        </p:nvSpPr>
        <p:spPr/>
        <p:txBody>
          <a:bodyPr/>
          <a:lstStyle/>
          <a:p>
            <a:fld id="{CAB6BE38-0ECA-45DB-B963-17D81CC0902E}" type="slidenum">
              <a:rPr lang="en-GB" smtClean="0"/>
              <a:t>‹#›</a:t>
            </a:fld>
            <a:endParaRPr lang="en-GB"/>
          </a:p>
        </p:txBody>
      </p:sp>
    </p:spTree>
    <p:extLst>
      <p:ext uri="{BB962C8B-B14F-4D97-AF65-F5344CB8AC3E}">
        <p14:creationId xmlns:p14="http://schemas.microsoft.com/office/powerpoint/2010/main" val="38425034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291D4B-81C4-4147-8294-8E5E8C74A10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3094302-7B02-41B7-BE6C-E02CA7CC179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E18B96-9B49-4327-8BEE-8EA5F2529E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AE5D3D-5FB1-4AF6-AF00-D07A4EFC201B}" type="datetime1">
              <a:rPr lang="en-GB" smtClean="0"/>
              <a:t>05/11/2024</a:t>
            </a:fld>
            <a:endParaRPr lang="en-GB"/>
          </a:p>
        </p:txBody>
      </p:sp>
      <p:sp>
        <p:nvSpPr>
          <p:cNvPr id="5" name="Footer Placeholder 4">
            <a:extLst>
              <a:ext uri="{FF2B5EF4-FFF2-40B4-BE49-F238E27FC236}">
                <a16:creationId xmlns:a16="http://schemas.microsoft.com/office/drawing/2014/main" id="{5E8B9630-D2E9-4C89-AA14-C2DABF5F967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277ACE8-4B17-4460-A1B3-F38077466D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AB6BE38-0ECA-45DB-B963-17D81CC0902E}" type="slidenum">
              <a:rPr lang="en-GB" smtClean="0"/>
              <a:t>‹#›</a:t>
            </a:fld>
            <a:endParaRPr lang="en-GB"/>
          </a:p>
        </p:txBody>
      </p:sp>
    </p:spTree>
    <p:extLst>
      <p:ext uri="{BB962C8B-B14F-4D97-AF65-F5344CB8AC3E}">
        <p14:creationId xmlns:p14="http://schemas.microsoft.com/office/powerpoint/2010/main" val="40319227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hyperlink" Target="https://www.nao.org.uk/wp-content/uploads/2018/09/Financial-sustainability-of-police-forces-in-England-and-Wales-2018-Summary.pdf"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local.gov.uk/police-and-crime-panels-1" TargetMode="External"/><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merthyr.gov.uk/media/6138/report-by-the-panel-chief-constable-vaughan.pdf" TargetMode="External"/><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merthyr.gov.uk/media/1165/panel-arrangements-final-24th-may-2013.pdf" TargetMode="External"/><Relationship Id="rId2" Type="http://schemas.openxmlformats.org/officeDocument/2006/relationships/hyperlink" Target="https://www.merthyr.gov.uk/media/1169/terms-of-reference-final-7th-jan-2013.pdf" TargetMode="External"/><Relationship Id="rId1" Type="http://schemas.openxmlformats.org/officeDocument/2006/relationships/slideLayout" Target="../slideLayouts/slideLayout2.xml"/><Relationship Id="rId4" Type="http://schemas.openxmlformats.org/officeDocument/2006/relationships/hyperlink" Target="https://www.merthyr.gov.uk/media/3744/rules-of-procedure-10th-april-2018.pdf" TargetMode="External"/></Relationships>
</file>

<file path=ppt/slides/_rels/slide32.xml.rels><?xml version="1.0" encoding="UTF-8" standalone="yes"?>
<Relationships xmlns="http://schemas.openxmlformats.org/package/2006/relationships"><Relationship Id="rId2" Type="http://schemas.openxmlformats.org/officeDocument/2006/relationships/hyperlink" Target="https://www.wlga.wales/police-and-crime-panels"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2D4C4F8-D738-3093-D9F8-73C963E0C4BD}"/>
              </a:ext>
            </a:extLst>
          </p:cNvPr>
          <p:cNvPicPr>
            <a:picLocks noChangeAspect="1"/>
          </p:cNvPicPr>
          <p:nvPr/>
        </p:nvPicPr>
        <p:blipFill>
          <a:blip r:embed="rId2"/>
          <a:srcRect t="23103" r="9091"/>
          <a:stretch/>
        </p:blipFill>
        <p:spPr>
          <a:xfrm>
            <a:off x="20" y="10"/>
            <a:ext cx="12191981" cy="6857990"/>
          </a:xfrm>
          <a:prstGeom prst="rect">
            <a:avLst/>
          </a:prstGeom>
        </p:spPr>
      </p:pic>
      <p:sp>
        <p:nvSpPr>
          <p:cNvPr id="22" name="Rectangle 21">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281002A-5EEF-4C37-A993-E4EEC4A2FE00}"/>
              </a:ext>
            </a:extLst>
          </p:cNvPr>
          <p:cNvSpPr>
            <a:spLocks noGrp="1"/>
          </p:cNvSpPr>
          <p:nvPr>
            <p:ph type="ctrTitle"/>
          </p:nvPr>
        </p:nvSpPr>
        <p:spPr>
          <a:xfrm>
            <a:off x="404553" y="3091928"/>
            <a:ext cx="9078562" cy="2387600"/>
          </a:xfrm>
        </p:spPr>
        <p:txBody>
          <a:bodyPr>
            <a:normAutofit/>
          </a:bodyPr>
          <a:lstStyle/>
          <a:p>
            <a:pPr algn="l"/>
            <a:r>
              <a:rPr lang="en-GB" sz="6600">
                <a:solidFill>
                  <a:schemeClr val="bg1"/>
                </a:solidFill>
              </a:rPr>
              <a:t>PCPs, PCCs, and CCs</a:t>
            </a:r>
          </a:p>
        </p:txBody>
      </p:sp>
      <p:sp>
        <p:nvSpPr>
          <p:cNvPr id="24" name="Rectangle: Rounded Corners 23">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2F0F27D0-7109-4589-85D2-74723044026F}"/>
              </a:ext>
            </a:extLst>
          </p:cNvPr>
          <p:cNvSpPr>
            <a:spLocks noGrp="1"/>
          </p:cNvSpPr>
          <p:nvPr>
            <p:ph type="subTitle" idx="1"/>
          </p:nvPr>
        </p:nvSpPr>
        <p:spPr>
          <a:xfrm>
            <a:off x="404553" y="5624945"/>
            <a:ext cx="9078562" cy="592975"/>
          </a:xfrm>
        </p:spPr>
        <p:txBody>
          <a:bodyPr anchor="ctr">
            <a:noAutofit/>
          </a:bodyPr>
          <a:lstStyle/>
          <a:p>
            <a:pPr algn="l"/>
            <a:r>
              <a:rPr lang="en-GB" sz="2000" dirty="0">
                <a:solidFill>
                  <a:schemeClr val="bg1"/>
                </a:solidFill>
              </a:rPr>
              <a:t>Police governance and structures</a:t>
            </a:r>
          </a:p>
          <a:p>
            <a:pPr algn="l"/>
            <a:r>
              <a:rPr lang="en-GB" sz="2000" dirty="0">
                <a:solidFill>
                  <a:schemeClr val="bg1"/>
                </a:solidFill>
              </a:rPr>
              <a:t>(Police &amp; Crime Panels; Police &amp; Crime Commissioners, Chief Constables)</a:t>
            </a:r>
          </a:p>
        </p:txBody>
      </p:sp>
      <p:sp>
        <p:nvSpPr>
          <p:cNvPr id="4" name="Slide Number Placeholder 3">
            <a:extLst>
              <a:ext uri="{FF2B5EF4-FFF2-40B4-BE49-F238E27FC236}">
                <a16:creationId xmlns:a16="http://schemas.microsoft.com/office/drawing/2014/main" id="{62F4994A-9363-402C-9126-36A49B2AF779}"/>
              </a:ext>
            </a:extLst>
          </p:cNvPr>
          <p:cNvSpPr>
            <a:spLocks noGrp="1"/>
          </p:cNvSpPr>
          <p:nvPr>
            <p:ph type="sldNum" sz="quarter" idx="12"/>
          </p:nvPr>
        </p:nvSpPr>
        <p:spPr>
          <a:xfrm>
            <a:off x="9041199" y="6356350"/>
            <a:ext cx="2743200" cy="365125"/>
          </a:xfrm>
        </p:spPr>
        <p:txBody>
          <a:bodyPr>
            <a:normAutofit/>
          </a:bodyPr>
          <a:lstStyle/>
          <a:p>
            <a:pPr>
              <a:spcAft>
                <a:spcPts val="600"/>
              </a:spcAft>
            </a:pPr>
            <a:fld id="{CAB6BE38-0ECA-45DB-B963-17D81CC0902E}" type="slidenum">
              <a:rPr lang="en-GB">
                <a:solidFill>
                  <a:schemeClr val="bg1"/>
                </a:solidFill>
              </a:rPr>
              <a:pPr>
                <a:spcAft>
                  <a:spcPts val="600"/>
                </a:spcAft>
              </a:pPr>
              <a:t>1</a:t>
            </a:fld>
            <a:endParaRPr lang="en-GB">
              <a:solidFill>
                <a:schemeClr val="bg1"/>
              </a:solidFill>
            </a:endParaRPr>
          </a:p>
        </p:txBody>
      </p:sp>
    </p:spTree>
    <p:extLst>
      <p:ext uri="{BB962C8B-B14F-4D97-AF65-F5344CB8AC3E}">
        <p14:creationId xmlns:p14="http://schemas.microsoft.com/office/powerpoint/2010/main" val="408879665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85ADE-F46C-4525-8890-08312275D08E}"/>
              </a:ext>
            </a:extLst>
          </p:cNvPr>
          <p:cNvSpPr>
            <a:spLocks noGrp="1"/>
          </p:cNvSpPr>
          <p:nvPr>
            <p:ph type="title"/>
          </p:nvPr>
        </p:nvSpPr>
        <p:spPr>
          <a:xfrm>
            <a:off x="648929" y="629266"/>
            <a:ext cx="3505495" cy="1622321"/>
          </a:xfrm>
        </p:spPr>
        <p:txBody>
          <a:bodyPr>
            <a:normAutofit/>
          </a:bodyPr>
          <a:lstStyle/>
          <a:p>
            <a:r>
              <a:rPr lang="en-GB" dirty="0"/>
              <a:t>Focus</a:t>
            </a:r>
          </a:p>
        </p:txBody>
      </p:sp>
      <p:sp>
        <p:nvSpPr>
          <p:cNvPr id="3" name="Content Placeholder 2">
            <a:extLst>
              <a:ext uri="{FF2B5EF4-FFF2-40B4-BE49-F238E27FC236}">
                <a16:creationId xmlns:a16="http://schemas.microsoft.com/office/drawing/2014/main" id="{4734DE96-70F3-4616-8357-BBD2CA83A73D}"/>
              </a:ext>
            </a:extLst>
          </p:cNvPr>
          <p:cNvSpPr>
            <a:spLocks noGrp="1"/>
          </p:cNvSpPr>
          <p:nvPr>
            <p:ph idx="1"/>
          </p:nvPr>
        </p:nvSpPr>
        <p:spPr>
          <a:xfrm>
            <a:off x="648929" y="2251587"/>
            <a:ext cx="3876416" cy="3785419"/>
          </a:xfrm>
        </p:spPr>
        <p:txBody>
          <a:bodyPr>
            <a:normAutofit/>
          </a:bodyPr>
          <a:lstStyle/>
          <a:p>
            <a:r>
              <a:rPr lang="en-GB" sz="2400" dirty="0"/>
              <a:t>Police Reform and Social Responsibility Act 2011</a:t>
            </a:r>
          </a:p>
          <a:p>
            <a:r>
              <a:rPr lang="en-GB" sz="2400" dirty="0"/>
              <a:t>The Policing Protocol Order</a:t>
            </a:r>
          </a:p>
          <a:p>
            <a:r>
              <a:rPr lang="en-GB" sz="2400" dirty="0"/>
              <a:t>Legislative Framework</a:t>
            </a:r>
          </a:p>
          <a:p>
            <a:r>
              <a:rPr lang="en-GB" sz="2400" dirty="0"/>
              <a:t>Tensions</a:t>
            </a:r>
          </a:p>
          <a:p>
            <a:r>
              <a:rPr lang="en-GB" sz="2400" dirty="0"/>
              <a:t>Silk Commission on Devolution</a:t>
            </a:r>
          </a:p>
          <a:p>
            <a:r>
              <a:rPr lang="en-GB" sz="2400" dirty="0"/>
              <a:t>Panels </a:t>
            </a:r>
          </a:p>
          <a:p>
            <a:endParaRPr lang="en-GB" sz="2000" dirty="0"/>
          </a:p>
          <a:p>
            <a:endParaRPr lang="en-GB" sz="2000" dirty="0"/>
          </a:p>
          <a:p>
            <a:endParaRPr lang="en-GB" sz="2000" dirty="0"/>
          </a:p>
        </p:txBody>
      </p:sp>
      <p:sp>
        <p:nvSpPr>
          <p:cNvPr id="11" name="Rectangle 1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8DC8DEB7-8995-4ED5-A18D-EF2B1CA6764A}"/>
              </a:ext>
            </a:extLst>
          </p:cNvPr>
          <p:cNvPicPr>
            <a:picLocks noChangeAspect="1"/>
          </p:cNvPicPr>
          <p:nvPr/>
        </p:nvPicPr>
        <p:blipFill>
          <a:blip r:embed="rId2"/>
          <a:stretch>
            <a:fillRect/>
          </a:stretch>
        </p:blipFill>
        <p:spPr>
          <a:xfrm>
            <a:off x="5405862" y="1576433"/>
            <a:ext cx="6019331" cy="3701888"/>
          </a:xfrm>
          <a:prstGeom prst="rect">
            <a:avLst/>
          </a:prstGeom>
          <a:effectLst/>
        </p:spPr>
      </p:pic>
      <p:sp>
        <p:nvSpPr>
          <p:cNvPr id="4" name="Slide Number Placeholder 3">
            <a:extLst>
              <a:ext uri="{FF2B5EF4-FFF2-40B4-BE49-F238E27FC236}">
                <a16:creationId xmlns:a16="http://schemas.microsoft.com/office/drawing/2014/main" id="{65C7551C-731C-472C-94D0-3A0245B3A00E}"/>
              </a:ext>
            </a:extLst>
          </p:cNvPr>
          <p:cNvSpPr>
            <a:spLocks noGrp="1"/>
          </p:cNvSpPr>
          <p:nvPr>
            <p:ph type="sldNum" sz="quarter" idx="12"/>
          </p:nvPr>
        </p:nvSpPr>
        <p:spPr>
          <a:xfrm>
            <a:off x="8610600" y="6356350"/>
            <a:ext cx="2743200" cy="365125"/>
          </a:xfrm>
        </p:spPr>
        <p:txBody>
          <a:bodyPr>
            <a:normAutofit/>
          </a:bodyPr>
          <a:lstStyle/>
          <a:p>
            <a:pPr>
              <a:spcAft>
                <a:spcPts val="600"/>
              </a:spcAft>
            </a:pPr>
            <a:fld id="{CAB6BE38-0ECA-45DB-B963-17D81CC0902E}" type="slidenum">
              <a:rPr lang="en-GB">
                <a:solidFill>
                  <a:srgbClr val="303030"/>
                </a:solidFill>
              </a:rPr>
              <a:pPr>
                <a:spcAft>
                  <a:spcPts val="600"/>
                </a:spcAft>
              </a:pPr>
              <a:t>2</a:t>
            </a:fld>
            <a:endParaRPr lang="en-GB">
              <a:solidFill>
                <a:srgbClr val="303030"/>
              </a:solidFill>
            </a:endParaRPr>
          </a:p>
        </p:txBody>
      </p:sp>
    </p:spTree>
    <p:extLst>
      <p:ext uri="{BB962C8B-B14F-4D97-AF65-F5344CB8AC3E}">
        <p14:creationId xmlns:p14="http://schemas.microsoft.com/office/powerpoint/2010/main" val="41365798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9" y="450221"/>
            <a:ext cx="3362146" cy="391152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CD5B1EEB-2562-43F3-B0D1-F98B4B7619E9}"/>
              </a:ext>
            </a:extLst>
          </p:cNvPr>
          <p:cNvSpPr>
            <a:spLocks noGrp="1"/>
          </p:cNvSpPr>
          <p:nvPr>
            <p:ph type="title"/>
          </p:nvPr>
        </p:nvSpPr>
        <p:spPr>
          <a:xfrm>
            <a:off x="774700" y="683582"/>
            <a:ext cx="2927287" cy="3308996"/>
          </a:xfrm>
        </p:spPr>
        <p:txBody>
          <a:bodyPr>
            <a:normAutofit/>
          </a:bodyPr>
          <a:lstStyle/>
          <a:p>
            <a:r>
              <a:rPr lang="en-GB" sz="3500" dirty="0">
                <a:solidFill>
                  <a:srgbClr val="FFFFFF"/>
                </a:solidFill>
              </a:rPr>
              <a:t>Police Reform and Social Responsibility Act 2012 </a:t>
            </a:r>
            <a:br>
              <a:rPr lang="en-GB" sz="3500" dirty="0">
                <a:solidFill>
                  <a:srgbClr val="FFFFFF"/>
                </a:solidFill>
              </a:rPr>
            </a:br>
            <a:r>
              <a:rPr lang="en-GB" sz="3500" dirty="0">
                <a:solidFill>
                  <a:srgbClr val="FFFFFF"/>
                </a:solidFill>
              </a:rPr>
              <a:t>(the Act)</a:t>
            </a:r>
          </a:p>
        </p:txBody>
      </p:sp>
      <p:pic>
        <p:nvPicPr>
          <p:cNvPr id="5" name="Picture 4" descr="Text, letter&#10;&#10;Description automatically generated">
            <a:extLst>
              <a:ext uri="{FF2B5EF4-FFF2-40B4-BE49-F238E27FC236}">
                <a16:creationId xmlns:a16="http://schemas.microsoft.com/office/drawing/2014/main" id="{E62D1464-6EC8-4214-BD8F-A1223725197D}"/>
              </a:ext>
            </a:extLst>
          </p:cNvPr>
          <p:cNvPicPr>
            <a:picLocks noChangeAspect="1"/>
          </p:cNvPicPr>
          <p:nvPr/>
        </p:nvPicPr>
        <p:blipFill rotWithShape="1">
          <a:blip r:embed="rId2"/>
          <a:srcRect l="4304" r="4088" b="-3"/>
          <a:stretch/>
        </p:blipFill>
        <p:spPr>
          <a:xfrm>
            <a:off x="3988092" y="448054"/>
            <a:ext cx="4036457" cy="5954580"/>
          </a:xfrm>
          <a:prstGeom prst="rect">
            <a:avLst/>
          </a:prstGeom>
          <a:ln w="28575">
            <a:solidFill>
              <a:schemeClr val="tx1"/>
            </a:solidFill>
          </a:ln>
        </p:spPr>
      </p:pic>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88443" y="445459"/>
            <a:ext cx="3522149" cy="595717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2DF6B0D-9AFB-4E51-81DC-462E0769151B}"/>
              </a:ext>
            </a:extLst>
          </p:cNvPr>
          <p:cNvSpPr>
            <a:spLocks noGrp="1"/>
          </p:cNvSpPr>
          <p:nvPr>
            <p:ph idx="1"/>
          </p:nvPr>
        </p:nvSpPr>
        <p:spPr>
          <a:xfrm>
            <a:off x="8460981" y="683582"/>
            <a:ext cx="3186522" cy="5359216"/>
          </a:xfrm>
        </p:spPr>
        <p:txBody>
          <a:bodyPr anchor="ctr">
            <a:normAutofit/>
          </a:bodyPr>
          <a:lstStyle/>
          <a:p>
            <a:r>
              <a:rPr lang="en-US" sz="2400" dirty="0"/>
              <a:t>Replaced police authorities with directly elected Police and Crime Commissioners, with the aim of improving police accountability</a:t>
            </a:r>
          </a:p>
          <a:p>
            <a:r>
              <a:rPr lang="en-US" sz="2400" dirty="0"/>
              <a:t>Amended the Licensing Act 2003 </a:t>
            </a:r>
          </a:p>
          <a:p>
            <a:r>
              <a:rPr lang="en-US" sz="2400" dirty="0"/>
              <a:t>Parliament Square protest regulation – prevent encampments</a:t>
            </a:r>
          </a:p>
        </p:txBody>
      </p:sp>
      <p:sp>
        <p:nvSpPr>
          <p:cNvPr id="14" name="Rectangle 13">
            <a:extLst>
              <a:ext uri="{FF2B5EF4-FFF2-40B4-BE49-F238E27FC236}">
                <a16:creationId xmlns:a16="http://schemas.microsoft.com/office/drawing/2014/main" id="{05CC4153-3F0D-4F4C-8F12-E8FC3FA40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8" y="4517136"/>
            <a:ext cx="3362146" cy="1890452"/>
          </a:xfrm>
          <a:prstGeom prst="rect">
            <a:avLst/>
          </a:prstGeom>
          <a:solidFill>
            <a:srgbClr val="32344E">
              <a:alpha val="95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 name="Slide Number Placeholder 5">
            <a:extLst>
              <a:ext uri="{FF2B5EF4-FFF2-40B4-BE49-F238E27FC236}">
                <a16:creationId xmlns:a16="http://schemas.microsoft.com/office/drawing/2014/main" id="{854960CB-24F5-4F96-9ED4-D4D031DBC6FA}"/>
              </a:ext>
            </a:extLst>
          </p:cNvPr>
          <p:cNvSpPr>
            <a:spLocks noGrp="1"/>
          </p:cNvSpPr>
          <p:nvPr>
            <p:ph type="sldNum" sz="quarter" idx="12"/>
          </p:nvPr>
        </p:nvSpPr>
        <p:spPr/>
        <p:txBody>
          <a:bodyPr/>
          <a:lstStyle/>
          <a:p>
            <a:fld id="{CAB6BE38-0ECA-45DB-B963-17D81CC0902E}" type="slidenum">
              <a:rPr lang="en-GB" smtClean="0"/>
              <a:t>3</a:t>
            </a:fld>
            <a:endParaRPr lang="en-GB"/>
          </a:p>
        </p:txBody>
      </p:sp>
    </p:spTree>
    <p:extLst>
      <p:ext uri="{BB962C8B-B14F-4D97-AF65-F5344CB8AC3E}">
        <p14:creationId xmlns:p14="http://schemas.microsoft.com/office/powerpoint/2010/main" val="945146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374D47">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D5B1EEB-2562-43F3-B0D1-F98B4B7619E9}"/>
              </a:ext>
            </a:extLst>
          </p:cNvPr>
          <p:cNvSpPr>
            <a:spLocks noGrp="1"/>
          </p:cNvSpPr>
          <p:nvPr>
            <p:ph type="title"/>
          </p:nvPr>
        </p:nvSpPr>
        <p:spPr>
          <a:xfrm>
            <a:off x="524256" y="491260"/>
            <a:ext cx="6594189" cy="1625210"/>
          </a:xfrm>
        </p:spPr>
        <p:txBody>
          <a:bodyPr>
            <a:normAutofit/>
          </a:bodyPr>
          <a:lstStyle/>
          <a:p>
            <a:r>
              <a:rPr lang="en-GB">
                <a:solidFill>
                  <a:srgbClr val="FFFFFF"/>
                </a:solidFill>
              </a:rPr>
              <a:t>Police Reform and Social Responsibility Act 2012</a:t>
            </a:r>
          </a:p>
        </p:txBody>
      </p:sp>
      <p:pic>
        <p:nvPicPr>
          <p:cNvPr id="5" name="Picture 4">
            <a:extLst>
              <a:ext uri="{FF2B5EF4-FFF2-40B4-BE49-F238E27FC236}">
                <a16:creationId xmlns:a16="http://schemas.microsoft.com/office/drawing/2014/main" id="{13909DE6-5AB9-4A06-9545-3D9063A2761D}"/>
              </a:ext>
            </a:extLst>
          </p:cNvPr>
          <p:cNvPicPr>
            <a:picLocks noChangeAspect="1"/>
          </p:cNvPicPr>
          <p:nvPr/>
        </p:nvPicPr>
        <p:blipFill rotWithShape="1">
          <a:blip r:embed="rId2"/>
          <a:srcRect r="1" b="3655"/>
          <a:stretch/>
        </p:blipFill>
        <p:spPr>
          <a:xfrm>
            <a:off x="327547" y="2454903"/>
            <a:ext cx="7058306" cy="4080254"/>
          </a:xfrm>
          <a:prstGeom prst="rect">
            <a:avLst/>
          </a:prstGeom>
        </p:spPr>
      </p:pic>
      <p:sp>
        <p:nvSpPr>
          <p:cNvPr id="23"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2DF6B0D-9AFB-4E51-81DC-462E0769151B}"/>
              </a:ext>
            </a:extLst>
          </p:cNvPr>
          <p:cNvSpPr>
            <a:spLocks noGrp="1"/>
          </p:cNvSpPr>
          <p:nvPr>
            <p:ph idx="1"/>
          </p:nvPr>
        </p:nvSpPr>
        <p:spPr>
          <a:xfrm>
            <a:off x="7556975" y="653144"/>
            <a:ext cx="4307478" cy="5682342"/>
          </a:xfrm>
        </p:spPr>
        <p:txBody>
          <a:bodyPr anchor="ctr">
            <a:noAutofit/>
          </a:bodyPr>
          <a:lstStyle/>
          <a:p>
            <a:r>
              <a:rPr lang="en-US" sz="2400" dirty="0">
                <a:solidFill>
                  <a:srgbClr val="FFFFFF"/>
                </a:solidFill>
              </a:rPr>
              <a:t>Encampments and amplified noise</a:t>
            </a:r>
          </a:p>
          <a:p>
            <a:r>
              <a:rPr lang="en-US" sz="2400" dirty="0">
                <a:solidFill>
                  <a:srgbClr val="FFFFFF"/>
                </a:solidFill>
              </a:rPr>
              <a:t>Home Secretary to temporarily ban drugs for up to a year</a:t>
            </a:r>
          </a:p>
          <a:p>
            <a:r>
              <a:rPr lang="en-US" sz="2400" dirty="0">
                <a:solidFill>
                  <a:srgbClr val="FFFFFF"/>
                </a:solidFill>
              </a:rPr>
              <a:t>Requirement for prosecutors to seek support of the Director of Public Prosecutions prior to the issue of an arrest warrant for ‘universal jurisdiction’ offences such as war crimes or torture</a:t>
            </a:r>
          </a:p>
          <a:p>
            <a:r>
              <a:rPr lang="en-US" sz="2400" dirty="0">
                <a:solidFill>
                  <a:srgbClr val="FFFFFF"/>
                </a:solidFill>
              </a:rPr>
              <a:t>The Government's aim in introducing this change is to prevent the courts being used for political purposes.</a:t>
            </a:r>
            <a:endParaRPr lang="en-GB" sz="2400" dirty="0">
              <a:solidFill>
                <a:srgbClr val="FFFFFF"/>
              </a:solidFill>
            </a:endParaRPr>
          </a:p>
        </p:txBody>
      </p:sp>
      <p:sp>
        <p:nvSpPr>
          <p:cNvPr id="6" name="Slide Number Placeholder 5">
            <a:extLst>
              <a:ext uri="{FF2B5EF4-FFF2-40B4-BE49-F238E27FC236}">
                <a16:creationId xmlns:a16="http://schemas.microsoft.com/office/drawing/2014/main" id="{2BBF98E2-29AA-423C-A1C9-FACAF54211A7}"/>
              </a:ext>
            </a:extLst>
          </p:cNvPr>
          <p:cNvSpPr>
            <a:spLocks noGrp="1"/>
          </p:cNvSpPr>
          <p:nvPr>
            <p:ph type="sldNum" sz="quarter" idx="12"/>
          </p:nvPr>
        </p:nvSpPr>
        <p:spPr/>
        <p:txBody>
          <a:bodyPr/>
          <a:lstStyle/>
          <a:p>
            <a:fld id="{CAB6BE38-0ECA-45DB-B963-17D81CC0902E}" type="slidenum">
              <a:rPr lang="en-GB" smtClean="0"/>
              <a:t>4</a:t>
            </a:fld>
            <a:endParaRPr lang="en-GB"/>
          </a:p>
        </p:txBody>
      </p:sp>
    </p:spTree>
    <p:extLst>
      <p:ext uri="{BB962C8B-B14F-4D97-AF65-F5344CB8AC3E}">
        <p14:creationId xmlns:p14="http://schemas.microsoft.com/office/powerpoint/2010/main" val="2065184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AF2893A-00E3-4FCA-82D9-864114DC6E32}"/>
              </a:ext>
            </a:extLst>
          </p:cNvPr>
          <p:cNvSpPr>
            <a:spLocks noGrp="1"/>
          </p:cNvSpPr>
          <p:nvPr>
            <p:ph type="title"/>
          </p:nvPr>
        </p:nvSpPr>
        <p:spPr>
          <a:xfrm>
            <a:off x="838200" y="365125"/>
            <a:ext cx="6085114" cy="1325563"/>
          </a:xfrm>
        </p:spPr>
        <p:txBody>
          <a:bodyPr/>
          <a:lstStyle/>
          <a:p>
            <a:r>
              <a:rPr lang="en-GB" dirty="0"/>
              <a:t>Policing Protocol Order</a:t>
            </a:r>
          </a:p>
        </p:txBody>
      </p:sp>
      <p:sp>
        <p:nvSpPr>
          <p:cNvPr id="3" name="Content Placeholder 2">
            <a:extLst>
              <a:ext uri="{FF2B5EF4-FFF2-40B4-BE49-F238E27FC236}">
                <a16:creationId xmlns:a16="http://schemas.microsoft.com/office/drawing/2014/main" id="{11A6686F-0F73-4F7A-A96D-57A385200EFD}"/>
              </a:ext>
            </a:extLst>
          </p:cNvPr>
          <p:cNvSpPr>
            <a:spLocks noGrp="1"/>
          </p:cNvSpPr>
          <p:nvPr>
            <p:ph idx="1"/>
          </p:nvPr>
        </p:nvSpPr>
        <p:spPr>
          <a:xfrm>
            <a:off x="373224" y="1690688"/>
            <a:ext cx="6699380" cy="4486275"/>
          </a:xfrm>
        </p:spPr>
        <p:txBody>
          <a:bodyPr>
            <a:normAutofit/>
          </a:bodyPr>
          <a:lstStyle/>
          <a:p>
            <a:r>
              <a:rPr lang="en-US" dirty="0"/>
              <a:t>Issued in accordance with the requirements of the Police Reform and Social Responsibility Act 2011</a:t>
            </a:r>
          </a:p>
          <a:p>
            <a:r>
              <a:rPr lang="en-US" dirty="0"/>
              <a:t>Sets of the functions for:</a:t>
            </a:r>
          </a:p>
          <a:p>
            <a:pPr marL="0" indent="0">
              <a:buNone/>
            </a:pPr>
            <a:endParaRPr lang="en-US" dirty="0"/>
          </a:p>
          <a:p>
            <a:pPr lvl="1"/>
            <a:r>
              <a:rPr lang="en-US" dirty="0"/>
              <a:t>Police and Crime Commissioners </a:t>
            </a:r>
          </a:p>
          <a:p>
            <a:pPr lvl="1"/>
            <a:r>
              <a:rPr lang="en-US" dirty="0"/>
              <a:t>Mayor‘s Office for Policing and Crime (MOPC)</a:t>
            </a:r>
          </a:p>
          <a:p>
            <a:pPr lvl="1"/>
            <a:r>
              <a:rPr lang="en-US" dirty="0"/>
              <a:t>Chief Constables</a:t>
            </a:r>
          </a:p>
          <a:p>
            <a:pPr lvl="1"/>
            <a:r>
              <a:rPr lang="en-US" dirty="0"/>
              <a:t>Police and Crime Panels </a:t>
            </a:r>
          </a:p>
          <a:p>
            <a:pPr lvl="1"/>
            <a:r>
              <a:rPr lang="en-US" dirty="0"/>
              <a:t>London Assembly Police and Crime Panel</a:t>
            </a:r>
          </a:p>
          <a:p>
            <a:endParaRPr lang="en-GB" dirty="0"/>
          </a:p>
        </p:txBody>
      </p:sp>
      <p:pic>
        <p:nvPicPr>
          <p:cNvPr id="5" name="Picture 4">
            <a:extLst>
              <a:ext uri="{FF2B5EF4-FFF2-40B4-BE49-F238E27FC236}">
                <a16:creationId xmlns:a16="http://schemas.microsoft.com/office/drawing/2014/main" id="{C85041FF-0E41-407A-B2EC-C9D1EB77B0BA}"/>
              </a:ext>
            </a:extLst>
          </p:cNvPr>
          <p:cNvPicPr>
            <a:picLocks noChangeAspect="1"/>
          </p:cNvPicPr>
          <p:nvPr/>
        </p:nvPicPr>
        <p:blipFill>
          <a:blip r:embed="rId2"/>
          <a:stretch>
            <a:fillRect/>
          </a:stretch>
        </p:blipFill>
        <p:spPr>
          <a:xfrm>
            <a:off x="7155212" y="0"/>
            <a:ext cx="5036788" cy="6858000"/>
          </a:xfrm>
          <a:prstGeom prst="rect">
            <a:avLst/>
          </a:prstGeom>
          <a:ln w="28575">
            <a:solidFill>
              <a:schemeClr val="tx1"/>
            </a:solidFill>
          </a:ln>
        </p:spPr>
      </p:pic>
      <p:sp>
        <p:nvSpPr>
          <p:cNvPr id="7" name="Slide Number Placeholder 6">
            <a:extLst>
              <a:ext uri="{FF2B5EF4-FFF2-40B4-BE49-F238E27FC236}">
                <a16:creationId xmlns:a16="http://schemas.microsoft.com/office/drawing/2014/main" id="{DA1CF64D-94D4-41D0-8B8D-85EBFE007E74}"/>
              </a:ext>
            </a:extLst>
          </p:cNvPr>
          <p:cNvSpPr>
            <a:spLocks noGrp="1"/>
          </p:cNvSpPr>
          <p:nvPr>
            <p:ph type="sldNum" sz="quarter" idx="12"/>
          </p:nvPr>
        </p:nvSpPr>
        <p:spPr/>
        <p:txBody>
          <a:bodyPr/>
          <a:lstStyle/>
          <a:p>
            <a:fld id="{CAB6BE38-0ECA-45DB-B963-17D81CC0902E}" type="slidenum">
              <a:rPr lang="en-GB" smtClean="0"/>
              <a:t>5</a:t>
            </a:fld>
            <a:endParaRPr lang="en-GB"/>
          </a:p>
        </p:txBody>
      </p:sp>
    </p:spTree>
    <p:extLst>
      <p:ext uri="{BB962C8B-B14F-4D97-AF65-F5344CB8AC3E}">
        <p14:creationId xmlns:p14="http://schemas.microsoft.com/office/powerpoint/2010/main" val="3073512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 calcmode="lin" valueType="num">
                                      <p:cBhvr additive="base">
                                        <p:cTn id="3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00543-317D-4113-9552-EB15C3402FB8}"/>
              </a:ext>
            </a:extLst>
          </p:cNvPr>
          <p:cNvSpPr>
            <a:spLocks noGrp="1"/>
          </p:cNvSpPr>
          <p:nvPr>
            <p:ph type="title"/>
          </p:nvPr>
        </p:nvSpPr>
        <p:spPr/>
        <p:txBody>
          <a:bodyPr/>
          <a:lstStyle/>
          <a:p>
            <a:r>
              <a:rPr lang="en-GB" dirty="0"/>
              <a:t>A nod to culture?</a:t>
            </a:r>
          </a:p>
        </p:txBody>
      </p:sp>
      <p:sp>
        <p:nvSpPr>
          <p:cNvPr id="3" name="Content Placeholder 2">
            <a:extLst>
              <a:ext uri="{FF2B5EF4-FFF2-40B4-BE49-F238E27FC236}">
                <a16:creationId xmlns:a16="http://schemas.microsoft.com/office/drawing/2014/main" id="{7A151D95-7D3A-4CDD-9A37-7E4708A2FFA8}"/>
              </a:ext>
            </a:extLst>
          </p:cNvPr>
          <p:cNvSpPr>
            <a:spLocks noGrp="1"/>
          </p:cNvSpPr>
          <p:nvPr>
            <p:ph idx="1"/>
          </p:nvPr>
        </p:nvSpPr>
        <p:spPr>
          <a:xfrm>
            <a:off x="838200" y="1825625"/>
            <a:ext cx="4781365" cy="4351338"/>
          </a:xfrm>
        </p:spPr>
        <p:txBody>
          <a:bodyPr/>
          <a:lstStyle/>
          <a:p>
            <a:r>
              <a:rPr lang="en-US" dirty="0"/>
              <a:t>“An effective, constructive working relationship is more likely to be achieved where communication and clarity of understanding are at their highest. Mutual understanding of, and respect for, each party‘s statutory functions will serve to enhance policing for local communities.”</a:t>
            </a:r>
          </a:p>
          <a:p>
            <a:endParaRPr lang="en-GB" dirty="0"/>
          </a:p>
        </p:txBody>
      </p:sp>
      <p:sp>
        <p:nvSpPr>
          <p:cNvPr id="4" name="TextBox 3">
            <a:extLst>
              <a:ext uri="{FF2B5EF4-FFF2-40B4-BE49-F238E27FC236}">
                <a16:creationId xmlns:a16="http://schemas.microsoft.com/office/drawing/2014/main" id="{E9818147-2409-4C2F-990E-99CF3E7040A0}"/>
              </a:ext>
            </a:extLst>
          </p:cNvPr>
          <p:cNvSpPr txBox="1"/>
          <p:nvPr/>
        </p:nvSpPr>
        <p:spPr>
          <a:xfrm>
            <a:off x="6572437" y="2305615"/>
            <a:ext cx="4589756" cy="2246769"/>
          </a:xfrm>
          <a:prstGeom prst="rect">
            <a:avLst/>
          </a:prstGeom>
          <a:solidFill>
            <a:srgbClr val="FFFF00"/>
          </a:solidFill>
          <a:ln w="28575">
            <a:solidFill>
              <a:schemeClr val="tx1"/>
            </a:solidFill>
          </a:ln>
        </p:spPr>
        <p:txBody>
          <a:bodyPr wrap="square" rtlCol="0">
            <a:spAutoFit/>
          </a:bodyPr>
          <a:lstStyle/>
          <a:p>
            <a:pPr algn="ctr"/>
            <a:r>
              <a:rPr lang="en-GB" sz="2800" dirty="0"/>
              <a:t>Communication and clarity of understanding at their highest</a:t>
            </a:r>
          </a:p>
          <a:p>
            <a:pPr algn="ctr"/>
            <a:endParaRPr lang="en-GB" sz="2800" dirty="0"/>
          </a:p>
          <a:p>
            <a:pPr algn="ctr"/>
            <a:r>
              <a:rPr lang="en-GB" sz="2800" dirty="0"/>
              <a:t>Mutual understanding and respect</a:t>
            </a:r>
          </a:p>
        </p:txBody>
      </p:sp>
      <p:sp>
        <p:nvSpPr>
          <p:cNvPr id="5" name="TextBox 4">
            <a:extLst>
              <a:ext uri="{FF2B5EF4-FFF2-40B4-BE49-F238E27FC236}">
                <a16:creationId xmlns:a16="http://schemas.microsoft.com/office/drawing/2014/main" id="{4FF90A41-D951-46D7-B66C-5E832A401EF2}"/>
              </a:ext>
            </a:extLst>
          </p:cNvPr>
          <p:cNvSpPr txBox="1"/>
          <p:nvPr/>
        </p:nvSpPr>
        <p:spPr>
          <a:xfrm>
            <a:off x="7954392" y="5832629"/>
            <a:ext cx="3133818" cy="369332"/>
          </a:xfrm>
          <a:prstGeom prst="rect">
            <a:avLst/>
          </a:prstGeom>
          <a:noFill/>
        </p:spPr>
        <p:txBody>
          <a:bodyPr wrap="square" rtlCol="0">
            <a:spAutoFit/>
          </a:bodyPr>
          <a:lstStyle/>
          <a:p>
            <a:r>
              <a:rPr lang="en-GB" dirty="0"/>
              <a:t>Article 2. Section 1</a:t>
            </a:r>
          </a:p>
        </p:txBody>
      </p:sp>
      <p:sp>
        <p:nvSpPr>
          <p:cNvPr id="6" name="Slide Number Placeholder 5">
            <a:extLst>
              <a:ext uri="{FF2B5EF4-FFF2-40B4-BE49-F238E27FC236}">
                <a16:creationId xmlns:a16="http://schemas.microsoft.com/office/drawing/2014/main" id="{C5DDEAA8-4E52-4725-9742-D20ECDB2B833}"/>
              </a:ext>
            </a:extLst>
          </p:cNvPr>
          <p:cNvSpPr>
            <a:spLocks noGrp="1"/>
          </p:cNvSpPr>
          <p:nvPr>
            <p:ph type="sldNum" sz="quarter" idx="12"/>
          </p:nvPr>
        </p:nvSpPr>
        <p:spPr/>
        <p:txBody>
          <a:bodyPr/>
          <a:lstStyle/>
          <a:p>
            <a:fld id="{CAB6BE38-0ECA-45DB-B963-17D81CC0902E}" type="slidenum">
              <a:rPr lang="en-GB" smtClean="0"/>
              <a:t>6</a:t>
            </a:fld>
            <a:endParaRPr lang="en-GB"/>
          </a:p>
        </p:txBody>
      </p:sp>
    </p:spTree>
    <p:extLst>
      <p:ext uri="{BB962C8B-B14F-4D97-AF65-F5344CB8AC3E}">
        <p14:creationId xmlns:p14="http://schemas.microsoft.com/office/powerpoint/2010/main" val="13979618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D68B1-6674-47E4-A560-AE64A34EB446}"/>
              </a:ext>
            </a:extLst>
          </p:cNvPr>
          <p:cNvSpPr>
            <a:spLocks noGrp="1"/>
          </p:cNvSpPr>
          <p:nvPr>
            <p:ph type="title"/>
          </p:nvPr>
        </p:nvSpPr>
        <p:spPr>
          <a:xfrm>
            <a:off x="648929" y="629266"/>
            <a:ext cx="3505495" cy="1622321"/>
          </a:xfrm>
        </p:spPr>
        <p:txBody>
          <a:bodyPr>
            <a:normAutofit/>
          </a:bodyPr>
          <a:lstStyle/>
          <a:p>
            <a:r>
              <a:rPr lang="en-GB" dirty="0"/>
              <a:t>Legislative Framework</a:t>
            </a:r>
          </a:p>
        </p:txBody>
      </p:sp>
      <p:sp>
        <p:nvSpPr>
          <p:cNvPr id="3" name="Content Placeholder 2">
            <a:extLst>
              <a:ext uri="{FF2B5EF4-FFF2-40B4-BE49-F238E27FC236}">
                <a16:creationId xmlns:a16="http://schemas.microsoft.com/office/drawing/2014/main" id="{3754F325-4B33-48A8-90AC-FEB4282AE157}"/>
              </a:ext>
            </a:extLst>
          </p:cNvPr>
          <p:cNvSpPr>
            <a:spLocks noGrp="1"/>
          </p:cNvSpPr>
          <p:nvPr>
            <p:ph idx="1"/>
          </p:nvPr>
        </p:nvSpPr>
        <p:spPr>
          <a:xfrm>
            <a:off x="648930" y="2438400"/>
            <a:ext cx="3918731" cy="3917950"/>
          </a:xfrm>
        </p:spPr>
        <p:txBody>
          <a:bodyPr>
            <a:normAutofit/>
          </a:bodyPr>
          <a:lstStyle/>
          <a:p>
            <a:r>
              <a:rPr lang="en-GB" sz="2400" dirty="0"/>
              <a:t>The Act establishes PCCs</a:t>
            </a:r>
          </a:p>
          <a:p>
            <a:r>
              <a:rPr lang="en-GB" sz="2400" dirty="0"/>
              <a:t>Responsibility for the totality of policing within their area</a:t>
            </a:r>
          </a:p>
          <a:p>
            <a:r>
              <a:rPr lang="en-GB" sz="2400" dirty="0"/>
              <a:t>PCCs to hold Chief Constables to account for operational delivery in relation to the Home Secretary’s Strategic Policing Requirement</a:t>
            </a:r>
          </a:p>
        </p:txBody>
      </p:sp>
      <p:sp>
        <p:nvSpPr>
          <p:cNvPr id="11" name="Rectangle 1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ext&#10;&#10;Description automatically generated with low confidence">
            <a:extLst>
              <a:ext uri="{FF2B5EF4-FFF2-40B4-BE49-F238E27FC236}">
                <a16:creationId xmlns:a16="http://schemas.microsoft.com/office/drawing/2014/main" id="{641A3B3D-363A-4067-B510-89C606B32A9F}"/>
              </a:ext>
            </a:extLst>
          </p:cNvPr>
          <p:cNvPicPr>
            <a:picLocks noChangeAspect="1"/>
          </p:cNvPicPr>
          <p:nvPr/>
        </p:nvPicPr>
        <p:blipFill>
          <a:blip r:embed="rId2"/>
          <a:stretch>
            <a:fillRect/>
          </a:stretch>
        </p:blipFill>
        <p:spPr>
          <a:xfrm>
            <a:off x="5405862" y="1305563"/>
            <a:ext cx="6019331" cy="4243628"/>
          </a:xfrm>
          <a:prstGeom prst="rect">
            <a:avLst/>
          </a:prstGeom>
          <a:effectLst/>
        </p:spPr>
      </p:pic>
      <p:sp>
        <p:nvSpPr>
          <p:cNvPr id="6" name="Slide Number Placeholder 5">
            <a:extLst>
              <a:ext uri="{FF2B5EF4-FFF2-40B4-BE49-F238E27FC236}">
                <a16:creationId xmlns:a16="http://schemas.microsoft.com/office/drawing/2014/main" id="{6A35E310-335D-4C91-AB41-D4BBB61E3768}"/>
              </a:ext>
            </a:extLst>
          </p:cNvPr>
          <p:cNvSpPr>
            <a:spLocks noGrp="1"/>
          </p:cNvSpPr>
          <p:nvPr>
            <p:ph type="sldNum" sz="quarter" idx="12"/>
          </p:nvPr>
        </p:nvSpPr>
        <p:spPr>
          <a:xfrm>
            <a:off x="8610600" y="6356350"/>
            <a:ext cx="2743200" cy="365125"/>
          </a:xfrm>
        </p:spPr>
        <p:txBody>
          <a:bodyPr>
            <a:normAutofit/>
          </a:bodyPr>
          <a:lstStyle/>
          <a:p>
            <a:pPr>
              <a:spcAft>
                <a:spcPts val="600"/>
              </a:spcAft>
            </a:pPr>
            <a:fld id="{CAB6BE38-0ECA-45DB-B963-17D81CC0902E}" type="slidenum">
              <a:rPr lang="en-GB">
                <a:solidFill>
                  <a:srgbClr val="303030"/>
                </a:solidFill>
              </a:rPr>
              <a:pPr>
                <a:spcAft>
                  <a:spcPts val="600"/>
                </a:spcAft>
              </a:pPr>
              <a:t>7</a:t>
            </a:fld>
            <a:endParaRPr lang="en-GB">
              <a:solidFill>
                <a:srgbClr val="303030"/>
              </a:solidFill>
            </a:endParaRPr>
          </a:p>
        </p:txBody>
      </p:sp>
    </p:spTree>
    <p:extLst>
      <p:ext uri="{BB962C8B-B14F-4D97-AF65-F5344CB8AC3E}">
        <p14:creationId xmlns:p14="http://schemas.microsoft.com/office/powerpoint/2010/main" val="1341231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1CAD68B1-6674-47E4-A560-AE64A34EB446}"/>
              </a:ext>
            </a:extLst>
          </p:cNvPr>
          <p:cNvSpPr>
            <a:spLocks noGrp="1"/>
          </p:cNvSpPr>
          <p:nvPr>
            <p:ph type="title"/>
          </p:nvPr>
        </p:nvSpPr>
        <p:spPr>
          <a:xfrm>
            <a:off x="2232252" y="633046"/>
            <a:ext cx="4463623" cy="1314996"/>
          </a:xfrm>
        </p:spPr>
        <p:txBody>
          <a:bodyPr anchor="b">
            <a:normAutofit/>
          </a:bodyPr>
          <a:lstStyle/>
          <a:p>
            <a:r>
              <a:rPr lang="en-GB">
                <a:solidFill>
                  <a:schemeClr val="bg1"/>
                </a:solidFill>
              </a:rPr>
              <a:t>Legislative Framework</a:t>
            </a:r>
          </a:p>
        </p:txBody>
      </p:sp>
      <p:sp>
        <p:nvSpPr>
          <p:cNvPr id="15" name="Freeform: Shape 14">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7" name="Freeform: Shape 16">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3" name="Content Placeholder 2">
            <a:extLst>
              <a:ext uri="{FF2B5EF4-FFF2-40B4-BE49-F238E27FC236}">
                <a16:creationId xmlns:a16="http://schemas.microsoft.com/office/drawing/2014/main" id="{3754F325-4B33-48A8-90AC-FEB4282AE157}"/>
              </a:ext>
            </a:extLst>
          </p:cNvPr>
          <p:cNvSpPr>
            <a:spLocks noGrp="1"/>
          </p:cNvSpPr>
          <p:nvPr>
            <p:ph idx="1"/>
          </p:nvPr>
        </p:nvSpPr>
        <p:spPr>
          <a:xfrm>
            <a:off x="1687387" y="2581086"/>
            <a:ext cx="4463623" cy="3501645"/>
          </a:xfrm>
        </p:spPr>
        <p:txBody>
          <a:bodyPr>
            <a:normAutofit/>
          </a:bodyPr>
          <a:lstStyle/>
          <a:p>
            <a:r>
              <a:rPr lang="en-GB" dirty="0">
                <a:solidFill>
                  <a:schemeClr val="bg1"/>
                </a:solidFill>
              </a:rPr>
              <a:t>Act does not impinge on the office of constable </a:t>
            </a:r>
          </a:p>
          <a:p>
            <a:r>
              <a:rPr lang="en-GB" dirty="0">
                <a:solidFill>
                  <a:schemeClr val="bg1"/>
                </a:solidFill>
              </a:rPr>
              <a:t>It is the will of Parliament that the office of constable shall not be open to political interference</a:t>
            </a:r>
          </a:p>
          <a:p>
            <a:endParaRPr lang="en-GB" dirty="0">
              <a:solidFill>
                <a:schemeClr val="bg1"/>
              </a:solidFill>
            </a:endParaRPr>
          </a:p>
        </p:txBody>
      </p:sp>
      <p:sp>
        <p:nvSpPr>
          <p:cNvPr id="19" name="Freeform: Shape 18">
            <a:extLst>
              <a:ext uri="{FF2B5EF4-FFF2-40B4-BE49-F238E27FC236}">
                <a16:creationId xmlns:a16="http://schemas.microsoft.com/office/drawing/2014/main" id="{83C8019B-3985-409B-9B87-494B974EE9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1" name="Freeform: Shape 20">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3" name="Freeform: Shape 22">
            <a:extLst>
              <a:ext uri="{FF2B5EF4-FFF2-40B4-BE49-F238E27FC236}">
                <a16:creationId xmlns:a16="http://schemas.microsoft.com/office/drawing/2014/main" id="{B85A4DB3-61AA-49A1-85A9-B3397CD51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pic>
        <p:nvPicPr>
          <p:cNvPr id="5" name="Picture 4">
            <a:extLst>
              <a:ext uri="{FF2B5EF4-FFF2-40B4-BE49-F238E27FC236}">
                <a16:creationId xmlns:a16="http://schemas.microsoft.com/office/drawing/2014/main" id="{AA13CC94-DC94-4F7C-A19F-C7C0EF6CC995}"/>
              </a:ext>
            </a:extLst>
          </p:cNvPr>
          <p:cNvPicPr>
            <a:picLocks noChangeAspect="1"/>
          </p:cNvPicPr>
          <p:nvPr/>
        </p:nvPicPr>
        <p:blipFill rotWithShape="1">
          <a:blip r:embed="rId2"/>
          <a:srcRect l="37262"/>
          <a:stretch/>
        </p:blipFill>
        <p:spPr>
          <a:xfrm>
            <a:off x="7020480" y="871280"/>
            <a:ext cx="4415738" cy="4415738"/>
          </a:xfrm>
          <a:custGeom>
            <a:avLst/>
            <a:gdLst/>
            <a:ahLst/>
            <a:cxnLst/>
            <a:rect l="l" t="t" r="r" b="b"/>
            <a:pathLst>
              <a:path w="2452978" h="2452978">
                <a:moveTo>
                  <a:pt x="1226489" y="0"/>
                </a:moveTo>
                <a:cubicBezTo>
                  <a:pt x="1903860" y="0"/>
                  <a:pt x="2452978" y="549118"/>
                  <a:pt x="2452978" y="1226489"/>
                </a:cubicBezTo>
                <a:cubicBezTo>
                  <a:pt x="2452978" y="1903860"/>
                  <a:pt x="1903860" y="2452978"/>
                  <a:pt x="1226489" y="2452978"/>
                </a:cubicBezTo>
                <a:cubicBezTo>
                  <a:pt x="549118" y="2452978"/>
                  <a:pt x="0" y="1903860"/>
                  <a:pt x="0" y="1226489"/>
                </a:cubicBezTo>
                <a:cubicBezTo>
                  <a:pt x="0" y="549118"/>
                  <a:pt x="549118" y="0"/>
                  <a:pt x="1226489" y="0"/>
                </a:cubicBezTo>
                <a:close/>
              </a:path>
            </a:pathLst>
          </a:custGeom>
        </p:spPr>
      </p:pic>
      <p:sp>
        <p:nvSpPr>
          <p:cNvPr id="6" name="Slide Number Placeholder 5">
            <a:extLst>
              <a:ext uri="{FF2B5EF4-FFF2-40B4-BE49-F238E27FC236}">
                <a16:creationId xmlns:a16="http://schemas.microsoft.com/office/drawing/2014/main" id="{671FA81C-4933-4BC4-82CA-A57F262684E6}"/>
              </a:ext>
            </a:extLst>
          </p:cNvPr>
          <p:cNvSpPr>
            <a:spLocks noGrp="1"/>
          </p:cNvSpPr>
          <p:nvPr>
            <p:ph type="sldNum" sz="quarter" idx="12"/>
          </p:nvPr>
        </p:nvSpPr>
        <p:spPr>
          <a:xfrm>
            <a:off x="8610600" y="6356350"/>
            <a:ext cx="2743200" cy="365125"/>
          </a:xfrm>
        </p:spPr>
        <p:txBody>
          <a:bodyPr>
            <a:normAutofit/>
          </a:bodyPr>
          <a:lstStyle/>
          <a:p>
            <a:pPr>
              <a:spcAft>
                <a:spcPts val="600"/>
              </a:spcAft>
            </a:pPr>
            <a:fld id="{CAB6BE38-0ECA-45DB-B963-17D81CC0902E}" type="slidenum">
              <a:rPr lang="en-GB">
                <a:solidFill>
                  <a:srgbClr val="1B1B1B"/>
                </a:solidFill>
              </a:rPr>
              <a:pPr>
                <a:spcAft>
                  <a:spcPts val="600"/>
                </a:spcAft>
              </a:pPr>
              <a:t>8</a:t>
            </a:fld>
            <a:endParaRPr lang="en-GB">
              <a:solidFill>
                <a:srgbClr val="1B1B1B"/>
              </a:solidFill>
            </a:endParaRPr>
          </a:p>
        </p:txBody>
      </p:sp>
      <p:grpSp>
        <p:nvGrpSpPr>
          <p:cNvPr id="25"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6" name="Freeform: Shape 25">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002049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913B067F-3154-4968-A886-DF93A787EC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6" name="Oval 15">
              <a:extLst>
                <a:ext uri="{FF2B5EF4-FFF2-40B4-BE49-F238E27FC236}">
                  <a16:creationId xmlns:a16="http://schemas.microsoft.com/office/drawing/2014/main" id="{97583D6C-C05B-47AB-8540-B2700B82A4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6501AD91-D973-4968-95E4-4C26CFDF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5C165989-F5FE-4BB6-9817-E7828CB1D6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6B0649CC-B912-4E82-BEA0-DA75ECB19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6BA08C17-C9A5-4FA8-ABC4-44FB3B869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70DEAC6C-553C-437E-BC17-D44952337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6" name="Straight Connector 25">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1" name="Rectangle 30">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3" name="Group 32">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4" name="Straight Connector 33">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1CAD68B1-6674-47E4-A560-AE64A34EB446}"/>
              </a:ext>
            </a:extLst>
          </p:cNvPr>
          <p:cNvSpPr>
            <a:spLocks noGrp="1"/>
          </p:cNvSpPr>
          <p:nvPr>
            <p:ph type="title"/>
          </p:nvPr>
        </p:nvSpPr>
        <p:spPr>
          <a:xfrm>
            <a:off x="630935" y="4018137"/>
            <a:ext cx="5071221" cy="2129586"/>
          </a:xfrm>
          <a:noFill/>
        </p:spPr>
        <p:txBody>
          <a:bodyPr anchor="t">
            <a:normAutofit/>
          </a:bodyPr>
          <a:lstStyle/>
          <a:p>
            <a:r>
              <a:rPr lang="en-GB" sz="4800">
                <a:solidFill>
                  <a:schemeClr val="bg1"/>
                </a:solidFill>
              </a:rPr>
              <a:t>Legislative Framework</a:t>
            </a:r>
          </a:p>
        </p:txBody>
      </p:sp>
      <p:pic>
        <p:nvPicPr>
          <p:cNvPr id="5" name="Picture 4">
            <a:extLst>
              <a:ext uri="{FF2B5EF4-FFF2-40B4-BE49-F238E27FC236}">
                <a16:creationId xmlns:a16="http://schemas.microsoft.com/office/drawing/2014/main" id="{A59BE47B-EDAC-406A-ABD1-1E4894DACF30}"/>
              </a:ext>
            </a:extLst>
          </p:cNvPr>
          <p:cNvPicPr>
            <a:picLocks noChangeAspect="1"/>
          </p:cNvPicPr>
          <p:nvPr/>
        </p:nvPicPr>
        <p:blipFill>
          <a:blip r:embed="rId2"/>
          <a:stretch>
            <a:fillRect/>
          </a:stretch>
        </p:blipFill>
        <p:spPr>
          <a:xfrm>
            <a:off x="631359" y="908094"/>
            <a:ext cx="10843065" cy="2684617"/>
          </a:xfrm>
          <a:prstGeom prst="rect">
            <a:avLst/>
          </a:prstGeom>
        </p:spPr>
      </p:pic>
      <p:grpSp>
        <p:nvGrpSpPr>
          <p:cNvPr id="39" name="Group 38">
            <a:extLst>
              <a:ext uri="{FF2B5EF4-FFF2-40B4-BE49-F238E27FC236}">
                <a16:creationId xmlns:a16="http://schemas.microsoft.com/office/drawing/2014/main" id="{1F4E1649-4D1F-4A91-AF97-A254BFDD52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776904"/>
            <a:ext cx="304800" cy="429768"/>
            <a:chOff x="215328" y="-46937"/>
            <a:chExt cx="304800" cy="2773841"/>
          </a:xfrm>
        </p:grpSpPr>
        <p:cxnSp>
          <p:nvCxnSpPr>
            <p:cNvPr id="40" name="Straight Connector 39">
              <a:extLst>
                <a:ext uri="{FF2B5EF4-FFF2-40B4-BE49-F238E27FC236}">
                  <a16:creationId xmlns:a16="http://schemas.microsoft.com/office/drawing/2014/main" id="{FE483602-62F9-474D-9C9B-5EE4CD7671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DD7D1AC0-A6C7-40E3-9841-F34AC831A48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951C4DD-7427-497D-9DE3-9D731D3F456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0EE18298-0BF5-4D7A-921A-2F4186E8D9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6" name="Slide Number Placeholder 5">
            <a:extLst>
              <a:ext uri="{FF2B5EF4-FFF2-40B4-BE49-F238E27FC236}">
                <a16:creationId xmlns:a16="http://schemas.microsoft.com/office/drawing/2014/main" id="{CC1DD819-9459-4C92-9F5D-4613F0A40BD2}"/>
              </a:ext>
            </a:extLst>
          </p:cNvPr>
          <p:cNvSpPr>
            <a:spLocks noGrp="1"/>
          </p:cNvSpPr>
          <p:nvPr>
            <p:ph type="sldNum" sz="quarter" idx="12"/>
          </p:nvPr>
        </p:nvSpPr>
        <p:spPr>
          <a:xfrm>
            <a:off x="0" y="6309360"/>
            <a:ext cx="640080" cy="548640"/>
          </a:xfrm>
        </p:spPr>
        <p:txBody>
          <a:bodyPr>
            <a:normAutofit/>
          </a:bodyPr>
          <a:lstStyle/>
          <a:p>
            <a:pPr algn="ctr">
              <a:spcAft>
                <a:spcPts val="600"/>
              </a:spcAft>
            </a:pPr>
            <a:fld id="{CAB6BE38-0ECA-45DB-B963-17D81CC0902E}" type="slidenum">
              <a:rPr lang="en-GB">
                <a:solidFill>
                  <a:schemeClr val="bg1"/>
                </a:solidFill>
              </a:rPr>
              <a:pPr algn="ctr">
                <a:spcAft>
                  <a:spcPts val="600"/>
                </a:spcAft>
              </a:pPr>
              <a:t>9</a:t>
            </a:fld>
            <a:endParaRPr lang="en-GB">
              <a:solidFill>
                <a:schemeClr val="bg1"/>
              </a:solidFill>
            </a:endParaRPr>
          </a:p>
        </p:txBody>
      </p:sp>
      <p:sp>
        <p:nvSpPr>
          <p:cNvPr id="45" name="Oval 44">
            <a:extLst>
              <a:ext uri="{FF2B5EF4-FFF2-40B4-BE49-F238E27FC236}">
                <a16:creationId xmlns:a16="http://schemas.microsoft.com/office/drawing/2014/main" id="{773AEA78-C03B-40B7-9D11-DC022119D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60000"/>
                  <a:lumOff val="4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754F325-4B33-48A8-90AC-FEB4282AE157}"/>
              </a:ext>
            </a:extLst>
          </p:cNvPr>
          <p:cNvSpPr>
            <a:spLocks noGrp="1"/>
          </p:cNvSpPr>
          <p:nvPr>
            <p:ph idx="1"/>
          </p:nvPr>
        </p:nvSpPr>
        <p:spPr>
          <a:xfrm>
            <a:off x="4342377" y="3982481"/>
            <a:ext cx="7636599" cy="2533583"/>
          </a:xfrm>
          <a:noFill/>
        </p:spPr>
        <p:txBody>
          <a:bodyPr anchor="t">
            <a:noAutofit/>
          </a:bodyPr>
          <a:lstStyle/>
          <a:p>
            <a:r>
              <a:rPr lang="en-GB" sz="2400" dirty="0">
                <a:solidFill>
                  <a:schemeClr val="bg1"/>
                </a:solidFill>
              </a:rPr>
              <a:t>PCC and Chief Constables are established in law as “corporations sole”</a:t>
            </a:r>
          </a:p>
          <a:p>
            <a:r>
              <a:rPr lang="en-GB" sz="2400" dirty="0">
                <a:solidFill>
                  <a:schemeClr val="bg1"/>
                </a:solidFill>
              </a:rPr>
              <a:t>Both can employ staff and hold funds</a:t>
            </a:r>
          </a:p>
          <a:p>
            <a:r>
              <a:rPr lang="en-GB" sz="2400" dirty="0">
                <a:solidFill>
                  <a:schemeClr val="bg1"/>
                </a:solidFill>
              </a:rPr>
              <a:t>Chief Constables: charged with impartial direction and control of all constables</a:t>
            </a:r>
          </a:p>
          <a:p>
            <a:r>
              <a:rPr lang="en-GB" sz="2400" dirty="0">
                <a:solidFill>
                  <a:schemeClr val="bg1"/>
                </a:solidFill>
              </a:rPr>
              <a:t>PCC staff accountable to the office holder</a:t>
            </a:r>
          </a:p>
        </p:txBody>
      </p:sp>
    </p:spTree>
    <p:extLst>
      <p:ext uri="{BB962C8B-B14F-4D97-AF65-F5344CB8AC3E}">
        <p14:creationId xmlns:p14="http://schemas.microsoft.com/office/powerpoint/2010/main" val="2994576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2D4158">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CAD68B1-6674-47E4-A560-AE64A34EB446}"/>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Legislative Framework</a:t>
            </a:r>
          </a:p>
        </p:txBody>
      </p:sp>
      <p:pic>
        <p:nvPicPr>
          <p:cNvPr id="5" name="Picture 4">
            <a:extLst>
              <a:ext uri="{FF2B5EF4-FFF2-40B4-BE49-F238E27FC236}">
                <a16:creationId xmlns:a16="http://schemas.microsoft.com/office/drawing/2014/main" id="{EDC06B76-D5A0-4365-A406-5C0D7103BABE}"/>
              </a:ext>
            </a:extLst>
          </p:cNvPr>
          <p:cNvPicPr>
            <a:picLocks noChangeAspect="1"/>
          </p:cNvPicPr>
          <p:nvPr/>
        </p:nvPicPr>
        <p:blipFill rotWithShape="1">
          <a:blip r:embed="rId2"/>
          <a:srcRect r="-2" b="12436"/>
          <a:stretch/>
        </p:blipFill>
        <p:spPr>
          <a:xfrm>
            <a:off x="327547" y="321733"/>
            <a:ext cx="7058306" cy="4107392"/>
          </a:xfrm>
          <a:prstGeom prst="rect">
            <a:avLst/>
          </a:prstGeom>
        </p:spPr>
      </p:pic>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754F325-4B33-48A8-90AC-FEB4282AE157}"/>
              </a:ext>
            </a:extLst>
          </p:cNvPr>
          <p:cNvSpPr>
            <a:spLocks noGrp="1"/>
          </p:cNvSpPr>
          <p:nvPr>
            <p:ph idx="1"/>
          </p:nvPr>
        </p:nvSpPr>
        <p:spPr>
          <a:xfrm>
            <a:off x="8029319" y="917725"/>
            <a:ext cx="3424739" cy="5016544"/>
          </a:xfrm>
        </p:spPr>
        <p:txBody>
          <a:bodyPr anchor="ctr">
            <a:normAutofit/>
          </a:bodyPr>
          <a:lstStyle/>
          <a:p>
            <a:r>
              <a:rPr lang="en-GB" sz="2400" dirty="0">
                <a:solidFill>
                  <a:srgbClr val="FFFFFF"/>
                </a:solidFill>
              </a:rPr>
              <a:t>Public accountability for the police service lays with the PCC on behalf of the electorate</a:t>
            </a:r>
          </a:p>
          <a:p>
            <a:r>
              <a:rPr lang="en-GB" sz="2400" dirty="0">
                <a:solidFill>
                  <a:srgbClr val="FFFFFF"/>
                </a:solidFill>
              </a:rPr>
              <a:t>PCC has the mandate of the people</a:t>
            </a:r>
          </a:p>
          <a:p>
            <a:r>
              <a:rPr lang="en-GB" sz="2400" dirty="0">
                <a:solidFill>
                  <a:srgbClr val="FFFFFF"/>
                </a:solidFill>
              </a:rPr>
              <a:t>Chief Constable is accountable to their PCC</a:t>
            </a:r>
          </a:p>
          <a:p>
            <a:r>
              <a:rPr lang="en-GB" sz="2400" dirty="0">
                <a:solidFill>
                  <a:srgbClr val="FFFFFF"/>
                </a:solidFill>
              </a:rPr>
              <a:t>Police and Crime Panel is empowered to maintain regular checks and balance on the PCC</a:t>
            </a:r>
          </a:p>
        </p:txBody>
      </p:sp>
      <p:sp>
        <p:nvSpPr>
          <p:cNvPr id="6" name="Slide Number Placeholder 5">
            <a:extLst>
              <a:ext uri="{FF2B5EF4-FFF2-40B4-BE49-F238E27FC236}">
                <a16:creationId xmlns:a16="http://schemas.microsoft.com/office/drawing/2014/main" id="{77D59DF7-F9DF-4457-98C7-090069B7CCE0}"/>
              </a:ext>
            </a:extLst>
          </p:cNvPr>
          <p:cNvSpPr>
            <a:spLocks noGrp="1"/>
          </p:cNvSpPr>
          <p:nvPr>
            <p:ph type="sldNum" sz="quarter" idx="12"/>
          </p:nvPr>
        </p:nvSpPr>
        <p:spPr>
          <a:xfrm>
            <a:off x="10480391" y="6535157"/>
            <a:ext cx="973667" cy="274320"/>
          </a:xfrm>
        </p:spPr>
        <p:txBody>
          <a:bodyPr>
            <a:normAutofit/>
          </a:bodyPr>
          <a:lstStyle/>
          <a:p>
            <a:pPr>
              <a:spcAft>
                <a:spcPts val="600"/>
              </a:spcAft>
            </a:pPr>
            <a:fld id="{CAB6BE38-0ECA-45DB-B963-17D81CC0902E}" type="slidenum">
              <a:rPr lang="en-GB" sz="1050">
                <a:solidFill>
                  <a:schemeClr val="tx1">
                    <a:lumMod val="50000"/>
                    <a:lumOff val="50000"/>
                  </a:schemeClr>
                </a:solidFill>
              </a:rPr>
              <a:pPr>
                <a:spcAft>
                  <a:spcPts val="600"/>
                </a:spcAft>
              </a:pPr>
              <a:t>10</a:t>
            </a:fld>
            <a:endParaRPr lang="en-GB" sz="1050">
              <a:solidFill>
                <a:schemeClr val="tx1">
                  <a:lumMod val="50000"/>
                  <a:lumOff val="50000"/>
                </a:schemeClr>
              </a:solidFill>
            </a:endParaRPr>
          </a:p>
        </p:txBody>
      </p:sp>
    </p:spTree>
    <p:extLst>
      <p:ext uri="{BB962C8B-B14F-4D97-AF65-F5344CB8AC3E}">
        <p14:creationId xmlns:p14="http://schemas.microsoft.com/office/powerpoint/2010/main" val="3233917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D68B1-6674-47E4-A560-AE64A34EB446}"/>
              </a:ext>
            </a:extLst>
          </p:cNvPr>
          <p:cNvSpPr>
            <a:spLocks noGrp="1"/>
          </p:cNvSpPr>
          <p:nvPr>
            <p:ph type="title"/>
          </p:nvPr>
        </p:nvSpPr>
        <p:spPr>
          <a:xfrm>
            <a:off x="648929" y="629266"/>
            <a:ext cx="3505495" cy="1622321"/>
          </a:xfrm>
        </p:spPr>
        <p:txBody>
          <a:bodyPr>
            <a:normAutofit/>
          </a:bodyPr>
          <a:lstStyle/>
          <a:p>
            <a:r>
              <a:rPr lang="en-GB" dirty="0"/>
              <a:t>The PCC</a:t>
            </a:r>
          </a:p>
        </p:txBody>
      </p:sp>
      <p:sp>
        <p:nvSpPr>
          <p:cNvPr id="3" name="Content Placeholder 2">
            <a:extLst>
              <a:ext uri="{FF2B5EF4-FFF2-40B4-BE49-F238E27FC236}">
                <a16:creationId xmlns:a16="http://schemas.microsoft.com/office/drawing/2014/main" id="{3754F325-4B33-48A8-90AC-FEB4282AE157}"/>
              </a:ext>
            </a:extLst>
          </p:cNvPr>
          <p:cNvSpPr>
            <a:spLocks noGrp="1"/>
          </p:cNvSpPr>
          <p:nvPr>
            <p:ph idx="1"/>
          </p:nvPr>
        </p:nvSpPr>
        <p:spPr>
          <a:xfrm>
            <a:off x="648931" y="2332654"/>
            <a:ext cx="3707532" cy="3891166"/>
          </a:xfrm>
        </p:spPr>
        <p:txBody>
          <a:bodyPr>
            <a:normAutofit/>
          </a:bodyPr>
          <a:lstStyle/>
          <a:p>
            <a:r>
              <a:rPr lang="en-US" sz="2400" dirty="0"/>
              <a:t>Statutory duty and electoral mandate to hold the police to account on behalf of the public</a:t>
            </a:r>
          </a:p>
          <a:p>
            <a:r>
              <a:rPr lang="en-US" sz="2400" dirty="0"/>
              <a:t> Recipient of all funding related to policing and crime reduction and all funding for a force must come via the PCC</a:t>
            </a:r>
            <a:endParaRPr lang="en-GB" sz="2400" dirty="0"/>
          </a:p>
        </p:txBody>
      </p:sp>
      <p:sp>
        <p:nvSpPr>
          <p:cNvPr id="11" name="Rectangle 1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1D3642B8-AFBB-4E05-8DAA-3328548540F2}"/>
              </a:ext>
            </a:extLst>
          </p:cNvPr>
          <p:cNvSpPr>
            <a:spLocks noGrp="1"/>
          </p:cNvSpPr>
          <p:nvPr>
            <p:ph type="sldNum" sz="quarter" idx="12"/>
          </p:nvPr>
        </p:nvSpPr>
        <p:spPr>
          <a:xfrm>
            <a:off x="8610600" y="6356350"/>
            <a:ext cx="2743200" cy="365125"/>
          </a:xfrm>
        </p:spPr>
        <p:txBody>
          <a:bodyPr>
            <a:normAutofit/>
          </a:bodyPr>
          <a:lstStyle/>
          <a:p>
            <a:pPr>
              <a:spcAft>
                <a:spcPts val="600"/>
              </a:spcAft>
            </a:pPr>
            <a:fld id="{CAB6BE38-0ECA-45DB-B963-17D81CC0902E}" type="slidenum">
              <a:rPr lang="en-GB">
                <a:solidFill>
                  <a:srgbClr val="303030"/>
                </a:solidFill>
              </a:rPr>
              <a:pPr>
                <a:spcAft>
                  <a:spcPts val="600"/>
                </a:spcAft>
              </a:pPr>
              <a:t>11</a:t>
            </a:fld>
            <a:endParaRPr lang="en-GB" dirty="0">
              <a:solidFill>
                <a:srgbClr val="303030"/>
              </a:solidFill>
            </a:endParaRPr>
          </a:p>
        </p:txBody>
      </p:sp>
      <p:pic>
        <p:nvPicPr>
          <p:cNvPr id="5" name="Picture 4">
            <a:extLst>
              <a:ext uri="{FF2B5EF4-FFF2-40B4-BE49-F238E27FC236}">
                <a16:creationId xmlns:a16="http://schemas.microsoft.com/office/drawing/2014/main" id="{2E4A51F5-A37A-8B32-2D99-FD217D05AC67}"/>
              </a:ext>
            </a:extLst>
          </p:cNvPr>
          <p:cNvPicPr>
            <a:picLocks noChangeAspect="1"/>
          </p:cNvPicPr>
          <p:nvPr/>
        </p:nvPicPr>
        <p:blipFill>
          <a:blip r:embed="rId2"/>
          <a:stretch>
            <a:fillRect/>
          </a:stretch>
        </p:blipFill>
        <p:spPr>
          <a:xfrm>
            <a:off x="5167503" y="1193764"/>
            <a:ext cx="6496050" cy="4467225"/>
          </a:xfrm>
          <a:prstGeom prst="rect">
            <a:avLst/>
          </a:prstGeom>
        </p:spPr>
      </p:pic>
      <p:sp>
        <p:nvSpPr>
          <p:cNvPr id="7" name="TextBox 6">
            <a:extLst>
              <a:ext uri="{FF2B5EF4-FFF2-40B4-BE49-F238E27FC236}">
                <a16:creationId xmlns:a16="http://schemas.microsoft.com/office/drawing/2014/main" id="{2F98974E-D7D5-6EC1-251F-97A784539FC8}"/>
              </a:ext>
            </a:extLst>
          </p:cNvPr>
          <p:cNvSpPr txBox="1"/>
          <p:nvPr/>
        </p:nvSpPr>
        <p:spPr>
          <a:xfrm>
            <a:off x="5284269" y="5755907"/>
            <a:ext cx="6258800" cy="369332"/>
          </a:xfrm>
          <a:prstGeom prst="rect">
            <a:avLst/>
          </a:prstGeom>
          <a:noFill/>
        </p:spPr>
        <p:txBody>
          <a:bodyPr wrap="square" rtlCol="0">
            <a:spAutoFit/>
          </a:bodyPr>
          <a:lstStyle/>
          <a:p>
            <a:r>
              <a:rPr lang="en-GB" dirty="0"/>
              <a:t>SW Police and Crime Commissioner Emma Wools</a:t>
            </a:r>
          </a:p>
        </p:txBody>
      </p:sp>
    </p:spTree>
    <p:extLst>
      <p:ext uri="{BB962C8B-B14F-4D97-AF65-F5344CB8AC3E}">
        <p14:creationId xmlns:p14="http://schemas.microsoft.com/office/powerpoint/2010/main" val="993250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0E72F-0B69-45BF-87AE-D0A698B27903}"/>
              </a:ext>
            </a:extLst>
          </p:cNvPr>
          <p:cNvSpPr>
            <a:spLocks noGrp="1"/>
          </p:cNvSpPr>
          <p:nvPr>
            <p:ph type="title"/>
          </p:nvPr>
        </p:nvSpPr>
        <p:spPr/>
        <p:txBody>
          <a:bodyPr/>
          <a:lstStyle/>
          <a:p>
            <a:r>
              <a:rPr lang="en-GB" dirty="0"/>
              <a:t>The Chief Constable</a:t>
            </a:r>
          </a:p>
        </p:txBody>
      </p:sp>
      <p:sp>
        <p:nvSpPr>
          <p:cNvPr id="3" name="Content Placeholder 2">
            <a:extLst>
              <a:ext uri="{FF2B5EF4-FFF2-40B4-BE49-F238E27FC236}">
                <a16:creationId xmlns:a16="http://schemas.microsoft.com/office/drawing/2014/main" id="{74E002D6-187E-4C9D-8583-400D9666AACA}"/>
              </a:ext>
            </a:extLst>
          </p:cNvPr>
          <p:cNvSpPr>
            <a:spLocks noGrp="1"/>
          </p:cNvSpPr>
          <p:nvPr>
            <p:ph idx="1"/>
          </p:nvPr>
        </p:nvSpPr>
        <p:spPr>
          <a:xfrm>
            <a:off x="838200" y="1825625"/>
            <a:ext cx="5547064" cy="4351338"/>
          </a:xfrm>
        </p:spPr>
        <p:txBody>
          <a:bodyPr>
            <a:normAutofit fontScale="92500"/>
          </a:bodyPr>
          <a:lstStyle/>
          <a:p>
            <a:r>
              <a:rPr lang="en-GB" dirty="0"/>
              <a:t>Responsible for maintaining the King’s Peace</a:t>
            </a:r>
          </a:p>
          <a:p>
            <a:r>
              <a:rPr lang="en-GB" dirty="0"/>
              <a:t>Direction and control over officers and staff</a:t>
            </a:r>
          </a:p>
          <a:p>
            <a:r>
              <a:rPr lang="en-GB" dirty="0"/>
              <a:t>Is appointed by the PCC (not London)</a:t>
            </a:r>
          </a:p>
          <a:p>
            <a:r>
              <a:rPr lang="en-GB" dirty="0"/>
              <a:t>Accountable to the law for the exercise of police powers</a:t>
            </a:r>
          </a:p>
          <a:p>
            <a:r>
              <a:rPr lang="en-GB" dirty="0"/>
              <a:t>Accountable to the PCC for efficient and effective policing, and management of resources</a:t>
            </a:r>
          </a:p>
        </p:txBody>
      </p:sp>
      <p:sp>
        <p:nvSpPr>
          <p:cNvPr id="5" name="TextBox 4">
            <a:extLst>
              <a:ext uri="{FF2B5EF4-FFF2-40B4-BE49-F238E27FC236}">
                <a16:creationId xmlns:a16="http://schemas.microsoft.com/office/drawing/2014/main" id="{42EBA366-36C2-45CF-9110-E11CD107E776}"/>
              </a:ext>
            </a:extLst>
          </p:cNvPr>
          <p:cNvSpPr txBox="1"/>
          <p:nvPr/>
        </p:nvSpPr>
        <p:spPr>
          <a:xfrm>
            <a:off x="6824203" y="4237971"/>
            <a:ext cx="4818355" cy="1938992"/>
          </a:xfrm>
          <a:prstGeom prst="rect">
            <a:avLst/>
          </a:prstGeom>
          <a:solidFill>
            <a:srgbClr val="FFFF00"/>
          </a:solidFill>
          <a:ln w="19050">
            <a:solidFill>
              <a:schemeClr val="tx1"/>
            </a:solidFill>
          </a:ln>
        </p:spPr>
        <p:txBody>
          <a:bodyPr wrap="square">
            <a:spAutoFit/>
          </a:bodyPr>
          <a:lstStyle/>
          <a:p>
            <a:pPr algn="ctr"/>
            <a:r>
              <a:rPr lang="en-US" sz="2400" dirty="0"/>
              <a:t>“At all times the Chief Constable, their constables and staff, remain operationally independent in the service of the communities that they serve.” [s.22]</a:t>
            </a:r>
            <a:endParaRPr lang="en-GB" sz="2400" dirty="0"/>
          </a:p>
        </p:txBody>
      </p:sp>
      <p:sp>
        <p:nvSpPr>
          <p:cNvPr id="6" name="Slide Number Placeholder 5">
            <a:extLst>
              <a:ext uri="{FF2B5EF4-FFF2-40B4-BE49-F238E27FC236}">
                <a16:creationId xmlns:a16="http://schemas.microsoft.com/office/drawing/2014/main" id="{23818574-0E4C-4E84-AC90-C3AB549D75F0}"/>
              </a:ext>
            </a:extLst>
          </p:cNvPr>
          <p:cNvSpPr>
            <a:spLocks noGrp="1"/>
          </p:cNvSpPr>
          <p:nvPr>
            <p:ph type="sldNum" sz="quarter" idx="12"/>
          </p:nvPr>
        </p:nvSpPr>
        <p:spPr/>
        <p:txBody>
          <a:bodyPr/>
          <a:lstStyle/>
          <a:p>
            <a:fld id="{CAB6BE38-0ECA-45DB-B963-17D81CC0902E}" type="slidenum">
              <a:rPr lang="en-GB" smtClean="0"/>
              <a:t>12</a:t>
            </a:fld>
            <a:endParaRPr lang="en-GB"/>
          </a:p>
        </p:txBody>
      </p:sp>
      <p:pic>
        <p:nvPicPr>
          <p:cNvPr id="4" name="Picture 3">
            <a:extLst>
              <a:ext uri="{FF2B5EF4-FFF2-40B4-BE49-F238E27FC236}">
                <a16:creationId xmlns:a16="http://schemas.microsoft.com/office/drawing/2014/main" id="{F0B917F5-D311-7B06-7F77-0C0E7DEBC113}"/>
              </a:ext>
            </a:extLst>
          </p:cNvPr>
          <p:cNvPicPr>
            <a:picLocks noChangeAspect="1"/>
          </p:cNvPicPr>
          <p:nvPr/>
        </p:nvPicPr>
        <p:blipFill>
          <a:blip r:embed="rId2"/>
          <a:stretch>
            <a:fillRect/>
          </a:stretch>
        </p:blipFill>
        <p:spPr>
          <a:xfrm>
            <a:off x="6546628" y="514350"/>
            <a:ext cx="5238750" cy="2914650"/>
          </a:xfrm>
          <a:prstGeom prst="rect">
            <a:avLst/>
          </a:prstGeom>
        </p:spPr>
      </p:pic>
      <p:sp>
        <p:nvSpPr>
          <p:cNvPr id="7" name="TextBox 6">
            <a:extLst>
              <a:ext uri="{FF2B5EF4-FFF2-40B4-BE49-F238E27FC236}">
                <a16:creationId xmlns:a16="http://schemas.microsoft.com/office/drawing/2014/main" id="{CCC32215-FAD7-4ACC-0231-E3AC5CB3069E}"/>
              </a:ext>
            </a:extLst>
          </p:cNvPr>
          <p:cNvSpPr txBox="1"/>
          <p:nvPr/>
        </p:nvSpPr>
        <p:spPr>
          <a:xfrm>
            <a:off x="6641432" y="3429000"/>
            <a:ext cx="5082139" cy="369332"/>
          </a:xfrm>
          <a:prstGeom prst="rect">
            <a:avLst/>
          </a:prstGeom>
          <a:noFill/>
        </p:spPr>
        <p:txBody>
          <a:bodyPr wrap="square" rtlCol="0">
            <a:spAutoFit/>
          </a:bodyPr>
          <a:lstStyle/>
          <a:p>
            <a:r>
              <a:rPr lang="en-GB" dirty="0"/>
              <a:t>Chief Constable Jeremy Vaughan</a:t>
            </a:r>
          </a:p>
        </p:txBody>
      </p:sp>
    </p:spTree>
    <p:extLst>
      <p:ext uri="{BB962C8B-B14F-4D97-AF65-F5344CB8AC3E}">
        <p14:creationId xmlns:p14="http://schemas.microsoft.com/office/powerpoint/2010/main" val="1412767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gtEl>
                                        <p:attrNameLst>
                                          <p:attrName>style.visibility</p:attrName>
                                        </p:attrNameLst>
                                      </p:cBhvr>
                                      <p:to>
                                        <p:strVal val="visible"/>
                                      </p:to>
                                    </p:set>
                                    <p:anim calcmode="lin" valueType="num">
                                      <p:cBhvr additive="base">
                                        <p:cTn id="37" dur="500" fill="hold"/>
                                        <p:tgtEl>
                                          <p:spTgt spid="5"/>
                                        </p:tgtEl>
                                        <p:attrNameLst>
                                          <p:attrName>ppt_x</p:attrName>
                                        </p:attrNameLst>
                                      </p:cBhvr>
                                      <p:tavLst>
                                        <p:tav tm="0">
                                          <p:val>
                                            <p:strVal val="#ppt_x"/>
                                          </p:val>
                                        </p:tav>
                                        <p:tav tm="100000">
                                          <p:val>
                                            <p:strVal val="#ppt_x"/>
                                          </p:val>
                                        </p:tav>
                                      </p:tavLst>
                                    </p:anim>
                                    <p:anim calcmode="lin" valueType="num">
                                      <p:cBhvr additive="base">
                                        <p:cTn id="3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4A0B0-708F-446B-8319-C217F374BF72}"/>
              </a:ext>
            </a:extLst>
          </p:cNvPr>
          <p:cNvSpPr>
            <a:spLocks noGrp="1"/>
          </p:cNvSpPr>
          <p:nvPr>
            <p:ph type="title"/>
          </p:nvPr>
        </p:nvSpPr>
        <p:spPr/>
        <p:txBody>
          <a:bodyPr/>
          <a:lstStyle/>
          <a:p>
            <a:r>
              <a:rPr lang="en-GB" dirty="0"/>
              <a:t>The Panel</a:t>
            </a:r>
          </a:p>
        </p:txBody>
      </p:sp>
      <p:sp>
        <p:nvSpPr>
          <p:cNvPr id="3" name="Content Placeholder 2">
            <a:extLst>
              <a:ext uri="{FF2B5EF4-FFF2-40B4-BE49-F238E27FC236}">
                <a16:creationId xmlns:a16="http://schemas.microsoft.com/office/drawing/2014/main" id="{6AB7CB50-DCE6-4416-BB3E-C7185C0971F3}"/>
              </a:ext>
            </a:extLst>
          </p:cNvPr>
          <p:cNvSpPr>
            <a:spLocks noGrp="1"/>
          </p:cNvSpPr>
          <p:nvPr>
            <p:ph idx="1"/>
          </p:nvPr>
        </p:nvSpPr>
        <p:spPr>
          <a:xfrm>
            <a:off x="838200" y="1825625"/>
            <a:ext cx="5257800" cy="4565844"/>
          </a:xfrm>
        </p:spPr>
        <p:txBody>
          <a:bodyPr>
            <a:normAutofit/>
          </a:bodyPr>
          <a:lstStyle/>
          <a:p>
            <a:r>
              <a:rPr lang="en-GB" dirty="0"/>
              <a:t>Responsible for checks and balances on the PCC</a:t>
            </a:r>
          </a:p>
          <a:p>
            <a:r>
              <a:rPr lang="en-GB" dirty="0"/>
              <a:t>Does not scrutinise the Chief Constable</a:t>
            </a:r>
          </a:p>
          <a:p>
            <a:r>
              <a:rPr lang="en-GB" dirty="0"/>
              <a:t>There both to challenge and support the PCC</a:t>
            </a:r>
          </a:p>
          <a:p>
            <a:r>
              <a:rPr lang="en-GB" dirty="0"/>
              <a:t>Power of veto of the PCC’s proposed precept</a:t>
            </a:r>
          </a:p>
          <a:p>
            <a:r>
              <a:rPr lang="en-GB" dirty="0"/>
              <a:t>Power of veto of proposed Candidate for Chief Constable</a:t>
            </a:r>
          </a:p>
          <a:p>
            <a:endParaRPr lang="en-GB" dirty="0"/>
          </a:p>
        </p:txBody>
      </p:sp>
      <p:sp>
        <p:nvSpPr>
          <p:cNvPr id="6" name="Slide Number Placeholder 5">
            <a:extLst>
              <a:ext uri="{FF2B5EF4-FFF2-40B4-BE49-F238E27FC236}">
                <a16:creationId xmlns:a16="http://schemas.microsoft.com/office/drawing/2014/main" id="{381B58F3-D890-4B48-ADF9-2B4885FB01D0}"/>
              </a:ext>
            </a:extLst>
          </p:cNvPr>
          <p:cNvSpPr>
            <a:spLocks noGrp="1"/>
          </p:cNvSpPr>
          <p:nvPr>
            <p:ph type="sldNum" sz="quarter" idx="12"/>
          </p:nvPr>
        </p:nvSpPr>
        <p:spPr/>
        <p:txBody>
          <a:bodyPr/>
          <a:lstStyle/>
          <a:p>
            <a:fld id="{CAB6BE38-0ECA-45DB-B963-17D81CC0902E}" type="slidenum">
              <a:rPr lang="en-GB" smtClean="0"/>
              <a:t>13</a:t>
            </a:fld>
            <a:endParaRPr lang="en-GB"/>
          </a:p>
        </p:txBody>
      </p:sp>
      <p:pic>
        <p:nvPicPr>
          <p:cNvPr id="5" name="Picture 4">
            <a:extLst>
              <a:ext uri="{FF2B5EF4-FFF2-40B4-BE49-F238E27FC236}">
                <a16:creationId xmlns:a16="http://schemas.microsoft.com/office/drawing/2014/main" id="{B8C20595-0211-4F2C-9311-69B793087726}"/>
              </a:ext>
            </a:extLst>
          </p:cNvPr>
          <p:cNvPicPr>
            <a:picLocks noChangeAspect="1"/>
          </p:cNvPicPr>
          <p:nvPr/>
        </p:nvPicPr>
        <p:blipFill>
          <a:blip r:embed="rId2"/>
          <a:stretch>
            <a:fillRect/>
          </a:stretch>
        </p:blipFill>
        <p:spPr>
          <a:xfrm>
            <a:off x="6613654" y="546117"/>
            <a:ext cx="3993891" cy="2662594"/>
          </a:xfrm>
          <a:prstGeom prst="rect">
            <a:avLst/>
          </a:prstGeom>
        </p:spPr>
      </p:pic>
      <p:pic>
        <p:nvPicPr>
          <p:cNvPr id="8" name="Picture 7">
            <a:extLst>
              <a:ext uri="{FF2B5EF4-FFF2-40B4-BE49-F238E27FC236}">
                <a16:creationId xmlns:a16="http://schemas.microsoft.com/office/drawing/2014/main" id="{363D2F06-327C-49CE-A751-81C65D3A819D}"/>
              </a:ext>
            </a:extLst>
          </p:cNvPr>
          <p:cNvPicPr>
            <a:picLocks noChangeAspect="1"/>
          </p:cNvPicPr>
          <p:nvPr/>
        </p:nvPicPr>
        <p:blipFill>
          <a:blip r:embed="rId3"/>
          <a:stretch>
            <a:fillRect/>
          </a:stretch>
        </p:blipFill>
        <p:spPr>
          <a:xfrm>
            <a:off x="6096000" y="3317033"/>
            <a:ext cx="5080810" cy="2822672"/>
          </a:xfrm>
          <a:prstGeom prst="rect">
            <a:avLst/>
          </a:prstGeom>
        </p:spPr>
      </p:pic>
    </p:spTree>
    <p:extLst>
      <p:ext uri="{BB962C8B-B14F-4D97-AF65-F5344CB8AC3E}">
        <p14:creationId xmlns:p14="http://schemas.microsoft.com/office/powerpoint/2010/main" val="42160439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4A0B0-708F-446B-8319-C217F374BF72}"/>
              </a:ext>
            </a:extLst>
          </p:cNvPr>
          <p:cNvSpPr>
            <a:spLocks noGrp="1"/>
          </p:cNvSpPr>
          <p:nvPr>
            <p:ph type="title"/>
          </p:nvPr>
        </p:nvSpPr>
        <p:spPr/>
        <p:txBody>
          <a:bodyPr/>
          <a:lstStyle/>
          <a:p>
            <a:r>
              <a:rPr lang="en-GB" dirty="0"/>
              <a:t>The Panel</a:t>
            </a:r>
          </a:p>
        </p:txBody>
      </p:sp>
      <p:sp>
        <p:nvSpPr>
          <p:cNvPr id="3" name="Content Placeholder 2">
            <a:extLst>
              <a:ext uri="{FF2B5EF4-FFF2-40B4-BE49-F238E27FC236}">
                <a16:creationId xmlns:a16="http://schemas.microsoft.com/office/drawing/2014/main" id="{6AB7CB50-DCE6-4416-BB3E-C7185C0971F3}"/>
              </a:ext>
            </a:extLst>
          </p:cNvPr>
          <p:cNvSpPr>
            <a:spLocks noGrp="1"/>
          </p:cNvSpPr>
          <p:nvPr>
            <p:ph idx="1"/>
          </p:nvPr>
        </p:nvSpPr>
        <p:spPr>
          <a:xfrm>
            <a:off x="838200" y="1825625"/>
            <a:ext cx="5257800" cy="4351338"/>
          </a:xfrm>
        </p:spPr>
        <p:txBody>
          <a:bodyPr>
            <a:normAutofit/>
          </a:bodyPr>
          <a:lstStyle/>
          <a:p>
            <a:r>
              <a:rPr lang="en-GB" dirty="0"/>
              <a:t>Can ask HMIC for a view if PCC intends to dismiss a Chief Constable</a:t>
            </a:r>
          </a:p>
          <a:p>
            <a:r>
              <a:rPr lang="en-GB" dirty="0"/>
              <a:t>Review the draft Crime Plan</a:t>
            </a:r>
          </a:p>
          <a:p>
            <a:r>
              <a:rPr lang="en-GB" dirty="0"/>
              <a:t>Review PCC’s Annual Report at a public meeting (PCC must attend)</a:t>
            </a:r>
          </a:p>
          <a:p>
            <a:r>
              <a:rPr lang="en-GB" dirty="0"/>
              <a:t>Power to appoint an acting PCC and lower-level complaints</a:t>
            </a:r>
          </a:p>
          <a:p>
            <a:endParaRPr lang="en-GB" dirty="0"/>
          </a:p>
        </p:txBody>
      </p:sp>
      <p:sp>
        <p:nvSpPr>
          <p:cNvPr id="4" name="Slide Number Placeholder 3">
            <a:extLst>
              <a:ext uri="{FF2B5EF4-FFF2-40B4-BE49-F238E27FC236}">
                <a16:creationId xmlns:a16="http://schemas.microsoft.com/office/drawing/2014/main" id="{12B281E3-1408-4325-9142-6C14035993D2}"/>
              </a:ext>
            </a:extLst>
          </p:cNvPr>
          <p:cNvSpPr>
            <a:spLocks noGrp="1"/>
          </p:cNvSpPr>
          <p:nvPr>
            <p:ph type="sldNum" sz="quarter" idx="12"/>
          </p:nvPr>
        </p:nvSpPr>
        <p:spPr/>
        <p:txBody>
          <a:bodyPr/>
          <a:lstStyle/>
          <a:p>
            <a:fld id="{CAB6BE38-0ECA-45DB-B963-17D81CC0902E}" type="slidenum">
              <a:rPr lang="en-GB" smtClean="0"/>
              <a:t>14</a:t>
            </a:fld>
            <a:endParaRPr lang="en-GB"/>
          </a:p>
        </p:txBody>
      </p:sp>
      <p:pic>
        <p:nvPicPr>
          <p:cNvPr id="7" name="Picture 6">
            <a:extLst>
              <a:ext uri="{FF2B5EF4-FFF2-40B4-BE49-F238E27FC236}">
                <a16:creationId xmlns:a16="http://schemas.microsoft.com/office/drawing/2014/main" id="{8DB5D0D6-1165-E83F-F2A6-7CCFFC815226}"/>
              </a:ext>
            </a:extLst>
          </p:cNvPr>
          <p:cNvPicPr>
            <a:picLocks noChangeAspect="1"/>
          </p:cNvPicPr>
          <p:nvPr/>
        </p:nvPicPr>
        <p:blipFill>
          <a:blip r:embed="rId2"/>
          <a:stretch>
            <a:fillRect/>
          </a:stretch>
        </p:blipFill>
        <p:spPr>
          <a:xfrm>
            <a:off x="7000929" y="248803"/>
            <a:ext cx="4443471" cy="629010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0743554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4A0B0-708F-446B-8319-C217F374BF72}"/>
              </a:ext>
            </a:extLst>
          </p:cNvPr>
          <p:cNvSpPr>
            <a:spLocks noGrp="1"/>
          </p:cNvSpPr>
          <p:nvPr>
            <p:ph type="title"/>
          </p:nvPr>
        </p:nvSpPr>
        <p:spPr>
          <a:xfrm>
            <a:off x="838200" y="136525"/>
            <a:ext cx="5982478" cy="1554163"/>
          </a:xfrm>
        </p:spPr>
        <p:txBody>
          <a:bodyPr/>
          <a:lstStyle/>
          <a:p>
            <a:r>
              <a:rPr lang="en-GB" dirty="0"/>
              <a:t>The Panel and Operational Matters</a:t>
            </a:r>
          </a:p>
        </p:txBody>
      </p:sp>
      <p:sp>
        <p:nvSpPr>
          <p:cNvPr id="3" name="Content Placeholder 2">
            <a:extLst>
              <a:ext uri="{FF2B5EF4-FFF2-40B4-BE49-F238E27FC236}">
                <a16:creationId xmlns:a16="http://schemas.microsoft.com/office/drawing/2014/main" id="{6AB7CB50-DCE6-4416-BB3E-C7185C0971F3}"/>
              </a:ext>
            </a:extLst>
          </p:cNvPr>
          <p:cNvSpPr>
            <a:spLocks noGrp="1"/>
          </p:cNvSpPr>
          <p:nvPr>
            <p:ph idx="1"/>
          </p:nvPr>
        </p:nvSpPr>
        <p:spPr>
          <a:xfrm>
            <a:off x="838200" y="1825625"/>
            <a:ext cx="5257800" cy="4351338"/>
          </a:xfrm>
        </p:spPr>
        <p:txBody>
          <a:bodyPr>
            <a:normAutofit/>
          </a:bodyPr>
          <a:lstStyle/>
          <a:p>
            <a:r>
              <a:rPr lang="en-GB" dirty="0"/>
              <a:t>Chief retains responsibility for operational matters</a:t>
            </a:r>
          </a:p>
          <a:p>
            <a:r>
              <a:rPr lang="en-GB" dirty="0"/>
              <a:t>If the Panel scrutinises the PCC on operational matters the Chief may be invited to attend with the PCC to provide factual accounts and clarity</a:t>
            </a:r>
          </a:p>
          <a:p>
            <a:r>
              <a:rPr lang="en-GB" dirty="0"/>
              <a:t>The accountability of the Chief Constable remains firmly to the PCC and not to the Panel.</a:t>
            </a:r>
          </a:p>
        </p:txBody>
      </p:sp>
      <p:sp>
        <p:nvSpPr>
          <p:cNvPr id="4" name="Slide Number Placeholder 3">
            <a:extLst>
              <a:ext uri="{FF2B5EF4-FFF2-40B4-BE49-F238E27FC236}">
                <a16:creationId xmlns:a16="http://schemas.microsoft.com/office/drawing/2014/main" id="{12B281E3-1408-4325-9142-6C14035993D2}"/>
              </a:ext>
            </a:extLst>
          </p:cNvPr>
          <p:cNvSpPr>
            <a:spLocks noGrp="1"/>
          </p:cNvSpPr>
          <p:nvPr>
            <p:ph type="sldNum" sz="quarter" idx="12"/>
          </p:nvPr>
        </p:nvSpPr>
        <p:spPr/>
        <p:txBody>
          <a:bodyPr/>
          <a:lstStyle/>
          <a:p>
            <a:fld id="{CAB6BE38-0ECA-45DB-B963-17D81CC0902E}" type="slidenum">
              <a:rPr lang="en-GB" smtClean="0"/>
              <a:t>15</a:t>
            </a:fld>
            <a:endParaRPr lang="en-GB"/>
          </a:p>
        </p:txBody>
      </p:sp>
      <p:pic>
        <p:nvPicPr>
          <p:cNvPr id="6" name="Picture 5">
            <a:extLst>
              <a:ext uri="{FF2B5EF4-FFF2-40B4-BE49-F238E27FC236}">
                <a16:creationId xmlns:a16="http://schemas.microsoft.com/office/drawing/2014/main" id="{43750DB6-519D-476B-8AE8-2A199B36368C}"/>
              </a:ext>
            </a:extLst>
          </p:cNvPr>
          <p:cNvPicPr>
            <a:picLocks noChangeAspect="1"/>
          </p:cNvPicPr>
          <p:nvPr/>
        </p:nvPicPr>
        <p:blipFill>
          <a:blip r:embed="rId2"/>
          <a:stretch>
            <a:fillRect/>
          </a:stretch>
        </p:blipFill>
        <p:spPr>
          <a:xfrm>
            <a:off x="6656711" y="136525"/>
            <a:ext cx="4943475" cy="6419850"/>
          </a:xfrm>
          <a:prstGeom prst="rect">
            <a:avLst/>
          </a:prstGeom>
          <a:ln w="19050">
            <a:solidFill>
              <a:schemeClr val="tx1"/>
            </a:solidFill>
          </a:ln>
        </p:spPr>
      </p:pic>
    </p:spTree>
    <p:extLst>
      <p:ext uri="{BB962C8B-B14F-4D97-AF65-F5344CB8AC3E}">
        <p14:creationId xmlns:p14="http://schemas.microsoft.com/office/powerpoint/2010/main" val="4214226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0">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12">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5293FBCB-D9ED-40BF-A57E-D66B3AB5D036}"/>
              </a:ext>
            </a:extLst>
          </p:cNvPr>
          <p:cNvSpPr>
            <a:spLocks noGrp="1"/>
          </p:cNvSpPr>
          <p:nvPr>
            <p:ph type="title"/>
          </p:nvPr>
        </p:nvSpPr>
        <p:spPr>
          <a:xfrm>
            <a:off x="2232252" y="633046"/>
            <a:ext cx="4463623" cy="1314996"/>
          </a:xfrm>
        </p:spPr>
        <p:txBody>
          <a:bodyPr anchor="b">
            <a:normAutofit/>
          </a:bodyPr>
          <a:lstStyle/>
          <a:p>
            <a:r>
              <a:rPr lang="en-GB">
                <a:solidFill>
                  <a:schemeClr val="bg1"/>
                </a:solidFill>
              </a:rPr>
              <a:t>The Home Secretary</a:t>
            </a:r>
          </a:p>
        </p:txBody>
      </p:sp>
      <p:sp>
        <p:nvSpPr>
          <p:cNvPr id="24" name="Freeform: Shape 14">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31" name="Freeform: Shape 16">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3" name="Content Placeholder 2">
            <a:extLst>
              <a:ext uri="{FF2B5EF4-FFF2-40B4-BE49-F238E27FC236}">
                <a16:creationId xmlns:a16="http://schemas.microsoft.com/office/drawing/2014/main" id="{3C364452-588F-40DC-AB86-2156CED698D9}"/>
              </a:ext>
            </a:extLst>
          </p:cNvPr>
          <p:cNvSpPr>
            <a:spLocks noGrp="1"/>
          </p:cNvSpPr>
          <p:nvPr>
            <p:ph idx="1"/>
          </p:nvPr>
        </p:nvSpPr>
        <p:spPr>
          <a:xfrm>
            <a:off x="2232252" y="2125737"/>
            <a:ext cx="4463623" cy="4044463"/>
          </a:xfrm>
        </p:spPr>
        <p:txBody>
          <a:bodyPr>
            <a:normAutofit/>
          </a:bodyPr>
          <a:lstStyle/>
          <a:p>
            <a:r>
              <a:rPr lang="en-GB" sz="2200">
                <a:solidFill>
                  <a:schemeClr val="bg1"/>
                </a:solidFill>
              </a:rPr>
              <a:t>PCCs allow the Home Office to withdraw from day-to-day policing matters</a:t>
            </a:r>
          </a:p>
          <a:p>
            <a:r>
              <a:rPr lang="en-GB" sz="2200">
                <a:solidFill>
                  <a:schemeClr val="bg1"/>
                </a:solidFill>
              </a:rPr>
              <a:t>Ultimately accountable to Parliament</a:t>
            </a:r>
          </a:p>
          <a:p>
            <a:r>
              <a:rPr lang="en-GB" sz="2200">
                <a:solidFill>
                  <a:schemeClr val="bg1"/>
                </a:solidFill>
              </a:rPr>
              <a:t>Powers to intervene as a last resort</a:t>
            </a:r>
          </a:p>
          <a:p>
            <a:r>
              <a:rPr lang="en-GB" sz="2200">
                <a:solidFill>
                  <a:schemeClr val="bg1"/>
                </a:solidFill>
              </a:rPr>
              <a:t>Not to interfere with the will of the electorate or office of constable</a:t>
            </a:r>
          </a:p>
          <a:p>
            <a:r>
              <a:rPr lang="en-US" sz="2200">
                <a:solidFill>
                  <a:schemeClr val="bg1"/>
                </a:solidFill>
              </a:rPr>
              <a:t>The operational independence of the police is a fundamental principle of British policing</a:t>
            </a:r>
            <a:endParaRPr lang="en-GB" sz="2200">
              <a:solidFill>
                <a:schemeClr val="bg1"/>
              </a:solidFill>
            </a:endParaRPr>
          </a:p>
        </p:txBody>
      </p:sp>
      <p:sp>
        <p:nvSpPr>
          <p:cNvPr id="19" name="Freeform: Shape 18">
            <a:extLst>
              <a:ext uri="{FF2B5EF4-FFF2-40B4-BE49-F238E27FC236}">
                <a16:creationId xmlns:a16="http://schemas.microsoft.com/office/drawing/2014/main" id="{83C8019B-3985-409B-9B87-494B974EE9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1" name="Freeform: Shape 20">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3" name="Freeform: Shape 22">
            <a:extLst>
              <a:ext uri="{FF2B5EF4-FFF2-40B4-BE49-F238E27FC236}">
                <a16:creationId xmlns:a16="http://schemas.microsoft.com/office/drawing/2014/main" id="{B85A4DB3-61AA-49A1-85A9-B3397CD51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4" name="Slide Number Placeholder 3">
            <a:extLst>
              <a:ext uri="{FF2B5EF4-FFF2-40B4-BE49-F238E27FC236}">
                <a16:creationId xmlns:a16="http://schemas.microsoft.com/office/drawing/2014/main" id="{AB36F420-803D-4305-BD8E-A415A7F2316E}"/>
              </a:ext>
            </a:extLst>
          </p:cNvPr>
          <p:cNvSpPr>
            <a:spLocks noGrp="1"/>
          </p:cNvSpPr>
          <p:nvPr>
            <p:ph type="sldNum" sz="quarter" idx="12"/>
          </p:nvPr>
        </p:nvSpPr>
        <p:spPr>
          <a:xfrm>
            <a:off x="8610600" y="6356350"/>
            <a:ext cx="2743200" cy="365125"/>
          </a:xfrm>
        </p:spPr>
        <p:txBody>
          <a:bodyPr>
            <a:normAutofit/>
          </a:bodyPr>
          <a:lstStyle/>
          <a:p>
            <a:pPr>
              <a:spcAft>
                <a:spcPts val="600"/>
              </a:spcAft>
            </a:pPr>
            <a:fld id="{CAB6BE38-0ECA-45DB-B963-17D81CC0902E}" type="slidenum">
              <a:rPr lang="en-GB">
                <a:solidFill>
                  <a:srgbClr val="1B1B1B"/>
                </a:solidFill>
              </a:rPr>
              <a:pPr>
                <a:spcAft>
                  <a:spcPts val="600"/>
                </a:spcAft>
              </a:pPr>
              <a:t>16</a:t>
            </a:fld>
            <a:endParaRPr lang="en-GB">
              <a:solidFill>
                <a:srgbClr val="1B1B1B"/>
              </a:solidFill>
            </a:endParaRPr>
          </a:p>
        </p:txBody>
      </p:sp>
      <p:grpSp>
        <p:nvGrpSpPr>
          <p:cNvPr id="25"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6" name="Freeform: Shape 25">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pic>
        <p:nvPicPr>
          <p:cNvPr id="5" name="Picture 4">
            <a:extLst>
              <a:ext uri="{FF2B5EF4-FFF2-40B4-BE49-F238E27FC236}">
                <a16:creationId xmlns:a16="http://schemas.microsoft.com/office/drawing/2014/main" id="{F67900FA-C3F1-A06C-7C7F-58A0D339C689}"/>
              </a:ext>
            </a:extLst>
          </p:cNvPr>
          <p:cNvPicPr>
            <a:picLocks noChangeAspect="1"/>
          </p:cNvPicPr>
          <p:nvPr/>
        </p:nvPicPr>
        <p:blipFill>
          <a:blip r:embed="rId2"/>
          <a:stretch>
            <a:fillRect/>
          </a:stretch>
        </p:blipFill>
        <p:spPr>
          <a:xfrm>
            <a:off x="6720250" y="1816965"/>
            <a:ext cx="5237515" cy="3495284"/>
          </a:xfrm>
          <a:prstGeom prst="rect">
            <a:avLst/>
          </a:prstGeom>
        </p:spPr>
      </p:pic>
    </p:spTree>
    <p:extLst>
      <p:ext uri="{BB962C8B-B14F-4D97-AF65-F5344CB8AC3E}">
        <p14:creationId xmlns:p14="http://schemas.microsoft.com/office/powerpoint/2010/main" val="2961834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2407729-6BBD-4433-B18A-BAC370A4F888}"/>
              </a:ext>
            </a:extLst>
          </p:cNvPr>
          <p:cNvPicPr>
            <a:picLocks noChangeAspect="1"/>
          </p:cNvPicPr>
          <p:nvPr/>
        </p:nvPicPr>
        <p:blipFill>
          <a:blip r:embed="rId2"/>
          <a:stretch>
            <a:fillRect/>
          </a:stretch>
        </p:blipFill>
        <p:spPr>
          <a:xfrm rot="354942">
            <a:off x="5864319" y="79309"/>
            <a:ext cx="3327150" cy="4599992"/>
          </a:xfrm>
          <a:prstGeom prst="rect">
            <a:avLst/>
          </a:prstGeom>
          <a:ln w="19050">
            <a:solidFill>
              <a:schemeClr val="tx1"/>
            </a:solidFill>
          </a:ln>
        </p:spPr>
      </p:pic>
      <p:sp>
        <p:nvSpPr>
          <p:cNvPr id="2" name="Title 1">
            <a:extLst>
              <a:ext uri="{FF2B5EF4-FFF2-40B4-BE49-F238E27FC236}">
                <a16:creationId xmlns:a16="http://schemas.microsoft.com/office/drawing/2014/main" id="{478DF0E7-4C09-40DA-9427-ED6B73C53723}"/>
              </a:ext>
            </a:extLst>
          </p:cNvPr>
          <p:cNvSpPr>
            <a:spLocks noGrp="1"/>
          </p:cNvSpPr>
          <p:nvPr>
            <p:ph type="title"/>
          </p:nvPr>
        </p:nvSpPr>
        <p:spPr>
          <a:xfrm>
            <a:off x="838200" y="1"/>
            <a:ext cx="5606988" cy="1690688"/>
          </a:xfrm>
        </p:spPr>
        <p:txBody>
          <a:bodyPr/>
          <a:lstStyle/>
          <a:p>
            <a:r>
              <a:rPr lang="en-GB" dirty="0"/>
              <a:t>Financial Responsibilities</a:t>
            </a:r>
          </a:p>
        </p:txBody>
      </p:sp>
      <p:sp>
        <p:nvSpPr>
          <p:cNvPr id="3" name="Content Placeholder 2">
            <a:extLst>
              <a:ext uri="{FF2B5EF4-FFF2-40B4-BE49-F238E27FC236}">
                <a16:creationId xmlns:a16="http://schemas.microsoft.com/office/drawing/2014/main" id="{1861C7A8-F134-4786-A9F7-60C067DBDFC8}"/>
              </a:ext>
            </a:extLst>
          </p:cNvPr>
          <p:cNvSpPr>
            <a:spLocks noGrp="1"/>
          </p:cNvSpPr>
          <p:nvPr>
            <p:ph idx="1"/>
          </p:nvPr>
        </p:nvSpPr>
        <p:spPr>
          <a:xfrm>
            <a:off x="763481" y="1690688"/>
            <a:ext cx="4722920" cy="4665661"/>
          </a:xfrm>
        </p:spPr>
        <p:txBody>
          <a:bodyPr>
            <a:normAutofit fontScale="92500" lnSpcReduction="20000"/>
          </a:bodyPr>
          <a:lstStyle/>
          <a:p>
            <a:r>
              <a:rPr lang="en-GB" dirty="0"/>
              <a:t>PCC is ultimately accountable to the public for management of the police funds</a:t>
            </a:r>
          </a:p>
          <a:p>
            <a:r>
              <a:rPr lang="en-GB" dirty="0"/>
              <a:t>PCC and CC share responsibility to provide effective management of the budget</a:t>
            </a:r>
          </a:p>
          <a:p>
            <a:r>
              <a:rPr lang="en-GB" dirty="0"/>
              <a:t>Chief Constable has day to day responsibility  after approval by PCC</a:t>
            </a:r>
          </a:p>
          <a:p>
            <a:r>
              <a:rPr lang="en-GB" dirty="0"/>
              <a:t>Chief Constable must ensure that financial management is consistent with the objectives set by the PCC</a:t>
            </a:r>
          </a:p>
          <a:p>
            <a:r>
              <a:rPr lang="en-GB" dirty="0"/>
              <a:t>OPCC has a critical role</a:t>
            </a:r>
          </a:p>
        </p:txBody>
      </p:sp>
      <p:sp>
        <p:nvSpPr>
          <p:cNvPr id="4" name="Slide Number Placeholder 3">
            <a:extLst>
              <a:ext uri="{FF2B5EF4-FFF2-40B4-BE49-F238E27FC236}">
                <a16:creationId xmlns:a16="http://schemas.microsoft.com/office/drawing/2014/main" id="{4B1966CE-8280-46E1-8F0B-D1E5B7AF0404}"/>
              </a:ext>
            </a:extLst>
          </p:cNvPr>
          <p:cNvSpPr>
            <a:spLocks noGrp="1"/>
          </p:cNvSpPr>
          <p:nvPr>
            <p:ph type="sldNum" sz="quarter" idx="12"/>
          </p:nvPr>
        </p:nvSpPr>
        <p:spPr/>
        <p:txBody>
          <a:bodyPr/>
          <a:lstStyle/>
          <a:p>
            <a:fld id="{CAB6BE38-0ECA-45DB-B963-17D81CC0902E}" type="slidenum">
              <a:rPr lang="en-GB" smtClean="0"/>
              <a:t>17</a:t>
            </a:fld>
            <a:endParaRPr lang="en-GB" dirty="0"/>
          </a:p>
        </p:txBody>
      </p:sp>
      <p:pic>
        <p:nvPicPr>
          <p:cNvPr id="6" name="Picture 5">
            <a:extLst>
              <a:ext uri="{FF2B5EF4-FFF2-40B4-BE49-F238E27FC236}">
                <a16:creationId xmlns:a16="http://schemas.microsoft.com/office/drawing/2014/main" id="{BD832DC1-EEFF-47C4-8A2C-2FFE70673406}"/>
              </a:ext>
            </a:extLst>
          </p:cNvPr>
          <p:cNvPicPr>
            <a:picLocks noChangeAspect="1"/>
          </p:cNvPicPr>
          <p:nvPr/>
        </p:nvPicPr>
        <p:blipFill>
          <a:blip r:embed="rId3"/>
          <a:stretch>
            <a:fillRect/>
          </a:stretch>
        </p:blipFill>
        <p:spPr>
          <a:xfrm>
            <a:off x="8015795" y="1200275"/>
            <a:ext cx="4013447" cy="5508952"/>
          </a:xfrm>
          <a:prstGeom prst="rect">
            <a:avLst/>
          </a:prstGeom>
        </p:spPr>
      </p:pic>
      <p:sp>
        <p:nvSpPr>
          <p:cNvPr id="10" name="TextBox 9">
            <a:extLst>
              <a:ext uri="{FF2B5EF4-FFF2-40B4-BE49-F238E27FC236}">
                <a16:creationId xmlns:a16="http://schemas.microsoft.com/office/drawing/2014/main" id="{8D3BFFCA-A328-4F96-BE12-1DD3464299AC}"/>
              </a:ext>
            </a:extLst>
          </p:cNvPr>
          <p:cNvSpPr txBox="1"/>
          <p:nvPr/>
        </p:nvSpPr>
        <p:spPr>
          <a:xfrm>
            <a:off x="3845510" y="6321365"/>
            <a:ext cx="4170285" cy="400110"/>
          </a:xfrm>
          <a:prstGeom prst="rect">
            <a:avLst/>
          </a:prstGeom>
          <a:noFill/>
        </p:spPr>
        <p:txBody>
          <a:bodyPr wrap="square">
            <a:spAutoFit/>
          </a:bodyPr>
          <a:lstStyle/>
          <a:p>
            <a:r>
              <a:rPr lang="en-GB" sz="1000" dirty="0">
                <a:hlinkClick r:id="rId4"/>
              </a:rPr>
              <a:t>https://www.nao.org.uk/wp-content/uploads/2018/09/Financial-sustainability-of-police-forces-in-England-and-Wales-2018-Summary.pdf</a:t>
            </a:r>
            <a:r>
              <a:rPr lang="en-GB" sz="1000" dirty="0"/>
              <a:t> </a:t>
            </a:r>
          </a:p>
        </p:txBody>
      </p:sp>
    </p:spTree>
    <p:extLst>
      <p:ext uri="{BB962C8B-B14F-4D97-AF65-F5344CB8AC3E}">
        <p14:creationId xmlns:p14="http://schemas.microsoft.com/office/powerpoint/2010/main" val="2573752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A286B24-2E39-4960-9147-E1A6C8684B93}"/>
              </a:ext>
            </a:extLst>
          </p:cNvPr>
          <p:cNvPicPr>
            <a:picLocks noChangeAspect="1"/>
          </p:cNvPicPr>
          <p:nvPr/>
        </p:nvPicPr>
        <p:blipFill>
          <a:blip r:embed="rId2"/>
          <a:stretch>
            <a:fillRect/>
          </a:stretch>
        </p:blipFill>
        <p:spPr>
          <a:xfrm>
            <a:off x="5959968" y="1366837"/>
            <a:ext cx="6038850" cy="4124325"/>
          </a:xfrm>
          <a:prstGeom prst="rect">
            <a:avLst/>
          </a:prstGeom>
        </p:spPr>
      </p:pic>
      <p:sp>
        <p:nvSpPr>
          <p:cNvPr id="2" name="Title 1">
            <a:extLst>
              <a:ext uri="{FF2B5EF4-FFF2-40B4-BE49-F238E27FC236}">
                <a16:creationId xmlns:a16="http://schemas.microsoft.com/office/drawing/2014/main" id="{F9ECD304-C9F7-495C-85ED-DB55BA89E758}"/>
              </a:ext>
            </a:extLst>
          </p:cNvPr>
          <p:cNvSpPr>
            <a:spLocks noGrp="1"/>
          </p:cNvSpPr>
          <p:nvPr>
            <p:ph type="title"/>
          </p:nvPr>
        </p:nvSpPr>
        <p:spPr/>
        <p:txBody>
          <a:bodyPr/>
          <a:lstStyle/>
          <a:p>
            <a:r>
              <a:rPr lang="en-GB" dirty="0"/>
              <a:t>Regulations</a:t>
            </a:r>
          </a:p>
        </p:txBody>
      </p:sp>
      <p:sp>
        <p:nvSpPr>
          <p:cNvPr id="3" name="Content Placeholder 2">
            <a:extLst>
              <a:ext uri="{FF2B5EF4-FFF2-40B4-BE49-F238E27FC236}">
                <a16:creationId xmlns:a16="http://schemas.microsoft.com/office/drawing/2014/main" id="{C8E2282A-E34E-4361-AAE3-E7ACDB78EDA2}"/>
              </a:ext>
            </a:extLst>
          </p:cNvPr>
          <p:cNvSpPr>
            <a:spLocks noGrp="1"/>
          </p:cNvSpPr>
          <p:nvPr>
            <p:ph idx="1"/>
          </p:nvPr>
        </p:nvSpPr>
        <p:spPr>
          <a:xfrm>
            <a:off x="838200" y="1690688"/>
            <a:ext cx="5766786" cy="4486275"/>
          </a:xfrm>
        </p:spPr>
        <p:txBody>
          <a:bodyPr>
            <a:normAutofit lnSpcReduction="10000"/>
          </a:bodyPr>
          <a:lstStyle/>
          <a:p>
            <a:r>
              <a:rPr lang="en-GB" dirty="0"/>
              <a:t>Police and Crime Panels (Modification of Functions) Regulations 2012</a:t>
            </a:r>
          </a:p>
          <a:p>
            <a:r>
              <a:rPr lang="en-GB" dirty="0"/>
              <a:t>Police and Crime Panels (Notifications, Nominations and Appointments) Regulations 2012</a:t>
            </a:r>
          </a:p>
          <a:p>
            <a:r>
              <a:rPr lang="en-GB" dirty="0"/>
              <a:t>Police and Crime Panels (Precepts and Chief Constable Appointments) Regulations 2012</a:t>
            </a:r>
          </a:p>
          <a:p>
            <a:r>
              <a:rPr lang="en-GB" dirty="0"/>
              <a:t>Police and Crime Commissioner Election Order 2012</a:t>
            </a:r>
          </a:p>
        </p:txBody>
      </p:sp>
      <p:sp>
        <p:nvSpPr>
          <p:cNvPr id="6" name="Slide Number Placeholder 5">
            <a:extLst>
              <a:ext uri="{FF2B5EF4-FFF2-40B4-BE49-F238E27FC236}">
                <a16:creationId xmlns:a16="http://schemas.microsoft.com/office/drawing/2014/main" id="{80BDEBA5-1CDC-4192-8214-AEBD881DEE13}"/>
              </a:ext>
            </a:extLst>
          </p:cNvPr>
          <p:cNvSpPr>
            <a:spLocks noGrp="1"/>
          </p:cNvSpPr>
          <p:nvPr>
            <p:ph type="sldNum" sz="quarter" idx="12"/>
          </p:nvPr>
        </p:nvSpPr>
        <p:spPr/>
        <p:txBody>
          <a:bodyPr/>
          <a:lstStyle/>
          <a:p>
            <a:fld id="{CAB6BE38-0ECA-45DB-B963-17D81CC0902E}" type="slidenum">
              <a:rPr lang="en-GB" smtClean="0"/>
              <a:t>18</a:t>
            </a:fld>
            <a:endParaRPr lang="en-GB"/>
          </a:p>
        </p:txBody>
      </p:sp>
    </p:spTree>
    <p:extLst>
      <p:ext uri="{BB962C8B-B14F-4D97-AF65-F5344CB8AC3E}">
        <p14:creationId xmlns:p14="http://schemas.microsoft.com/office/powerpoint/2010/main" val="24318816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BD626-A024-4A95-B069-0C0CDE40ABAB}"/>
              </a:ext>
            </a:extLst>
          </p:cNvPr>
          <p:cNvSpPr>
            <a:spLocks noGrp="1"/>
          </p:cNvSpPr>
          <p:nvPr>
            <p:ph type="title"/>
          </p:nvPr>
        </p:nvSpPr>
        <p:spPr/>
        <p:txBody>
          <a:bodyPr/>
          <a:lstStyle/>
          <a:p>
            <a:r>
              <a:rPr lang="en-GB" dirty="0"/>
              <a:t>Committee on Standards in Public Life</a:t>
            </a:r>
          </a:p>
        </p:txBody>
      </p:sp>
      <p:sp>
        <p:nvSpPr>
          <p:cNvPr id="3" name="Content Placeholder 2">
            <a:extLst>
              <a:ext uri="{FF2B5EF4-FFF2-40B4-BE49-F238E27FC236}">
                <a16:creationId xmlns:a16="http://schemas.microsoft.com/office/drawing/2014/main" id="{97E61BE6-0C18-4F02-83E8-9CAE7207390D}"/>
              </a:ext>
            </a:extLst>
          </p:cNvPr>
          <p:cNvSpPr>
            <a:spLocks noGrp="1"/>
          </p:cNvSpPr>
          <p:nvPr>
            <p:ph idx="1"/>
          </p:nvPr>
        </p:nvSpPr>
        <p:spPr>
          <a:xfrm>
            <a:off x="838200" y="2627791"/>
            <a:ext cx="2810522" cy="3549172"/>
          </a:xfrm>
        </p:spPr>
        <p:txBody>
          <a:bodyPr/>
          <a:lstStyle/>
          <a:p>
            <a:r>
              <a:rPr lang="en-GB" dirty="0"/>
              <a:t>Tone from the Top evidence suggested some tensions</a:t>
            </a:r>
          </a:p>
        </p:txBody>
      </p:sp>
      <p:sp>
        <p:nvSpPr>
          <p:cNvPr id="4" name="Slide Number Placeholder 3">
            <a:extLst>
              <a:ext uri="{FF2B5EF4-FFF2-40B4-BE49-F238E27FC236}">
                <a16:creationId xmlns:a16="http://schemas.microsoft.com/office/drawing/2014/main" id="{038570E5-28B8-4396-9182-F4E385602B8D}"/>
              </a:ext>
            </a:extLst>
          </p:cNvPr>
          <p:cNvSpPr>
            <a:spLocks noGrp="1"/>
          </p:cNvSpPr>
          <p:nvPr>
            <p:ph type="sldNum" sz="quarter" idx="12"/>
          </p:nvPr>
        </p:nvSpPr>
        <p:spPr/>
        <p:txBody>
          <a:bodyPr/>
          <a:lstStyle/>
          <a:p>
            <a:fld id="{CAB6BE38-0ECA-45DB-B963-17D81CC0902E}" type="slidenum">
              <a:rPr lang="en-GB" smtClean="0"/>
              <a:t>19</a:t>
            </a:fld>
            <a:endParaRPr lang="en-GB"/>
          </a:p>
        </p:txBody>
      </p:sp>
      <p:pic>
        <p:nvPicPr>
          <p:cNvPr id="5" name="Picture 4">
            <a:extLst>
              <a:ext uri="{FF2B5EF4-FFF2-40B4-BE49-F238E27FC236}">
                <a16:creationId xmlns:a16="http://schemas.microsoft.com/office/drawing/2014/main" id="{D9D7DE04-EB16-4E3F-8EB9-C195886FFA6A}"/>
              </a:ext>
            </a:extLst>
          </p:cNvPr>
          <p:cNvPicPr>
            <a:picLocks noChangeAspect="1"/>
          </p:cNvPicPr>
          <p:nvPr/>
        </p:nvPicPr>
        <p:blipFill>
          <a:blip r:embed="rId2"/>
          <a:stretch>
            <a:fillRect/>
          </a:stretch>
        </p:blipFill>
        <p:spPr>
          <a:xfrm>
            <a:off x="4242409" y="1571662"/>
            <a:ext cx="3241745" cy="4605301"/>
          </a:xfrm>
          <a:prstGeom prst="rect">
            <a:avLst/>
          </a:prstGeom>
        </p:spPr>
      </p:pic>
      <p:pic>
        <p:nvPicPr>
          <p:cNvPr id="6" name="Picture 5">
            <a:extLst>
              <a:ext uri="{FF2B5EF4-FFF2-40B4-BE49-F238E27FC236}">
                <a16:creationId xmlns:a16="http://schemas.microsoft.com/office/drawing/2014/main" id="{4DD4F668-61A2-48D2-A6B9-EDE1DEFF8C8C}"/>
              </a:ext>
            </a:extLst>
          </p:cNvPr>
          <p:cNvPicPr>
            <a:picLocks noChangeAspect="1"/>
          </p:cNvPicPr>
          <p:nvPr/>
        </p:nvPicPr>
        <p:blipFill>
          <a:blip r:embed="rId3"/>
          <a:stretch>
            <a:fillRect/>
          </a:stretch>
        </p:blipFill>
        <p:spPr>
          <a:xfrm>
            <a:off x="8389706" y="1615052"/>
            <a:ext cx="3241745" cy="4599060"/>
          </a:xfrm>
          <a:prstGeom prst="rect">
            <a:avLst/>
          </a:prstGeom>
        </p:spPr>
      </p:pic>
    </p:spTree>
    <p:extLst>
      <p:ext uri="{BB962C8B-B14F-4D97-AF65-F5344CB8AC3E}">
        <p14:creationId xmlns:p14="http://schemas.microsoft.com/office/powerpoint/2010/main" val="15860459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4E4A4-1C11-4462-A437-3375568B4D57}"/>
              </a:ext>
            </a:extLst>
          </p:cNvPr>
          <p:cNvSpPr>
            <a:spLocks noGrp="1"/>
          </p:cNvSpPr>
          <p:nvPr>
            <p:ph type="title"/>
          </p:nvPr>
        </p:nvSpPr>
        <p:spPr/>
        <p:txBody>
          <a:bodyPr/>
          <a:lstStyle/>
          <a:p>
            <a:r>
              <a:rPr lang="en-US" dirty="0"/>
              <a:t>Evidence submitted</a:t>
            </a:r>
            <a:endParaRPr lang="en-GB" dirty="0"/>
          </a:p>
        </p:txBody>
      </p:sp>
      <p:pic>
        <p:nvPicPr>
          <p:cNvPr id="5" name="Picture 4">
            <a:extLst>
              <a:ext uri="{FF2B5EF4-FFF2-40B4-BE49-F238E27FC236}">
                <a16:creationId xmlns:a16="http://schemas.microsoft.com/office/drawing/2014/main" id="{DEA5CEEB-44DC-4630-B5B7-4098C670F0DA}"/>
              </a:ext>
            </a:extLst>
          </p:cNvPr>
          <p:cNvPicPr>
            <a:picLocks noChangeAspect="1"/>
          </p:cNvPicPr>
          <p:nvPr/>
        </p:nvPicPr>
        <p:blipFill>
          <a:blip r:embed="rId2"/>
          <a:stretch>
            <a:fillRect/>
          </a:stretch>
        </p:blipFill>
        <p:spPr>
          <a:xfrm>
            <a:off x="138413" y="2581309"/>
            <a:ext cx="7504015" cy="2043401"/>
          </a:xfrm>
          <a:prstGeom prst="rect">
            <a:avLst/>
          </a:prstGeom>
        </p:spPr>
      </p:pic>
      <p:sp>
        <p:nvSpPr>
          <p:cNvPr id="6" name="TextBox 5">
            <a:extLst>
              <a:ext uri="{FF2B5EF4-FFF2-40B4-BE49-F238E27FC236}">
                <a16:creationId xmlns:a16="http://schemas.microsoft.com/office/drawing/2014/main" id="{AB3DAD02-5CCF-4A04-8C63-8CEEB80F2BB7}"/>
              </a:ext>
            </a:extLst>
          </p:cNvPr>
          <p:cNvSpPr txBox="1"/>
          <p:nvPr/>
        </p:nvSpPr>
        <p:spPr>
          <a:xfrm>
            <a:off x="7249886" y="6223518"/>
            <a:ext cx="4553338" cy="369332"/>
          </a:xfrm>
          <a:prstGeom prst="rect">
            <a:avLst/>
          </a:prstGeom>
          <a:noFill/>
        </p:spPr>
        <p:txBody>
          <a:bodyPr wrap="square" rtlCol="0">
            <a:spAutoFit/>
          </a:bodyPr>
          <a:lstStyle/>
          <a:p>
            <a:r>
              <a:rPr lang="en-GB" dirty="0"/>
              <a:t>Lawyers in Local Government Evidence</a:t>
            </a:r>
          </a:p>
        </p:txBody>
      </p:sp>
      <p:sp>
        <p:nvSpPr>
          <p:cNvPr id="7" name="Slide Number Placeholder 6">
            <a:extLst>
              <a:ext uri="{FF2B5EF4-FFF2-40B4-BE49-F238E27FC236}">
                <a16:creationId xmlns:a16="http://schemas.microsoft.com/office/drawing/2014/main" id="{F0912F1B-3AE0-4DC6-93F1-4DA3DE06FBA5}"/>
              </a:ext>
            </a:extLst>
          </p:cNvPr>
          <p:cNvSpPr>
            <a:spLocks noGrp="1"/>
          </p:cNvSpPr>
          <p:nvPr>
            <p:ph type="sldNum" sz="quarter" idx="12"/>
          </p:nvPr>
        </p:nvSpPr>
        <p:spPr/>
        <p:txBody>
          <a:bodyPr/>
          <a:lstStyle/>
          <a:p>
            <a:fld id="{CAB6BE38-0ECA-45DB-B963-17D81CC0902E}" type="slidenum">
              <a:rPr lang="en-GB" smtClean="0"/>
              <a:t>20</a:t>
            </a:fld>
            <a:endParaRPr lang="en-GB"/>
          </a:p>
        </p:txBody>
      </p:sp>
      <p:sp>
        <p:nvSpPr>
          <p:cNvPr id="8" name="TextBox 7">
            <a:extLst>
              <a:ext uri="{FF2B5EF4-FFF2-40B4-BE49-F238E27FC236}">
                <a16:creationId xmlns:a16="http://schemas.microsoft.com/office/drawing/2014/main" id="{DD8DBDD6-71EA-4D98-A40A-B117B7E557D6}"/>
              </a:ext>
            </a:extLst>
          </p:cNvPr>
          <p:cNvSpPr txBox="1"/>
          <p:nvPr/>
        </p:nvSpPr>
        <p:spPr>
          <a:xfrm>
            <a:off x="8052046" y="1910238"/>
            <a:ext cx="3573624" cy="3385542"/>
          </a:xfrm>
          <a:prstGeom prst="rect">
            <a:avLst/>
          </a:prstGeom>
          <a:noFill/>
        </p:spPr>
        <p:txBody>
          <a:bodyPr wrap="square" rtlCol="0">
            <a:spAutoFit/>
          </a:bodyPr>
          <a:lstStyle/>
          <a:p>
            <a:pPr marL="285750" indent="-285750">
              <a:buFont typeface="Arial" panose="020B0604020202020204" pitchFamily="34" charset="0"/>
              <a:buChar char="•"/>
            </a:pPr>
            <a:r>
              <a:rPr lang="en-GB" sz="2800" dirty="0"/>
              <a:t>Relationships ‘too cosy’</a:t>
            </a:r>
          </a:p>
          <a:p>
            <a:pPr marL="285750" indent="-285750">
              <a:buFont typeface="Arial" panose="020B0604020202020204" pitchFamily="34" charset="0"/>
              <a:buChar char="•"/>
            </a:pPr>
            <a:r>
              <a:rPr lang="en-GB" sz="2800" dirty="0"/>
              <a:t>PCCs dismissive of the Police and Crime Panel</a:t>
            </a:r>
          </a:p>
          <a:p>
            <a:pPr marL="285750" indent="-285750">
              <a:buFont typeface="Arial" panose="020B0604020202020204" pitchFamily="34" charset="0"/>
              <a:buChar char="•"/>
            </a:pPr>
            <a:r>
              <a:rPr lang="en-GB" sz="2800" dirty="0"/>
              <a:t>PCCs disrespectful!</a:t>
            </a:r>
          </a:p>
          <a:p>
            <a:pPr marL="285750" indent="-285750">
              <a:buFont typeface="Arial" panose="020B0604020202020204" pitchFamily="34" charset="0"/>
              <a:buChar char="•"/>
            </a:pPr>
            <a:r>
              <a:rPr lang="en-GB" sz="2800" dirty="0"/>
              <a:t>PCP Chairs no power</a:t>
            </a:r>
          </a:p>
          <a:p>
            <a:endParaRPr lang="en-GB" dirty="0"/>
          </a:p>
        </p:txBody>
      </p:sp>
    </p:spTree>
    <p:extLst>
      <p:ext uri="{BB962C8B-B14F-4D97-AF65-F5344CB8AC3E}">
        <p14:creationId xmlns:p14="http://schemas.microsoft.com/office/powerpoint/2010/main" val="28214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20CDA-1578-42BB-A3B9-24A5410369BD}"/>
              </a:ext>
            </a:extLst>
          </p:cNvPr>
          <p:cNvSpPr>
            <a:spLocks noGrp="1"/>
          </p:cNvSpPr>
          <p:nvPr>
            <p:ph type="title"/>
          </p:nvPr>
        </p:nvSpPr>
        <p:spPr/>
        <p:txBody>
          <a:bodyPr/>
          <a:lstStyle/>
          <a:p>
            <a:r>
              <a:rPr lang="en-GB" dirty="0"/>
              <a:t>Evidence submitted</a:t>
            </a:r>
          </a:p>
        </p:txBody>
      </p:sp>
      <p:pic>
        <p:nvPicPr>
          <p:cNvPr id="5" name="Picture 4">
            <a:extLst>
              <a:ext uri="{FF2B5EF4-FFF2-40B4-BE49-F238E27FC236}">
                <a16:creationId xmlns:a16="http://schemas.microsoft.com/office/drawing/2014/main" id="{BE56F330-1976-450C-B611-497939341D20}"/>
              </a:ext>
            </a:extLst>
          </p:cNvPr>
          <p:cNvPicPr>
            <a:picLocks noChangeAspect="1"/>
          </p:cNvPicPr>
          <p:nvPr/>
        </p:nvPicPr>
        <p:blipFill>
          <a:blip r:embed="rId2"/>
          <a:stretch>
            <a:fillRect/>
          </a:stretch>
        </p:blipFill>
        <p:spPr>
          <a:xfrm>
            <a:off x="223936" y="1690688"/>
            <a:ext cx="6929969" cy="3044113"/>
          </a:xfrm>
          <a:prstGeom prst="rect">
            <a:avLst/>
          </a:prstGeom>
        </p:spPr>
      </p:pic>
      <p:sp>
        <p:nvSpPr>
          <p:cNvPr id="6" name="TextBox 5">
            <a:extLst>
              <a:ext uri="{FF2B5EF4-FFF2-40B4-BE49-F238E27FC236}">
                <a16:creationId xmlns:a16="http://schemas.microsoft.com/office/drawing/2014/main" id="{F6DE80EB-D7C2-4D71-BC06-E485664AD367}"/>
              </a:ext>
            </a:extLst>
          </p:cNvPr>
          <p:cNvSpPr txBox="1"/>
          <p:nvPr/>
        </p:nvSpPr>
        <p:spPr>
          <a:xfrm>
            <a:off x="7249886" y="6223518"/>
            <a:ext cx="4553338" cy="369332"/>
          </a:xfrm>
          <a:prstGeom prst="rect">
            <a:avLst/>
          </a:prstGeom>
          <a:noFill/>
        </p:spPr>
        <p:txBody>
          <a:bodyPr wrap="square" rtlCol="0">
            <a:spAutoFit/>
          </a:bodyPr>
          <a:lstStyle/>
          <a:p>
            <a:r>
              <a:rPr lang="en-GB" dirty="0"/>
              <a:t>Lawyers in Local Government Evidence</a:t>
            </a:r>
          </a:p>
        </p:txBody>
      </p:sp>
      <p:sp>
        <p:nvSpPr>
          <p:cNvPr id="7" name="Slide Number Placeholder 6">
            <a:extLst>
              <a:ext uri="{FF2B5EF4-FFF2-40B4-BE49-F238E27FC236}">
                <a16:creationId xmlns:a16="http://schemas.microsoft.com/office/drawing/2014/main" id="{6C07CCA9-D792-4E79-8388-C2C9E79C57F8}"/>
              </a:ext>
            </a:extLst>
          </p:cNvPr>
          <p:cNvSpPr>
            <a:spLocks noGrp="1"/>
          </p:cNvSpPr>
          <p:nvPr>
            <p:ph type="sldNum" sz="quarter" idx="12"/>
          </p:nvPr>
        </p:nvSpPr>
        <p:spPr/>
        <p:txBody>
          <a:bodyPr/>
          <a:lstStyle/>
          <a:p>
            <a:fld id="{CAB6BE38-0ECA-45DB-B963-17D81CC0902E}" type="slidenum">
              <a:rPr lang="en-GB" smtClean="0"/>
              <a:t>21</a:t>
            </a:fld>
            <a:endParaRPr lang="en-GB"/>
          </a:p>
        </p:txBody>
      </p:sp>
      <p:sp>
        <p:nvSpPr>
          <p:cNvPr id="8" name="TextBox 7">
            <a:extLst>
              <a:ext uri="{FF2B5EF4-FFF2-40B4-BE49-F238E27FC236}">
                <a16:creationId xmlns:a16="http://schemas.microsoft.com/office/drawing/2014/main" id="{6718E59F-ABD7-468A-89BE-0F9F382201D5}"/>
              </a:ext>
            </a:extLst>
          </p:cNvPr>
          <p:cNvSpPr txBox="1"/>
          <p:nvPr/>
        </p:nvSpPr>
        <p:spPr>
          <a:xfrm>
            <a:off x="7613780" y="1659285"/>
            <a:ext cx="4024393" cy="3539430"/>
          </a:xfrm>
          <a:prstGeom prst="rect">
            <a:avLst/>
          </a:prstGeom>
          <a:noFill/>
        </p:spPr>
        <p:txBody>
          <a:bodyPr wrap="square" rtlCol="0">
            <a:spAutoFit/>
          </a:bodyPr>
          <a:lstStyle/>
          <a:p>
            <a:pPr marL="342900" indent="-342900">
              <a:buFont typeface="Arial" panose="020B0604020202020204" pitchFamily="34" charset="0"/>
              <a:buChar char="•"/>
            </a:pPr>
            <a:r>
              <a:rPr lang="en-GB" sz="2800" dirty="0"/>
              <a:t>Turnout at PCC elections shows people have no idea of what a PCC is for</a:t>
            </a:r>
          </a:p>
          <a:p>
            <a:pPr marL="342900" indent="-342900">
              <a:buFont typeface="Arial" panose="020B0604020202020204" pitchFamily="34" charset="0"/>
              <a:buChar char="•"/>
            </a:pPr>
            <a:r>
              <a:rPr lang="en-GB" sz="2800" dirty="0"/>
              <a:t>Need for a national model to show key decisions and timetables</a:t>
            </a:r>
          </a:p>
        </p:txBody>
      </p:sp>
    </p:spTree>
    <p:extLst>
      <p:ext uri="{BB962C8B-B14F-4D97-AF65-F5344CB8AC3E}">
        <p14:creationId xmlns:p14="http://schemas.microsoft.com/office/powerpoint/2010/main" val="3853724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xEl>
                                              <p:pRg st="1" end="1"/>
                                            </p:txEl>
                                          </p:spTgt>
                                        </p:tgtEl>
                                        <p:attrNameLst>
                                          <p:attrName>style.visibility</p:attrName>
                                        </p:attrNameLst>
                                      </p:cBhvr>
                                      <p:to>
                                        <p:strVal val="visible"/>
                                      </p:to>
                                    </p:set>
                                    <p:anim calcmode="lin" valueType="num">
                                      <p:cBhvr additive="base">
                                        <p:cTn id="13"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1C8B9-8327-4DAB-AD54-7F5A1D89D349}"/>
              </a:ext>
            </a:extLst>
          </p:cNvPr>
          <p:cNvSpPr>
            <a:spLocks noGrp="1"/>
          </p:cNvSpPr>
          <p:nvPr>
            <p:ph type="title"/>
          </p:nvPr>
        </p:nvSpPr>
        <p:spPr/>
        <p:txBody>
          <a:bodyPr/>
          <a:lstStyle/>
          <a:p>
            <a:r>
              <a:rPr lang="en-GB" dirty="0"/>
              <a:t>Evidence Submitted</a:t>
            </a:r>
          </a:p>
        </p:txBody>
      </p:sp>
      <p:pic>
        <p:nvPicPr>
          <p:cNvPr id="5" name="Picture 4">
            <a:extLst>
              <a:ext uri="{FF2B5EF4-FFF2-40B4-BE49-F238E27FC236}">
                <a16:creationId xmlns:a16="http://schemas.microsoft.com/office/drawing/2014/main" id="{634A8912-FC2C-4AE6-96EF-B4149D068030}"/>
              </a:ext>
            </a:extLst>
          </p:cNvPr>
          <p:cNvPicPr>
            <a:picLocks noChangeAspect="1"/>
          </p:cNvPicPr>
          <p:nvPr/>
        </p:nvPicPr>
        <p:blipFill>
          <a:blip r:embed="rId2"/>
          <a:stretch>
            <a:fillRect/>
          </a:stretch>
        </p:blipFill>
        <p:spPr>
          <a:xfrm>
            <a:off x="707300" y="1439246"/>
            <a:ext cx="5876925" cy="4867275"/>
          </a:xfrm>
          <a:prstGeom prst="rect">
            <a:avLst/>
          </a:prstGeom>
        </p:spPr>
      </p:pic>
      <p:sp>
        <p:nvSpPr>
          <p:cNvPr id="6" name="TextBox 5">
            <a:extLst>
              <a:ext uri="{FF2B5EF4-FFF2-40B4-BE49-F238E27FC236}">
                <a16:creationId xmlns:a16="http://schemas.microsoft.com/office/drawing/2014/main" id="{4430D87E-FFCF-445D-A126-7E85835CF420}"/>
              </a:ext>
            </a:extLst>
          </p:cNvPr>
          <p:cNvSpPr txBox="1"/>
          <p:nvPr/>
        </p:nvSpPr>
        <p:spPr>
          <a:xfrm>
            <a:off x="7249886" y="6223518"/>
            <a:ext cx="4553338" cy="369332"/>
          </a:xfrm>
          <a:prstGeom prst="rect">
            <a:avLst/>
          </a:prstGeom>
          <a:noFill/>
        </p:spPr>
        <p:txBody>
          <a:bodyPr wrap="square" rtlCol="0">
            <a:spAutoFit/>
          </a:bodyPr>
          <a:lstStyle/>
          <a:p>
            <a:r>
              <a:rPr lang="en-GB" dirty="0"/>
              <a:t>Lawyers in Local Government Evidence</a:t>
            </a:r>
          </a:p>
        </p:txBody>
      </p:sp>
      <p:sp>
        <p:nvSpPr>
          <p:cNvPr id="7" name="Slide Number Placeholder 6">
            <a:extLst>
              <a:ext uri="{FF2B5EF4-FFF2-40B4-BE49-F238E27FC236}">
                <a16:creationId xmlns:a16="http://schemas.microsoft.com/office/drawing/2014/main" id="{19C644D8-ABD7-459E-8F09-A707081284C4}"/>
              </a:ext>
            </a:extLst>
          </p:cNvPr>
          <p:cNvSpPr>
            <a:spLocks noGrp="1"/>
          </p:cNvSpPr>
          <p:nvPr>
            <p:ph type="sldNum" sz="quarter" idx="12"/>
          </p:nvPr>
        </p:nvSpPr>
        <p:spPr/>
        <p:txBody>
          <a:bodyPr/>
          <a:lstStyle/>
          <a:p>
            <a:fld id="{CAB6BE38-0ECA-45DB-B963-17D81CC0902E}" type="slidenum">
              <a:rPr lang="en-GB" smtClean="0"/>
              <a:t>22</a:t>
            </a:fld>
            <a:endParaRPr lang="en-GB"/>
          </a:p>
        </p:txBody>
      </p:sp>
      <p:sp>
        <p:nvSpPr>
          <p:cNvPr id="8" name="TextBox 7">
            <a:extLst>
              <a:ext uri="{FF2B5EF4-FFF2-40B4-BE49-F238E27FC236}">
                <a16:creationId xmlns:a16="http://schemas.microsoft.com/office/drawing/2014/main" id="{897FD166-DCE6-400C-B906-9934B6EBB6E4}"/>
              </a:ext>
            </a:extLst>
          </p:cNvPr>
          <p:cNvSpPr txBox="1"/>
          <p:nvPr/>
        </p:nvSpPr>
        <p:spPr>
          <a:xfrm>
            <a:off x="7546019" y="1719452"/>
            <a:ext cx="4257205" cy="3046988"/>
          </a:xfrm>
          <a:prstGeom prst="rect">
            <a:avLst/>
          </a:prstGeom>
          <a:noFill/>
        </p:spPr>
        <p:txBody>
          <a:bodyPr wrap="square" rtlCol="0">
            <a:spAutoFit/>
          </a:bodyPr>
          <a:lstStyle/>
          <a:p>
            <a:pPr marL="285750" indent="-285750">
              <a:buFont typeface="Arial" panose="020B0604020202020204" pitchFamily="34" charset="0"/>
              <a:buChar char="•"/>
            </a:pPr>
            <a:r>
              <a:rPr lang="en-GB" sz="2400" dirty="0"/>
              <a:t>PCC’s struggling</a:t>
            </a:r>
          </a:p>
          <a:p>
            <a:pPr marL="285750" indent="-285750">
              <a:buFont typeface="Arial" panose="020B0604020202020204" pitchFamily="34" charset="0"/>
              <a:buChar char="•"/>
            </a:pPr>
            <a:r>
              <a:rPr lang="en-GB" sz="2400" dirty="0"/>
              <a:t>PCP and PCC difficulties</a:t>
            </a:r>
          </a:p>
          <a:p>
            <a:pPr marL="285750" indent="-285750">
              <a:buFont typeface="Arial" panose="020B0604020202020204" pitchFamily="34" charset="0"/>
              <a:buChar char="•"/>
            </a:pPr>
            <a:r>
              <a:rPr lang="en-GB" sz="2400" dirty="0"/>
              <a:t>PCC and staff relations not universally good</a:t>
            </a:r>
          </a:p>
          <a:p>
            <a:pPr marL="285750" indent="-285750">
              <a:buFont typeface="Arial" panose="020B0604020202020204" pitchFamily="34" charset="0"/>
              <a:buChar char="•"/>
            </a:pPr>
            <a:r>
              <a:rPr lang="en-GB" sz="2400" dirty="0"/>
              <a:t>PCP role needs further clarification</a:t>
            </a:r>
          </a:p>
          <a:p>
            <a:pPr marL="285750" indent="-285750">
              <a:buFont typeface="Arial" panose="020B0604020202020204" pitchFamily="34" charset="0"/>
              <a:buChar char="•"/>
            </a:pPr>
            <a:r>
              <a:rPr lang="en-GB" sz="2400" dirty="0"/>
              <a:t>PCP members capacity to understand information</a:t>
            </a:r>
          </a:p>
        </p:txBody>
      </p:sp>
    </p:spTree>
    <p:extLst>
      <p:ext uri="{BB962C8B-B14F-4D97-AF65-F5344CB8AC3E}">
        <p14:creationId xmlns:p14="http://schemas.microsoft.com/office/powerpoint/2010/main" val="1185694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xEl>
                                              <p:pRg st="1" end="1"/>
                                            </p:txEl>
                                          </p:spTgt>
                                        </p:tgtEl>
                                        <p:attrNameLst>
                                          <p:attrName>style.visibility</p:attrName>
                                        </p:attrNameLst>
                                      </p:cBhvr>
                                      <p:to>
                                        <p:strVal val="visible"/>
                                      </p:to>
                                    </p:set>
                                    <p:anim calcmode="lin" valueType="num">
                                      <p:cBhvr additive="base">
                                        <p:cTn id="13"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anim calcmode="lin" valueType="num">
                                      <p:cBhvr additive="base">
                                        <p:cTn id="19"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xEl>
                                              <p:pRg st="3" end="3"/>
                                            </p:txEl>
                                          </p:spTgt>
                                        </p:tgtEl>
                                        <p:attrNameLst>
                                          <p:attrName>style.visibility</p:attrName>
                                        </p:attrNameLst>
                                      </p:cBhvr>
                                      <p:to>
                                        <p:strVal val="visible"/>
                                      </p:to>
                                    </p:set>
                                    <p:anim calcmode="lin" valueType="num">
                                      <p:cBhvr additive="base">
                                        <p:cTn id="25"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
                                            <p:txEl>
                                              <p:pRg st="4" end="4"/>
                                            </p:txEl>
                                          </p:spTgt>
                                        </p:tgtEl>
                                        <p:attrNameLst>
                                          <p:attrName>style.visibility</p:attrName>
                                        </p:attrNameLst>
                                      </p:cBhvr>
                                      <p:to>
                                        <p:strVal val="visible"/>
                                      </p:to>
                                    </p:set>
                                    <p:anim calcmode="lin" valueType="num">
                                      <p:cBhvr additive="base">
                                        <p:cTn id="31"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8">
                                            <p:txEl>
                                              <p:pRg st="0" end="0"/>
                                            </p:txEl>
                                          </p:spTgt>
                                        </p:tgtEl>
                                        <p:attrNameLst>
                                          <p:attrName>style.visibility</p:attrName>
                                        </p:attrNameLst>
                                      </p:cBhvr>
                                      <p:to>
                                        <p:strVal val="visible"/>
                                      </p:to>
                                    </p:set>
                                    <p:anim calcmode="lin" valueType="num">
                                      <p:cBhvr additive="base">
                                        <p:cTn id="3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8">
                                            <p:txEl>
                                              <p:pRg st="0" end="0"/>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8">
                                            <p:txEl>
                                              <p:pRg st="1" end="1"/>
                                            </p:txEl>
                                          </p:spTgt>
                                        </p:tgtEl>
                                        <p:attrNameLst>
                                          <p:attrName>style.visibility</p:attrName>
                                        </p:attrNameLst>
                                      </p:cBhvr>
                                      <p:to>
                                        <p:strVal val="visible"/>
                                      </p:to>
                                    </p:set>
                                    <p:anim calcmode="lin" valueType="num">
                                      <p:cBhvr additive="base">
                                        <p:cTn id="41"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8">
                                            <p:txEl>
                                              <p:pRg st="1" end="1"/>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8">
                                            <p:txEl>
                                              <p:pRg st="2" end="2"/>
                                            </p:txEl>
                                          </p:spTgt>
                                        </p:tgtEl>
                                        <p:attrNameLst>
                                          <p:attrName>style.visibility</p:attrName>
                                        </p:attrNameLst>
                                      </p:cBhvr>
                                      <p:to>
                                        <p:strVal val="visible"/>
                                      </p:to>
                                    </p:set>
                                    <p:anim calcmode="lin" valueType="num">
                                      <p:cBhvr additive="base">
                                        <p:cTn id="45"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8">
                                            <p:txEl>
                                              <p:pRg st="2" end="2"/>
                                            </p:txEl>
                                          </p:spTgt>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8">
                                            <p:txEl>
                                              <p:pRg st="3" end="3"/>
                                            </p:txEl>
                                          </p:spTgt>
                                        </p:tgtEl>
                                        <p:attrNameLst>
                                          <p:attrName>style.visibility</p:attrName>
                                        </p:attrNameLst>
                                      </p:cBhvr>
                                      <p:to>
                                        <p:strVal val="visible"/>
                                      </p:to>
                                    </p:set>
                                    <p:anim calcmode="lin" valueType="num">
                                      <p:cBhvr additive="base">
                                        <p:cTn id="49"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8">
                                            <p:txEl>
                                              <p:pRg st="3" end="3"/>
                                            </p:txEl>
                                          </p:spTgt>
                                        </p:tgtEl>
                                        <p:attrNameLst>
                                          <p:attrName>ppt_y</p:attrName>
                                        </p:attrNameLst>
                                      </p:cBhvr>
                                      <p:tavLst>
                                        <p:tav tm="0">
                                          <p:val>
                                            <p:strVal val="1+#ppt_h/2"/>
                                          </p:val>
                                        </p:tav>
                                        <p:tav tm="100000">
                                          <p:val>
                                            <p:strVal val="#ppt_y"/>
                                          </p:val>
                                        </p:tav>
                                      </p:tavLst>
                                    </p:anim>
                                  </p:childTnLst>
                                </p:cTn>
                              </p:par>
                              <p:par>
                                <p:cTn id="51" presetID="2" presetClass="entr" presetSubtype="4" fill="hold" nodeType="withEffect">
                                  <p:stCondLst>
                                    <p:cond delay="0"/>
                                  </p:stCondLst>
                                  <p:childTnLst>
                                    <p:set>
                                      <p:cBhvr>
                                        <p:cTn id="52" dur="1" fill="hold">
                                          <p:stCondLst>
                                            <p:cond delay="0"/>
                                          </p:stCondLst>
                                        </p:cTn>
                                        <p:tgtEl>
                                          <p:spTgt spid="8">
                                            <p:txEl>
                                              <p:pRg st="4" end="4"/>
                                            </p:txEl>
                                          </p:spTgt>
                                        </p:tgtEl>
                                        <p:attrNameLst>
                                          <p:attrName>style.visibility</p:attrName>
                                        </p:attrNameLst>
                                      </p:cBhvr>
                                      <p:to>
                                        <p:strVal val="visible"/>
                                      </p:to>
                                    </p:set>
                                    <p:anim calcmode="lin" valueType="num">
                                      <p:cBhvr additive="base">
                                        <p:cTn id="53"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1C8B9-8327-4DAB-AD54-7F5A1D89D349}"/>
              </a:ext>
            </a:extLst>
          </p:cNvPr>
          <p:cNvSpPr>
            <a:spLocks noGrp="1"/>
          </p:cNvSpPr>
          <p:nvPr>
            <p:ph type="title"/>
          </p:nvPr>
        </p:nvSpPr>
        <p:spPr/>
        <p:txBody>
          <a:bodyPr/>
          <a:lstStyle/>
          <a:p>
            <a:r>
              <a:rPr lang="en-GB" dirty="0"/>
              <a:t>Evidence Submitted</a:t>
            </a:r>
          </a:p>
        </p:txBody>
      </p:sp>
      <p:pic>
        <p:nvPicPr>
          <p:cNvPr id="4" name="Picture 3">
            <a:extLst>
              <a:ext uri="{FF2B5EF4-FFF2-40B4-BE49-F238E27FC236}">
                <a16:creationId xmlns:a16="http://schemas.microsoft.com/office/drawing/2014/main" id="{BD78502F-657B-4080-B408-6AC89D99B075}"/>
              </a:ext>
            </a:extLst>
          </p:cNvPr>
          <p:cNvPicPr>
            <a:picLocks noChangeAspect="1"/>
          </p:cNvPicPr>
          <p:nvPr/>
        </p:nvPicPr>
        <p:blipFill>
          <a:blip r:embed="rId2"/>
          <a:stretch>
            <a:fillRect/>
          </a:stretch>
        </p:blipFill>
        <p:spPr>
          <a:xfrm>
            <a:off x="574804" y="1317755"/>
            <a:ext cx="6830499" cy="2111245"/>
          </a:xfrm>
          <a:prstGeom prst="rect">
            <a:avLst/>
          </a:prstGeom>
        </p:spPr>
      </p:pic>
      <p:pic>
        <p:nvPicPr>
          <p:cNvPr id="7" name="Picture 6">
            <a:extLst>
              <a:ext uri="{FF2B5EF4-FFF2-40B4-BE49-F238E27FC236}">
                <a16:creationId xmlns:a16="http://schemas.microsoft.com/office/drawing/2014/main" id="{0748E636-CA78-4FAE-B3A3-F20C7502D2B6}"/>
              </a:ext>
            </a:extLst>
          </p:cNvPr>
          <p:cNvPicPr>
            <a:picLocks noChangeAspect="1"/>
          </p:cNvPicPr>
          <p:nvPr/>
        </p:nvPicPr>
        <p:blipFill>
          <a:blip r:embed="rId3"/>
          <a:stretch>
            <a:fillRect/>
          </a:stretch>
        </p:blipFill>
        <p:spPr>
          <a:xfrm>
            <a:off x="686966" y="3251653"/>
            <a:ext cx="6718337" cy="2476467"/>
          </a:xfrm>
          <a:prstGeom prst="rect">
            <a:avLst/>
          </a:prstGeom>
        </p:spPr>
      </p:pic>
      <p:sp>
        <p:nvSpPr>
          <p:cNvPr id="8" name="TextBox 7">
            <a:extLst>
              <a:ext uri="{FF2B5EF4-FFF2-40B4-BE49-F238E27FC236}">
                <a16:creationId xmlns:a16="http://schemas.microsoft.com/office/drawing/2014/main" id="{02F4CF95-8DC7-464C-AC0C-0AAAF3266F13}"/>
              </a:ext>
            </a:extLst>
          </p:cNvPr>
          <p:cNvSpPr txBox="1"/>
          <p:nvPr/>
        </p:nvSpPr>
        <p:spPr>
          <a:xfrm>
            <a:off x="7249886" y="6223518"/>
            <a:ext cx="4553338" cy="369332"/>
          </a:xfrm>
          <a:prstGeom prst="rect">
            <a:avLst/>
          </a:prstGeom>
          <a:noFill/>
        </p:spPr>
        <p:txBody>
          <a:bodyPr wrap="square" rtlCol="0">
            <a:spAutoFit/>
          </a:bodyPr>
          <a:lstStyle/>
          <a:p>
            <a:r>
              <a:rPr lang="en-GB" dirty="0"/>
              <a:t>Lawyers in Local Government Evidence</a:t>
            </a:r>
          </a:p>
        </p:txBody>
      </p:sp>
      <p:sp>
        <p:nvSpPr>
          <p:cNvPr id="9" name="Slide Number Placeholder 8">
            <a:extLst>
              <a:ext uri="{FF2B5EF4-FFF2-40B4-BE49-F238E27FC236}">
                <a16:creationId xmlns:a16="http://schemas.microsoft.com/office/drawing/2014/main" id="{3FA43A86-482E-460B-A4F1-F3212BEFEE3D}"/>
              </a:ext>
            </a:extLst>
          </p:cNvPr>
          <p:cNvSpPr>
            <a:spLocks noGrp="1"/>
          </p:cNvSpPr>
          <p:nvPr>
            <p:ph type="sldNum" sz="quarter" idx="12"/>
          </p:nvPr>
        </p:nvSpPr>
        <p:spPr/>
        <p:txBody>
          <a:bodyPr/>
          <a:lstStyle/>
          <a:p>
            <a:fld id="{CAB6BE38-0ECA-45DB-B963-17D81CC0902E}" type="slidenum">
              <a:rPr lang="en-GB" smtClean="0"/>
              <a:t>23</a:t>
            </a:fld>
            <a:endParaRPr lang="en-GB"/>
          </a:p>
        </p:txBody>
      </p:sp>
      <p:sp>
        <p:nvSpPr>
          <p:cNvPr id="10" name="TextBox 9">
            <a:extLst>
              <a:ext uri="{FF2B5EF4-FFF2-40B4-BE49-F238E27FC236}">
                <a16:creationId xmlns:a16="http://schemas.microsoft.com/office/drawing/2014/main" id="{8E5A0E6D-4709-4CDD-AE91-7CC669DB8172}"/>
              </a:ext>
            </a:extLst>
          </p:cNvPr>
          <p:cNvSpPr txBox="1"/>
          <p:nvPr/>
        </p:nvSpPr>
        <p:spPr>
          <a:xfrm>
            <a:off x="7972148" y="1823520"/>
            <a:ext cx="3657600" cy="3416320"/>
          </a:xfrm>
          <a:prstGeom prst="rect">
            <a:avLst/>
          </a:prstGeom>
          <a:noFill/>
        </p:spPr>
        <p:txBody>
          <a:bodyPr wrap="square" rtlCol="0">
            <a:spAutoFit/>
          </a:bodyPr>
          <a:lstStyle/>
          <a:p>
            <a:pPr marL="285750" indent="-285750">
              <a:buFont typeface="Arial" panose="020B0604020202020204" pitchFamily="34" charset="0"/>
              <a:buChar char="•"/>
            </a:pPr>
            <a:r>
              <a:rPr lang="en-GB" sz="2400" dirty="0"/>
              <a:t>Beef-up the role of Monitoring Officers</a:t>
            </a:r>
          </a:p>
          <a:p>
            <a:pPr marL="285750" indent="-285750">
              <a:buFont typeface="Arial" panose="020B0604020202020204" pitchFamily="34" charset="0"/>
              <a:buChar char="•"/>
            </a:pPr>
            <a:r>
              <a:rPr lang="en-GB" sz="2400" dirty="0"/>
              <a:t>Also PCC’s Audit Committees</a:t>
            </a:r>
          </a:p>
          <a:p>
            <a:pPr marL="285750" indent="-285750">
              <a:buFont typeface="Arial" panose="020B0604020202020204" pitchFamily="34" charset="0"/>
              <a:buChar char="•"/>
            </a:pPr>
            <a:r>
              <a:rPr lang="en-GB" sz="2400" dirty="0"/>
              <a:t>Closeness is a concern</a:t>
            </a:r>
          </a:p>
          <a:p>
            <a:pPr marL="285750" indent="-285750">
              <a:buFont typeface="Arial" panose="020B0604020202020204" pitchFamily="34" charset="0"/>
              <a:buChar char="•"/>
            </a:pPr>
            <a:r>
              <a:rPr lang="en-GB" sz="2400" dirty="0"/>
              <a:t>PCP should not have an enhanced role here</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sz="2400" dirty="0"/>
          </a:p>
        </p:txBody>
      </p:sp>
    </p:spTree>
    <p:extLst>
      <p:ext uri="{BB962C8B-B14F-4D97-AF65-F5344CB8AC3E}">
        <p14:creationId xmlns:p14="http://schemas.microsoft.com/office/powerpoint/2010/main" val="2754100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97762-BC73-42F0-A70A-E513139BE0F0}"/>
              </a:ext>
            </a:extLst>
          </p:cNvPr>
          <p:cNvSpPr>
            <a:spLocks noGrp="1"/>
          </p:cNvSpPr>
          <p:nvPr>
            <p:ph type="title"/>
          </p:nvPr>
        </p:nvSpPr>
        <p:spPr>
          <a:xfrm>
            <a:off x="6311283" y="365125"/>
            <a:ext cx="5042516" cy="1325563"/>
          </a:xfrm>
        </p:spPr>
        <p:txBody>
          <a:bodyPr/>
          <a:lstStyle/>
          <a:p>
            <a:pPr algn="r"/>
            <a:r>
              <a:rPr lang="en-GB" dirty="0"/>
              <a:t>Welsh Government</a:t>
            </a:r>
          </a:p>
        </p:txBody>
      </p:sp>
      <p:sp>
        <p:nvSpPr>
          <p:cNvPr id="3" name="Content Placeholder 2">
            <a:extLst>
              <a:ext uri="{FF2B5EF4-FFF2-40B4-BE49-F238E27FC236}">
                <a16:creationId xmlns:a16="http://schemas.microsoft.com/office/drawing/2014/main" id="{B3B2EE56-4128-4161-8B82-CAD9FAB2615E}"/>
              </a:ext>
            </a:extLst>
          </p:cNvPr>
          <p:cNvSpPr>
            <a:spLocks noGrp="1"/>
          </p:cNvSpPr>
          <p:nvPr>
            <p:ph idx="1"/>
          </p:nvPr>
        </p:nvSpPr>
        <p:spPr>
          <a:xfrm>
            <a:off x="6311283" y="2190750"/>
            <a:ext cx="4598634" cy="3199136"/>
          </a:xfrm>
        </p:spPr>
        <p:txBody>
          <a:bodyPr/>
          <a:lstStyle/>
          <a:p>
            <a:r>
              <a:rPr lang="en-GB" dirty="0"/>
              <a:t>Minister for Public Services</a:t>
            </a:r>
          </a:p>
          <a:p>
            <a:r>
              <a:rPr lang="en-GB" dirty="0"/>
              <a:t>WG opposed the abolition of Police Authorities and introduction of PCCs</a:t>
            </a:r>
          </a:p>
          <a:p>
            <a:r>
              <a:rPr lang="en-GB" dirty="0"/>
              <a:t>But has worked closely with PCCs and Chief Constables</a:t>
            </a:r>
          </a:p>
        </p:txBody>
      </p:sp>
      <p:pic>
        <p:nvPicPr>
          <p:cNvPr id="6" name="Picture 5">
            <a:extLst>
              <a:ext uri="{FF2B5EF4-FFF2-40B4-BE49-F238E27FC236}">
                <a16:creationId xmlns:a16="http://schemas.microsoft.com/office/drawing/2014/main" id="{96F1B2DE-93BA-45F2-AC70-7FA591C50645}"/>
              </a:ext>
            </a:extLst>
          </p:cNvPr>
          <p:cNvPicPr>
            <a:picLocks noChangeAspect="1"/>
          </p:cNvPicPr>
          <p:nvPr/>
        </p:nvPicPr>
        <p:blipFill>
          <a:blip r:embed="rId2"/>
          <a:stretch>
            <a:fillRect/>
          </a:stretch>
        </p:blipFill>
        <p:spPr>
          <a:xfrm>
            <a:off x="432835" y="259821"/>
            <a:ext cx="4834490" cy="6279091"/>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sp>
        <p:nvSpPr>
          <p:cNvPr id="7" name="Slide Number Placeholder 6">
            <a:extLst>
              <a:ext uri="{FF2B5EF4-FFF2-40B4-BE49-F238E27FC236}">
                <a16:creationId xmlns:a16="http://schemas.microsoft.com/office/drawing/2014/main" id="{8C0857C6-5B82-49FC-9628-FB1D0177D03E}"/>
              </a:ext>
            </a:extLst>
          </p:cNvPr>
          <p:cNvSpPr>
            <a:spLocks noGrp="1"/>
          </p:cNvSpPr>
          <p:nvPr>
            <p:ph type="sldNum" sz="quarter" idx="12"/>
          </p:nvPr>
        </p:nvSpPr>
        <p:spPr/>
        <p:txBody>
          <a:bodyPr/>
          <a:lstStyle/>
          <a:p>
            <a:fld id="{CAB6BE38-0ECA-45DB-B963-17D81CC0902E}" type="slidenum">
              <a:rPr lang="en-GB" smtClean="0"/>
              <a:t>24</a:t>
            </a:fld>
            <a:endParaRPr lang="en-GB"/>
          </a:p>
        </p:txBody>
      </p:sp>
      <p:cxnSp>
        <p:nvCxnSpPr>
          <p:cNvPr id="5" name="Straight Connector 4">
            <a:extLst>
              <a:ext uri="{FF2B5EF4-FFF2-40B4-BE49-F238E27FC236}">
                <a16:creationId xmlns:a16="http://schemas.microsoft.com/office/drawing/2014/main" id="{969CC9AF-591D-711D-E186-2D24FE19D426}"/>
              </a:ext>
            </a:extLst>
          </p:cNvPr>
          <p:cNvCxnSpPr/>
          <p:nvPr/>
        </p:nvCxnSpPr>
        <p:spPr>
          <a:xfrm>
            <a:off x="838200" y="4267200"/>
            <a:ext cx="4191000"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5BE3E554-8337-E715-6452-79F1DF2DCCCA}"/>
              </a:ext>
            </a:extLst>
          </p:cNvPr>
          <p:cNvSpPr/>
          <p:nvPr/>
        </p:nvSpPr>
        <p:spPr>
          <a:xfrm>
            <a:off x="695325" y="4695825"/>
            <a:ext cx="4457700" cy="771524"/>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66649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DD5D2-C7C2-4DA4-B201-2598F1AFECB9}"/>
              </a:ext>
            </a:extLst>
          </p:cNvPr>
          <p:cNvSpPr>
            <a:spLocks noGrp="1"/>
          </p:cNvSpPr>
          <p:nvPr>
            <p:ph type="title"/>
          </p:nvPr>
        </p:nvSpPr>
        <p:spPr/>
        <p:txBody>
          <a:bodyPr/>
          <a:lstStyle/>
          <a:p>
            <a:r>
              <a:rPr lang="en-GB" dirty="0"/>
              <a:t>Silk Commission</a:t>
            </a:r>
          </a:p>
        </p:txBody>
      </p:sp>
      <p:sp>
        <p:nvSpPr>
          <p:cNvPr id="4" name="Slide Number Placeholder 3">
            <a:extLst>
              <a:ext uri="{FF2B5EF4-FFF2-40B4-BE49-F238E27FC236}">
                <a16:creationId xmlns:a16="http://schemas.microsoft.com/office/drawing/2014/main" id="{757DEF68-8258-430A-9655-C70FF54D0083}"/>
              </a:ext>
            </a:extLst>
          </p:cNvPr>
          <p:cNvSpPr>
            <a:spLocks noGrp="1"/>
          </p:cNvSpPr>
          <p:nvPr>
            <p:ph type="sldNum" sz="quarter" idx="12"/>
          </p:nvPr>
        </p:nvSpPr>
        <p:spPr/>
        <p:txBody>
          <a:bodyPr/>
          <a:lstStyle/>
          <a:p>
            <a:fld id="{CAB6BE38-0ECA-45DB-B963-17D81CC0902E}" type="slidenum">
              <a:rPr lang="en-GB" smtClean="0"/>
              <a:t>25</a:t>
            </a:fld>
            <a:endParaRPr lang="en-GB"/>
          </a:p>
        </p:txBody>
      </p:sp>
      <p:pic>
        <p:nvPicPr>
          <p:cNvPr id="6" name="Picture 5">
            <a:extLst>
              <a:ext uri="{FF2B5EF4-FFF2-40B4-BE49-F238E27FC236}">
                <a16:creationId xmlns:a16="http://schemas.microsoft.com/office/drawing/2014/main" id="{66163A99-C621-4893-80BA-71D5101170BA}"/>
              </a:ext>
            </a:extLst>
          </p:cNvPr>
          <p:cNvPicPr>
            <a:picLocks noChangeAspect="1"/>
          </p:cNvPicPr>
          <p:nvPr/>
        </p:nvPicPr>
        <p:blipFill>
          <a:blip r:embed="rId2"/>
          <a:stretch>
            <a:fillRect/>
          </a:stretch>
        </p:blipFill>
        <p:spPr>
          <a:xfrm>
            <a:off x="7260443" y="365125"/>
            <a:ext cx="4426478" cy="6121579"/>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8" name="TextBox 7">
            <a:extLst>
              <a:ext uri="{FF2B5EF4-FFF2-40B4-BE49-F238E27FC236}">
                <a16:creationId xmlns:a16="http://schemas.microsoft.com/office/drawing/2014/main" id="{F753987D-F60B-4748-A92B-67A9D2B6C228}"/>
              </a:ext>
            </a:extLst>
          </p:cNvPr>
          <p:cNvSpPr txBox="1"/>
          <p:nvPr/>
        </p:nvSpPr>
        <p:spPr>
          <a:xfrm>
            <a:off x="3212096" y="1717754"/>
            <a:ext cx="3829855" cy="3416320"/>
          </a:xfrm>
          <a:prstGeom prst="rect">
            <a:avLst/>
          </a:prstGeom>
          <a:noFill/>
        </p:spPr>
        <p:txBody>
          <a:bodyPr wrap="square">
            <a:spAutoFit/>
          </a:bodyPr>
          <a:lstStyle/>
          <a:p>
            <a:r>
              <a:rPr lang="en-US" dirty="0"/>
              <a:t>The Commission that I have the </a:t>
            </a:r>
            <a:r>
              <a:rPr lang="en-US" dirty="0" err="1"/>
              <a:t>honour</a:t>
            </a:r>
            <a:r>
              <a:rPr lang="en-US" dirty="0"/>
              <a:t> to chair has a</a:t>
            </a:r>
          </a:p>
          <a:p>
            <a:r>
              <a:rPr lang="en-US" dirty="0"/>
              <a:t>fundamental belief that power brings responsibility, and that the only purpose of the exercise of power ought to be the benefit of the citizen. Our well-received First Report dealt with financial matters in that context. This Report is painted on a wider canvas, but is suffused with the same ideas of empowerment, responsibility and a stronger Wales.</a:t>
            </a:r>
          </a:p>
        </p:txBody>
      </p:sp>
      <p:pic>
        <p:nvPicPr>
          <p:cNvPr id="10" name="Picture 9">
            <a:extLst>
              <a:ext uri="{FF2B5EF4-FFF2-40B4-BE49-F238E27FC236}">
                <a16:creationId xmlns:a16="http://schemas.microsoft.com/office/drawing/2014/main" id="{CF32570C-C8FC-40B6-9557-F5B5913EFD2E}"/>
              </a:ext>
            </a:extLst>
          </p:cNvPr>
          <p:cNvPicPr>
            <a:picLocks noChangeAspect="1"/>
          </p:cNvPicPr>
          <p:nvPr/>
        </p:nvPicPr>
        <p:blipFill>
          <a:blip r:embed="rId3"/>
          <a:stretch>
            <a:fillRect/>
          </a:stretch>
        </p:blipFill>
        <p:spPr>
          <a:xfrm>
            <a:off x="554997" y="2137973"/>
            <a:ext cx="2438607" cy="2582054"/>
          </a:xfrm>
          <a:prstGeom prst="rect">
            <a:avLst/>
          </a:prstGeom>
        </p:spPr>
      </p:pic>
    </p:spTree>
    <p:extLst>
      <p:ext uri="{BB962C8B-B14F-4D97-AF65-F5344CB8AC3E}">
        <p14:creationId xmlns:p14="http://schemas.microsoft.com/office/powerpoint/2010/main" val="738050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B4AD1-0026-4B39-9A1F-96B2D3250455}"/>
              </a:ext>
            </a:extLst>
          </p:cNvPr>
          <p:cNvSpPr>
            <a:spLocks noGrp="1"/>
          </p:cNvSpPr>
          <p:nvPr>
            <p:ph type="title"/>
          </p:nvPr>
        </p:nvSpPr>
        <p:spPr/>
        <p:txBody>
          <a:bodyPr/>
          <a:lstStyle/>
          <a:p>
            <a:r>
              <a:rPr lang="en-GB" dirty="0"/>
              <a:t>Recommendation</a:t>
            </a:r>
          </a:p>
        </p:txBody>
      </p:sp>
      <p:sp>
        <p:nvSpPr>
          <p:cNvPr id="4" name="Slide Number Placeholder 3">
            <a:extLst>
              <a:ext uri="{FF2B5EF4-FFF2-40B4-BE49-F238E27FC236}">
                <a16:creationId xmlns:a16="http://schemas.microsoft.com/office/drawing/2014/main" id="{60701828-336D-456F-B913-5D16EE85E115}"/>
              </a:ext>
            </a:extLst>
          </p:cNvPr>
          <p:cNvSpPr>
            <a:spLocks noGrp="1"/>
          </p:cNvSpPr>
          <p:nvPr>
            <p:ph type="sldNum" sz="quarter" idx="12"/>
          </p:nvPr>
        </p:nvSpPr>
        <p:spPr/>
        <p:txBody>
          <a:bodyPr/>
          <a:lstStyle/>
          <a:p>
            <a:fld id="{CAB6BE38-0ECA-45DB-B963-17D81CC0902E}" type="slidenum">
              <a:rPr lang="en-GB" smtClean="0"/>
              <a:t>26</a:t>
            </a:fld>
            <a:endParaRPr lang="en-GB"/>
          </a:p>
        </p:txBody>
      </p:sp>
      <p:pic>
        <p:nvPicPr>
          <p:cNvPr id="6" name="Picture 5">
            <a:extLst>
              <a:ext uri="{FF2B5EF4-FFF2-40B4-BE49-F238E27FC236}">
                <a16:creationId xmlns:a16="http://schemas.microsoft.com/office/drawing/2014/main" id="{027021B2-181E-408B-9DB2-ECADB34170CC}"/>
              </a:ext>
            </a:extLst>
          </p:cNvPr>
          <p:cNvPicPr>
            <a:picLocks noChangeAspect="1"/>
          </p:cNvPicPr>
          <p:nvPr/>
        </p:nvPicPr>
        <p:blipFill>
          <a:blip r:embed="rId2"/>
          <a:stretch>
            <a:fillRect/>
          </a:stretch>
        </p:blipFill>
        <p:spPr>
          <a:xfrm>
            <a:off x="2724344" y="1690688"/>
            <a:ext cx="6951501" cy="4484112"/>
          </a:xfrm>
          <a:prstGeom prst="rect">
            <a:avLst/>
          </a:prstGeom>
        </p:spPr>
      </p:pic>
    </p:spTree>
    <p:extLst>
      <p:ext uri="{BB962C8B-B14F-4D97-AF65-F5344CB8AC3E}">
        <p14:creationId xmlns:p14="http://schemas.microsoft.com/office/powerpoint/2010/main" val="28703251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66875-C453-45C8-B750-5C8A3A2F1875}"/>
              </a:ext>
            </a:extLst>
          </p:cNvPr>
          <p:cNvSpPr>
            <a:spLocks noGrp="1"/>
          </p:cNvSpPr>
          <p:nvPr>
            <p:ph type="title"/>
          </p:nvPr>
        </p:nvSpPr>
        <p:spPr>
          <a:xfrm>
            <a:off x="693567" y="1282562"/>
            <a:ext cx="3202157" cy="3213238"/>
          </a:xfrm>
        </p:spPr>
        <p:txBody>
          <a:bodyPr>
            <a:normAutofit/>
          </a:bodyPr>
          <a:lstStyle/>
          <a:p>
            <a:r>
              <a:rPr lang="en-GB" dirty="0"/>
              <a:t>Challenge, Scrutiny &amp; Support</a:t>
            </a:r>
          </a:p>
        </p:txBody>
      </p:sp>
      <p:pic>
        <p:nvPicPr>
          <p:cNvPr id="5" name="Picture 4">
            <a:extLst>
              <a:ext uri="{FF2B5EF4-FFF2-40B4-BE49-F238E27FC236}">
                <a16:creationId xmlns:a16="http://schemas.microsoft.com/office/drawing/2014/main" id="{0E389AD2-8B4B-469A-AF32-43415A7F9CA2}"/>
              </a:ext>
            </a:extLst>
          </p:cNvPr>
          <p:cNvPicPr>
            <a:picLocks noChangeAspect="1"/>
          </p:cNvPicPr>
          <p:nvPr/>
        </p:nvPicPr>
        <p:blipFill>
          <a:blip r:embed="rId2"/>
          <a:stretch>
            <a:fillRect/>
          </a:stretch>
        </p:blipFill>
        <p:spPr>
          <a:xfrm rot="182762">
            <a:off x="3836148" y="553056"/>
            <a:ext cx="7526799" cy="529954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7492B608-B328-4A10-8D91-737D14C60A94}"/>
              </a:ext>
            </a:extLst>
          </p:cNvPr>
          <p:cNvSpPr txBox="1"/>
          <p:nvPr/>
        </p:nvSpPr>
        <p:spPr>
          <a:xfrm>
            <a:off x="5843861" y="6308209"/>
            <a:ext cx="6097554" cy="369332"/>
          </a:xfrm>
          <a:prstGeom prst="rect">
            <a:avLst/>
          </a:prstGeom>
          <a:noFill/>
        </p:spPr>
        <p:txBody>
          <a:bodyPr wrap="square">
            <a:spAutoFit/>
          </a:bodyPr>
          <a:lstStyle/>
          <a:p>
            <a:r>
              <a:rPr lang="en-GB" dirty="0">
                <a:hlinkClick r:id="rId3"/>
              </a:rPr>
              <a:t>https://www.local.gov.uk/police-and-crime-panels-1</a:t>
            </a:r>
            <a:r>
              <a:rPr lang="en-GB" dirty="0"/>
              <a:t> </a:t>
            </a:r>
          </a:p>
        </p:txBody>
      </p:sp>
      <p:sp>
        <p:nvSpPr>
          <p:cNvPr id="8" name="Slide Number Placeholder 7">
            <a:extLst>
              <a:ext uri="{FF2B5EF4-FFF2-40B4-BE49-F238E27FC236}">
                <a16:creationId xmlns:a16="http://schemas.microsoft.com/office/drawing/2014/main" id="{891A05C1-980E-4F6D-B733-C8AE3FDBF277}"/>
              </a:ext>
            </a:extLst>
          </p:cNvPr>
          <p:cNvSpPr>
            <a:spLocks noGrp="1"/>
          </p:cNvSpPr>
          <p:nvPr>
            <p:ph type="sldNum" sz="quarter" idx="12"/>
          </p:nvPr>
        </p:nvSpPr>
        <p:spPr/>
        <p:txBody>
          <a:bodyPr/>
          <a:lstStyle/>
          <a:p>
            <a:fld id="{CAB6BE38-0ECA-45DB-B963-17D81CC0902E}" type="slidenum">
              <a:rPr lang="en-GB" smtClean="0"/>
              <a:t>27</a:t>
            </a:fld>
            <a:endParaRPr lang="en-GB"/>
          </a:p>
        </p:txBody>
      </p:sp>
    </p:spTree>
    <p:extLst>
      <p:ext uri="{BB962C8B-B14F-4D97-AF65-F5344CB8AC3E}">
        <p14:creationId xmlns:p14="http://schemas.microsoft.com/office/powerpoint/2010/main" val="29522638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25E58CC-9D60-436D-AAE3-3F19435EBE41}"/>
              </a:ext>
            </a:extLst>
          </p:cNvPr>
          <p:cNvSpPr>
            <a:spLocks noGrp="1"/>
          </p:cNvSpPr>
          <p:nvPr>
            <p:ph type="title"/>
          </p:nvPr>
        </p:nvSpPr>
        <p:spPr>
          <a:xfrm>
            <a:off x="6413111" y="640081"/>
            <a:ext cx="5138808" cy="2333938"/>
          </a:xfrm>
          <a:noFill/>
        </p:spPr>
        <p:txBody>
          <a:bodyPr vert="horz" lIns="91440" tIns="45720" rIns="91440" bIns="45720" rtlCol="0" anchor="b">
            <a:normAutofit/>
          </a:bodyPr>
          <a:lstStyle/>
          <a:p>
            <a:pPr algn="ctr"/>
            <a:r>
              <a:rPr lang="en-US" sz="6000" dirty="0"/>
              <a:t>SWPCP Report </a:t>
            </a:r>
          </a:p>
        </p:txBody>
      </p:sp>
      <p:sp>
        <p:nvSpPr>
          <p:cNvPr id="5" name="Content Placeholder 4">
            <a:extLst>
              <a:ext uri="{FF2B5EF4-FFF2-40B4-BE49-F238E27FC236}">
                <a16:creationId xmlns:a16="http://schemas.microsoft.com/office/drawing/2014/main" id="{FC536640-2796-4AEE-91B9-134D62B93C90}"/>
              </a:ext>
            </a:extLst>
          </p:cNvPr>
          <p:cNvSpPr>
            <a:spLocks noGrp="1"/>
          </p:cNvSpPr>
          <p:nvPr>
            <p:ph idx="1"/>
          </p:nvPr>
        </p:nvSpPr>
        <p:spPr>
          <a:xfrm>
            <a:off x="6315456" y="3621370"/>
            <a:ext cx="5138809" cy="1846643"/>
          </a:xfrm>
          <a:noFill/>
        </p:spPr>
        <p:txBody>
          <a:bodyPr vert="horz" lIns="91440" tIns="45720" rIns="91440" bIns="45720" rtlCol="0">
            <a:normAutofit/>
          </a:bodyPr>
          <a:lstStyle/>
          <a:p>
            <a:pPr marL="0" indent="0" algn="ctr">
              <a:buNone/>
            </a:pPr>
            <a:r>
              <a:rPr lang="en-US" sz="4000" dirty="0"/>
              <a:t>Chief Constable appointment</a:t>
            </a:r>
          </a:p>
        </p:txBody>
      </p:sp>
      <p:sp>
        <p:nvSpPr>
          <p:cNvPr id="10" name="Rectangle 9">
            <a:extLst>
              <a:ext uri="{FF2B5EF4-FFF2-40B4-BE49-F238E27FC236}">
                <a16:creationId xmlns:a16="http://schemas.microsoft.com/office/drawing/2014/main" id="{8AD13924-DC7C-4339-B194-8A4EFFBF2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6107584" cy="6858000"/>
          </a:xfrm>
          <a:prstGeom prst="rect">
            <a:avLst/>
          </a:prstGeom>
          <a:solidFill>
            <a:srgbClr val="402D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26">
            <a:extLst>
              <a:ext uri="{FF2B5EF4-FFF2-40B4-BE49-F238E27FC236}">
                <a16:creationId xmlns:a16="http://schemas.microsoft.com/office/drawing/2014/main" id="{72458505-C9BA-445F-AE75-CFC7FF04F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480917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4033AF07-699D-4B96-91E5-A2DD07890CA4}"/>
              </a:ext>
            </a:extLst>
          </p:cNvPr>
          <p:cNvPicPr>
            <a:picLocks noChangeAspect="1"/>
          </p:cNvPicPr>
          <p:nvPr/>
        </p:nvPicPr>
        <p:blipFill rotWithShape="1">
          <a:blip r:embed="rId2"/>
          <a:srcRect t="5793"/>
          <a:stretch/>
        </p:blipFill>
        <p:spPr>
          <a:xfrm>
            <a:off x="1120701" y="1112060"/>
            <a:ext cx="3861262" cy="4633859"/>
          </a:xfrm>
          <a:prstGeom prst="rect">
            <a:avLst/>
          </a:prstGeom>
          <a:solidFill>
            <a:srgbClr val="000000">
              <a:shade val="95000"/>
            </a:srgbClr>
          </a:solidFill>
          <a:effectLst/>
        </p:spPr>
      </p:pic>
      <p:sp>
        <p:nvSpPr>
          <p:cNvPr id="9" name="TextBox 8">
            <a:extLst>
              <a:ext uri="{FF2B5EF4-FFF2-40B4-BE49-F238E27FC236}">
                <a16:creationId xmlns:a16="http://schemas.microsoft.com/office/drawing/2014/main" id="{D0E6F71B-568D-4698-9630-F614CA61EED9}"/>
              </a:ext>
            </a:extLst>
          </p:cNvPr>
          <p:cNvSpPr txBox="1"/>
          <p:nvPr/>
        </p:nvSpPr>
        <p:spPr>
          <a:xfrm>
            <a:off x="6182596" y="6115365"/>
            <a:ext cx="6097554" cy="584775"/>
          </a:xfrm>
          <a:prstGeom prst="rect">
            <a:avLst/>
          </a:prstGeom>
          <a:noFill/>
        </p:spPr>
        <p:txBody>
          <a:bodyPr wrap="square">
            <a:spAutoFit/>
          </a:bodyPr>
          <a:lstStyle/>
          <a:p>
            <a:r>
              <a:rPr lang="en-GB" sz="1600" dirty="0">
                <a:hlinkClick r:id="rId3"/>
              </a:rPr>
              <a:t>https://www.merthyr.gov.uk/media/6138/report-by-the-panel-chief-constable-vaughan.pdf</a:t>
            </a:r>
            <a:r>
              <a:rPr lang="en-GB" sz="1600" dirty="0"/>
              <a:t> </a:t>
            </a:r>
          </a:p>
        </p:txBody>
      </p:sp>
      <p:sp>
        <p:nvSpPr>
          <p:cNvPr id="2" name="Slide Number Placeholder 1">
            <a:extLst>
              <a:ext uri="{FF2B5EF4-FFF2-40B4-BE49-F238E27FC236}">
                <a16:creationId xmlns:a16="http://schemas.microsoft.com/office/drawing/2014/main" id="{B81E2CE5-6D73-4595-B371-9C42D9C4270F}"/>
              </a:ext>
            </a:extLst>
          </p:cNvPr>
          <p:cNvSpPr>
            <a:spLocks noGrp="1"/>
          </p:cNvSpPr>
          <p:nvPr>
            <p:ph type="sldNum" sz="quarter" idx="12"/>
          </p:nvPr>
        </p:nvSpPr>
        <p:spPr/>
        <p:txBody>
          <a:bodyPr/>
          <a:lstStyle/>
          <a:p>
            <a:fld id="{CAB6BE38-0ECA-45DB-B963-17D81CC0902E}" type="slidenum">
              <a:rPr lang="en-GB" smtClean="0"/>
              <a:t>28</a:t>
            </a:fld>
            <a:endParaRPr lang="en-GB"/>
          </a:p>
        </p:txBody>
      </p:sp>
    </p:spTree>
    <p:extLst>
      <p:ext uri="{BB962C8B-B14F-4D97-AF65-F5344CB8AC3E}">
        <p14:creationId xmlns:p14="http://schemas.microsoft.com/office/powerpoint/2010/main" val="17964576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C52C4-2C5F-4D84-BC21-B36C21AB11E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DA5BC60-35C3-4681-AADF-A2D6A127196B}"/>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DA8A8CC9-EFDE-4C0C-815C-516B40F91497}"/>
              </a:ext>
            </a:extLst>
          </p:cNvPr>
          <p:cNvPicPr>
            <a:picLocks noChangeAspect="1"/>
          </p:cNvPicPr>
          <p:nvPr/>
        </p:nvPicPr>
        <p:blipFill>
          <a:blip r:embed="rId2"/>
          <a:stretch>
            <a:fillRect/>
          </a:stretch>
        </p:blipFill>
        <p:spPr>
          <a:xfrm>
            <a:off x="3353589" y="0"/>
            <a:ext cx="5484822" cy="6858000"/>
          </a:xfrm>
          <a:prstGeom prst="rect">
            <a:avLst/>
          </a:prstGeom>
        </p:spPr>
      </p:pic>
      <p:sp>
        <p:nvSpPr>
          <p:cNvPr id="4" name="Slide Number Placeholder 3">
            <a:extLst>
              <a:ext uri="{FF2B5EF4-FFF2-40B4-BE49-F238E27FC236}">
                <a16:creationId xmlns:a16="http://schemas.microsoft.com/office/drawing/2014/main" id="{CAD70340-F056-4CC4-9B46-C6C8207C6790}"/>
              </a:ext>
            </a:extLst>
          </p:cNvPr>
          <p:cNvSpPr>
            <a:spLocks noGrp="1"/>
          </p:cNvSpPr>
          <p:nvPr>
            <p:ph type="sldNum" sz="quarter" idx="12"/>
          </p:nvPr>
        </p:nvSpPr>
        <p:spPr/>
        <p:txBody>
          <a:bodyPr/>
          <a:lstStyle/>
          <a:p>
            <a:fld id="{CAB6BE38-0ECA-45DB-B963-17D81CC0902E}" type="slidenum">
              <a:rPr lang="en-GB" smtClean="0"/>
              <a:t>29</a:t>
            </a:fld>
            <a:endParaRPr lang="en-GB"/>
          </a:p>
        </p:txBody>
      </p:sp>
    </p:spTree>
    <p:extLst>
      <p:ext uri="{BB962C8B-B14F-4D97-AF65-F5344CB8AC3E}">
        <p14:creationId xmlns:p14="http://schemas.microsoft.com/office/powerpoint/2010/main" val="12284005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EC941-0324-4D9D-8E37-6E453757598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6555934-5045-4C3E-A379-48EEA7ABE160}"/>
              </a:ext>
            </a:extLst>
          </p:cNvPr>
          <p:cNvSpPr>
            <a:spLocks noGrp="1"/>
          </p:cNvSpPr>
          <p:nvPr>
            <p:ph idx="1"/>
          </p:nvPr>
        </p:nvSpPr>
        <p:spPr/>
        <p:txBody>
          <a:bodyPr/>
          <a:lstStyle/>
          <a:p>
            <a:endParaRPr lang="en-GB"/>
          </a:p>
        </p:txBody>
      </p:sp>
      <p:pic>
        <p:nvPicPr>
          <p:cNvPr id="7" name="Picture 6">
            <a:extLst>
              <a:ext uri="{FF2B5EF4-FFF2-40B4-BE49-F238E27FC236}">
                <a16:creationId xmlns:a16="http://schemas.microsoft.com/office/drawing/2014/main" id="{408C5FA5-824D-4E9F-892C-D6DEBEEFD5C2}"/>
              </a:ext>
            </a:extLst>
          </p:cNvPr>
          <p:cNvPicPr>
            <a:picLocks noChangeAspect="1"/>
          </p:cNvPicPr>
          <p:nvPr/>
        </p:nvPicPr>
        <p:blipFill>
          <a:blip r:embed="rId2"/>
          <a:stretch>
            <a:fillRect/>
          </a:stretch>
        </p:blipFill>
        <p:spPr>
          <a:xfrm>
            <a:off x="3694273" y="0"/>
            <a:ext cx="4803454" cy="6858000"/>
          </a:xfrm>
          <a:prstGeom prst="rect">
            <a:avLst/>
          </a:prstGeom>
        </p:spPr>
      </p:pic>
      <p:sp>
        <p:nvSpPr>
          <p:cNvPr id="4" name="Slide Number Placeholder 3">
            <a:extLst>
              <a:ext uri="{FF2B5EF4-FFF2-40B4-BE49-F238E27FC236}">
                <a16:creationId xmlns:a16="http://schemas.microsoft.com/office/drawing/2014/main" id="{D325C2DA-C76F-45C5-961E-89667DCACD2D}"/>
              </a:ext>
            </a:extLst>
          </p:cNvPr>
          <p:cNvSpPr>
            <a:spLocks noGrp="1"/>
          </p:cNvSpPr>
          <p:nvPr>
            <p:ph type="sldNum" sz="quarter" idx="12"/>
          </p:nvPr>
        </p:nvSpPr>
        <p:spPr/>
        <p:txBody>
          <a:bodyPr/>
          <a:lstStyle/>
          <a:p>
            <a:fld id="{CAB6BE38-0ECA-45DB-B963-17D81CC0902E}" type="slidenum">
              <a:rPr lang="en-GB" smtClean="0"/>
              <a:t>30</a:t>
            </a:fld>
            <a:endParaRPr lang="en-GB"/>
          </a:p>
        </p:txBody>
      </p:sp>
    </p:spTree>
    <p:extLst>
      <p:ext uri="{BB962C8B-B14F-4D97-AF65-F5344CB8AC3E}">
        <p14:creationId xmlns:p14="http://schemas.microsoft.com/office/powerpoint/2010/main" val="38689627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A41E4-2CD6-40B3-A5E0-9AB72C68C1AC}"/>
              </a:ext>
            </a:extLst>
          </p:cNvPr>
          <p:cNvSpPr>
            <a:spLocks noGrp="1"/>
          </p:cNvSpPr>
          <p:nvPr>
            <p:ph type="title"/>
          </p:nvPr>
        </p:nvSpPr>
        <p:spPr/>
        <p:txBody>
          <a:bodyPr/>
          <a:lstStyle/>
          <a:p>
            <a:r>
              <a:rPr lang="en-GB" dirty="0"/>
              <a:t>SW Police and Crime Panel</a:t>
            </a:r>
          </a:p>
        </p:txBody>
      </p:sp>
      <p:sp>
        <p:nvSpPr>
          <p:cNvPr id="3" name="Content Placeholder 2">
            <a:extLst>
              <a:ext uri="{FF2B5EF4-FFF2-40B4-BE49-F238E27FC236}">
                <a16:creationId xmlns:a16="http://schemas.microsoft.com/office/drawing/2014/main" id="{AF1A69C4-B00F-4B6F-97C6-24F8493F7A7B}"/>
              </a:ext>
            </a:extLst>
          </p:cNvPr>
          <p:cNvSpPr>
            <a:spLocks noGrp="1"/>
          </p:cNvSpPr>
          <p:nvPr>
            <p:ph idx="1"/>
          </p:nvPr>
        </p:nvSpPr>
        <p:spPr/>
        <p:txBody>
          <a:bodyPr/>
          <a:lstStyle/>
          <a:p>
            <a:r>
              <a:rPr lang="en-GB" dirty="0"/>
              <a:t>Terms of Reference - </a:t>
            </a:r>
            <a:r>
              <a:rPr lang="en-GB" dirty="0">
                <a:hlinkClick r:id="rId2"/>
              </a:rPr>
              <a:t>https://www.merthyr.gov.uk/media/1169/terms-of-reference-final-7th-jan-2013.pdf</a:t>
            </a:r>
            <a:r>
              <a:rPr lang="en-GB" dirty="0"/>
              <a:t> </a:t>
            </a:r>
          </a:p>
          <a:p>
            <a:r>
              <a:rPr lang="en-GB" dirty="0"/>
              <a:t>Panel arrangements - </a:t>
            </a:r>
            <a:r>
              <a:rPr lang="en-GB" dirty="0">
                <a:hlinkClick r:id="rId3"/>
              </a:rPr>
              <a:t>https://www.merthyr.gov.uk/media/1165/panel-arrangements-final-24th-may-2013.pdf</a:t>
            </a:r>
            <a:endParaRPr lang="en-GB" dirty="0"/>
          </a:p>
          <a:p>
            <a:r>
              <a:rPr lang="en-GB" dirty="0"/>
              <a:t>Rules of Procedure – </a:t>
            </a:r>
          </a:p>
          <a:p>
            <a:pPr marL="0" indent="0">
              <a:buNone/>
            </a:pPr>
            <a:r>
              <a:rPr lang="en-GB" dirty="0">
                <a:hlinkClick r:id="rId4"/>
              </a:rPr>
              <a:t>https://www.merthyr.gov.uk/media/3744/rules-of-procedure-10th-april-2018.pdf</a:t>
            </a:r>
            <a:r>
              <a:rPr lang="en-GB" dirty="0"/>
              <a:t> </a:t>
            </a:r>
          </a:p>
        </p:txBody>
      </p:sp>
      <p:sp>
        <p:nvSpPr>
          <p:cNvPr id="4" name="Slide Number Placeholder 3">
            <a:extLst>
              <a:ext uri="{FF2B5EF4-FFF2-40B4-BE49-F238E27FC236}">
                <a16:creationId xmlns:a16="http://schemas.microsoft.com/office/drawing/2014/main" id="{BE2BF708-D06B-458F-8E92-71F5F5F51D20}"/>
              </a:ext>
            </a:extLst>
          </p:cNvPr>
          <p:cNvSpPr>
            <a:spLocks noGrp="1"/>
          </p:cNvSpPr>
          <p:nvPr>
            <p:ph type="sldNum" sz="quarter" idx="12"/>
          </p:nvPr>
        </p:nvSpPr>
        <p:spPr/>
        <p:txBody>
          <a:bodyPr/>
          <a:lstStyle/>
          <a:p>
            <a:fld id="{CAB6BE38-0ECA-45DB-B963-17D81CC0902E}" type="slidenum">
              <a:rPr lang="en-GB" smtClean="0"/>
              <a:t>31</a:t>
            </a:fld>
            <a:endParaRPr lang="en-GB"/>
          </a:p>
        </p:txBody>
      </p:sp>
    </p:spTree>
    <p:extLst>
      <p:ext uri="{BB962C8B-B14F-4D97-AF65-F5344CB8AC3E}">
        <p14:creationId xmlns:p14="http://schemas.microsoft.com/office/powerpoint/2010/main" val="31214568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77606-4409-4072-9EDD-B53F45B8D41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67E734B-D847-4ED0-A066-E2451BF0CDBC}"/>
              </a:ext>
            </a:extLst>
          </p:cNvPr>
          <p:cNvSpPr>
            <a:spLocks noGrp="1"/>
          </p:cNvSpPr>
          <p:nvPr>
            <p:ph idx="1"/>
          </p:nvPr>
        </p:nvSpPr>
        <p:spPr/>
        <p:txBody>
          <a:bodyPr/>
          <a:lstStyle/>
          <a:p>
            <a:r>
              <a:rPr lang="en-GB" dirty="0"/>
              <a:t>Committee on Standards in Public Life (2015) Police Accountability Written Evidence Section I-M, available at https://assets.publishing.service.gov.uk/government/uploads/system/uploads/attachment_data/file/414825/Police_Accountabillity__Evidence_I_-_M.pdf#:~:text=Inquiry%20into%20local%20policing%20accountability%2C%20leadership%20and%20ethics,and%20interests%20groups.%20We%20investigate%20the%20most%20serious</a:t>
            </a:r>
          </a:p>
          <a:p>
            <a:r>
              <a:rPr lang="en-GB" dirty="0"/>
              <a:t>Welsh Local Government Association (2020) Police and Crime Panels, available at </a:t>
            </a:r>
            <a:r>
              <a:rPr lang="en-GB" dirty="0">
                <a:hlinkClick r:id="rId2"/>
              </a:rPr>
              <a:t>https://www.wlga.wales/police-and-crime-panels</a:t>
            </a:r>
            <a:r>
              <a:rPr lang="en-GB" dirty="0"/>
              <a:t>  </a:t>
            </a:r>
          </a:p>
        </p:txBody>
      </p:sp>
      <p:sp>
        <p:nvSpPr>
          <p:cNvPr id="4" name="Slide Number Placeholder 3">
            <a:extLst>
              <a:ext uri="{FF2B5EF4-FFF2-40B4-BE49-F238E27FC236}">
                <a16:creationId xmlns:a16="http://schemas.microsoft.com/office/drawing/2014/main" id="{CE6A475F-143D-4F29-BB80-83CEC0F57824}"/>
              </a:ext>
            </a:extLst>
          </p:cNvPr>
          <p:cNvSpPr>
            <a:spLocks noGrp="1"/>
          </p:cNvSpPr>
          <p:nvPr>
            <p:ph type="sldNum" sz="quarter" idx="12"/>
          </p:nvPr>
        </p:nvSpPr>
        <p:spPr/>
        <p:txBody>
          <a:bodyPr/>
          <a:lstStyle/>
          <a:p>
            <a:fld id="{CAB6BE38-0ECA-45DB-B963-17D81CC0902E}" type="slidenum">
              <a:rPr lang="en-GB" smtClean="0"/>
              <a:t>32</a:t>
            </a:fld>
            <a:endParaRPr lang="en-GB"/>
          </a:p>
        </p:txBody>
      </p:sp>
    </p:spTree>
    <p:extLst>
      <p:ext uri="{BB962C8B-B14F-4D97-AF65-F5344CB8AC3E}">
        <p14:creationId xmlns:p14="http://schemas.microsoft.com/office/powerpoint/2010/main" val="413878394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B04D4-F5E8-4BDC-AA65-94DC738E0246}"/>
              </a:ext>
            </a:extLst>
          </p:cNvPr>
          <p:cNvSpPr>
            <a:spLocks noGrp="1"/>
          </p:cNvSpPr>
          <p:nvPr>
            <p:ph type="title"/>
          </p:nvPr>
        </p:nvSpPr>
        <p:spPr/>
        <p:txBody>
          <a:bodyPr/>
          <a:lstStyle/>
          <a:p>
            <a:r>
              <a:rPr lang="en-GB" dirty="0"/>
              <a:t>Silk Chapter 10 Policing and Justice</a:t>
            </a:r>
          </a:p>
        </p:txBody>
      </p:sp>
      <p:sp>
        <p:nvSpPr>
          <p:cNvPr id="3" name="Content Placeholder 2">
            <a:extLst>
              <a:ext uri="{FF2B5EF4-FFF2-40B4-BE49-F238E27FC236}">
                <a16:creationId xmlns:a16="http://schemas.microsoft.com/office/drawing/2014/main" id="{2F98817D-FD47-48AC-AA12-313B15F8B9A6}"/>
              </a:ext>
            </a:extLst>
          </p:cNvPr>
          <p:cNvSpPr>
            <a:spLocks noGrp="1"/>
          </p:cNvSpPr>
          <p:nvPr>
            <p:ph sz="half" idx="1"/>
          </p:nvPr>
        </p:nvSpPr>
        <p:spPr/>
        <p:txBody>
          <a:bodyPr>
            <a:normAutofit/>
          </a:bodyPr>
          <a:lstStyle/>
          <a:p>
            <a:r>
              <a:rPr lang="en-GB" dirty="0"/>
              <a:t>Evidence presented and changes proposed</a:t>
            </a:r>
          </a:p>
          <a:p>
            <a:r>
              <a:rPr lang="en-GB" dirty="0"/>
              <a:t>Non-devolved</a:t>
            </a:r>
          </a:p>
          <a:p>
            <a:r>
              <a:rPr lang="en-GB" dirty="0"/>
              <a:t>Four police force areas</a:t>
            </a:r>
          </a:p>
          <a:p>
            <a:r>
              <a:rPr lang="en-GB" dirty="0"/>
              <a:t>Directly-elected PCCs</a:t>
            </a:r>
          </a:p>
          <a:p>
            <a:r>
              <a:rPr lang="en-GB" dirty="0"/>
              <a:t>Decentralisation from Home Office</a:t>
            </a:r>
          </a:p>
          <a:p>
            <a:r>
              <a:rPr lang="en-GB" dirty="0"/>
              <a:t>Interaction with devolved services</a:t>
            </a:r>
          </a:p>
          <a:p>
            <a:endParaRPr lang="en-GB" dirty="0"/>
          </a:p>
        </p:txBody>
      </p:sp>
      <p:sp>
        <p:nvSpPr>
          <p:cNvPr id="7" name="Content Placeholder 6">
            <a:extLst>
              <a:ext uri="{FF2B5EF4-FFF2-40B4-BE49-F238E27FC236}">
                <a16:creationId xmlns:a16="http://schemas.microsoft.com/office/drawing/2014/main" id="{D4FF7815-75F5-47CC-B64A-D636E277BC2D}"/>
              </a:ext>
            </a:extLst>
          </p:cNvPr>
          <p:cNvSpPr>
            <a:spLocks noGrp="1"/>
          </p:cNvSpPr>
          <p:nvPr>
            <p:ph sz="half" idx="2"/>
          </p:nvPr>
        </p:nvSpPr>
        <p:spPr/>
        <p:txBody>
          <a:bodyPr>
            <a:normAutofit/>
          </a:bodyPr>
          <a:lstStyle/>
          <a:p>
            <a:r>
              <a:rPr lang="en-US" dirty="0"/>
              <a:t>Fire and ambulance included</a:t>
            </a:r>
          </a:p>
          <a:p>
            <a:r>
              <a:rPr lang="en-US" dirty="0"/>
              <a:t>Williams Commission </a:t>
            </a:r>
            <a:r>
              <a:rPr lang="en-US" dirty="0" err="1"/>
              <a:t>recognised</a:t>
            </a:r>
            <a:r>
              <a:rPr lang="en-US" dirty="0"/>
              <a:t> the police role in public services leadership</a:t>
            </a:r>
          </a:p>
          <a:p>
            <a:r>
              <a:rPr lang="en-GB" dirty="0"/>
              <a:t>Police forces engage directly with Welsh Government despite the absence of formal accountability arrangements</a:t>
            </a:r>
          </a:p>
        </p:txBody>
      </p:sp>
      <p:sp>
        <p:nvSpPr>
          <p:cNvPr id="4" name="Slide Number Placeholder 3">
            <a:extLst>
              <a:ext uri="{FF2B5EF4-FFF2-40B4-BE49-F238E27FC236}">
                <a16:creationId xmlns:a16="http://schemas.microsoft.com/office/drawing/2014/main" id="{A39B9BC8-3435-4F6F-B2D3-6B7437B72AB1}"/>
              </a:ext>
            </a:extLst>
          </p:cNvPr>
          <p:cNvSpPr>
            <a:spLocks noGrp="1"/>
          </p:cNvSpPr>
          <p:nvPr>
            <p:ph type="sldNum" sz="quarter" idx="12"/>
          </p:nvPr>
        </p:nvSpPr>
        <p:spPr/>
        <p:txBody>
          <a:bodyPr/>
          <a:lstStyle/>
          <a:p>
            <a:fld id="{CAB6BE38-0ECA-45DB-B963-17D81CC0902E}" type="slidenum">
              <a:rPr lang="en-GB" smtClean="0"/>
              <a:t>33</a:t>
            </a:fld>
            <a:endParaRPr lang="en-GB" dirty="0"/>
          </a:p>
        </p:txBody>
      </p:sp>
    </p:spTree>
    <p:extLst>
      <p:ext uri="{BB962C8B-B14F-4D97-AF65-F5344CB8AC3E}">
        <p14:creationId xmlns:p14="http://schemas.microsoft.com/office/powerpoint/2010/main" val="4010506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7">
                                            <p:txEl>
                                              <p:pRg st="0" end="0"/>
                                            </p:txEl>
                                          </p:spTgt>
                                        </p:tgtEl>
                                        <p:attrNameLst>
                                          <p:attrName>style.visibility</p:attrName>
                                        </p:attrNameLst>
                                      </p:cBhvr>
                                      <p:to>
                                        <p:strVal val="visible"/>
                                      </p:to>
                                    </p:set>
                                    <p:anim calcmode="lin" valueType="num">
                                      <p:cBhvr additive="base">
                                        <p:cTn id="4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7">
                                            <p:txEl>
                                              <p:pRg st="1" end="1"/>
                                            </p:txEl>
                                          </p:spTgt>
                                        </p:tgtEl>
                                        <p:attrNameLst>
                                          <p:attrName>style.visibility</p:attrName>
                                        </p:attrNameLst>
                                      </p:cBhvr>
                                      <p:to>
                                        <p:strVal val="visible"/>
                                      </p:to>
                                    </p:set>
                                    <p:anim calcmode="lin" valueType="num">
                                      <p:cBhvr additive="base">
                                        <p:cTn id="49"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7">
                                            <p:txEl>
                                              <p:pRg st="2" end="2"/>
                                            </p:txEl>
                                          </p:spTgt>
                                        </p:tgtEl>
                                        <p:attrNameLst>
                                          <p:attrName>style.visibility</p:attrName>
                                        </p:attrNameLst>
                                      </p:cBhvr>
                                      <p:to>
                                        <p:strVal val="visible"/>
                                      </p:to>
                                    </p:set>
                                    <p:anim calcmode="lin" valueType="num">
                                      <p:cBhvr additive="base">
                                        <p:cTn id="55"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build="p"/>
    </p:bldLst>
  </p:timing>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1BB45-4A85-4834-9D2C-D2E9F2203851}"/>
              </a:ext>
            </a:extLst>
          </p:cNvPr>
          <p:cNvSpPr>
            <a:spLocks noGrp="1"/>
          </p:cNvSpPr>
          <p:nvPr>
            <p:ph type="title"/>
          </p:nvPr>
        </p:nvSpPr>
        <p:spPr/>
        <p:txBody>
          <a:bodyPr/>
          <a:lstStyle/>
          <a:p>
            <a:r>
              <a:rPr lang="en-GB" dirty="0"/>
              <a:t>Evidence</a:t>
            </a:r>
          </a:p>
        </p:txBody>
      </p:sp>
      <p:sp>
        <p:nvSpPr>
          <p:cNvPr id="3" name="Content Placeholder 2">
            <a:extLst>
              <a:ext uri="{FF2B5EF4-FFF2-40B4-BE49-F238E27FC236}">
                <a16:creationId xmlns:a16="http://schemas.microsoft.com/office/drawing/2014/main" id="{3232A6BF-20C0-4FF2-A092-681CE900BA75}"/>
              </a:ext>
            </a:extLst>
          </p:cNvPr>
          <p:cNvSpPr>
            <a:spLocks noGrp="1"/>
          </p:cNvSpPr>
          <p:nvPr>
            <p:ph idx="1"/>
          </p:nvPr>
        </p:nvSpPr>
        <p:spPr/>
        <p:txBody>
          <a:bodyPr>
            <a:normAutofit lnSpcReduction="10000"/>
          </a:bodyPr>
          <a:lstStyle/>
          <a:p>
            <a:r>
              <a:rPr lang="en-GB" dirty="0"/>
              <a:t>Welsh Government proposed legislative responsibility for policing, meaning the governance and administration of the police service in Wales</a:t>
            </a:r>
          </a:p>
          <a:p>
            <a:r>
              <a:rPr lang="en-GB" dirty="0"/>
              <a:t>PCC Winston Roddick (North Wales) devolving would be overwhelmingly positive</a:t>
            </a:r>
          </a:p>
          <a:p>
            <a:r>
              <a:rPr lang="en-GB" dirty="0"/>
              <a:t>PCC Ian Johnson (Gwent) consider if added value is clear</a:t>
            </a:r>
          </a:p>
          <a:p>
            <a:r>
              <a:rPr lang="en-GB" dirty="0"/>
              <a:t>PCC Christopher Salmon (Dyfed-Powys) this do nothing for justice but a great deal for criminals – confusion, complication, bureaucracy</a:t>
            </a:r>
          </a:p>
          <a:p>
            <a:r>
              <a:rPr lang="en-GB" dirty="0"/>
              <a:t>PCC Alun Michael (South Wales) makes sense and will combine responsibilities; reducing crime and building healthier communities</a:t>
            </a:r>
          </a:p>
        </p:txBody>
      </p:sp>
      <p:sp>
        <p:nvSpPr>
          <p:cNvPr id="4" name="Slide Number Placeholder 3">
            <a:extLst>
              <a:ext uri="{FF2B5EF4-FFF2-40B4-BE49-F238E27FC236}">
                <a16:creationId xmlns:a16="http://schemas.microsoft.com/office/drawing/2014/main" id="{73B581DD-D7F0-4C5A-BC9F-C949B4A5089B}"/>
              </a:ext>
            </a:extLst>
          </p:cNvPr>
          <p:cNvSpPr>
            <a:spLocks noGrp="1"/>
          </p:cNvSpPr>
          <p:nvPr>
            <p:ph type="sldNum" sz="quarter" idx="12"/>
          </p:nvPr>
        </p:nvSpPr>
        <p:spPr/>
        <p:txBody>
          <a:bodyPr/>
          <a:lstStyle/>
          <a:p>
            <a:fld id="{CAB6BE38-0ECA-45DB-B963-17D81CC0902E}" type="slidenum">
              <a:rPr lang="en-GB" smtClean="0"/>
              <a:t>34</a:t>
            </a:fld>
            <a:endParaRPr lang="en-GB" dirty="0"/>
          </a:p>
        </p:txBody>
      </p:sp>
    </p:spTree>
    <p:extLst>
      <p:ext uri="{BB962C8B-B14F-4D97-AF65-F5344CB8AC3E}">
        <p14:creationId xmlns:p14="http://schemas.microsoft.com/office/powerpoint/2010/main" val="314497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377</TotalTime>
  <Words>1504</Words>
  <Application>Microsoft Office PowerPoint</Application>
  <PresentationFormat>Widescreen</PresentationFormat>
  <Paragraphs>193</Paragraphs>
  <Slides>34</Slides>
  <Notes>0</Notes>
  <HiddenSlides>2</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34</vt:i4>
      </vt:variant>
    </vt:vector>
  </HeadingPairs>
  <TitlesOfParts>
    <vt:vector size="38" baseType="lpstr">
      <vt:lpstr>Arial</vt:lpstr>
      <vt:lpstr>Calibri</vt:lpstr>
      <vt:lpstr>Calibri Light</vt:lpstr>
      <vt:lpstr>Office Theme</vt:lpstr>
      <vt:lpstr>PCPs, PCCs, and CCs</vt:lpstr>
      <vt:lpstr>Focus</vt:lpstr>
      <vt:lpstr>Police Reform and Social Responsibility Act 2012  (the Act)</vt:lpstr>
      <vt:lpstr>Police Reform and Social Responsibility Act 2012</vt:lpstr>
      <vt:lpstr>Policing Protocol Order</vt:lpstr>
      <vt:lpstr>A nod to culture?</vt:lpstr>
      <vt:lpstr>Legislative Framework</vt:lpstr>
      <vt:lpstr>Legislative Framework</vt:lpstr>
      <vt:lpstr>Legislative Framework</vt:lpstr>
      <vt:lpstr>Legislative Framework</vt:lpstr>
      <vt:lpstr>The PCC</vt:lpstr>
      <vt:lpstr>The Chief Constable</vt:lpstr>
      <vt:lpstr>The Panel</vt:lpstr>
      <vt:lpstr>The Panel</vt:lpstr>
      <vt:lpstr>The Panel and Operational Matters</vt:lpstr>
      <vt:lpstr>The Home Secretary</vt:lpstr>
      <vt:lpstr>Financial Responsibilities</vt:lpstr>
      <vt:lpstr>Regulations</vt:lpstr>
      <vt:lpstr>Committee on Standards in Public Life</vt:lpstr>
      <vt:lpstr>Evidence submitted</vt:lpstr>
      <vt:lpstr>Evidence submitted</vt:lpstr>
      <vt:lpstr>Evidence Submitted</vt:lpstr>
      <vt:lpstr>Evidence Submitted</vt:lpstr>
      <vt:lpstr>Welsh Government</vt:lpstr>
      <vt:lpstr>Silk Commission</vt:lpstr>
      <vt:lpstr>Recommendation</vt:lpstr>
      <vt:lpstr>Challenge, Scrutiny &amp; Support</vt:lpstr>
      <vt:lpstr>SWPCP Report </vt:lpstr>
      <vt:lpstr>PowerPoint Presentation</vt:lpstr>
      <vt:lpstr>PowerPoint Presentation</vt:lpstr>
      <vt:lpstr>SW Police and Crime Panel</vt:lpstr>
      <vt:lpstr>References</vt:lpstr>
      <vt:lpstr>Silk Chapter 10 Policing and Justice</vt:lpstr>
      <vt:lpstr>Evidence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Mike Durke</dc:creator>
  <cp:lastModifiedBy>Mike Durke</cp:lastModifiedBy>
  <cp:revision>10</cp:revision>
  <dcterms:created xsi:type="dcterms:W3CDTF">2021-01-26T18:08:10Z</dcterms:created>
  <dcterms:modified xsi:type="dcterms:W3CDTF">2024-11-05T16:05:27Z</dcterms:modified>
</cp:coreProperties>
</file>