
<file path=[Content_Types].xml><?xml version="1.0" encoding="utf-8"?>
<Types xmlns="http://schemas.openxmlformats.org/package/2006/content-types"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4" r:id="rId2"/>
    <p:sldId id="259" r:id="rId3"/>
    <p:sldId id="260" r:id="rId4"/>
    <p:sldId id="256" r:id="rId5"/>
    <p:sldId id="257" r:id="rId6"/>
    <p:sldId id="262" r:id="rId7"/>
    <p:sldId id="261" r:id="rId8"/>
    <p:sldId id="263" r:id="rId9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234" y="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3" name="Group 42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4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0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115" name="Rectangle 114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6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7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1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5" name="Rectangle 84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85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4" name="Rectangle 11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3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78" name="Rectangle 77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79" name="Rectangle 78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1" name="Rectangle 80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5" name="Rectangle 74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6" name="Rectangle 75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7" name="Rectangle 76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5" name="Freeform 44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Freeform 50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Freeform 51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Hexagon 54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7" name="Hexagon 56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8" name="Freeform 57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Hexagon 58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1" name="Hexagon 60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Hexagon 62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Freeform 67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Freeform 68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46" name="Rectangle 45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7" name="Rectangle 46"/>
          <p:cNvSpPr/>
          <p:nvPr/>
        </p:nvSpPr>
        <p:spPr>
          <a:xfrm>
            <a:off x="4649096" y="-21511"/>
            <a:ext cx="3505200" cy="231288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733365" y="2708476"/>
            <a:ext cx="3313355" cy="1702160"/>
          </a:xfrm>
        </p:spPr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733365" y="4421080"/>
            <a:ext cx="3309803" cy="1260629"/>
          </a:xfrm>
        </p:spPr>
        <p:txBody>
          <a:bodyPr>
            <a:normAutofit/>
          </a:bodyPr>
          <a:lstStyle>
            <a:lvl1pPr marL="0" indent="0" algn="l">
              <a:buNone/>
              <a:defRPr sz="1800">
                <a:solidFill>
                  <a:srgbClr val="42424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738744" y="1516828"/>
            <a:ext cx="2133600" cy="750981"/>
          </a:xfrm>
        </p:spPr>
        <p:txBody>
          <a:bodyPr anchor="b"/>
          <a:lstStyle>
            <a:lvl1pPr algn="l">
              <a:defRPr sz="2400"/>
            </a:lvl1pPr>
          </a:lstStyle>
          <a:p>
            <a:fld id="{F2DFDBFC-61E9-483C-84CD-DE47AD30FBE3}" type="datetimeFigureOut">
              <a:rPr lang="en-US" smtClean="0"/>
              <a:pPr/>
              <a:t>11/11/2016</a:t>
            </a:fld>
            <a:endParaRPr lang="en-US"/>
          </a:p>
        </p:txBody>
      </p:sp>
      <p:sp>
        <p:nvSpPr>
          <p:cNvPr id="50" name="Rectangle 49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303520" y="5719966"/>
            <a:ext cx="2831592" cy="365125"/>
          </a:xfrm>
        </p:spPr>
        <p:txBody>
          <a:bodyPr>
            <a:normAutofit/>
          </a:bodyPr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649096" y="5719966"/>
            <a:ext cx="643666" cy="365125"/>
          </a:xfrm>
        </p:spPr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fld id="{BB05A80D-B1C0-44F4-8B4D-2581BD52610C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9" name="Rectangle 88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DFDBFC-61E9-483C-84CD-DE47AD30FBE3}" type="datetimeFigureOut">
              <a:rPr lang="en-US" smtClean="0"/>
              <a:pPr/>
              <a:t>11/11/2016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05A80D-B1C0-44F4-8B4D-2581BD52610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58645" y="2900829"/>
            <a:ext cx="6637468" cy="1362075"/>
          </a:xfrm>
        </p:spPr>
        <p:txBody>
          <a:bodyPr anchor="b"/>
          <a:lstStyle>
            <a:lvl1pPr algn="l">
              <a:defRPr sz="4000" b="0" cap="none"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58645" y="4267200"/>
            <a:ext cx="6637467" cy="1520413"/>
          </a:xfrm>
        </p:spPr>
        <p:txBody>
          <a:bodyPr anchor="t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DFDBFC-61E9-483C-84CD-DE47AD30FBE3}" type="datetimeFigureOut">
              <a:rPr lang="en-US" smtClean="0"/>
              <a:pPr/>
              <a:t>11/11/2016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05A80D-B1C0-44F4-8B4D-2581BD52610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DFDBFC-61E9-483C-84CD-DE47AD30FBE3}" type="datetimeFigureOut">
              <a:rPr lang="en-US" smtClean="0"/>
              <a:pPr/>
              <a:t>11/11/2016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05A80D-B1C0-44F4-8B4D-2581BD52610C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042416" y="2313432"/>
            <a:ext cx="3419856" cy="349300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313431"/>
            <a:ext cx="3419856" cy="349300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12111" y="2316009"/>
            <a:ext cx="3057148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41721" y="2974694"/>
            <a:ext cx="3419856" cy="283579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1837" y="2316010"/>
            <a:ext cx="3055717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152" y="2974694"/>
            <a:ext cx="3419856" cy="283579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DFDBFC-61E9-483C-84CD-DE47AD30FBE3}" type="datetimeFigureOut">
              <a:rPr lang="en-US" smtClean="0"/>
              <a:pPr/>
              <a:t>11/11/2016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05A80D-B1C0-44F4-8B4D-2581BD52610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DFDBFC-61E9-483C-84CD-DE47AD30FBE3}" type="datetimeFigureOut">
              <a:rPr lang="en-US" smtClean="0"/>
              <a:pPr/>
              <a:t>11/11/2016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05A80D-B1C0-44F4-8B4D-2581BD52610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DFDBFC-61E9-483C-84CD-DE47AD30FBE3}" type="datetimeFigureOut">
              <a:rPr lang="en-US" smtClean="0"/>
              <a:pPr/>
              <a:t>11/11/2016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05A80D-B1C0-44F4-8B4D-2581BD52610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5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2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84" name="Rectangle 83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5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3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1" name="Rectangle 80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2" name="Rectangle 81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3" name="Rectangle 82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4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78" name="Rectangle 77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79" name="Rectangle 78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0" name="Rectangle 79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5" name="Rectangle 74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6" name="Rectangle 75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7" name="Rectangle 76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7" name="Freeform 46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Freeform 49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Freeform 50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Hexagon 54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Freeform 58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Hexagon 62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Hexagon 67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Hexagon 68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0" name="Freeform 69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1" name="Freeform 70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46" name="Rectangle 45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7" name="Rectangle 56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DFDBFC-61E9-483C-84CD-DE47AD30FBE3}" type="datetimeFigureOut">
              <a:rPr lang="en-US" smtClean="0"/>
              <a:pPr/>
              <a:t>11/11/2016</a:t>
            </a:fld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05A80D-B1C0-44F4-8B4D-2581BD52610C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58" name="Rectangle 57"/>
          <p:cNvSpPr/>
          <p:nvPr/>
        </p:nvSpPr>
        <p:spPr>
          <a:xfrm>
            <a:off x="905571" y="601883"/>
            <a:ext cx="3562257" cy="5648445"/>
          </a:xfrm>
          <a:prstGeom prst="rect">
            <a:avLst/>
          </a:prstGeom>
          <a:solidFill>
            <a:schemeClr val="bg1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45894" y="856527"/>
            <a:ext cx="3090440" cy="5150734"/>
          </a:xfrm>
        </p:spPr>
        <p:txBody>
          <a:bodyPr/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61" name="Rectangle 60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641448" y="5724835"/>
            <a:ext cx="3493664" cy="365125"/>
          </a:xfrm>
        </p:spPr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39833" y="2657434"/>
            <a:ext cx="3304572" cy="1463153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36592" y="4136994"/>
            <a:ext cx="3298784" cy="1517904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42424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5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5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87" name="Rectangle 86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8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9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6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4" name="Rectangle 83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5" name="Rectangle 84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85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7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81" name="Rectangle 80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2" name="Rectangle 81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3" name="Rectangle 82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8" name="Rectangle 77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9" name="Rectangle 78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80" name="Rectangle 79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6" name="Freeform 45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7" name="Freeform 46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Freeform 49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Hexagon 50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1" name="Hexagon 60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Freeform 62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Hexagon 67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Hexagon 68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0" name="Hexagon 69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1" name="Hexagon 70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2" name="Hexagon 71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3" name="Freeform 72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4" name="Freeform 73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94" name="Rectangle 93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1" name="Rectangle 100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2" name="Rectangle 101"/>
          <p:cNvSpPr/>
          <p:nvPr/>
        </p:nvSpPr>
        <p:spPr>
          <a:xfrm>
            <a:off x="905571" y="601883"/>
            <a:ext cx="3562257" cy="5648445"/>
          </a:xfrm>
          <a:prstGeom prst="rect">
            <a:avLst/>
          </a:prstGeom>
          <a:solidFill>
            <a:srgbClr val="FFFFFF"/>
          </a:solidFill>
          <a:ln w="3175"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5" name="Rectangle 104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34424" y="2660904"/>
            <a:ext cx="3300984" cy="146304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005208" y="693795"/>
            <a:ext cx="3359623" cy="5468112"/>
          </a:xfrm>
        </p:spPr>
        <p:txBody>
          <a:bodyPr/>
          <a:lstStyle>
            <a:lvl1pPr marL="0" indent="0">
              <a:buNone/>
              <a:defRPr sz="3200">
                <a:solidFill>
                  <a:schemeClr val="accent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34630" y="4133088"/>
            <a:ext cx="3300573" cy="1519561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42424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DFDBFC-61E9-483C-84CD-DE47AD30FBE3}" type="datetimeFigureOut">
              <a:rPr lang="en-US" smtClean="0"/>
              <a:pPr/>
              <a:t>11/11/2016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641448" y="5724835"/>
            <a:ext cx="3493664" cy="365125"/>
          </a:xfrm>
        </p:spPr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05A80D-B1C0-44F4-8B4D-2581BD52610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DFDBFC-61E9-483C-84CD-DE47AD30FBE3}" type="datetimeFigureOut">
              <a:rPr lang="en-US" smtClean="0"/>
              <a:pPr/>
              <a:t>11/11/2016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05A80D-B1C0-44F4-8B4D-2581BD52610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030147"/>
            <a:ext cx="1484453" cy="4780344"/>
          </a:xfrm>
        </p:spPr>
        <p:txBody>
          <a:bodyPr vert="eaVert" anchor="ctr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53296" y="1030147"/>
            <a:ext cx="5423704" cy="4780344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DFDBFC-61E9-483C-84CD-DE47AD30FBE3}" type="datetimeFigureOut">
              <a:rPr lang="en-US" smtClean="0"/>
              <a:pPr/>
              <a:t>11/11/2016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05A80D-B1C0-44F4-8B4D-2581BD52610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2" name="Group 41"/>
          <p:cNvGrpSpPr/>
          <p:nvPr/>
        </p:nvGrpSpPr>
        <p:grpSpPr>
          <a:xfrm>
            <a:off x="-304800" y="0"/>
            <a:ext cx="9932332" cy="6858000"/>
            <a:chOff x="-382404" y="0"/>
            <a:chExt cx="9932332" cy="6858000"/>
          </a:xfrm>
        </p:grpSpPr>
        <p:grpSp>
          <p:nvGrpSpPr>
            <p:cNvPr id="43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101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113" name="Rectangle 112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4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5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102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110" name="Rectangle 109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1" name="Rectangle 110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2" name="Rectangle 111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103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107" name="Rectangle 106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08" name="Rectangle 107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09" name="Rectangle 108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104" name="Rectangle 103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05" name="Rectangle 104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06" name="Rectangle 105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4" name="Freeform 43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5" name="Freeform 44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6" name="Freeform 45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7" name="Freeform 46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Hexagon 49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Hexagon 50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Freeform 54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7" name="Hexagon 56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8" name="Hexagon 57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Hexagon 58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5" name="Hexagon 94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6" name="Hexagon 95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7" name="Hexagon 96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8" name="Hexagon 97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9" name="Freeform 98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0" name="Freeform 99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66" name="Rectangle 65"/>
          <p:cNvSpPr/>
          <p:nvPr/>
        </p:nvSpPr>
        <p:spPr>
          <a:xfrm>
            <a:off x="457200" y="333487"/>
            <a:ext cx="8229600" cy="6185647"/>
          </a:xfrm>
          <a:prstGeom prst="rect">
            <a:avLst/>
          </a:prstGeom>
          <a:solidFill>
            <a:schemeClr val="bg1"/>
          </a:soli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0" name="Rectangle 69"/>
          <p:cNvSpPr/>
          <p:nvPr/>
        </p:nvSpPr>
        <p:spPr>
          <a:xfrm>
            <a:off x="4561242" y="-21511"/>
            <a:ext cx="3679116" cy="699244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1" name="Rectangle 70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43490" y="1027664"/>
            <a:ext cx="7024744" cy="11430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43492" y="2323652"/>
            <a:ext cx="6777317" cy="350897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997388" y="22449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rgbClr val="FEFEFE"/>
                </a:solidFill>
              </a:defRPr>
            </a:lvl1pPr>
          </a:lstStyle>
          <a:p>
            <a:fld id="{F2DFDBFC-61E9-483C-84CD-DE47AD30FBE3}" type="datetimeFigureOut">
              <a:rPr lang="en-US" smtClean="0"/>
              <a:pPr/>
              <a:t>11/11/2016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641448" y="5852160"/>
            <a:ext cx="350215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accent1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649096" y="224491"/>
            <a:ext cx="133215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EFEFE"/>
                </a:solidFill>
              </a:defRPr>
            </a:lvl1pPr>
          </a:lstStyle>
          <a:p>
            <a:fld id="{BB05A80D-B1C0-44F4-8B4D-2581BD52610C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40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27432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640080" indent="-27432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24712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32588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6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1517904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1719072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192024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121408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wmf"/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 smtClean="0"/>
              <a:t>How do </a:t>
            </a:r>
            <a:r>
              <a:rPr lang="en-US" b="1" u="sng" dirty="0" smtClean="0"/>
              <a:t>you</a:t>
            </a:r>
            <a:r>
              <a:rPr lang="en-US" b="1" dirty="0" smtClean="0"/>
              <a:t> define your own locus of control…?</a:t>
            </a:r>
            <a:endParaRPr lang="en-US" b="1" dirty="0"/>
          </a:p>
        </p:txBody>
      </p:sp>
      <p:pic>
        <p:nvPicPr>
          <p:cNvPr id="1028" name="Picture 4" descr="C:\Users\lori\AppData\Local\Microsoft\Windows\Temporary Internet Files\Content.IE5\TSN05FLF\MC900441902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668014" y="3352800"/>
            <a:ext cx="2101211" cy="248285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2800" dirty="0" smtClean="0"/>
              <a:t/>
            </a:r>
            <a:br>
              <a:rPr lang="en-US" sz="2800" dirty="0" smtClean="0"/>
            </a:br>
            <a:endParaRPr lang="en-US" sz="2800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990600" y="1066800"/>
            <a:ext cx="7162800" cy="4994429"/>
          </a:xfrm>
        </p:spPr>
        <p:txBody>
          <a:bodyPr>
            <a:normAutofit fontScale="85000" lnSpcReduction="10000"/>
          </a:bodyPr>
          <a:lstStyle/>
          <a:p>
            <a:pPr>
              <a:buNone/>
            </a:pPr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> </a:t>
            </a:r>
          </a:p>
          <a:p>
            <a:pPr>
              <a:buNone/>
            </a:pPr>
            <a:endParaRPr lang="en-US" b="1" dirty="0" smtClean="0"/>
          </a:p>
          <a:p>
            <a:pPr>
              <a:buNone/>
            </a:pPr>
            <a:r>
              <a:rPr lang="en-US" b="1" dirty="0" smtClean="0"/>
              <a:t>	Student #1 received an F on 			     his midterm exam.</a:t>
            </a:r>
          </a:p>
          <a:p>
            <a:pPr>
              <a:buNone/>
            </a:pPr>
            <a:r>
              <a:rPr lang="en-US" b="1" dirty="0" smtClean="0"/>
              <a:t>    </a:t>
            </a:r>
          </a:p>
          <a:p>
            <a:pPr>
              <a:buNone/>
            </a:pPr>
            <a:r>
              <a:rPr lang="en-US" b="1" dirty="0" smtClean="0"/>
              <a:t>					Student #2 received an A 				on his midterm exam.</a:t>
            </a:r>
          </a:p>
          <a:p>
            <a:pPr>
              <a:buNone/>
            </a:pPr>
            <a:endParaRPr lang="en-US" dirty="0" smtClean="0"/>
          </a:p>
          <a:p>
            <a:pPr>
              <a:buNone/>
            </a:pPr>
            <a:r>
              <a:rPr lang="en-US" sz="3200" b="1" dirty="0" smtClean="0"/>
              <a:t>Write down your responses:</a:t>
            </a:r>
          </a:p>
          <a:p>
            <a:pPr>
              <a:buNone/>
            </a:pPr>
            <a:r>
              <a:rPr lang="en-US" sz="3200" b="1" dirty="0" smtClean="0"/>
              <a:t>1. Why do you think each student    received the grade they did?</a:t>
            </a:r>
          </a:p>
          <a:p>
            <a:pPr>
              <a:buNone/>
            </a:pPr>
            <a:r>
              <a:rPr lang="en-US" sz="3200" b="1" dirty="0" smtClean="0"/>
              <a:t>2. Write down at least three possible explanations for each student’s grade.</a:t>
            </a:r>
            <a:endParaRPr lang="en-US" sz="3200" b="1" dirty="0"/>
          </a:p>
        </p:txBody>
      </p:sp>
      <p:pic>
        <p:nvPicPr>
          <p:cNvPr id="2051" name="Picture 3" descr="C:\Users\lori\AppData\Local\Microsoft\Windows\Temporary Internet Files\Content.IE5\8E9VGKWC\MC900281970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057400" y="2590800"/>
            <a:ext cx="2057400" cy="914400"/>
          </a:xfrm>
          <a:prstGeom prst="rect">
            <a:avLst/>
          </a:prstGeom>
          <a:noFill/>
        </p:spPr>
      </p:pic>
      <p:sp>
        <p:nvSpPr>
          <p:cNvPr id="8" name="TextBox 7"/>
          <p:cNvSpPr txBox="1"/>
          <p:nvPr/>
        </p:nvSpPr>
        <p:spPr>
          <a:xfrm>
            <a:off x="1143000" y="685800"/>
            <a:ext cx="6781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None/>
            </a:pPr>
            <a:r>
              <a:rPr lang="en-US" sz="2800" b="1" dirty="0" smtClean="0"/>
              <a:t>Consider the following two situations:</a:t>
            </a:r>
          </a:p>
        </p:txBody>
      </p:sp>
      <p:pic>
        <p:nvPicPr>
          <p:cNvPr id="2052" name="Picture 4" descr="C:\Users\lori\AppData\Local\Microsoft\Windows\Temporary Internet Files\Content.IE5\4WCJQ79V\MC900060290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953000" y="1524000"/>
            <a:ext cx="1905000" cy="102199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800" decel="1000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800" decel="100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800" decel="100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800" decel="100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1" dur="2000" fill="hold"/>
                                        <p:tgtEl>
                                          <p:spTgt spid="205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6" dur="20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" dur="2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1" dur="2000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6" dur="500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1" dur="500"/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43492" y="838200"/>
            <a:ext cx="6777317" cy="5410200"/>
          </a:xfrm>
        </p:spPr>
        <p:txBody>
          <a:bodyPr>
            <a:normAutofit lnSpcReduction="10000"/>
          </a:bodyPr>
          <a:lstStyle/>
          <a:p>
            <a:pPr>
              <a:buNone/>
            </a:pPr>
            <a:r>
              <a:rPr lang="en-US" sz="2800" b="1" dirty="0" smtClean="0"/>
              <a:t>Share your responses with the others in your team.  Discuss the following questions:</a:t>
            </a:r>
          </a:p>
          <a:p>
            <a:pPr>
              <a:buNone/>
            </a:pPr>
            <a:endParaRPr lang="en-US" sz="2800" b="1" dirty="0" smtClean="0"/>
          </a:p>
          <a:p>
            <a:r>
              <a:rPr lang="en-US" sz="2800" b="1" dirty="0" smtClean="0"/>
              <a:t>Are there any patterns in the types of explanations people wrote down?</a:t>
            </a:r>
          </a:p>
          <a:p>
            <a:r>
              <a:rPr lang="en-US" sz="2800" b="1" dirty="0" smtClean="0"/>
              <a:t>Have any of you used any of these explanations for your own grades?</a:t>
            </a:r>
          </a:p>
          <a:p>
            <a:r>
              <a:rPr lang="en-US" sz="2800" b="1" dirty="0" smtClean="0"/>
              <a:t>Why do you believe you have gotten the grades you have received in the past?  </a:t>
            </a:r>
          </a:p>
          <a:p>
            <a:pPr>
              <a:buNone/>
            </a:pPr>
            <a:endParaRPr lang="en-US" b="1" dirty="0" smtClean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Locus of Control </a:t>
            </a:r>
            <a:endParaRPr lang="en-US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68580" indent="0">
              <a:buNone/>
            </a:pPr>
            <a:r>
              <a:rPr lang="en-US" sz="2800" b="1" dirty="0" smtClean="0"/>
              <a:t>The extent to which a person believes they have power over their successes and/or failures in life.</a:t>
            </a:r>
          </a:p>
          <a:p>
            <a:pPr marL="68580" indent="0" algn="ctr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687710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1066800" y="1143000"/>
            <a:ext cx="7024744" cy="1143000"/>
          </a:xfrm>
        </p:spPr>
        <p:txBody>
          <a:bodyPr>
            <a:normAutofit fontScale="90000"/>
          </a:bodyPr>
          <a:lstStyle/>
          <a:p>
            <a:pPr algn="ctr"/>
            <a:r>
              <a:rPr lang="en-US" sz="2700" dirty="0" smtClean="0"/>
              <a:t/>
            </a:r>
            <a:br>
              <a:rPr lang="en-US" sz="2700" dirty="0" smtClean="0"/>
            </a:br>
            <a:r>
              <a:rPr lang="en-US" sz="2700" dirty="0"/>
              <a:t/>
            </a:r>
            <a:br>
              <a:rPr lang="en-US" sz="2700" dirty="0"/>
            </a:br>
            <a:r>
              <a:rPr lang="en-US" sz="2700" dirty="0" smtClean="0"/>
              <a:t/>
            </a:r>
            <a:br>
              <a:rPr lang="en-US" sz="2700" dirty="0" smtClean="0"/>
            </a:br>
            <a:r>
              <a:rPr lang="en-US" sz="2700" dirty="0"/>
              <a:t/>
            </a:r>
            <a:br>
              <a:rPr lang="en-US" sz="2700" dirty="0"/>
            </a:br>
            <a:r>
              <a:rPr lang="en-US" sz="2700" dirty="0" smtClean="0"/>
              <a:t/>
            </a:r>
            <a:br>
              <a:rPr lang="en-US" sz="2700" dirty="0" smtClean="0"/>
            </a:br>
            <a:r>
              <a:rPr lang="en-US" sz="2700" dirty="0"/>
              <a:t/>
            </a:r>
            <a:br>
              <a:rPr lang="en-US" sz="2700" dirty="0"/>
            </a:br>
            <a:r>
              <a:rPr lang="en-US" sz="2700" b="1" dirty="0" smtClean="0"/>
              <a:t>Locus of Control</a:t>
            </a:r>
            <a:r>
              <a:rPr lang="en-US" sz="2700" dirty="0" smtClean="0"/>
              <a:t/>
            </a:r>
            <a:br>
              <a:rPr lang="en-US" sz="2700" dirty="0" smtClean="0"/>
            </a:br>
            <a:r>
              <a:rPr lang="en-US" sz="2200" b="1" dirty="0" smtClean="0"/>
              <a:t>The </a:t>
            </a:r>
            <a:r>
              <a:rPr lang="en-US" sz="2200" b="1" dirty="0"/>
              <a:t>extent to which a person believes they have power over their successes and/or failures in school tasks.</a:t>
            </a:r>
            <a:r>
              <a:rPr lang="en-US" dirty="0"/>
              <a:t/>
            </a:r>
            <a:br>
              <a:rPr lang="en-US" dirty="0"/>
            </a:br>
            <a:endParaRPr lang="en-US" dirty="0"/>
          </a:p>
        </p:txBody>
      </p:sp>
      <p:sp>
        <p:nvSpPr>
          <p:cNvPr id="5" name="Content Placeholder 4"/>
          <p:cNvSpPr>
            <a:spLocks noGrp="1"/>
          </p:cNvSpPr>
          <p:nvPr>
            <p:ph sz="quarter" idx="13"/>
          </p:nvPr>
        </p:nvSpPr>
        <p:spPr>
          <a:xfrm>
            <a:off x="1042416" y="1981200"/>
            <a:ext cx="3419856" cy="3825240"/>
          </a:xfrm>
        </p:spPr>
        <p:txBody>
          <a:bodyPr/>
          <a:lstStyle/>
          <a:p>
            <a:pPr marL="68580" indent="0" algn="ctr">
              <a:buNone/>
            </a:pPr>
            <a:r>
              <a:rPr lang="en-US" b="1" dirty="0" smtClean="0"/>
              <a:t>Internal Locus of Control</a:t>
            </a:r>
          </a:p>
          <a:p>
            <a:endParaRPr lang="en-US" sz="1800" b="1" dirty="0" smtClean="0"/>
          </a:p>
          <a:p>
            <a:r>
              <a:rPr lang="en-US" sz="1800" b="1" dirty="0" smtClean="0"/>
              <a:t>Believes his or her successes are due to factors within their own control.</a:t>
            </a:r>
          </a:p>
          <a:p>
            <a:endParaRPr lang="en-US" b="1" dirty="0" smtClean="0"/>
          </a:p>
          <a:p>
            <a:r>
              <a:rPr lang="en-US" sz="1800" b="1" dirty="0" smtClean="0"/>
              <a:t>Behavior is guided by his/her personal decisions and efforts.</a:t>
            </a:r>
            <a:endParaRPr lang="en-US" sz="1800" b="1" dirty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14"/>
          </p:nvPr>
        </p:nvSpPr>
        <p:spPr>
          <a:xfrm>
            <a:off x="4645152" y="1981200"/>
            <a:ext cx="3419856" cy="3825239"/>
          </a:xfrm>
        </p:spPr>
        <p:txBody>
          <a:bodyPr/>
          <a:lstStyle/>
          <a:p>
            <a:pPr marL="68580" indent="0" algn="ctr">
              <a:buNone/>
            </a:pPr>
            <a:r>
              <a:rPr lang="en-US" b="1" dirty="0" smtClean="0"/>
              <a:t>External Locus of Control</a:t>
            </a:r>
          </a:p>
          <a:p>
            <a:pPr marL="68580" indent="0">
              <a:buNone/>
            </a:pPr>
            <a:endParaRPr lang="en-US" sz="1800" b="1" dirty="0" smtClean="0"/>
          </a:p>
          <a:p>
            <a:r>
              <a:rPr lang="en-US" sz="1800" b="1" dirty="0" smtClean="0"/>
              <a:t>Believes his or her successes or failures are due to factors outside of their own control.</a:t>
            </a:r>
          </a:p>
          <a:p>
            <a:endParaRPr lang="en-US" sz="1800" b="1" dirty="0"/>
          </a:p>
          <a:p>
            <a:r>
              <a:rPr lang="en-US" sz="1800" b="1" dirty="0" smtClean="0"/>
              <a:t>Behavior is guided by fate, luck, or other external circumstance.</a:t>
            </a:r>
            <a:endParaRPr lang="en-US" sz="1800" b="1" dirty="0"/>
          </a:p>
        </p:txBody>
      </p:sp>
    </p:spTree>
    <p:extLst>
      <p:ext uri="{BB962C8B-B14F-4D97-AF65-F5344CB8AC3E}">
        <p14:creationId xmlns:p14="http://schemas.microsoft.com/office/powerpoint/2010/main" val="31245344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7" dur="20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2" dur="2000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/>
      <p:bldP spid="6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2800" b="1" dirty="0" smtClean="0"/>
              <a:t>Example:</a:t>
            </a:r>
            <a:br>
              <a:rPr lang="en-US" sz="2800" b="1" dirty="0" smtClean="0"/>
            </a:br>
            <a:r>
              <a:rPr lang="en-US" sz="2800" b="1" dirty="0" smtClean="0"/>
              <a:t>A person late for work. </a:t>
            </a:r>
            <a:endParaRPr lang="en-US" sz="2800" b="1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pPr marL="68580" indent="0">
              <a:buNone/>
            </a:pPr>
            <a:r>
              <a:rPr lang="en-US" b="1" dirty="0" smtClean="0"/>
              <a:t>Internal Locus of Control</a:t>
            </a:r>
          </a:p>
          <a:p>
            <a:pPr marL="68580" indent="0">
              <a:buNone/>
            </a:pPr>
            <a:endParaRPr lang="en-US" b="1" dirty="0"/>
          </a:p>
          <a:p>
            <a:r>
              <a:rPr lang="en-US" b="1" dirty="0" smtClean="0"/>
              <a:t>Person will admit that they should have left earlier in order to be on time.</a:t>
            </a:r>
            <a:endParaRPr lang="en-US" b="1" dirty="0"/>
          </a:p>
        </p:txBody>
      </p:sp>
      <p:sp>
        <p:nvSpPr>
          <p:cNvPr id="4" name="Content Placeholder 3"/>
          <p:cNvSpPr>
            <a:spLocks noGrp="1"/>
          </p:cNvSpPr>
          <p:nvPr>
            <p:ph sz="quarter" idx="14"/>
          </p:nvPr>
        </p:nvSpPr>
        <p:spPr/>
        <p:txBody>
          <a:bodyPr>
            <a:normAutofit/>
          </a:bodyPr>
          <a:lstStyle/>
          <a:p>
            <a:pPr marL="68580" indent="0">
              <a:buNone/>
            </a:pPr>
            <a:r>
              <a:rPr lang="en-US" b="1" dirty="0" smtClean="0"/>
              <a:t>External Locus of Control</a:t>
            </a:r>
          </a:p>
          <a:p>
            <a:pPr marL="68580" indent="0">
              <a:buNone/>
            </a:pPr>
            <a:endParaRPr lang="en-US" sz="1800" b="1" dirty="0" smtClean="0"/>
          </a:p>
          <a:p>
            <a:r>
              <a:rPr lang="en-US" b="1" dirty="0" smtClean="0"/>
              <a:t>Person may blame, weather, traffic, road construction, and any number of external factors</a:t>
            </a:r>
            <a:r>
              <a:rPr lang="en-US" dirty="0" smtClean="0"/>
              <a:t>.</a:t>
            </a:r>
            <a:endParaRPr lang="en-US" dirty="0"/>
          </a:p>
        </p:txBody>
      </p:sp>
      <p:pic>
        <p:nvPicPr>
          <p:cNvPr id="2050" name="Picture 2" descr="C:\Users\lori\AppData\Local\Microsoft\Windows\Temporary Internet Files\Content.IE5\TSN05FLF\MP900442379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562599" y="1143000"/>
            <a:ext cx="2057401" cy="10414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2577506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sz="2800" b="1" dirty="0" smtClean="0"/>
              <a:t>Your Example:</a:t>
            </a:r>
            <a:br>
              <a:rPr lang="en-US" sz="2800" b="1" dirty="0" smtClean="0"/>
            </a:br>
            <a:r>
              <a:rPr lang="en-US" sz="2800" b="1" dirty="0" smtClean="0"/>
              <a:t>A person who wants a job and has not  found one. </a:t>
            </a:r>
            <a:endParaRPr lang="en-US" sz="2800" b="1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pPr marL="68580" indent="0">
              <a:buNone/>
            </a:pPr>
            <a:r>
              <a:rPr lang="en-US" b="1" dirty="0" smtClean="0"/>
              <a:t>Internal Locus of Control</a:t>
            </a:r>
          </a:p>
          <a:p>
            <a:pPr marL="68580" indent="0">
              <a:buNone/>
            </a:pPr>
            <a:endParaRPr lang="en-US" b="1" dirty="0"/>
          </a:p>
          <a:p>
            <a:r>
              <a:rPr lang="en-US" sz="2800" b="1" dirty="0" smtClean="0"/>
              <a:t>???</a:t>
            </a:r>
          </a:p>
          <a:p>
            <a:r>
              <a:rPr lang="en-US" sz="2800" b="1" dirty="0" smtClean="0"/>
              <a:t>???</a:t>
            </a:r>
          </a:p>
          <a:p>
            <a:r>
              <a:rPr lang="en-US" sz="2800" b="1" dirty="0" smtClean="0"/>
              <a:t>???</a:t>
            </a:r>
            <a:endParaRPr lang="en-US" sz="2800" b="1" dirty="0"/>
          </a:p>
        </p:txBody>
      </p:sp>
      <p:sp>
        <p:nvSpPr>
          <p:cNvPr id="4" name="Content Placeholder 3"/>
          <p:cNvSpPr>
            <a:spLocks noGrp="1"/>
          </p:cNvSpPr>
          <p:nvPr>
            <p:ph sz="quarter" idx="14"/>
          </p:nvPr>
        </p:nvSpPr>
        <p:spPr/>
        <p:txBody>
          <a:bodyPr>
            <a:normAutofit/>
          </a:bodyPr>
          <a:lstStyle/>
          <a:p>
            <a:pPr marL="68580" indent="0">
              <a:buNone/>
            </a:pPr>
            <a:r>
              <a:rPr lang="en-US" b="1" dirty="0" smtClean="0"/>
              <a:t>External Locus of Control</a:t>
            </a:r>
          </a:p>
          <a:p>
            <a:pPr marL="68580" indent="0">
              <a:buNone/>
            </a:pPr>
            <a:endParaRPr lang="en-US" sz="1800" b="1" dirty="0" smtClean="0"/>
          </a:p>
          <a:p>
            <a:pPr lvl="1"/>
            <a:r>
              <a:rPr lang="en-US" sz="2600" b="1" dirty="0" smtClean="0"/>
              <a:t>???</a:t>
            </a:r>
          </a:p>
          <a:p>
            <a:pPr lvl="1"/>
            <a:r>
              <a:rPr lang="en-US" sz="2600" b="1" dirty="0" smtClean="0"/>
              <a:t>???</a:t>
            </a:r>
          </a:p>
          <a:p>
            <a:pPr lvl="1"/>
            <a:r>
              <a:rPr lang="en-US" sz="2600" b="1" dirty="0" smtClean="0"/>
              <a:t>???</a:t>
            </a:r>
            <a:endParaRPr lang="en-US" sz="2600" b="1" dirty="0"/>
          </a:p>
        </p:txBody>
      </p:sp>
      <p:pic>
        <p:nvPicPr>
          <p:cNvPr id="1027" name="Picture 3" descr="C:\Users\scevalloscastaneda\AppData\Local\Microsoft\Windows\Temporary Internet Files\Content.IE5\8JUGUV1G\MM900283994[1].gif"/>
          <p:cNvPicPr>
            <a:picLocks noChangeAspect="1" noChangeArrowheads="1" noCrop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86600" y="762000"/>
            <a:ext cx="1076325" cy="1143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577506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2800" b="1" dirty="0" smtClean="0"/>
              <a:t>Your Example:   ???</a:t>
            </a:r>
            <a:br>
              <a:rPr lang="en-US" sz="2800" b="1" dirty="0" smtClean="0"/>
            </a:br>
            <a:endParaRPr lang="en-US" sz="2800" b="1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pPr marL="68580" indent="0">
              <a:buNone/>
            </a:pPr>
            <a:r>
              <a:rPr lang="en-US" b="1" dirty="0" smtClean="0"/>
              <a:t>Internal Locus of Control</a:t>
            </a:r>
          </a:p>
          <a:p>
            <a:pPr marL="68580" indent="0">
              <a:buNone/>
            </a:pPr>
            <a:endParaRPr lang="en-US" b="1" dirty="0"/>
          </a:p>
          <a:p>
            <a:r>
              <a:rPr lang="en-US" b="1" dirty="0" smtClean="0"/>
              <a:t>???</a:t>
            </a:r>
          </a:p>
          <a:p>
            <a:r>
              <a:rPr lang="en-US" b="1" dirty="0" smtClean="0"/>
              <a:t>???</a:t>
            </a:r>
          </a:p>
          <a:p>
            <a:r>
              <a:rPr lang="en-US" b="1" dirty="0" smtClean="0"/>
              <a:t>???</a:t>
            </a:r>
            <a:endParaRPr lang="en-US" b="1" dirty="0"/>
          </a:p>
        </p:txBody>
      </p:sp>
      <p:sp>
        <p:nvSpPr>
          <p:cNvPr id="4" name="Content Placeholder 3"/>
          <p:cNvSpPr>
            <a:spLocks noGrp="1"/>
          </p:cNvSpPr>
          <p:nvPr>
            <p:ph sz="quarter" idx="14"/>
          </p:nvPr>
        </p:nvSpPr>
        <p:spPr/>
        <p:txBody>
          <a:bodyPr>
            <a:normAutofit/>
          </a:bodyPr>
          <a:lstStyle/>
          <a:p>
            <a:pPr marL="68580" indent="0">
              <a:buNone/>
            </a:pPr>
            <a:r>
              <a:rPr lang="en-US" b="1" dirty="0" smtClean="0"/>
              <a:t>External Locus of Control</a:t>
            </a:r>
          </a:p>
          <a:p>
            <a:pPr marL="68580" indent="0">
              <a:buNone/>
            </a:pPr>
            <a:endParaRPr lang="en-US" sz="1800" b="1" dirty="0" smtClean="0"/>
          </a:p>
          <a:p>
            <a:r>
              <a:rPr lang="en-US" b="1" dirty="0" smtClean="0"/>
              <a:t>???</a:t>
            </a:r>
          </a:p>
          <a:p>
            <a:r>
              <a:rPr lang="en-US" b="1" dirty="0" smtClean="0"/>
              <a:t>???</a:t>
            </a:r>
          </a:p>
          <a:p>
            <a:r>
              <a:rPr lang="en-US" b="1" dirty="0" smtClean="0"/>
              <a:t>???</a:t>
            </a:r>
            <a:endParaRPr lang="en-US" b="1" dirty="0"/>
          </a:p>
        </p:txBody>
      </p:sp>
      <p:pic>
        <p:nvPicPr>
          <p:cNvPr id="1026" name="Picture 2" descr="C:\Users\lori\AppData\Local\Microsoft\Windows\Temporary Internet Files\Content.IE5\8E9VGKWC\MP900422224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162800" y="4267200"/>
            <a:ext cx="1296516" cy="1943825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2577506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 build="p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ustin">
  <a:themeElements>
    <a:clrScheme name="Austin">
      <a:dk1>
        <a:sysClr val="windowText" lastClr="000000"/>
      </a:dk1>
      <a:lt1>
        <a:sysClr val="window" lastClr="FFFFFF"/>
      </a:lt1>
      <a:dk2>
        <a:srgbClr val="3E3D2D"/>
      </a:dk2>
      <a:lt2>
        <a:srgbClr val="CAF278"/>
      </a:lt2>
      <a:accent1>
        <a:srgbClr val="94C600"/>
      </a:accent1>
      <a:accent2>
        <a:srgbClr val="71685A"/>
      </a:accent2>
      <a:accent3>
        <a:srgbClr val="FF6700"/>
      </a:accent3>
      <a:accent4>
        <a:srgbClr val="909465"/>
      </a:accent4>
      <a:accent5>
        <a:srgbClr val="956B43"/>
      </a:accent5>
      <a:accent6>
        <a:srgbClr val="FEA022"/>
      </a:accent6>
      <a:hlink>
        <a:srgbClr val="E68200"/>
      </a:hlink>
      <a:folHlink>
        <a:srgbClr val="FFA94A"/>
      </a:folHlink>
    </a:clrScheme>
    <a:fontScheme name="Austin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Austin">
      <a:fillStyleLst>
        <a:solidFill>
          <a:schemeClr val="phClr"/>
        </a:solidFill>
        <a:gradFill rotWithShape="1">
          <a:gsLst>
            <a:gs pos="0">
              <a:schemeClr val="phClr">
                <a:tint val="20000"/>
                <a:satMod val="180000"/>
                <a:lumMod val="98000"/>
              </a:schemeClr>
            </a:gs>
            <a:gs pos="40000">
              <a:schemeClr val="phClr">
                <a:tint val="30000"/>
                <a:satMod val="260000"/>
                <a:lumMod val="84000"/>
              </a:schemeClr>
            </a:gs>
            <a:gs pos="100000">
              <a:schemeClr val="phClr">
                <a:tint val="100000"/>
                <a:satMod val="110000"/>
                <a:lumMod val="100000"/>
              </a:schemeClr>
            </a:gs>
          </a:gsLst>
          <a:lin ang="5040000" scaled="1"/>
        </a:gradFill>
        <a:gradFill rotWithShape="1">
          <a:gsLst>
            <a:gs pos="0">
              <a:schemeClr val="phClr"/>
            </a:gs>
            <a:gs pos="100000">
              <a:schemeClr val="phClr">
                <a:shade val="75000"/>
                <a:satMod val="120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0400000"/>
            </a:lightRig>
          </a:scene3d>
          <a:sp3d>
            <a:bevelT w="50800" h="12700" prst="softRound"/>
          </a:sp3d>
        </a:effectStyle>
        <a:effectStyle>
          <a:effectLst>
            <a:outerShdw blurRad="44450" dist="50800" dir="5400000" sx="96000" rotWithShape="0">
              <a:srgbClr val="000000">
                <a:alpha val="34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0400000"/>
            </a:lightRig>
          </a:scene3d>
          <a:sp3d contourW="15875" prstMaterial="metal">
            <a:bevelT w="101600" h="25400" prst="softRound"/>
            <a:contourClr>
              <a:schemeClr val="phClr">
                <a:shade val="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94000"/>
                <a:satMod val="114000"/>
                <a:lumMod val="96000"/>
              </a:schemeClr>
            </a:gs>
            <a:gs pos="62000">
              <a:schemeClr val="phClr">
                <a:tint val="92000"/>
                <a:shade val="66000"/>
                <a:satMod val="110000"/>
                <a:lumMod val="80000"/>
              </a:schemeClr>
            </a:gs>
            <a:gs pos="100000">
              <a:schemeClr val="phClr">
                <a:tint val="89000"/>
                <a:shade val="62000"/>
                <a:satMod val="110000"/>
                <a:lumMod val="72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tint val="80000"/>
                <a:shade val="58000"/>
              </a:schemeClr>
              <a:schemeClr val="phClr">
                <a:tint val="73000"/>
                <a:shade val="68000"/>
                <a:satMod val="15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Austin</Template>
  <TotalTime>113</TotalTime>
  <Words>236</Words>
  <Application>Microsoft Office PowerPoint</Application>
  <PresentationFormat>On-screen Show (4:3)</PresentationFormat>
  <Paragraphs>59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1" baseType="lpstr">
      <vt:lpstr>Century Gothic</vt:lpstr>
      <vt:lpstr>Wingdings 2</vt:lpstr>
      <vt:lpstr>Austin</vt:lpstr>
      <vt:lpstr>How do you define your own locus of control…?</vt:lpstr>
      <vt:lpstr> </vt:lpstr>
      <vt:lpstr>PowerPoint Presentation</vt:lpstr>
      <vt:lpstr>Locus of Control </vt:lpstr>
      <vt:lpstr>      Locus of Control The extent to which a person believes they have power over their successes and/or failures in school tasks. </vt:lpstr>
      <vt:lpstr>Example: A person late for work. </vt:lpstr>
      <vt:lpstr>Your Example: A person who wants a job and has not  found one. </vt:lpstr>
      <vt:lpstr>Your Example:   ??? 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Locus of Control</dc:title>
  <dc:creator>Cevallos-Castaneda, Susana</dc:creator>
  <cp:lastModifiedBy>Felicity Page</cp:lastModifiedBy>
  <cp:revision>6</cp:revision>
  <dcterms:created xsi:type="dcterms:W3CDTF">2013-03-06T19:34:32Z</dcterms:created>
  <dcterms:modified xsi:type="dcterms:W3CDTF">2016-11-11T14:02:52Z</dcterms:modified>
</cp:coreProperties>
</file>