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sldIdLst>
    <p:sldId id="265" r:id="rId2"/>
    <p:sldId id="256" r:id="rId3"/>
    <p:sldId id="257" r:id="rId4"/>
    <p:sldId id="258" r:id="rId5"/>
    <p:sldId id="259" r:id="rId6"/>
    <p:sldId id="262" r:id="rId7"/>
    <p:sldId id="260" r:id="rId8"/>
    <p:sldId id="261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19164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12/7/2021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777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73C3-B243-44D3-809D-EF8FDFBD85D4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4992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6D3E3-28E2-4380-A113-67698215C5F8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116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FCB61-04AD-47C9-BF79-2BD8B9CEC07A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6568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12/7/2021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8387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12/7/2021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5207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2E767E-8A14-4E70-91B9-2101CBC4D7BD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0103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AF0C4B-5A4A-45CA-ABEC-10F107160D33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95202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9806E-8E94-473C-AEE7-BE6F15F85533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551002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9806E-8E94-473C-AEE7-BE6F15F85533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088697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9806E-8E94-473C-AEE7-BE6F15F85533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7968486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9806E-8E94-473C-AEE7-BE6F15F85533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8177266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9806E-8E94-473C-AEE7-BE6F15F85533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708904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9806E-8E94-473C-AEE7-BE6F15F85533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4765907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12/7/2021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0024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ADDCAE-6443-42C3-9C19-F95985500186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297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989806E-8E94-473C-AEE7-BE6F15F85533}" type="datetime1">
              <a:rPr lang="en-US" smtClean="0"/>
              <a:t>12/7/2021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96395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67" r:id="rId3"/>
    <p:sldLayoutId id="2147483768" r:id="rId4"/>
    <p:sldLayoutId id="2147483769" r:id="rId5"/>
    <p:sldLayoutId id="2147483770" r:id="rId6"/>
    <p:sldLayoutId id="2147483771" r:id="rId7"/>
    <p:sldLayoutId id="2147483772" r:id="rId8"/>
    <p:sldLayoutId id="2147483773" r:id="rId9"/>
    <p:sldLayoutId id="2147483774" r:id="rId10"/>
    <p:sldLayoutId id="2147483775" r:id="rId11"/>
    <p:sldLayoutId id="2147483776" r:id="rId12"/>
    <p:sldLayoutId id="2147483777" r:id="rId13"/>
    <p:sldLayoutId id="2147483778" r:id="rId14"/>
    <p:sldLayoutId id="2147483779" r:id="rId15"/>
    <p:sldLayoutId id="2147483780" r:id="rId16"/>
    <p:sldLayoutId id="214748378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88A80-7D75-4DBF-9E31-13037B9D01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888652"/>
            <a:ext cx="5424634" cy="53514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/>
              <a:t>Complimentary Therapies</a:t>
            </a:r>
            <a:br>
              <a:rPr lang="en-US" sz="4100"/>
            </a:br>
            <a:r>
              <a:rPr lang="en-US" sz="4100"/>
              <a:t>presentation</a:t>
            </a:r>
            <a:br>
              <a:rPr lang="en-US" sz="4100"/>
            </a:br>
            <a:r>
              <a:rPr lang="en-US" sz="4100"/>
              <a:t>Tinamarie Pena-Smith</a:t>
            </a:r>
            <a:br>
              <a:rPr lang="en-US" sz="4100"/>
            </a:br>
            <a:r>
              <a:rPr lang="en-US" sz="4100"/>
              <a:t>1816447</a:t>
            </a:r>
            <a:br>
              <a:rPr lang="en-US" sz="4100"/>
            </a:br>
            <a:r>
              <a:rPr lang="en-US" sz="4100"/>
              <a:t>Dr Mark Gallagher-Reid</a:t>
            </a:r>
            <a:br>
              <a:rPr lang="en-US" sz="4100"/>
            </a:br>
            <a:r>
              <a:rPr lang="en-US" sz="4100"/>
              <a:t>BMHP5001_BIRM</a:t>
            </a:r>
          </a:p>
        </p:txBody>
      </p:sp>
    </p:spTree>
    <p:extLst>
      <p:ext uri="{BB962C8B-B14F-4D97-AF65-F5344CB8AC3E}">
        <p14:creationId xmlns:p14="http://schemas.microsoft.com/office/powerpoint/2010/main" val="21363998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CC5E4-3869-4144-A062-AC3580AB0B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75304" y="235881"/>
            <a:ext cx="5045565" cy="2884247"/>
          </a:xfrm>
        </p:spPr>
        <p:txBody>
          <a:bodyPr anchor="ctr">
            <a:normAutofit/>
          </a:bodyPr>
          <a:lstStyle/>
          <a:p>
            <a:r>
              <a:rPr lang="en-GB" dirty="0"/>
              <a:t>acupuncture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AAD7EF-150B-4199-AF76-E150E22459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75305" y="3880965"/>
            <a:ext cx="4569006" cy="2359114"/>
          </a:xfrm>
        </p:spPr>
        <p:txBody>
          <a:bodyPr anchor="b">
            <a:normAutofit/>
          </a:bodyPr>
          <a:lstStyle/>
          <a:p>
            <a:r>
              <a:rPr lang="en-GB"/>
              <a:t>A complimentary therapy</a:t>
            </a:r>
          </a:p>
        </p:txBody>
      </p:sp>
      <p:pic>
        <p:nvPicPr>
          <p:cNvPr id="4" name="Picture 3" descr="Background pattern&#10;&#10;Description automatically generated">
            <a:extLst>
              <a:ext uri="{FF2B5EF4-FFF2-40B4-BE49-F238E27FC236}">
                <a16:creationId xmlns:a16="http://schemas.microsoft.com/office/drawing/2014/main" id="{931E3281-A6D6-4EC2-A8B4-F3E99C586E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348" r="22097"/>
          <a:stretch/>
        </p:blipFill>
        <p:spPr>
          <a:xfrm>
            <a:off x="20" y="10"/>
            <a:ext cx="6095978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0845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ink desk with doctor items">
            <a:extLst>
              <a:ext uri="{FF2B5EF4-FFF2-40B4-BE49-F238E27FC236}">
                <a16:creationId xmlns:a16="http://schemas.microsoft.com/office/drawing/2014/main" id="{E5D4B888-4871-4741-930E-E2186BD5302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"/>
            <a:ext cx="12191979" cy="6857998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780A86-A8CE-425F-97B3-4DCB83A11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8" y="558413"/>
            <a:ext cx="5474257" cy="47255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dirty="0">
                <a:solidFill>
                  <a:srgbClr val="FFFFFF"/>
                </a:solidFill>
              </a:rPr>
              <a:t>History of acupuncture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7FDE42C-0E9C-4D1E-89C5-0621595CD82B}"/>
              </a:ext>
            </a:extLst>
          </p:cNvPr>
          <p:cNvSpPr txBox="1"/>
          <p:nvPr/>
        </p:nvSpPr>
        <p:spPr>
          <a:xfrm>
            <a:off x="488272" y="3023716"/>
            <a:ext cx="868457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(A Short History of Acupuncture | The Journal of Alternative and Complementary Medicine, 2021)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6369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lack spa stone with needles for acupuncture">
            <a:extLst>
              <a:ext uri="{FF2B5EF4-FFF2-40B4-BE49-F238E27FC236}">
                <a16:creationId xmlns:a16="http://schemas.microsoft.com/office/drawing/2014/main" id="{CF60F5CD-5F70-4E9A-A7A5-09596A7FBE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808" r="1" b="1"/>
          <a:stretch/>
        </p:blipFill>
        <p:spPr>
          <a:xfrm>
            <a:off x="20" y="-1"/>
            <a:ext cx="11144289" cy="6858001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3F9932-C3C3-43F0-9F81-FB2F327F6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8" y="1549597"/>
            <a:ext cx="4501057" cy="24833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What is acupuncture?</a:t>
            </a:r>
            <a:endParaRPr lang="en-US" sz="4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9730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4" descr="Spa setting of candles">
            <a:extLst>
              <a:ext uri="{FF2B5EF4-FFF2-40B4-BE49-F238E27FC236}">
                <a16:creationId xmlns:a16="http://schemas.microsoft.com/office/drawing/2014/main" id="{45D1C788-0F11-4934-B24F-C036A65156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31" r="1" b="5731"/>
          <a:stretch/>
        </p:blipFill>
        <p:spPr>
          <a:xfrm>
            <a:off x="0" y="0"/>
            <a:ext cx="11425773" cy="6858001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4FE158-A5C9-4307-A88F-CF745A40E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924" y="288967"/>
            <a:ext cx="5777647" cy="327857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rgbClr val="FFFFFF"/>
                </a:solidFill>
              </a:rPr>
              <a:t>How is acupuncture undertaken?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854B2A-0821-4E65-BF9E-D8AFB991FF0B}"/>
              </a:ext>
            </a:extLst>
          </p:cNvPr>
          <p:cNvSpPr txBox="1"/>
          <p:nvPr/>
        </p:nvSpPr>
        <p:spPr>
          <a:xfrm>
            <a:off x="561059" y="3628097"/>
            <a:ext cx="616110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</a:t>
            </a:r>
            <a:r>
              <a:rPr lang="en-GB" dirty="0" err="1">
                <a:solidFill>
                  <a:schemeClr val="bg1"/>
                </a:solidFill>
                <a:latin typeface="Open Sans" panose="020B0606030504020204" pitchFamily="34" charset="0"/>
              </a:rPr>
              <a:t>U</a:t>
            </a:r>
            <a:r>
              <a:rPr lang="en-GB" b="0" i="0" dirty="0" err="1">
                <a:solidFill>
                  <a:schemeClr val="bg1"/>
                </a:solidFill>
                <a:effectLst/>
                <a:latin typeface="Open Sans" panose="020B0606030504020204" pitchFamily="34" charset="0"/>
              </a:rPr>
              <a:t>rits</a:t>
            </a:r>
            <a:r>
              <a:rPr lang="en-GB" b="0" i="0" dirty="0">
                <a:solidFill>
                  <a:schemeClr val="bg1"/>
                </a:solidFill>
                <a:effectLst/>
                <a:latin typeface="Open Sans" panose="020B0606030504020204" pitchFamily="34" charset="0"/>
              </a:rPr>
              <a:t>, </a:t>
            </a:r>
            <a:r>
              <a:rPr lang="en-GB" dirty="0">
                <a:solidFill>
                  <a:schemeClr val="bg1"/>
                </a:solidFill>
                <a:latin typeface="Open Sans" panose="020B0606030504020204" pitchFamily="34" charset="0"/>
              </a:rPr>
              <a:t>P</a:t>
            </a:r>
            <a:r>
              <a:rPr lang="en-GB" b="0" i="0" dirty="0">
                <a:solidFill>
                  <a:schemeClr val="bg1"/>
                </a:solidFill>
                <a:effectLst/>
                <a:latin typeface="Open Sans" panose="020B0606030504020204" pitchFamily="34" charset="0"/>
              </a:rPr>
              <a:t>atel and </a:t>
            </a:r>
            <a:r>
              <a:rPr lang="en-GB" dirty="0">
                <a:solidFill>
                  <a:schemeClr val="bg1"/>
                </a:solidFill>
                <a:latin typeface="Open Sans" panose="020B0606030504020204" pitchFamily="34" charset="0"/>
              </a:rPr>
              <a:t>V</a:t>
            </a:r>
            <a:r>
              <a:rPr lang="en-GB" b="0" i="0" dirty="0">
                <a:solidFill>
                  <a:schemeClr val="bg1"/>
                </a:solidFill>
                <a:effectLst/>
                <a:latin typeface="Open Sans" panose="020B0606030504020204" pitchFamily="34" charset="0"/>
              </a:rPr>
              <a:t>iswanath, 2021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719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" descr="Abstract background">
            <a:extLst>
              <a:ext uri="{FF2B5EF4-FFF2-40B4-BE49-F238E27FC236}">
                <a16:creationId xmlns:a16="http://schemas.microsoft.com/office/drawing/2014/main" id="{8921FA8E-FD60-46C0-BF85-403A4DBA84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566" b="2684"/>
          <a:stretch/>
        </p:blipFill>
        <p:spPr>
          <a:xfrm>
            <a:off x="20" y="1"/>
            <a:ext cx="12191979" cy="6857998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2FAC3D-5624-4C88-B76F-DC59AF16E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8" y="558413"/>
            <a:ext cx="5474257" cy="47255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dirty="0">
                <a:solidFill>
                  <a:srgbClr val="FFFFFF"/>
                </a:solidFill>
              </a:rPr>
              <a:t>Acupressure points and meridians</a:t>
            </a:r>
            <a:br>
              <a:rPr lang="en-US" sz="4800" dirty="0">
                <a:solidFill>
                  <a:srgbClr val="FFFFFF"/>
                </a:solidFill>
              </a:rPr>
            </a:br>
            <a:br>
              <a:rPr lang="en-US" sz="4800" dirty="0">
                <a:solidFill>
                  <a:srgbClr val="FFFFFF"/>
                </a:solidFill>
              </a:rPr>
            </a:br>
            <a:r>
              <a:rPr lang="en-GB" sz="20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</a:t>
            </a:r>
            <a:r>
              <a:rPr lang="en-GB" sz="2000" b="0" i="0" dirty="0">
                <a:solidFill>
                  <a:schemeClr val="bg1"/>
                </a:solidFill>
                <a:effectLst/>
                <a:latin typeface="Open Sans" panose="020B0606030504020204" pitchFamily="34" charset="0"/>
              </a:rPr>
              <a:t>Yan et al., 2020)</a:t>
            </a:r>
            <a:endParaRPr lang="en-US" sz="4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73081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" name="Picture 4" descr="Spa setting of candles">
            <a:extLst>
              <a:ext uri="{FF2B5EF4-FFF2-40B4-BE49-F238E27FC236}">
                <a16:creationId xmlns:a16="http://schemas.microsoft.com/office/drawing/2014/main" id="{0D157F20-0493-487C-AB46-CB5A11640C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707" b="9706"/>
          <a:stretch/>
        </p:blipFill>
        <p:spPr>
          <a:xfrm>
            <a:off x="-32175" y="9575"/>
            <a:ext cx="12191979" cy="6857998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7A98977-C6AF-42E4-83DC-C5ADD741D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8" y="558413"/>
            <a:ext cx="5474257" cy="47255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dirty="0">
                <a:solidFill>
                  <a:srgbClr val="FFFFFF"/>
                </a:solidFill>
              </a:rPr>
              <a:t>Advantages and disadvantages of acupuncture</a:t>
            </a:r>
            <a:br>
              <a:rPr lang="en-US" sz="4800" dirty="0">
                <a:solidFill>
                  <a:srgbClr val="FFFFFF"/>
                </a:solidFill>
              </a:rPr>
            </a:br>
            <a:br>
              <a:rPr lang="en-US" sz="4800" dirty="0">
                <a:solidFill>
                  <a:srgbClr val="FFFFFF"/>
                </a:solidFill>
              </a:rPr>
            </a:br>
            <a:r>
              <a:rPr lang="en-GB" sz="1400" dirty="0"/>
              <a:t>(</a:t>
            </a:r>
            <a:r>
              <a:rPr lang="en-GB" sz="1400" dirty="0">
                <a:solidFill>
                  <a:schemeClr val="tx1"/>
                </a:solidFill>
              </a:rPr>
              <a:t>Gould and MacPherson, 2001</a:t>
            </a:r>
            <a:r>
              <a:rPr lang="en-GB" sz="1400" dirty="0"/>
              <a:t>)</a:t>
            </a:r>
            <a:br>
              <a:rPr lang="en-GB" sz="1400" dirty="0"/>
            </a:br>
            <a:r>
              <a:rPr lang="en-GB" sz="1400" dirty="0">
                <a:latin typeface="Open Sans" panose="020B0606030504020204" pitchFamily="34" charset="0"/>
              </a:rPr>
              <a:t>(Zhu, Gao, Chang and Kong, 2013)</a:t>
            </a:r>
            <a:endParaRPr lang="en-US" sz="1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0741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6FFDE7-77D4-4000-BB13-078163A17C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8" y="558413"/>
            <a:ext cx="5474257" cy="47255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dirty="0">
                <a:solidFill>
                  <a:srgbClr val="FFFFFF"/>
                </a:solidFill>
              </a:rPr>
              <a:t>What can acupuncture be used to treat?</a:t>
            </a:r>
          </a:p>
        </p:txBody>
      </p:sp>
      <p:pic>
        <p:nvPicPr>
          <p:cNvPr id="5" name="Content Placeholder 4" descr="Person holding acupuncture needle inserted in lower of back of laying person partially covered with towel">
            <a:extLst>
              <a:ext uri="{FF2B5EF4-FFF2-40B4-BE49-F238E27FC236}">
                <a16:creationId xmlns:a16="http://schemas.microsoft.com/office/drawing/2014/main" id="{9F48777D-7C12-496E-B1AB-9701A306BE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17" b="11213"/>
          <a:stretch/>
        </p:blipFill>
        <p:spPr>
          <a:xfrm>
            <a:off x="21" y="-284678"/>
            <a:ext cx="12191979" cy="6857998"/>
          </a:xfrm>
          <a:prstGeom prst="rect">
            <a:avLst/>
          </a:prstGeom>
          <a:effectLst>
            <a:outerShdw blurRad="596900" dist="330200" dir="8820000" sx="87000" sy="87000" algn="ctr" rotWithShape="0">
              <a:srgbClr val="000000">
                <a:alpha val="29000"/>
              </a:srgbClr>
            </a:outerShdw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E1E048D-C478-458E-9A6E-B7BF15658DE6}"/>
              </a:ext>
            </a:extLst>
          </p:cNvPr>
          <p:cNvSpPr txBox="1"/>
          <p:nvPr/>
        </p:nvSpPr>
        <p:spPr>
          <a:xfrm>
            <a:off x="3002756" y="3144321"/>
            <a:ext cx="61769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(</a:t>
            </a:r>
            <a:r>
              <a:rPr lang="en-GB" b="0" i="0" dirty="0">
                <a:effectLst/>
                <a:latin typeface="Open Sans" panose="020B0606030504020204" pitchFamily="34" charset="0"/>
              </a:rPr>
              <a:t>ERNST, 2006)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08171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06C6B-797C-41BB-9114-EDA078568C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D7FEDE-209E-4580-9532-5C715E7A8846}"/>
              </a:ext>
            </a:extLst>
          </p:cNvPr>
          <p:cNvSpPr txBox="1"/>
          <p:nvPr/>
        </p:nvSpPr>
        <p:spPr>
          <a:xfrm>
            <a:off x="392836" y="2593110"/>
            <a:ext cx="11272421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Ernst, E., 2006. Acupuncture - a critical analysis.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Journal of Internal Medicine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259(2), pp.125-137.</a:t>
            </a:r>
          </a:p>
          <a:p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Gould, A. and MacPherson, H., 2001. Patient Perspectives on Outcomes After Treatment with Acupuncture.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The Journal of Alternative and Complementary Medicine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7(3), pp.261-268.</a:t>
            </a:r>
            <a:endParaRPr lang="en-GB" sz="14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Journal of Alternative and Complementary Medicine.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Short History of Acupuncture | The Journal of Alternative and Complementary Medicine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&lt;https://www.liebertpub.com/doi/abs/10.1089/acm.1996.2.19?journalCode=acm&gt; [Accessed 7 December 2021].</a:t>
            </a:r>
          </a:p>
          <a:p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rits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., 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atel, M. and 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iswanath, O., 2021.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Best Practice &amp; Research Clinical Anaesthesiology | Journal | ScienceDirect.com by Elsevier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Sciencedirect.com. Available at: &lt;https://www.sciencedirect.com/science/journal/15216896&gt; [Accessed 8 December 2021].</a:t>
            </a:r>
          </a:p>
          <a:p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Yan, B., Zhu, S., Wang, Y., Da, G. and Tian, G., 2020. Effect of Acupuncture on Chronic Pain with Depression: A Systematic Review.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Evidence-Based Complementary and Alternative Medicine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2020, pp.1-10.</a:t>
            </a:r>
          </a:p>
          <a:p>
            <a:endParaRPr lang="en-GB" sz="1400" dirty="0">
              <a:solidFill>
                <a:srgbClr val="000000"/>
              </a:solidFill>
              <a:latin typeface="Open Sans" panose="020B0606030504020204" pitchFamily="34" charset="0"/>
              <a:cs typeface="Arial" panose="020B0604020202020204" pitchFamily="34" charset="0"/>
            </a:endParaRPr>
          </a:p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Zhu, D., Gao, Y., Chang, J. and Kong, J., 2013. Placebo Acupuncture Devices: Considerations for Acupuncture Research. </a:t>
            </a:r>
            <a:r>
              <a:rPr lang="en-GB" sz="1400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Evidence-Based Complementary and Alternative Medicine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, 2013, pp.1-9.</a:t>
            </a:r>
            <a:endParaRPr lang="en-GB" sz="14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13441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63D3-584F-444F-89FE-63686DC149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AFF1B-F9E3-451D-B37E-1B1CD169F8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529" y="1606860"/>
            <a:ext cx="8946541" cy="4712562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04041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1635</TotalTime>
  <Words>379</Words>
  <Application>Microsoft Office PowerPoint</Application>
  <PresentationFormat>Widescreen</PresentationFormat>
  <Paragraphs>25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Open Sans</vt:lpstr>
      <vt:lpstr>Wingdings 3</vt:lpstr>
      <vt:lpstr>Ion</vt:lpstr>
      <vt:lpstr>Complimentary Therapies presentation Tinamarie Pena-Smith 1816447 Dr Mark Gallagher-Reid BMHP5001_BIRM</vt:lpstr>
      <vt:lpstr>acupuncture</vt:lpstr>
      <vt:lpstr>History of acupuncture</vt:lpstr>
      <vt:lpstr>What is acupuncture?</vt:lpstr>
      <vt:lpstr>How is acupuncture undertaken?</vt:lpstr>
      <vt:lpstr>Acupressure points and meridians  (Yan et al., 2020)</vt:lpstr>
      <vt:lpstr>Advantages and disadvantages of acupuncture  (Gould and MacPherson, 2001) (Zhu, Gao, Chang and Kong, 2013)</vt:lpstr>
      <vt:lpstr>What can acupuncture be used to treat?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tina Pena-smith</dc:creator>
  <cp:lastModifiedBy>tina Pena-smith</cp:lastModifiedBy>
  <cp:revision>2</cp:revision>
  <dcterms:created xsi:type="dcterms:W3CDTF">2021-11-30T20:31:37Z</dcterms:created>
  <dcterms:modified xsi:type="dcterms:W3CDTF">2021-12-08T10:05:29Z</dcterms:modified>
</cp:coreProperties>
</file>