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95" r:id="rId4"/>
    <p:sldId id="435" r:id="rId5"/>
    <p:sldId id="428" r:id="rId6"/>
    <p:sldId id="268" r:id="rId7"/>
    <p:sldId id="429" r:id="rId8"/>
    <p:sldId id="430" r:id="rId9"/>
    <p:sldId id="280" r:id="rId10"/>
    <p:sldId id="281" r:id="rId11"/>
    <p:sldId id="431" r:id="rId12"/>
    <p:sldId id="432" r:id="rId13"/>
    <p:sldId id="433" r:id="rId14"/>
    <p:sldId id="434" r:id="rId15"/>
    <p:sldId id="454" r:id="rId16"/>
    <p:sldId id="298" r:id="rId17"/>
    <p:sldId id="319" r:id="rId18"/>
    <p:sldId id="320" r:id="rId19"/>
    <p:sldId id="318" r:id="rId20"/>
    <p:sldId id="30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39" autoAdjust="0"/>
    <p:restoredTop sz="94660"/>
  </p:normalViewPr>
  <p:slideViewPr>
    <p:cSldViewPr snapToGrid="0">
      <p:cViewPr varScale="1">
        <p:scale>
          <a:sx n="79" d="100"/>
          <a:sy n="79" d="100"/>
        </p:scale>
        <p:origin x="533" y="72"/>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AA14231-4043-4BE6-B8A0-FBB9EFDCF021}" type="datetimeFigureOut">
              <a:rPr lang="en-GB" smtClean="0"/>
              <a:t>17/11/2024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E5A39-1A70-4A77-B7F3-85DDEF9DEE4B}" type="slidenum">
              <a:rPr lang="en-GB" smtClean="0"/>
              <a:t>‹#›</a:t>
            </a:fld>
            <a:endParaRPr lang="en-GB"/>
          </a:p>
        </p:txBody>
      </p:sp>
    </p:spTree>
    <p:extLst>
      <p:ext uri="{BB962C8B-B14F-4D97-AF65-F5344CB8AC3E}">
        <p14:creationId xmlns:p14="http://schemas.microsoft.com/office/powerpoint/2010/main" val="3833348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A14231-4043-4BE6-B8A0-FBB9EFDCF021}" type="datetimeFigureOut">
              <a:rPr lang="en-GB" smtClean="0"/>
              <a:t>17/11/2024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E5A39-1A70-4A77-B7F3-85DDEF9DEE4B}" type="slidenum">
              <a:rPr lang="en-GB" smtClean="0"/>
              <a:t>‹#›</a:t>
            </a:fld>
            <a:endParaRPr lang="en-GB"/>
          </a:p>
        </p:txBody>
      </p:sp>
    </p:spTree>
    <p:extLst>
      <p:ext uri="{BB962C8B-B14F-4D97-AF65-F5344CB8AC3E}">
        <p14:creationId xmlns:p14="http://schemas.microsoft.com/office/powerpoint/2010/main" val="28217384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A14231-4043-4BE6-B8A0-FBB9EFDCF021}" type="datetimeFigureOut">
              <a:rPr lang="en-GB" smtClean="0"/>
              <a:t>17/11/2024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E5A39-1A70-4A77-B7F3-85DDEF9DEE4B}" type="slidenum">
              <a:rPr lang="en-GB" smtClean="0"/>
              <a:t>‹#›</a:t>
            </a:fld>
            <a:endParaRPr lang="en-GB"/>
          </a:p>
        </p:txBody>
      </p:sp>
    </p:spTree>
    <p:extLst>
      <p:ext uri="{BB962C8B-B14F-4D97-AF65-F5344CB8AC3E}">
        <p14:creationId xmlns:p14="http://schemas.microsoft.com/office/powerpoint/2010/main" val="1775189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AA14231-4043-4BE6-B8A0-FBB9EFDCF021}" type="datetimeFigureOut">
              <a:rPr lang="en-GB" smtClean="0"/>
              <a:t>17/11/2024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E5A39-1A70-4A77-B7F3-85DDEF9DEE4B}" type="slidenum">
              <a:rPr lang="en-GB" smtClean="0"/>
              <a:t>‹#›</a:t>
            </a:fld>
            <a:endParaRPr lang="en-GB"/>
          </a:p>
        </p:txBody>
      </p:sp>
    </p:spTree>
    <p:extLst>
      <p:ext uri="{BB962C8B-B14F-4D97-AF65-F5344CB8AC3E}">
        <p14:creationId xmlns:p14="http://schemas.microsoft.com/office/powerpoint/2010/main" val="858820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AA14231-4043-4BE6-B8A0-FBB9EFDCF021}" type="datetimeFigureOut">
              <a:rPr lang="en-GB" smtClean="0"/>
              <a:t>17/11/2024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6E5A39-1A70-4A77-B7F3-85DDEF9DEE4B}" type="slidenum">
              <a:rPr lang="en-GB" smtClean="0"/>
              <a:t>‹#›</a:t>
            </a:fld>
            <a:endParaRPr lang="en-GB"/>
          </a:p>
        </p:txBody>
      </p:sp>
    </p:spTree>
    <p:extLst>
      <p:ext uri="{BB962C8B-B14F-4D97-AF65-F5344CB8AC3E}">
        <p14:creationId xmlns:p14="http://schemas.microsoft.com/office/powerpoint/2010/main" val="626535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AA14231-4043-4BE6-B8A0-FBB9EFDCF021}" type="datetimeFigureOut">
              <a:rPr lang="en-GB" smtClean="0"/>
              <a:t>17/11/2024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6E5A39-1A70-4A77-B7F3-85DDEF9DEE4B}" type="slidenum">
              <a:rPr lang="en-GB" smtClean="0"/>
              <a:t>‹#›</a:t>
            </a:fld>
            <a:endParaRPr lang="en-GB"/>
          </a:p>
        </p:txBody>
      </p:sp>
    </p:spTree>
    <p:extLst>
      <p:ext uri="{BB962C8B-B14F-4D97-AF65-F5344CB8AC3E}">
        <p14:creationId xmlns:p14="http://schemas.microsoft.com/office/powerpoint/2010/main" val="371643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A14231-4043-4BE6-B8A0-FBB9EFDCF021}" type="datetimeFigureOut">
              <a:rPr lang="en-GB" smtClean="0"/>
              <a:t>17/11/2024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6E5A39-1A70-4A77-B7F3-85DDEF9DEE4B}" type="slidenum">
              <a:rPr lang="en-GB" smtClean="0"/>
              <a:t>‹#›</a:t>
            </a:fld>
            <a:endParaRPr lang="en-GB"/>
          </a:p>
        </p:txBody>
      </p:sp>
    </p:spTree>
    <p:extLst>
      <p:ext uri="{BB962C8B-B14F-4D97-AF65-F5344CB8AC3E}">
        <p14:creationId xmlns:p14="http://schemas.microsoft.com/office/powerpoint/2010/main" val="855854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AA14231-4043-4BE6-B8A0-FBB9EFDCF021}" type="datetimeFigureOut">
              <a:rPr lang="en-GB" smtClean="0"/>
              <a:t>17/11/2024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E5A39-1A70-4A77-B7F3-85DDEF9DEE4B}" type="slidenum">
              <a:rPr lang="en-GB" smtClean="0"/>
              <a:t>‹#›</a:t>
            </a:fld>
            <a:endParaRPr lang="en-GB"/>
          </a:p>
        </p:txBody>
      </p:sp>
    </p:spTree>
    <p:extLst>
      <p:ext uri="{BB962C8B-B14F-4D97-AF65-F5344CB8AC3E}">
        <p14:creationId xmlns:p14="http://schemas.microsoft.com/office/powerpoint/2010/main" val="1392484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AA14231-4043-4BE6-B8A0-FBB9EFDCF021}" type="datetimeFigureOut">
              <a:rPr lang="en-GB" smtClean="0"/>
              <a:t>17/11/2024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E5A39-1A70-4A77-B7F3-85DDEF9DEE4B}" type="slidenum">
              <a:rPr lang="en-GB" smtClean="0"/>
              <a:t>‹#›</a:t>
            </a:fld>
            <a:endParaRPr lang="en-GB"/>
          </a:p>
        </p:txBody>
      </p:sp>
    </p:spTree>
    <p:extLst>
      <p:ext uri="{BB962C8B-B14F-4D97-AF65-F5344CB8AC3E}">
        <p14:creationId xmlns:p14="http://schemas.microsoft.com/office/powerpoint/2010/main" val="1100615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A14231-4043-4BE6-B8A0-FBB9EFDCF021}" type="datetimeFigureOut">
              <a:rPr lang="en-GB" smtClean="0"/>
              <a:t>17/11/2024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E5A39-1A70-4A77-B7F3-85DDEF9DEE4B}" type="slidenum">
              <a:rPr lang="en-GB" smtClean="0"/>
              <a:t>‹#›</a:t>
            </a:fld>
            <a:endParaRPr lang="en-GB"/>
          </a:p>
        </p:txBody>
      </p:sp>
    </p:spTree>
    <p:extLst>
      <p:ext uri="{BB962C8B-B14F-4D97-AF65-F5344CB8AC3E}">
        <p14:creationId xmlns:p14="http://schemas.microsoft.com/office/powerpoint/2010/main" val="1462621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A14231-4043-4BE6-B8A0-FBB9EFDCF021}" type="datetimeFigureOut">
              <a:rPr lang="en-GB" smtClean="0"/>
              <a:t>17/11/2024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E5A39-1A70-4A77-B7F3-85DDEF9DEE4B}" type="slidenum">
              <a:rPr lang="en-GB" smtClean="0"/>
              <a:t>‹#›</a:t>
            </a:fld>
            <a:endParaRPr lang="en-GB"/>
          </a:p>
        </p:txBody>
      </p:sp>
    </p:spTree>
    <p:extLst>
      <p:ext uri="{BB962C8B-B14F-4D97-AF65-F5344CB8AC3E}">
        <p14:creationId xmlns:p14="http://schemas.microsoft.com/office/powerpoint/2010/main" val="2013500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FEDD2-15B8-4C84-A8F0-3A602B4CE09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2F8E0AA-6094-4C18-89C6-3B06C474F6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47DFC68-408A-470D-B50E-6AD00FA0D96B}"/>
              </a:ext>
            </a:extLst>
          </p:cNvPr>
          <p:cNvSpPr>
            <a:spLocks noGrp="1"/>
          </p:cNvSpPr>
          <p:nvPr>
            <p:ph type="dt" sz="half" idx="10"/>
          </p:nvPr>
        </p:nvSpPr>
        <p:spPr/>
        <p:txBody>
          <a:bodyPr/>
          <a:lstStyle/>
          <a:p>
            <a:fld id="{D4162ACA-8AC7-4AD2-8D7E-AB595C898EC0}" type="datetimeFigureOut">
              <a:rPr lang="en-GB" smtClean="0"/>
              <a:t>17/11/2024</a:t>
            </a:fld>
            <a:endParaRPr lang="en-GB"/>
          </a:p>
        </p:txBody>
      </p:sp>
      <p:sp>
        <p:nvSpPr>
          <p:cNvPr id="5" name="Footer Placeholder 4">
            <a:extLst>
              <a:ext uri="{FF2B5EF4-FFF2-40B4-BE49-F238E27FC236}">
                <a16:creationId xmlns:a16="http://schemas.microsoft.com/office/drawing/2014/main" id="{7DC1A204-C52E-44BF-96C5-F6F90B5C9C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AF12C8-CA04-419D-AF59-A3216F4D23AD}"/>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32885276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35976-9B07-498A-AE2C-A39D6927B6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26E3EB-9EC0-4CE5-9CFC-ABF2A6FF95A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BDA3A7-2465-4FC5-B5C6-E5B78D3C4335}"/>
              </a:ext>
            </a:extLst>
          </p:cNvPr>
          <p:cNvSpPr>
            <a:spLocks noGrp="1"/>
          </p:cNvSpPr>
          <p:nvPr>
            <p:ph type="dt" sz="half" idx="10"/>
          </p:nvPr>
        </p:nvSpPr>
        <p:spPr/>
        <p:txBody>
          <a:bodyPr/>
          <a:lstStyle/>
          <a:p>
            <a:fld id="{D4162ACA-8AC7-4AD2-8D7E-AB595C898EC0}" type="datetimeFigureOut">
              <a:rPr lang="en-GB" smtClean="0"/>
              <a:t>17/11/2024</a:t>
            </a:fld>
            <a:endParaRPr lang="en-GB"/>
          </a:p>
        </p:txBody>
      </p:sp>
      <p:sp>
        <p:nvSpPr>
          <p:cNvPr id="5" name="Footer Placeholder 4">
            <a:extLst>
              <a:ext uri="{FF2B5EF4-FFF2-40B4-BE49-F238E27FC236}">
                <a16:creationId xmlns:a16="http://schemas.microsoft.com/office/drawing/2014/main" id="{F1E9A083-1FAD-4D5A-A066-D917A1E980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3FB22B-23B1-4EBD-B9D8-22C970D31ECA}"/>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2495020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E5329-100C-46C9-9898-14A5AD40706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1620DD6-1D74-4D12-AC42-17C5955003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74C000E-371C-475A-95B6-2A91A81B9CAF}"/>
              </a:ext>
            </a:extLst>
          </p:cNvPr>
          <p:cNvSpPr>
            <a:spLocks noGrp="1"/>
          </p:cNvSpPr>
          <p:nvPr>
            <p:ph type="dt" sz="half" idx="10"/>
          </p:nvPr>
        </p:nvSpPr>
        <p:spPr/>
        <p:txBody>
          <a:bodyPr/>
          <a:lstStyle/>
          <a:p>
            <a:fld id="{D4162ACA-8AC7-4AD2-8D7E-AB595C898EC0}" type="datetimeFigureOut">
              <a:rPr lang="en-GB" smtClean="0"/>
              <a:t>17/11/2024</a:t>
            </a:fld>
            <a:endParaRPr lang="en-GB"/>
          </a:p>
        </p:txBody>
      </p:sp>
      <p:sp>
        <p:nvSpPr>
          <p:cNvPr id="5" name="Footer Placeholder 4">
            <a:extLst>
              <a:ext uri="{FF2B5EF4-FFF2-40B4-BE49-F238E27FC236}">
                <a16:creationId xmlns:a16="http://schemas.microsoft.com/office/drawing/2014/main" id="{D0D80AE2-5CE1-4EA7-B2CD-87CD4DA7DE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8A16B5-DCD2-46E3-BDBB-FC3D416EF6B8}"/>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87407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163BA-EBE8-4C6F-A0BA-11B3ECA53C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D85724-502D-496F-86F6-04068ABDDF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DC2BDB-F5ED-4C13-B1E0-85246942DA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2659541-2B6E-4DAA-B6F5-47110D4ED608}"/>
              </a:ext>
            </a:extLst>
          </p:cNvPr>
          <p:cNvSpPr>
            <a:spLocks noGrp="1"/>
          </p:cNvSpPr>
          <p:nvPr>
            <p:ph type="dt" sz="half" idx="10"/>
          </p:nvPr>
        </p:nvSpPr>
        <p:spPr/>
        <p:txBody>
          <a:bodyPr/>
          <a:lstStyle/>
          <a:p>
            <a:fld id="{D4162ACA-8AC7-4AD2-8D7E-AB595C898EC0}" type="datetimeFigureOut">
              <a:rPr lang="en-GB" smtClean="0"/>
              <a:t>17/11/2024</a:t>
            </a:fld>
            <a:endParaRPr lang="en-GB"/>
          </a:p>
        </p:txBody>
      </p:sp>
      <p:sp>
        <p:nvSpPr>
          <p:cNvPr id="6" name="Footer Placeholder 5">
            <a:extLst>
              <a:ext uri="{FF2B5EF4-FFF2-40B4-BE49-F238E27FC236}">
                <a16:creationId xmlns:a16="http://schemas.microsoft.com/office/drawing/2014/main" id="{44C9A9BB-514F-4678-BB02-D00741DFA5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E2DBD1-5318-4BA0-929A-F2FE51724F55}"/>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42560852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E20A9-C942-4C0D-AB09-D6447CE2656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7C9BE1-DCC7-49EE-9D51-2107AA5606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3475DA7-D4E9-4B61-8023-77435D6FF9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AFD3BED-8BEF-46A8-AA19-9BC6E8C07D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7CB72E-FB61-46C7-AF4A-D0AECAEE5A7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E50BE2-6955-4731-9A45-2F783FFB2F27}"/>
              </a:ext>
            </a:extLst>
          </p:cNvPr>
          <p:cNvSpPr>
            <a:spLocks noGrp="1"/>
          </p:cNvSpPr>
          <p:nvPr>
            <p:ph type="dt" sz="half" idx="10"/>
          </p:nvPr>
        </p:nvSpPr>
        <p:spPr/>
        <p:txBody>
          <a:bodyPr/>
          <a:lstStyle/>
          <a:p>
            <a:fld id="{D4162ACA-8AC7-4AD2-8D7E-AB595C898EC0}" type="datetimeFigureOut">
              <a:rPr lang="en-GB" smtClean="0"/>
              <a:t>17/11/2024</a:t>
            </a:fld>
            <a:endParaRPr lang="en-GB"/>
          </a:p>
        </p:txBody>
      </p:sp>
      <p:sp>
        <p:nvSpPr>
          <p:cNvPr id="8" name="Footer Placeholder 7">
            <a:extLst>
              <a:ext uri="{FF2B5EF4-FFF2-40B4-BE49-F238E27FC236}">
                <a16:creationId xmlns:a16="http://schemas.microsoft.com/office/drawing/2014/main" id="{BB424764-6A78-4803-B00B-F60125F7354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E300B6-E245-4006-B9BD-C36BC9D8869D}"/>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36094061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FF7C0-97E5-4FDD-AA24-0D784103FEA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2A37D83-08F9-41EB-91A8-DB6916E2242C}"/>
              </a:ext>
            </a:extLst>
          </p:cNvPr>
          <p:cNvSpPr>
            <a:spLocks noGrp="1"/>
          </p:cNvSpPr>
          <p:nvPr>
            <p:ph type="dt" sz="half" idx="10"/>
          </p:nvPr>
        </p:nvSpPr>
        <p:spPr/>
        <p:txBody>
          <a:bodyPr/>
          <a:lstStyle/>
          <a:p>
            <a:fld id="{D4162ACA-8AC7-4AD2-8D7E-AB595C898EC0}" type="datetimeFigureOut">
              <a:rPr lang="en-GB" smtClean="0"/>
              <a:t>17/11/2024</a:t>
            </a:fld>
            <a:endParaRPr lang="en-GB"/>
          </a:p>
        </p:txBody>
      </p:sp>
      <p:sp>
        <p:nvSpPr>
          <p:cNvPr id="4" name="Footer Placeholder 3">
            <a:extLst>
              <a:ext uri="{FF2B5EF4-FFF2-40B4-BE49-F238E27FC236}">
                <a16:creationId xmlns:a16="http://schemas.microsoft.com/office/drawing/2014/main" id="{E99BA4FD-C969-497B-B669-1DDF3C4D7A0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23B7C91-BE4A-4CB3-908B-98F77B064AB1}"/>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36302489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17B4BC-EE17-4066-B68C-218AC27FC834}"/>
              </a:ext>
            </a:extLst>
          </p:cNvPr>
          <p:cNvSpPr>
            <a:spLocks noGrp="1"/>
          </p:cNvSpPr>
          <p:nvPr>
            <p:ph type="dt" sz="half" idx="10"/>
          </p:nvPr>
        </p:nvSpPr>
        <p:spPr/>
        <p:txBody>
          <a:bodyPr/>
          <a:lstStyle/>
          <a:p>
            <a:fld id="{D4162ACA-8AC7-4AD2-8D7E-AB595C898EC0}" type="datetimeFigureOut">
              <a:rPr lang="en-GB" smtClean="0"/>
              <a:t>17/11/2024</a:t>
            </a:fld>
            <a:endParaRPr lang="en-GB"/>
          </a:p>
        </p:txBody>
      </p:sp>
      <p:sp>
        <p:nvSpPr>
          <p:cNvPr id="3" name="Footer Placeholder 2">
            <a:extLst>
              <a:ext uri="{FF2B5EF4-FFF2-40B4-BE49-F238E27FC236}">
                <a16:creationId xmlns:a16="http://schemas.microsoft.com/office/drawing/2014/main" id="{CC375797-0BFD-4419-9D5D-8CD8CAAD89D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8B2192A-6EA2-4DC2-9FB1-3AA82D9EC0A4}"/>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32523140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C4F3B-8C3C-4930-8BC8-A387D8BFAD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B4F6D67-1642-4F65-8FCA-C2FFC82953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59F86A-D0E0-4AC4-A950-18C5624669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A7EB0B-A5EC-431F-A160-1F088E0139D9}"/>
              </a:ext>
            </a:extLst>
          </p:cNvPr>
          <p:cNvSpPr>
            <a:spLocks noGrp="1"/>
          </p:cNvSpPr>
          <p:nvPr>
            <p:ph type="dt" sz="half" idx="10"/>
          </p:nvPr>
        </p:nvSpPr>
        <p:spPr/>
        <p:txBody>
          <a:bodyPr/>
          <a:lstStyle/>
          <a:p>
            <a:fld id="{D4162ACA-8AC7-4AD2-8D7E-AB595C898EC0}" type="datetimeFigureOut">
              <a:rPr lang="en-GB" smtClean="0"/>
              <a:t>17/11/2024</a:t>
            </a:fld>
            <a:endParaRPr lang="en-GB"/>
          </a:p>
        </p:txBody>
      </p:sp>
      <p:sp>
        <p:nvSpPr>
          <p:cNvPr id="6" name="Footer Placeholder 5">
            <a:extLst>
              <a:ext uri="{FF2B5EF4-FFF2-40B4-BE49-F238E27FC236}">
                <a16:creationId xmlns:a16="http://schemas.microsoft.com/office/drawing/2014/main" id="{21087C76-6F64-4230-BE8F-4C93AB2538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413D1E-871F-499A-9AE0-5DC3651F5A08}"/>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37838907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D5D13-5D79-452F-8A6F-A0894CFC5F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9F8EF70-1CE6-489E-9131-B5429B0027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8B0926E-1109-404A-98F2-0EC379D915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70650E-FC6C-4B85-8F3D-A743FF81271E}"/>
              </a:ext>
            </a:extLst>
          </p:cNvPr>
          <p:cNvSpPr>
            <a:spLocks noGrp="1"/>
          </p:cNvSpPr>
          <p:nvPr>
            <p:ph type="dt" sz="half" idx="10"/>
          </p:nvPr>
        </p:nvSpPr>
        <p:spPr/>
        <p:txBody>
          <a:bodyPr/>
          <a:lstStyle/>
          <a:p>
            <a:fld id="{D4162ACA-8AC7-4AD2-8D7E-AB595C898EC0}" type="datetimeFigureOut">
              <a:rPr lang="en-GB" smtClean="0"/>
              <a:t>17/11/2024</a:t>
            </a:fld>
            <a:endParaRPr lang="en-GB"/>
          </a:p>
        </p:txBody>
      </p:sp>
      <p:sp>
        <p:nvSpPr>
          <p:cNvPr id="6" name="Footer Placeholder 5">
            <a:extLst>
              <a:ext uri="{FF2B5EF4-FFF2-40B4-BE49-F238E27FC236}">
                <a16:creationId xmlns:a16="http://schemas.microsoft.com/office/drawing/2014/main" id="{D3DEBB6A-6FFB-4600-96E2-8DFC487845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B0110C-2025-4BE2-A0FE-F47EDB47D61E}"/>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26957632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285B1-10B0-4DBD-BAA1-F74F50B628D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0BB998F-0C76-4F79-9E10-44B5548DA3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7015ED-0F6E-4B0F-AB21-A15F98C813D1}"/>
              </a:ext>
            </a:extLst>
          </p:cNvPr>
          <p:cNvSpPr>
            <a:spLocks noGrp="1"/>
          </p:cNvSpPr>
          <p:nvPr>
            <p:ph type="dt" sz="half" idx="10"/>
          </p:nvPr>
        </p:nvSpPr>
        <p:spPr/>
        <p:txBody>
          <a:bodyPr/>
          <a:lstStyle/>
          <a:p>
            <a:fld id="{D4162ACA-8AC7-4AD2-8D7E-AB595C898EC0}" type="datetimeFigureOut">
              <a:rPr lang="en-GB" smtClean="0"/>
              <a:t>17/11/2024</a:t>
            </a:fld>
            <a:endParaRPr lang="en-GB"/>
          </a:p>
        </p:txBody>
      </p:sp>
      <p:sp>
        <p:nvSpPr>
          <p:cNvPr id="5" name="Footer Placeholder 4">
            <a:extLst>
              <a:ext uri="{FF2B5EF4-FFF2-40B4-BE49-F238E27FC236}">
                <a16:creationId xmlns:a16="http://schemas.microsoft.com/office/drawing/2014/main" id="{27541AD8-1B20-4354-B09D-8F8C4DCC1F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482ECF-38FE-499C-9F71-F27A56D819C1}"/>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12839996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92DDAAE-7EE8-4855-B74A-7D213FD7C1B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A473C8-A78B-4251-81F1-1F7FC2E90F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ABB23C-4FD9-4526-ACDC-91579C3BD66E}"/>
              </a:ext>
            </a:extLst>
          </p:cNvPr>
          <p:cNvSpPr>
            <a:spLocks noGrp="1"/>
          </p:cNvSpPr>
          <p:nvPr>
            <p:ph type="dt" sz="half" idx="10"/>
          </p:nvPr>
        </p:nvSpPr>
        <p:spPr/>
        <p:txBody>
          <a:bodyPr/>
          <a:lstStyle/>
          <a:p>
            <a:fld id="{D4162ACA-8AC7-4AD2-8D7E-AB595C898EC0}" type="datetimeFigureOut">
              <a:rPr lang="en-GB" smtClean="0"/>
              <a:t>17/11/2024</a:t>
            </a:fld>
            <a:endParaRPr lang="en-GB"/>
          </a:p>
        </p:txBody>
      </p:sp>
      <p:sp>
        <p:nvSpPr>
          <p:cNvPr id="5" name="Footer Placeholder 4">
            <a:extLst>
              <a:ext uri="{FF2B5EF4-FFF2-40B4-BE49-F238E27FC236}">
                <a16:creationId xmlns:a16="http://schemas.microsoft.com/office/drawing/2014/main" id="{1B8ABF31-E96A-478E-B202-3E73588056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9458D1-20D5-4201-9240-FEDF5AA430A9}"/>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19250194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5B4C978-BB6D-42E7-BF0B-2AC8D98124A9}" type="datetime1">
              <a:rPr lang="en-GB" smtClean="0"/>
              <a:t>17/11/2024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EFB764-85D0-4B83-A451-C4C64E1BA9BB}" type="slidenum">
              <a:rPr lang="en-GB" smtClean="0"/>
              <a:t>‹#›</a:t>
            </a:fld>
            <a:endParaRPr lang="en-GB"/>
          </a:p>
        </p:txBody>
      </p:sp>
    </p:spTree>
    <p:extLst>
      <p:ext uri="{BB962C8B-B14F-4D97-AF65-F5344CB8AC3E}">
        <p14:creationId xmlns:p14="http://schemas.microsoft.com/office/powerpoint/2010/main" val="1399689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3447C8B-7102-4C86-A5FB-C22527234A42}" type="datetime1">
              <a:rPr lang="en-GB" smtClean="0"/>
              <a:t>17/11/2024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EFB764-85D0-4B83-A451-C4C64E1BA9BB}" type="slidenum">
              <a:rPr lang="en-GB" smtClean="0"/>
              <a:t>‹#›</a:t>
            </a:fld>
            <a:endParaRPr lang="en-GB"/>
          </a:p>
        </p:txBody>
      </p:sp>
    </p:spTree>
    <p:extLst>
      <p:ext uri="{BB962C8B-B14F-4D97-AF65-F5344CB8AC3E}">
        <p14:creationId xmlns:p14="http://schemas.microsoft.com/office/powerpoint/2010/main" val="527357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49C85BF-AB3A-487A-BC0B-73CA09E86DE0}" type="datetime1">
              <a:rPr lang="en-GB" smtClean="0"/>
              <a:t>17/11/2024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EFB764-85D0-4B83-A451-C4C64E1BA9BB}" type="slidenum">
              <a:rPr lang="en-GB" smtClean="0"/>
              <a:t>‹#›</a:t>
            </a:fld>
            <a:endParaRPr lang="en-GB"/>
          </a:p>
        </p:txBody>
      </p:sp>
    </p:spTree>
    <p:extLst>
      <p:ext uri="{BB962C8B-B14F-4D97-AF65-F5344CB8AC3E}">
        <p14:creationId xmlns:p14="http://schemas.microsoft.com/office/powerpoint/2010/main" val="12561324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F590098-D837-4F4E-A6F1-64A377E38E03}" type="datetime1">
              <a:rPr lang="en-GB" smtClean="0"/>
              <a:t>17/11/2024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EFB764-85D0-4B83-A451-C4C64E1BA9BB}" type="slidenum">
              <a:rPr lang="en-GB" smtClean="0"/>
              <a:t>‹#›</a:t>
            </a:fld>
            <a:endParaRPr lang="en-GB"/>
          </a:p>
        </p:txBody>
      </p:sp>
    </p:spTree>
    <p:extLst>
      <p:ext uri="{BB962C8B-B14F-4D97-AF65-F5344CB8AC3E}">
        <p14:creationId xmlns:p14="http://schemas.microsoft.com/office/powerpoint/2010/main" val="40305595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7E88F52-CD38-4279-BAF0-B6DD1D07E1B9}" type="datetime1">
              <a:rPr lang="en-GB" smtClean="0"/>
              <a:t>17/11/2024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EFB764-85D0-4B83-A451-C4C64E1BA9BB}" type="slidenum">
              <a:rPr lang="en-GB" smtClean="0"/>
              <a:t>‹#›</a:t>
            </a:fld>
            <a:endParaRPr lang="en-GB"/>
          </a:p>
        </p:txBody>
      </p:sp>
    </p:spTree>
    <p:extLst>
      <p:ext uri="{BB962C8B-B14F-4D97-AF65-F5344CB8AC3E}">
        <p14:creationId xmlns:p14="http://schemas.microsoft.com/office/powerpoint/2010/main" val="24808185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9CA69AC-F633-4368-B538-902653D310AE}" type="datetime1">
              <a:rPr lang="en-GB" smtClean="0"/>
              <a:t>17/11/2024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EFB764-85D0-4B83-A451-C4C64E1BA9BB}" type="slidenum">
              <a:rPr lang="en-GB" smtClean="0"/>
              <a:t>‹#›</a:t>
            </a:fld>
            <a:endParaRPr lang="en-GB"/>
          </a:p>
        </p:txBody>
      </p:sp>
    </p:spTree>
    <p:extLst>
      <p:ext uri="{BB962C8B-B14F-4D97-AF65-F5344CB8AC3E}">
        <p14:creationId xmlns:p14="http://schemas.microsoft.com/office/powerpoint/2010/main" val="34683326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220647-6C5D-4AC4-B786-5422A50D6161}" type="datetime1">
              <a:rPr lang="en-GB" smtClean="0"/>
              <a:t>17/11/2024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EFB764-85D0-4B83-A451-C4C64E1BA9BB}" type="slidenum">
              <a:rPr lang="en-GB" smtClean="0"/>
              <a:t>‹#›</a:t>
            </a:fld>
            <a:endParaRPr lang="en-GB"/>
          </a:p>
        </p:txBody>
      </p:sp>
    </p:spTree>
    <p:extLst>
      <p:ext uri="{BB962C8B-B14F-4D97-AF65-F5344CB8AC3E}">
        <p14:creationId xmlns:p14="http://schemas.microsoft.com/office/powerpoint/2010/main" val="3562188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CD73DD-7BBB-4CA9-875D-365A068D61B1}" type="datetime1">
              <a:rPr lang="en-GB" smtClean="0"/>
              <a:t>17/11/2024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EFB764-85D0-4B83-A451-C4C64E1BA9BB}" type="slidenum">
              <a:rPr lang="en-GB" smtClean="0"/>
              <a:t>‹#›</a:t>
            </a:fld>
            <a:endParaRPr lang="en-GB"/>
          </a:p>
        </p:txBody>
      </p:sp>
    </p:spTree>
    <p:extLst>
      <p:ext uri="{BB962C8B-B14F-4D97-AF65-F5344CB8AC3E}">
        <p14:creationId xmlns:p14="http://schemas.microsoft.com/office/powerpoint/2010/main" val="42943593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4F52D14-52C3-4331-93A8-20586DEAB8ED}" type="datetime1">
              <a:rPr lang="en-GB" smtClean="0"/>
              <a:t>17/11/2024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EFB764-85D0-4B83-A451-C4C64E1BA9BB}" type="slidenum">
              <a:rPr lang="en-GB" smtClean="0"/>
              <a:t>‹#›</a:t>
            </a:fld>
            <a:endParaRPr lang="en-GB"/>
          </a:p>
        </p:txBody>
      </p:sp>
    </p:spTree>
    <p:extLst>
      <p:ext uri="{BB962C8B-B14F-4D97-AF65-F5344CB8AC3E}">
        <p14:creationId xmlns:p14="http://schemas.microsoft.com/office/powerpoint/2010/main" val="30068340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8322EE-6346-413B-96E1-5B5C8B487605}" type="datetime1">
              <a:rPr lang="en-GB" smtClean="0"/>
              <a:t>17/11/2024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EFB764-85D0-4B83-A451-C4C64E1BA9BB}" type="slidenum">
              <a:rPr lang="en-GB" smtClean="0"/>
              <a:t>‹#›</a:t>
            </a:fld>
            <a:endParaRPr lang="en-GB"/>
          </a:p>
        </p:txBody>
      </p:sp>
    </p:spTree>
    <p:extLst>
      <p:ext uri="{BB962C8B-B14F-4D97-AF65-F5344CB8AC3E}">
        <p14:creationId xmlns:p14="http://schemas.microsoft.com/office/powerpoint/2010/main" val="7128516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9F90B8-340F-4780-AFD6-5B28E42082A1}" type="datetime1">
              <a:rPr lang="en-GB" smtClean="0"/>
              <a:t>17/11/2024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EFB764-85D0-4B83-A451-C4C64E1BA9BB}" type="slidenum">
              <a:rPr lang="en-GB" smtClean="0"/>
              <a:t>‹#›</a:t>
            </a:fld>
            <a:endParaRPr lang="en-GB"/>
          </a:p>
        </p:txBody>
      </p:sp>
    </p:spTree>
    <p:extLst>
      <p:ext uri="{BB962C8B-B14F-4D97-AF65-F5344CB8AC3E}">
        <p14:creationId xmlns:p14="http://schemas.microsoft.com/office/powerpoint/2010/main" val="477234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A14231-4043-4BE6-B8A0-FBB9EFDCF021}" type="datetimeFigureOut">
              <a:rPr lang="en-GB" smtClean="0"/>
              <a:t>17/11/2024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6E5A39-1A70-4A77-B7F3-85DDEF9DEE4B}" type="slidenum">
              <a:rPr lang="en-GB" smtClean="0"/>
              <a:t>‹#›</a:t>
            </a:fld>
            <a:endParaRPr lang="en-GB"/>
          </a:p>
        </p:txBody>
      </p:sp>
    </p:spTree>
    <p:extLst>
      <p:ext uri="{BB962C8B-B14F-4D97-AF65-F5344CB8AC3E}">
        <p14:creationId xmlns:p14="http://schemas.microsoft.com/office/powerpoint/2010/main" val="20788074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A424087-CF40-4EB8-B9C5-126249E587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D947AED-3488-48F8-89E4-5DC2413832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3C9294-49B1-44CD-B61B-75937D8B7A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162ACA-8AC7-4AD2-8D7E-AB595C898EC0}" type="datetimeFigureOut">
              <a:rPr lang="en-GB" smtClean="0"/>
              <a:t>17/11/2024</a:t>
            </a:fld>
            <a:endParaRPr lang="en-GB"/>
          </a:p>
        </p:txBody>
      </p:sp>
      <p:sp>
        <p:nvSpPr>
          <p:cNvPr id="5" name="Footer Placeholder 4">
            <a:extLst>
              <a:ext uri="{FF2B5EF4-FFF2-40B4-BE49-F238E27FC236}">
                <a16:creationId xmlns:a16="http://schemas.microsoft.com/office/drawing/2014/main" id="{EA72C448-78E8-4FEA-A6A0-AB6FEDAA5F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C60BB33-1461-49DB-9B19-32C4FD1A84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EF3AEB-938C-47C6-B146-9A4D32834ACE}" type="slidenum">
              <a:rPr lang="en-GB" smtClean="0"/>
              <a:t>‹#›</a:t>
            </a:fld>
            <a:endParaRPr lang="en-GB"/>
          </a:p>
        </p:txBody>
      </p:sp>
    </p:spTree>
    <p:extLst>
      <p:ext uri="{BB962C8B-B14F-4D97-AF65-F5344CB8AC3E}">
        <p14:creationId xmlns:p14="http://schemas.microsoft.com/office/powerpoint/2010/main" val="30293844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AA017E-FCB9-48C0-9EAD-9EE4682255A9}" type="datetime1">
              <a:rPr lang="en-GB" smtClean="0"/>
              <a:t>17/11/2024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EFB764-85D0-4B83-A451-C4C64E1BA9BB}" type="slidenum">
              <a:rPr lang="en-GB" smtClean="0"/>
              <a:t>‹#›</a:t>
            </a:fld>
            <a:endParaRPr lang="en-GB"/>
          </a:p>
        </p:txBody>
      </p:sp>
    </p:spTree>
    <p:extLst>
      <p:ext uri="{BB962C8B-B14F-4D97-AF65-F5344CB8AC3E}">
        <p14:creationId xmlns:p14="http://schemas.microsoft.com/office/powerpoint/2010/main" val="218462623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ideo" Target="https://www.youtube.com/embed/AWtreQ9zUdA?feature=oembed"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13.xml"/><Relationship Id="rId1" Type="http://schemas.openxmlformats.org/officeDocument/2006/relationships/video" Target="https://www.youtube.com/embed/GyBtlX0RiDs?feature=oembed"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4.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4.xml"/><Relationship Id="rId1" Type="http://schemas.openxmlformats.org/officeDocument/2006/relationships/video" Target="https://www.youtube.com/embed/HjFAhJGoaVg?feature=oembed" TargetMode="External"/></Relationships>
</file>

<file path=ppt/slides/_rels/slide18.xml.rels><?xml version="1.0" encoding="UTF-8" standalone="yes"?>
<Relationships xmlns="http://schemas.openxmlformats.org/package/2006/relationships"><Relationship Id="rId2" Type="http://schemas.openxmlformats.org/officeDocument/2006/relationships/hyperlink" Target="https://www.spiked-online.com/2020/06/17/the-blm-movement-could-not-be-more-wro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660041" y="2767106"/>
            <a:ext cx="2880828" cy="3071906"/>
          </a:xfrm>
        </p:spPr>
        <p:txBody>
          <a:bodyPr anchor="t">
            <a:normAutofit/>
          </a:bodyPr>
          <a:lstStyle/>
          <a:p>
            <a:pPr algn="l"/>
            <a:r>
              <a:rPr lang="en-GB" dirty="0">
                <a:solidFill>
                  <a:srgbClr val="FFFFFF"/>
                </a:solidFill>
              </a:rPr>
              <a:t>Inclusive Policing</a:t>
            </a:r>
          </a:p>
        </p:txBody>
      </p:sp>
      <p:pic>
        <p:nvPicPr>
          <p:cNvPr id="3" name="Picture 2">
            <a:extLst>
              <a:ext uri="{FF2B5EF4-FFF2-40B4-BE49-F238E27FC236}">
                <a16:creationId xmlns:a16="http://schemas.microsoft.com/office/drawing/2014/main" id="{CB84A9D4-3180-12E8-474D-3E156E235D64}"/>
              </a:ext>
            </a:extLst>
          </p:cNvPr>
          <p:cNvPicPr>
            <a:picLocks noChangeAspect="1"/>
          </p:cNvPicPr>
          <p:nvPr/>
        </p:nvPicPr>
        <p:blipFill>
          <a:blip r:embed="rId2"/>
          <a:stretch>
            <a:fillRect/>
          </a:stretch>
        </p:blipFill>
        <p:spPr>
          <a:xfrm>
            <a:off x="5682613" y="909784"/>
            <a:ext cx="3615241" cy="5102794"/>
          </a:xfrm>
          <a:prstGeom prst="rect">
            <a:avLst/>
          </a:prstGeom>
        </p:spPr>
      </p:pic>
    </p:spTree>
    <p:extLst>
      <p:ext uri="{BB962C8B-B14F-4D97-AF65-F5344CB8AC3E}">
        <p14:creationId xmlns:p14="http://schemas.microsoft.com/office/powerpoint/2010/main" val="1418022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19FC5-44CF-AF1C-F583-1310936064DF}"/>
              </a:ext>
            </a:extLst>
          </p:cNvPr>
          <p:cNvSpPr>
            <a:spLocks noGrp="1"/>
          </p:cNvSpPr>
          <p:nvPr>
            <p:ph type="title"/>
          </p:nvPr>
        </p:nvSpPr>
        <p:spPr>
          <a:xfrm>
            <a:off x="834889" y="744532"/>
            <a:ext cx="10515600" cy="1325563"/>
          </a:xfrm>
        </p:spPr>
        <p:txBody>
          <a:bodyPr/>
          <a:lstStyle/>
          <a:p>
            <a:r>
              <a:rPr lang="en-GB" dirty="0"/>
              <a:t>Breaking the Cycle</a:t>
            </a:r>
          </a:p>
        </p:txBody>
      </p:sp>
      <p:sp>
        <p:nvSpPr>
          <p:cNvPr id="4" name="Content Placeholder 3">
            <a:extLst>
              <a:ext uri="{FF2B5EF4-FFF2-40B4-BE49-F238E27FC236}">
                <a16:creationId xmlns:a16="http://schemas.microsoft.com/office/drawing/2014/main" id="{79499F2E-D3C0-19AF-C8DF-23AC74F0666F}"/>
              </a:ext>
            </a:extLst>
          </p:cNvPr>
          <p:cNvSpPr>
            <a:spLocks noGrp="1"/>
          </p:cNvSpPr>
          <p:nvPr>
            <p:ph idx="1"/>
          </p:nvPr>
        </p:nvSpPr>
        <p:spPr>
          <a:xfrm>
            <a:off x="1072161" y="2196844"/>
            <a:ext cx="5475668" cy="3195873"/>
          </a:xfrm>
        </p:spPr>
        <p:txBody>
          <a:bodyPr>
            <a:normAutofit/>
          </a:bodyPr>
          <a:lstStyle/>
          <a:p>
            <a:r>
              <a:rPr lang="en-GB" dirty="0"/>
              <a:t>A personal perspective</a:t>
            </a:r>
          </a:p>
          <a:p>
            <a:r>
              <a:rPr lang="en-GB" dirty="0"/>
              <a:t>Brian Langston</a:t>
            </a:r>
          </a:p>
          <a:p>
            <a:r>
              <a:rPr lang="en-GB" dirty="0"/>
              <a:t>Retired Assistant Chief Constable</a:t>
            </a:r>
          </a:p>
          <a:p>
            <a:r>
              <a:rPr lang="en-GB" dirty="0"/>
              <a:t>Thames Valley Police</a:t>
            </a:r>
          </a:p>
        </p:txBody>
      </p:sp>
      <p:pic>
        <p:nvPicPr>
          <p:cNvPr id="5" name="Online Media 4" title="Working for Thames Valley Police with retired ACC Brian Langston">
            <a:hlinkClick r:id="" action="ppaction://media"/>
            <a:extLst>
              <a:ext uri="{FF2B5EF4-FFF2-40B4-BE49-F238E27FC236}">
                <a16:creationId xmlns:a16="http://schemas.microsoft.com/office/drawing/2014/main" id="{FCB99BF7-643B-C613-6732-62A7F0226C5A}"/>
              </a:ext>
            </a:extLst>
          </p:cNvPr>
          <p:cNvPicPr>
            <a:picLocks noRot="1" noChangeAspect="1"/>
          </p:cNvPicPr>
          <p:nvPr>
            <a:videoFile r:link="rId1"/>
          </p:nvPr>
        </p:nvPicPr>
        <p:blipFill>
          <a:blip r:embed="rId3"/>
          <a:stretch>
            <a:fillRect/>
          </a:stretch>
        </p:blipFill>
        <p:spPr>
          <a:xfrm>
            <a:off x="6547829" y="1956558"/>
            <a:ext cx="4581545" cy="3436159"/>
          </a:xfrm>
          <a:prstGeom prst="rect">
            <a:avLst/>
          </a:prstGeom>
        </p:spPr>
      </p:pic>
    </p:spTree>
    <p:extLst>
      <p:ext uri="{BB962C8B-B14F-4D97-AF65-F5344CB8AC3E}">
        <p14:creationId xmlns:p14="http://schemas.microsoft.com/office/powerpoint/2010/main" val="4200684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A787E-C6C6-C9F7-82C0-27A1C669D2FF}"/>
              </a:ext>
            </a:extLst>
          </p:cNvPr>
          <p:cNvSpPr>
            <a:spLocks noGrp="1"/>
          </p:cNvSpPr>
          <p:nvPr>
            <p:ph type="title"/>
          </p:nvPr>
        </p:nvSpPr>
        <p:spPr>
          <a:xfrm>
            <a:off x="6096000" y="373229"/>
            <a:ext cx="5257800" cy="1325563"/>
          </a:xfrm>
        </p:spPr>
        <p:txBody>
          <a:bodyPr/>
          <a:lstStyle/>
          <a:p>
            <a:pPr algn="r"/>
            <a:r>
              <a:rPr lang="en-GB" dirty="0"/>
              <a:t>Futile quest</a:t>
            </a:r>
          </a:p>
        </p:txBody>
      </p:sp>
      <p:sp>
        <p:nvSpPr>
          <p:cNvPr id="3" name="Content Placeholder 2">
            <a:extLst>
              <a:ext uri="{FF2B5EF4-FFF2-40B4-BE49-F238E27FC236}">
                <a16:creationId xmlns:a16="http://schemas.microsoft.com/office/drawing/2014/main" id="{58FD3921-2CD9-0484-D10B-2C0B323299E7}"/>
              </a:ext>
            </a:extLst>
          </p:cNvPr>
          <p:cNvSpPr>
            <a:spLocks noGrp="1"/>
          </p:cNvSpPr>
          <p:nvPr>
            <p:ph idx="1"/>
          </p:nvPr>
        </p:nvSpPr>
        <p:spPr>
          <a:xfrm>
            <a:off x="838200" y="828675"/>
            <a:ext cx="5257800" cy="5667375"/>
          </a:xfrm>
        </p:spPr>
        <p:txBody>
          <a:bodyPr>
            <a:normAutofit fontScale="92500"/>
          </a:bodyPr>
          <a:lstStyle/>
          <a:p>
            <a:r>
              <a:rPr lang="en-GB" dirty="0"/>
              <a:t>Should policing aspire to represent the communities it serves?</a:t>
            </a:r>
          </a:p>
          <a:p>
            <a:r>
              <a:rPr lang="en-GB" dirty="0"/>
              <a:t>With reference to ethnicity, this has been a central challenge for 50 years</a:t>
            </a:r>
          </a:p>
          <a:p>
            <a:r>
              <a:rPr lang="en-GB" dirty="0"/>
              <a:t>At the time of the Macpherson Report (1999) 2% of the service was BAME v. 6.5%% of the population</a:t>
            </a:r>
          </a:p>
          <a:p>
            <a:r>
              <a:rPr lang="en-GB" dirty="0"/>
              <a:t>Currently, we have 7.3% compared with 14% of the population</a:t>
            </a:r>
          </a:p>
          <a:p>
            <a:r>
              <a:rPr lang="en-GB" dirty="0"/>
              <a:t>Not a “particularly impressive return on investment.”</a:t>
            </a:r>
          </a:p>
          <a:p>
            <a:pPr marL="0" indent="0">
              <a:buNone/>
            </a:pPr>
            <a:r>
              <a:rPr lang="en-GB" dirty="0"/>
              <a:t>Langston 2022</a:t>
            </a:r>
          </a:p>
          <a:p>
            <a:endParaRPr lang="en-GB" dirty="0"/>
          </a:p>
        </p:txBody>
      </p:sp>
      <p:pic>
        <p:nvPicPr>
          <p:cNvPr id="8" name="Online Media 7" title="Old Metropolitan Police recruitment advert">
            <a:hlinkClick r:id="" action="ppaction://media"/>
            <a:extLst>
              <a:ext uri="{FF2B5EF4-FFF2-40B4-BE49-F238E27FC236}">
                <a16:creationId xmlns:a16="http://schemas.microsoft.com/office/drawing/2014/main" id="{813AA612-BDDA-4717-E1C2-8EF5650C27E2}"/>
              </a:ext>
            </a:extLst>
          </p:cNvPr>
          <p:cNvPicPr>
            <a:picLocks noRot="1" noChangeAspect="1"/>
          </p:cNvPicPr>
          <p:nvPr>
            <a:videoFile r:link="rId1"/>
          </p:nvPr>
        </p:nvPicPr>
        <p:blipFill>
          <a:blip r:embed="rId3"/>
          <a:stretch>
            <a:fillRect/>
          </a:stretch>
        </p:blipFill>
        <p:spPr>
          <a:xfrm>
            <a:off x="6438900" y="1488232"/>
            <a:ext cx="5175380" cy="3881535"/>
          </a:xfrm>
          <a:prstGeom prst="rect">
            <a:avLst/>
          </a:prstGeom>
        </p:spPr>
      </p:pic>
    </p:spTree>
    <p:extLst>
      <p:ext uri="{BB962C8B-B14F-4D97-AF65-F5344CB8AC3E}">
        <p14:creationId xmlns:p14="http://schemas.microsoft.com/office/powerpoint/2010/main" val="2734213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43" fill="hold" display="0">
                  <p:stCondLst>
                    <p:cond delay="indefinite"/>
                  </p:stCondLst>
                </p:cTn>
                <p:tgtEl>
                  <p:spTgt spid="8"/>
                </p:tgtEl>
              </p:cMediaNode>
            </p:video>
            <p:seq concurrent="1" nextAc="seek">
              <p:cTn id="44" restart="whenNotActive" fill="hold" evtFilter="cancelBubble" nodeType="interactiveSeq">
                <p:stCondLst>
                  <p:cond evt="onClick" delay="0">
                    <p:tgtEl>
                      <p:spTgt spid="8"/>
                    </p:tgtEl>
                  </p:cond>
                </p:stCondLst>
                <p:endSync evt="end" delay="0">
                  <p:rtn val="all"/>
                </p:endSync>
                <p:childTnLst>
                  <p:par>
                    <p:cTn id="45" fill="hold">
                      <p:stCondLst>
                        <p:cond delay="0"/>
                      </p:stCondLst>
                      <p:childTnLst>
                        <p:par>
                          <p:cTn id="46" fill="hold">
                            <p:stCondLst>
                              <p:cond delay="0"/>
                            </p:stCondLst>
                            <p:childTnLst>
                              <p:par>
                                <p:cTn id="47" presetID="2" presetClass="mediacall" presetSubtype="0" fill="hold" nodeType="clickEffect">
                                  <p:stCondLst>
                                    <p:cond delay="0"/>
                                  </p:stCondLst>
                                  <p:childTnLst>
                                    <p:cmd type="call" cmd="togglePause">
                                      <p:cBhvr>
                                        <p:cTn id="48" dur="1" fill="hold"/>
                                        <p:tgtEl>
                                          <p:spTgt spid="8"/>
                                        </p:tgtEl>
                                      </p:cBhvr>
                                    </p:cmd>
                                  </p:childTnLst>
                                </p:cTn>
                              </p:par>
                            </p:childTnLst>
                          </p:cTn>
                        </p:par>
                      </p:childTnLst>
                    </p:cTn>
                  </p:par>
                </p:childTnLst>
              </p:cTn>
              <p:nextCondLst>
                <p:cond evt="onClick" delay="0">
                  <p:tgtEl>
                    <p:spTgt spid="8"/>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EA215-3146-97E4-15A8-BEDA9E442791}"/>
              </a:ext>
            </a:extLst>
          </p:cNvPr>
          <p:cNvSpPr>
            <a:spLocks noGrp="1"/>
          </p:cNvSpPr>
          <p:nvPr>
            <p:ph type="title"/>
          </p:nvPr>
        </p:nvSpPr>
        <p:spPr>
          <a:xfrm>
            <a:off x="838200" y="105672"/>
            <a:ext cx="10515600" cy="1325563"/>
          </a:xfrm>
        </p:spPr>
        <p:txBody>
          <a:bodyPr/>
          <a:lstStyle/>
          <a:p>
            <a:r>
              <a:rPr lang="en-GB" dirty="0"/>
              <a:t>Emotional connections</a:t>
            </a:r>
          </a:p>
        </p:txBody>
      </p:sp>
      <p:sp>
        <p:nvSpPr>
          <p:cNvPr id="3" name="Content Placeholder 2">
            <a:extLst>
              <a:ext uri="{FF2B5EF4-FFF2-40B4-BE49-F238E27FC236}">
                <a16:creationId xmlns:a16="http://schemas.microsoft.com/office/drawing/2014/main" id="{572791DE-E15A-9756-A1DA-1B06EEE04E1F}"/>
              </a:ext>
            </a:extLst>
          </p:cNvPr>
          <p:cNvSpPr>
            <a:spLocks noGrp="1"/>
          </p:cNvSpPr>
          <p:nvPr>
            <p:ph idx="1"/>
          </p:nvPr>
        </p:nvSpPr>
        <p:spPr>
          <a:xfrm>
            <a:off x="838200" y="1431235"/>
            <a:ext cx="6900359" cy="5061640"/>
          </a:xfrm>
        </p:spPr>
        <p:txBody>
          <a:bodyPr>
            <a:normAutofit lnSpcReduction="10000"/>
          </a:bodyPr>
          <a:lstStyle/>
          <a:p>
            <a:r>
              <a:rPr lang="en-GB" dirty="0"/>
              <a:t>British policing must focus on regaining the trust and confidence of the whole society and not descend into a purely reactive enforcement role</a:t>
            </a:r>
          </a:p>
          <a:p>
            <a:r>
              <a:rPr lang="en-GB" dirty="0"/>
              <a:t>The police do not have to mirror the community they serve at least not in terms of identity diversity</a:t>
            </a:r>
          </a:p>
          <a:p>
            <a:r>
              <a:rPr lang="en-GB" dirty="0"/>
              <a:t>A rainbow police service reflecting the community is unrealistic and misguided</a:t>
            </a:r>
          </a:p>
          <a:p>
            <a:r>
              <a:rPr lang="en-GB" dirty="0"/>
              <a:t>The simplistic approach to co-opt minorities into organisations failed to recognise the power of underlying cultures</a:t>
            </a:r>
          </a:p>
          <a:p>
            <a:pPr marL="0" indent="0">
              <a:buNone/>
            </a:pPr>
            <a:r>
              <a:rPr lang="en-GB" dirty="0"/>
              <a:t>Langston 2022</a:t>
            </a:r>
          </a:p>
        </p:txBody>
      </p:sp>
      <p:pic>
        <p:nvPicPr>
          <p:cNvPr id="4" name="Picture 3">
            <a:extLst>
              <a:ext uri="{FF2B5EF4-FFF2-40B4-BE49-F238E27FC236}">
                <a16:creationId xmlns:a16="http://schemas.microsoft.com/office/drawing/2014/main" id="{679EDD4E-742F-82C0-FBBD-AC28378A7F47}"/>
              </a:ext>
            </a:extLst>
          </p:cNvPr>
          <p:cNvPicPr>
            <a:picLocks noChangeAspect="1"/>
          </p:cNvPicPr>
          <p:nvPr/>
        </p:nvPicPr>
        <p:blipFill>
          <a:blip r:embed="rId2"/>
          <a:stretch>
            <a:fillRect/>
          </a:stretch>
        </p:blipFill>
        <p:spPr>
          <a:xfrm>
            <a:off x="7909765" y="1027906"/>
            <a:ext cx="3615241" cy="5102794"/>
          </a:xfrm>
          <a:prstGeom prst="rect">
            <a:avLst/>
          </a:prstGeom>
        </p:spPr>
      </p:pic>
    </p:spTree>
    <p:extLst>
      <p:ext uri="{BB962C8B-B14F-4D97-AF65-F5344CB8AC3E}">
        <p14:creationId xmlns:p14="http://schemas.microsoft.com/office/powerpoint/2010/main" val="3612984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5FBEA-4FB3-4CD3-C410-CC5450429E66}"/>
              </a:ext>
            </a:extLst>
          </p:cNvPr>
          <p:cNvSpPr>
            <a:spLocks noGrp="1"/>
          </p:cNvSpPr>
          <p:nvPr>
            <p:ph type="title"/>
          </p:nvPr>
        </p:nvSpPr>
        <p:spPr/>
        <p:txBody>
          <a:bodyPr/>
          <a:lstStyle/>
          <a:p>
            <a:r>
              <a:rPr lang="en-GB" dirty="0"/>
              <a:t>The diversity cosh</a:t>
            </a:r>
          </a:p>
        </p:txBody>
      </p:sp>
      <p:sp>
        <p:nvSpPr>
          <p:cNvPr id="3" name="Content Placeholder 2">
            <a:extLst>
              <a:ext uri="{FF2B5EF4-FFF2-40B4-BE49-F238E27FC236}">
                <a16:creationId xmlns:a16="http://schemas.microsoft.com/office/drawing/2014/main" id="{56A2CD1C-7C00-D0B5-04A7-50D401630D79}"/>
              </a:ext>
            </a:extLst>
          </p:cNvPr>
          <p:cNvSpPr>
            <a:spLocks noGrp="1"/>
          </p:cNvSpPr>
          <p:nvPr>
            <p:ph idx="1"/>
          </p:nvPr>
        </p:nvSpPr>
        <p:spPr>
          <a:xfrm>
            <a:off x="838200" y="1825625"/>
            <a:ext cx="4974125" cy="4351338"/>
          </a:xfrm>
        </p:spPr>
        <p:txBody>
          <a:bodyPr>
            <a:normAutofit lnSpcReduction="10000"/>
          </a:bodyPr>
          <a:lstStyle/>
          <a:p>
            <a:r>
              <a:rPr lang="en-GB" dirty="0"/>
              <a:t>Away from command and control and towards creative problem solving and cognitive diversity</a:t>
            </a:r>
          </a:p>
          <a:p>
            <a:r>
              <a:rPr lang="en-GB" dirty="0"/>
              <a:t>‘Wicked thinkers’ who operate beyond the bounds of standard operating procedures, think laterally, creatively and flexibly</a:t>
            </a:r>
          </a:p>
          <a:p>
            <a:r>
              <a:rPr lang="en-GB" dirty="0"/>
              <a:t>Even at senior levels, officers are weary of being under the diversity cosh</a:t>
            </a:r>
          </a:p>
        </p:txBody>
      </p:sp>
      <p:sp>
        <p:nvSpPr>
          <p:cNvPr id="4" name="Oval 3">
            <a:extLst>
              <a:ext uri="{FF2B5EF4-FFF2-40B4-BE49-F238E27FC236}">
                <a16:creationId xmlns:a16="http://schemas.microsoft.com/office/drawing/2014/main" id="{4563CB25-8447-9A43-58EB-4B546DEDC566}"/>
              </a:ext>
            </a:extLst>
          </p:cNvPr>
          <p:cNvSpPr/>
          <p:nvPr/>
        </p:nvSpPr>
        <p:spPr>
          <a:xfrm>
            <a:off x="6465400" y="1287929"/>
            <a:ext cx="4460906" cy="444070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Head down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Nose clean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Do not mention the D-word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 hopefully avoid making a career-limiting gaffe</a:t>
            </a:r>
          </a:p>
        </p:txBody>
      </p:sp>
      <p:sp>
        <p:nvSpPr>
          <p:cNvPr id="6" name="TextBox 5">
            <a:extLst>
              <a:ext uri="{FF2B5EF4-FFF2-40B4-BE49-F238E27FC236}">
                <a16:creationId xmlns:a16="http://schemas.microsoft.com/office/drawing/2014/main" id="{CD3C493F-11FC-F404-70E6-38FF61412C9A}"/>
              </a:ext>
            </a:extLst>
          </p:cNvPr>
          <p:cNvSpPr txBox="1"/>
          <p:nvPr/>
        </p:nvSpPr>
        <p:spPr>
          <a:xfrm>
            <a:off x="8695853" y="6176963"/>
            <a:ext cx="6097904" cy="369332"/>
          </a:xfrm>
          <a:prstGeom prst="rect">
            <a:avLst/>
          </a:prstGeom>
          <a:noFill/>
        </p:spPr>
        <p:txBody>
          <a:bodyPr wrap="square">
            <a:spAutoFit/>
          </a:bodyPr>
          <a:lstStyle/>
          <a:p>
            <a:r>
              <a:rPr lang="en-GB" dirty="0"/>
              <a:t>Langston 2022</a:t>
            </a:r>
          </a:p>
        </p:txBody>
      </p:sp>
    </p:spTree>
    <p:extLst>
      <p:ext uri="{BB962C8B-B14F-4D97-AF65-F5344CB8AC3E}">
        <p14:creationId xmlns:p14="http://schemas.microsoft.com/office/powerpoint/2010/main" val="305522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EA215-3146-97E4-15A8-BEDA9E442791}"/>
              </a:ext>
            </a:extLst>
          </p:cNvPr>
          <p:cNvSpPr>
            <a:spLocks noGrp="1"/>
          </p:cNvSpPr>
          <p:nvPr>
            <p:ph type="title"/>
          </p:nvPr>
        </p:nvSpPr>
        <p:spPr/>
        <p:txBody>
          <a:bodyPr/>
          <a:lstStyle/>
          <a:p>
            <a:r>
              <a:rPr lang="en-GB" dirty="0"/>
              <a:t>Policing with authority</a:t>
            </a:r>
          </a:p>
        </p:txBody>
      </p:sp>
      <p:sp>
        <p:nvSpPr>
          <p:cNvPr id="3" name="Content Placeholder 2">
            <a:extLst>
              <a:ext uri="{FF2B5EF4-FFF2-40B4-BE49-F238E27FC236}">
                <a16:creationId xmlns:a16="http://schemas.microsoft.com/office/drawing/2014/main" id="{572791DE-E15A-9756-A1DA-1B06EEE04E1F}"/>
              </a:ext>
            </a:extLst>
          </p:cNvPr>
          <p:cNvSpPr>
            <a:spLocks noGrp="1"/>
          </p:cNvSpPr>
          <p:nvPr>
            <p:ph idx="1"/>
          </p:nvPr>
        </p:nvSpPr>
        <p:spPr/>
        <p:txBody>
          <a:bodyPr>
            <a:normAutofit lnSpcReduction="10000"/>
          </a:bodyPr>
          <a:lstStyle/>
          <a:p>
            <a:r>
              <a:rPr lang="en-GB" dirty="0"/>
              <a:t>A radical approach to equality diversity and inclusivity is needed - less about counting heads and more about making heads count</a:t>
            </a:r>
          </a:p>
          <a:p>
            <a:r>
              <a:rPr lang="en-GB" dirty="0"/>
              <a:t>Appearance might help, but attitude makes all the difference</a:t>
            </a:r>
          </a:p>
          <a:p>
            <a:r>
              <a:rPr lang="en-GB" dirty="0"/>
              <a:t>It is about character not the colour of one's skin</a:t>
            </a:r>
          </a:p>
          <a:p>
            <a:r>
              <a:rPr lang="en-GB" dirty="0"/>
              <a:t>This is how we capitalise on opportunities to build rapport, change perceptions and dislodge prejudice</a:t>
            </a:r>
          </a:p>
          <a:p>
            <a:r>
              <a:rPr lang="en-GB" dirty="0"/>
              <a:t>Emotional intelligence, self-awareness and empathy, enable officers to transcend the suspicion with which they might initially be viewed</a:t>
            </a:r>
          </a:p>
          <a:p>
            <a:r>
              <a:rPr lang="en-GB" dirty="0"/>
              <a:t>Emotional intelligence, surprisingly, has never being an explicit prerequisite for the police officer</a:t>
            </a:r>
          </a:p>
        </p:txBody>
      </p:sp>
      <p:sp>
        <p:nvSpPr>
          <p:cNvPr id="5" name="TextBox 4">
            <a:extLst>
              <a:ext uri="{FF2B5EF4-FFF2-40B4-BE49-F238E27FC236}">
                <a16:creationId xmlns:a16="http://schemas.microsoft.com/office/drawing/2014/main" id="{2D916DDF-5A04-DC2A-D3B3-353534F253F2}"/>
              </a:ext>
            </a:extLst>
          </p:cNvPr>
          <p:cNvSpPr txBox="1"/>
          <p:nvPr/>
        </p:nvSpPr>
        <p:spPr>
          <a:xfrm>
            <a:off x="5184928" y="5992297"/>
            <a:ext cx="6097836" cy="369332"/>
          </a:xfrm>
          <a:prstGeom prst="rect">
            <a:avLst/>
          </a:prstGeom>
          <a:noFill/>
        </p:spPr>
        <p:txBody>
          <a:bodyPr wrap="square">
            <a:spAutoFit/>
          </a:bodyPr>
          <a:lstStyle/>
          <a:p>
            <a:pPr algn="r"/>
            <a:r>
              <a:rPr lang="en-GB" dirty="0"/>
              <a:t>Langston 2022</a:t>
            </a:r>
          </a:p>
        </p:txBody>
      </p:sp>
    </p:spTree>
    <p:extLst>
      <p:ext uri="{BB962C8B-B14F-4D97-AF65-F5344CB8AC3E}">
        <p14:creationId xmlns:p14="http://schemas.microsoft.com/office/powerpoint/2010/main" val="184400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95A1E-5610-6831-B2B3-B7BBAA4E2564}"/>
              </a:ext>
            </a:extLst>
          </p:cNvPr>
          <p:cNvSpPr>
            <a:spLocks noGrp="1"/>
          </p:cNvSpPr>
          <p:nvPr>
            <p:ph type="title"/>
          </p:nvPr>
        </p:nvSpPr>
        <p:spPr>
          <a:xfrm>
            <a:off x="838199" y="365125"/>
            <a:ext cx="3967065" cy="2508704"/>
          </a:xfrm>
        </p:spPr>
        <p:txBody>
          <a:bodyPr>
            <a:normAutofit/>
          </a:bodyPr>
          <a:lstStyle/>
          <a:p>
            <a:r>
              <a:rPr lang="en-GB" dirty="0"/>
              <a:t>Open discussion </a:t>
            </a:r>
          </a:p>
        </p:txBody>
      </p:sp>
      <p:sp>
        <p:nvSpPr>
          <p:cNvPr id="3" name="Content Placeholder 2">
            <a:extLst>
              <a:ext uri="{FF2B5EF4-FFF2-40B4-BE49-F238E27FC236}">
                <a16:creationId xmlns:a16="http://schemas.microsoft.com/office/drawing/2014/main" id="{0044F37D-7493-9BA1-898E-898BAC0B8EBE}"/>
              </a:ext>
            </a:extLst>
          </p:cNvPr>
          <p:cNvSpPr>
            <a:spLocks noGrp="1"/>
          </p:cNvSpPr>
          <p:nvPr>
            <p:ph idx="1"/>
          </p:nvPr>
        </p:nvSpPr>
        <p:spPr>
          <a:xfrm>
            <a:off x="838199" y="2477417"/>
            <a:ext cx="4800602" cy="3307748"/>
          </a:xfrm>
        </p:spPr>
        <p:txBody>
          <a:bodyPr>
            <a:normAutofit/>
          </a:bodyPr>
          <a:lstStyle/>
          <a:p>
            <a:r>
              <a:rPr lang="en-GB" dirty="0"/>
              <a:t>Equality, diversity and inclusion should be openly discussed everywhere</a:t>
            </a:r>
          </a:p>
          <a:p>
            <a:r>
              <a:rPr lang="en-GB" dirty="0"/>
              <a:t>Not driven underground</a:t>
            </a:r>
          </a:p>
          <a:p>
            <a:r>
              <a:rPr lang="en-GB" dirty="0"/>
              <a:t>Who feels confident to offer a perspective on the transgender debate?</a:t>
            </a:r>
          </a:p>
        </p:txBody>
      </p:sp>
      <p:pic>
        <p:nvPicPr>
          <p:cNvPr id="4" name="Picture 3">
            <a:extLst>
              <a:ext uri="{FF2B5EF4-FFF2-40B4-BE49-F238E27FC236}">
                <a16:creationId xmlns:a16="http://schemas.microsoft.com/office/drawing/2014/main" id="{BDF12C9C-1268-12D8-A390-D9336527EFAF}"/>
              </a:ext>
            </a:extLst>
          </p:cNvPr>
          <p:cNvPicPr>
            <a:picLocks noChangeAspect="1"/>
          </p:cNvPicPr>
          <p:nvPr/>
        </p:nvPicPr>
        <p:blipFill>
          <a:blip r:embed="rId2"/>
          <a:stretch>
            <a:fillRect/>
          </a:stretch>
        </p:blipFill>
        <p:spPr>
          <a:xfrm>
            <a:off x="6400291" y="207999"/>
            <a:ext cx="5153602" cy="6442002"/>
          </a:xfrm>
          <a:prstGeom prst="rect">
            <a:avLst/>
          </a:prstGeom>
        </p:spPr>
      </p:pic>
      <p:pic>
        <p:nvPicPr>
          <p:cNvPr id="5" name="Picture 4">
            <a:extLst>
              <a:ext uri="{FF2B5EF4-FFF2-40B4-BE49-F238E27FC236}">
                <a16:creationId xmlns:a16="http://schemas.microsoft.com/office/drawing/2014/main" id="{2EC7036C-2198-167D-1D74-B25F7C1FE5F2}"/>
              </a:ext>
            </a:extLst>
          </p:cNvPr>
          <p:cNvPicPr>
            <a:picLocks noChangeAspect="1"/>
          </p:cNvPicPr>
          <p:nvPr/>
        </p:nvPicPr>
        <p:blipFill>
          <a:blip r:embed="rId3"/>
          <a:stretch>
            <a:fillRect/>
          </a:stretch>
        </p:blipFill>
        <p:spPr>
          <a:xfrm>
            <a:off x="5638801" y="246161"/>
            <a:ext cx="6125015" cy="30226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TextBox 6">
            <a:extLst>
              <a:ext uri="{FF2B5EF4-FFF2-40B4-BE49-F238E27FC236}">
                <a16:creationId xmlns:a16="http://schemas.microsoft.com/office/drawing/2014/main" id="{7A41AA4A-22AE-5628-930B-9E591DC4D091}"/>
              </a:ext>
            </a:extLst>
          </p:cNvPr>
          <p:cNvSpPr txBox="1"/>
          <p:nvPr/>
        </p:nvSpPr>
        <p:spPr>
          <a:xfrm>
            <a:off x="933680" y="6034356"/>
            <a:ext cx="6097836" cy="369332"/>
          </a:xfrm>
          <a:prstGeom prst="rect">
            <a:avLst/>
          </a:prstGeom>
          <a:noFill/>
        </p:spPr>
        <p:txBody>
          <a:bodyPr wrap="square">
            <a:spAutoFit/>
          </a:bodyPr>
          <a:lstStyle/>
          <a:p>
            <a:r>
              <a:rPr lang="en-GB" dirty="0"/>
              <a:t>Langston 2022</a:t>
            </a:r>
          </a:p>
        </p:txBody>
      </p:sp>
    </p:spTree>
    <p:extLst>
      <p:ext uri="{BB962C8B-B14F-4D97-AF65-F5344CB8AC3E}">
        <p14:creationId xmlns:p14="http://schemas.microsoft.com/office/powerpoint/2010/main" val="121988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65674-AF08-8BA9-38A5-1112A283FAA6}"/>
              </a:ext>
            </a:extLst>
          </p:cNvPr>
          <p:cNvSpPr>
            <a:spLocks noGrp="1"/>
          </p:cNvSpPr>
          <p:nvPr>
            <p:ph type="title"/>
          </p:nvPr>
        </p:nvSpPr>
        <p:spPr/>
        <p:txBody>
          <a:bodyPr/>
          <a:lstStyle/>
          <a:p>
            <a:r>
              <a:rPr lang="en-GB" dirty="0"/>
              <a:t>Uniqueness and belonging </a:t>
            </a:r>
            <a:r>
              <a:rPr lang="en-GB" sz="2000" dirty="0"/>
              <a:t>(Langston’s experience 1980 – 2010)</a:t>
            </a:r>
          </a:p>
        </p:txBody>
      </p:sp>
      <p:sp>
        <p:nvSpPr>
          <p:cNvPr id="4" name="TextBox 3">
            <a:extLst>
              <a:ext uri="{FF2B5EF4-FFF2-40B4-BE49-F238E27FC236}">
                <a16:creationId xmlns:a16="http://schemas.microsoft.com/office/drawing/2014/main" id="{88EDF28B-A804-1050-9905-F38B05BA98FE}"/>
              </a:ext>
            </a:extLst>
          </p:cNvPr>
          <p:cNvSpPr txBox="1"/>
          <p:nvPr/>
        </p:nvSpPr>
        <p:spPr>
          <a:xfrm rot="16200000">
            <a:off x="-399091" y="3017226"/>
            <a:ext cx="247458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Sense of uniqueness</a:t>
            </a:r>
          </a:p>
        </p:txBody>
      </p:sp>
      <p:sp>
        <p:nvSpPr>
          <p:cNvPr id="5" name="TextBox 4">
            <a:extLst>
              <a:ext uri="{FF2B5EF4-FFF2-40B4-BE49-F238E27FC236}">
                <a16:creationId xmlns:a16="http://schemas.microsoft.com/office/drawing/2014/main" id="{B7EC2FE1-14BF-1BF3-19D6-A0F50B049F1B}"/>
              </a:ext>
            </a:extLst>
          </p:cNvPr>
          <p:cNvSpPr txBox="1"/>
          <p:nvPr/>
        </p:nvSpPr>
        <p:spPr>
          <a:xfrm>
            <a:off x="5349089" y="6123543"/>
            <a:ext cx="250931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Feeling of belonging</a:t>
            </a:r>
          </a:p>
        </p:txBody>
      </p:sp>
      <p:sp>
        <p:nvSpPr>
          <p:cNvPr id="6" name="Rectangle 5">
            <a:extLst>
              <a:ext uri="{FF2B5EF4-FFF2-40B4-BE49-F238E27FC236}">
                <a16:creationId xmlns:a16="http://schemas.microsoft.com/office/drawing/2014/main" id="{6DB0A03D-9F93-0F2F-1B0E-0E3F0A62CF04}"/>
              </a:ext>
            </a:extLst>
          </p:cNvPr>
          <p:cNvSpPr/>
          <p:nvPr/>
        </p:nvSpPr>
        <p:spPr>
          <a:xfrm>
            <a:off x="1462423" y="1424031"/>
            <a:ext cx="4750052" cy="21541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Not treated as an organisational insider. Difference seen as valuable for organisational success but not truly embraced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Calibri" panose="020F0502020204030204"/>
                <a:ea typeface="+mn-ea"/>
                <a:cs typeface="+mn-cs"/>
              </a:rPr>
              <a:t>“You’re not like us!”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DIFFERENTIATION</a:t>
            </a:r>
          </a:p>
        </p:txBody>
      </p:sp>
      <p:sp>
        <p:nvSpPr>
          <p:cNvPr id="8" name="Rectangle 7">
            <a:extLst>
              <a:ext uri="{FF2B5EF4-FFF2-40B4-BE49-F238E27FC236}">
                <a16:creationId xmlns:a16="http://schemas.microsoft.com/office/drawing/2014/main" id="{776D9582-0448-1A36-B760-D9019778ABFC}"/>
              </a:ext>
            </a:extLst>
          </p:cNvPr>
          <p:cNvSpPr/>
          <p:nvPr/>
        </p:nvSpPr>
        <p:spPr>
          <a:xfrm>
            <a:off x="6531319" y="1424031"/>
            <a:ext cx="4750052" cy="21541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The individual is valued for the difference they bring to the organisation and encouraged to retain their uniqueness within the team.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Calibri" panose="020F0502020204030204"/>
                <a:ea typeface="+mn-ea"/>
                <a:cs typeface="+mn-cs"/>
              </a:rPr>
              <a:t>“You are valued for who you are”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INCLUSION</a:t>
            </a:r>
          </a:p>
        </p:txBody>
      </p:sp>
      <p:sp>
        <p:nvSpPr>
          <p:cNvPr id="9" name="Rectangle 8">
            <a:extLst>
              <a:ext uri="{FF2B5EF4-FFF2-40B4-BE49-F238E27FC236}">
                <a16:creationId xmlns:a16="http://schemas.microsoft.com/office/drawing/2014/main" id="{B9A21FF2-E5C8-119E-ECBB-D65137D07C0C}"/>
              </a:ext>
            </a:extLst>
          </p:cNvPr>
          <p:cNvSpPr/>
          <p:nvPr/>
        </p:nvSpPr>
        <p:spPr>
          <a:xfrm>
            <a:off x="1462423" y="3773787"/>
            <a:ext cx="4750052" cy="21541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Not considered ‘one of us’. Not perceived as bringing value to the team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Not one of the in-crowd. Difference seen as a burden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Calibri" panose="020F0502020204030204"/>
                <a:ea typeface="+mn-ea"/>
                <a:cs typeface="+mn-cs"/>
              </a:rPr>
              <a:t>“Go away!”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EXCLUSION</a:t>
            </a:r>
          </a:p>
        </p:txBody>
      </p:sp>
      <p:sp>
        <p:nvSpPr>
          <p:cNvPr id="10" name="Rectangle 9">
            <a:extLst>
              <a:ext uri="{FF2B5EF4-FFF2-40B4-BE49-F238E27FC236}">
                <a16:creationId xmlns:a16="http://schemas.microsoft.com/office/drawing/2014/main" id="{FA402E02-4C2B-72F1-8DCC-8D1FD7012572}"/>
              </a:ext>
            </a:extLst>
          </p:cNvPr>
          <p:cNvSpPr/>
          <p:nvPr/>
        </p:nvSpPr>
        <p:spPr>
          <a:xfrm>
            <a:off x="6531319" y="3773787"/>
            <a:ext cx="4750052" cy="215418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Only accepted as ‘one of us’ provided they conform to the dominant culture and play down differences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Differences are encouraged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Calibri" panose="020F0502020204030204"/>
                <a:ea typeface="+mn-ea"/>
                <a:cs typeface="+mn-cs"/>
              </a:rPr>
              <a:t>“We’re supposed to be the same!”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ASSIMILATION</a:t>
            </a:r>
          </a:p>
        </p:txBody>
      </p:sp>
      <p:cxnSp>
        <p:nvCxnSpPr>
          <p:cNvPr id="12" name="Straight Arrow Connector 11">
            <a:extLst>
              <a:ext uri="{FF2B5EF4-FFF2-40B4-BE49-F238E27FC236}">
                <a16:creationId xmlns:a16="http://schemas.microsoft.com/office/drawing/2014/main" id="{98E7BE84-138E-7F24-6AD3-2705417C96CA}"/>
              </a:ext>
            </a:extLst>
          </p:cNvPr>
          <p:cNvCxnSpPr/>
          <p:nvPr/>
        </p:nvCxnSpPr>
        <p:spPr>
          <a:xfrm>
            <a:off x="2218099" y="6492875"/>
            <a:ext cx="8727541"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236FE861-CB9C-1D2F-F2AA-53C03E9E4B87}"/>
              </a:ext>
            </a:extLst>
          </p:cNvPr>
          <p:cNvCxnSpPr/>
          <p:nvPr/>
        </p:nvCxnSpPr>
        <p:spPr>
          <a:xfrm flipV="1">
            <a:off x="1022866" y="1530036"/>
            <a:ext cx="0" cy="484360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284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5EE63-7035-5ABE-74FD-5EB640AE3F30}"/>
              </a:ext>
            </a:extLst>
          </p:cNvPr>
          <p:cNvSpPr>
            <a:spLocks noGrp="1"/>
          </p:cNvSpPr>
          <p:nvPr>
            <p:ph type="title"/>
          </p:nvPr>
        </p:nvSpPr>
        <p:spPr/>
        <p:txBody>
          <a:bodyPr/>
          <a:lstStyle/>
          <a:p>
            <a:r>
              <a:rPr lang="en-GB" dirty="0"/>
              <a:t>Operation Comfort</a:t>
            </a:r>
          </a:p>
        </p:txBody>
      </p:sp>
      <p:sp>
        <p:nvSpPr>
          <p:cNvPr id="3" name="Content Placeholder 2">
            <a:extLst>
              <a:ext uri="{FF2B5EF4-FFF2-40B4-BE49-F238E27FC236}">
                <a16:creationId xmlns:a16="http://schemas.microsoft.com/office/drawing/2014/main" id="{C21BDF7D-2BD3-469E-F2DC-6270E3072879}"/>
              </a:ext>
            </a:extLst>
          </p:cNvPr>
          <p:cNvSpPr>
            <a:spLocks noGrp="1"/>
          </p:cNvSpPr>
          <p:nvPr>
            <p:ph idx="1"/>
          </p:nvPr>
        </p:nvSpPr>
        <p:spPr/>
        <p:txBody>
          <a:bodyPr/>
          <a:lstStyle/>
          <a:p>
            <a:r>
              <a:rPr lang="en-GB" dirty="0"/>
              <a:t>Local Commander in Slough</a:t>
            </a:r>
          </a:p>
          <a:p>
            <a:r>
              <a:rPr lang="en-GB" dirty="0"/>
              <a:t>Put the community in the driving seat to shape policing style</a:t>
            </a:r>
          </a:p>
          <a:p>
            <a:r>
              <a:rPr lang="en-GB" dirty="0"/>
              <a:t>Terrorist incident backlash, with far-right groups targeting Slough</a:t>
            </a:r>
          </a:p>
          <a:p>
            <a:r>
              <a:rPr lang="en-GB" dirty="0"/>
              <a:t>Appearance of racist graffiti and skinheads, tensions build</a:t>
            </a:r>
          </a:p>
          <a:p>
            <a:r>
              <a:rPr lang="en-GB" dirty="0"/>
              <a:t>Radical Islamists pitch stalls in the High Street. Conflict ahead</a:t>
            </a:r>
          </a:p>
          <a:p>
            <a:r>
              <a:rPr lang="en-GB" dirty="0"/>
              <a:t>Inflammatory behaviour of radical Muslims</a:t>
            </a:r>
          </a:p>
          <a:p>
            <a:r>
              <a:rPr lang="en-GB" dirty="0"/>
              <a:t>Retail footfall declines</a:t>
            </a:r>
          </a:p>
          <a:p>
            <a:r>
              <a:rPr lang="en-GB" dirty="0"/>
              <a:t>Media – Slough is a no-go area at weekends</a:t>
            </a:r>
          </a:p>
        </p:txBody>
      </p:sp>
      <p:sp>
        <p:nvSpPr>
          <p:cNvPr id="5" name="TextBox 4">
            <a:extLst>
              <a:ext uri="{FF2B5EF4-FFF2-40B4-BE49-F238E27FC236}">
                <a16:creationId xmlns:a16="http://schemas.microsoft.com/office/drawing/2014/main" id="{0EA6B0F3-D75E-78D5-E1DC-22D489920402}"/>
              </a:ext>
            </a:extLst>
          </p:cNvPr>
          <p:cNvSpPr txBox="1"/>
          <p:nvPr/>
        </p:nvSpPr>
        <p:spPr>
          <a:xfrm>
            <a:off x="4536195" y="6123543"/>
            <a:ext cx="6097836" cy="369332"/>
          </a:xfrm>
          <a:prstGeom prst="rect">
            <a:avLst/>
          </a:prstGeom>
          <a:noFill/>
        </p:spPr>
        <p:txBody>
          <a:bodyPr wrap="square">
            <a:spAutoFit/>
          </a:bodyPr>
          <a:lstStyle/>
          <a:p>
            <a:pPr algn="r"/>
            <a:r>
              <a:rPr lang="en-GB" dirty="0"/>
              <a:t>Langston 2022</a:t>
            </a:r>
          </a:p>
        </p:txBody>
      </p:sp>
    </p:spTree>
    <p:extLst>
      <p:ext uri="{BB962C8B-B14F-4D97-AF65-F5344CB8AC3E}">
        <p14:creationId xmlns:p14="http://schemas.microsoft.com/office/powerpoint/2010/main" val="3687643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5EE63-7035-5ABE-74FD-5EB640AE3F30}"/>
              </a:ext>
            </a:extLst>
          </p:cNvPr>
          <p:cNvSpPr>
            <a:spLocks noGrp="1"/>
          </p:cNvSpPr>
          <p:nvPr>
            <p:ph type="title"/>
          </p:nvPr>
        </p:nvSpPr>
        <p:spPr/>
        <p:txBody>
          <a:bodyPr/>
          <a:lstStyle/>
          <a:p>
            <a:r>
              <a:rPr lang="en-GB" dirty="0"/>
              <a:t>Operation Comfort</a:t>
            </a:r>
          </a:p>
        </p:txBody>
      </p:sp>
      <p:sp>
        <p:nvSpPr>
          <p:cNvPr id="3" name="Content Placeholder 2">
            <a:extLst>
              <a:ext uri="{FF2B5EF4-FFF2-40B4-BE49-F238E27FC236}">
                <a16:creationId xmlns:a16="http://schemas.microsoft.com/office/drawing/2014/main" id="{C21BDF7D-2BD3-469E-F2DC-6270E3072879}"/>
              </a:ext>
            </a:extLst>
          </p:cNvPr>
          <p:cNvSpPr>
            <a:spLocks noGrp="1"/>
          </p:cNvSpPr>
          <p:nvPr>
            <p:ph idx="1"/>
          </p:nvPr>
        </p:nvSpPr>
        <p:spPr>
          <a:xfrm>
            <a:off x="838199" y="1825625"/>
            <a:ext cx="6323091" cy="4457480"/>
          </a:xfrm>
        </p:spPr>
        <p:txBody>
          <a:bodyPr>
            <a:normAutofit/>
          </a:bodyPr>
          <a:lstStyle/>
          <a:p>
            <a:r>
              <a:rPr lang="en-GB" dirty="0"/>
              <a:t>Rather than a high-profile police response, and likely increase in fear of crime and likelihood of violence</a:t>
            </a:r>
          </a:p>
          <a:p>
            <a:r>
              <a:rPr lang="en-GB" dirty="0"/>
              <a:t>Deter and reassure instead, through active engagement</a:t>
            </a:r>
          </a:p>
          <a:p>
            <a:r>
              <a:rPr lang="en-GB" dirty="0"/>
              <a:t>‘Critical incident’ on the cards: pigs heads to be thrown into the mosque</a:t>
            </a:r>
          </a:p>
          <a:p>
            <a:r>
              <a:rPr lang="en-GB" dirty="0"/>
              <a:t>Briefing: take every opportunity to reassure the community and allay fears</a:t>
            </a:r>
          </a:p>
          <a:p>
            <a:r>
              <a:rPr lang="en-GB" dirty="0"/>
              <a:t>Smile and be approachable</a:t>
            </a:r>
          </a:p>
        </p:txBody>
      </p:sp>
      <p:sp>
        <p:nvSpPr>
          <p:cNvPr id="4" name="Oval 3">
            <a:extLst>
              <a:ext uri="{FF2B5EF4-FFF2-40B4-BE49-F238E27FC236}">
                <a16:creationId xmlns:a16="http://schemas.microsoft.com/office/drawing/2014/main" id="{632A4CE6-1D69-2FA6-8BD6-F550B23C618E}"/>
              </a:ext>
            </a:extLst>
          </p:cNvPr>
          <p:cNvSpPr/>
          <p:nvPr/>
        </p:nvSpPr>
        <p:spPr>
          <a:xfrm>
            <a:off x="7028761" y="819338"/>
            <a:ext cx="5020363" cy="521932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I remember saying: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“I want you to smile, joke, shake hands, kiss babies and pat dogs if necessary to show the community that we are there to reassure them. Don’t wear your uniform on your face!” (Langston 2022: 21)</a:t>
            </a:r>
          </a:p>
        </p:txBody>
      </p:sp>
    </p:spTree>
    <p:extLst>
      <p:ext uri="{BB962C8B-B14F-4D97-AF65-F5344CB8AC3E}">
        <p14:creationId xmlns:p14="http://schemas.microsoft.com/office/powerpoint/2010/main" val="3720346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5EE63-7035-5ABE-74FD-5EB640AE3F30}"/>
              </a:ext>
            </a:extLst>
          </p:cNvPr>
          <p:cNvSpPr>
            <a:spLocks noGrp="1"/>
          </p:cNvSpPr>
          <p:nvPr>
            <p:ph type="title"/>
          </p:nvPr>
        </p:nvSpPr>
        <p:spPr/>
        <p:txBody>
          <a:bodyPr/>
          <a:lstStyle/>
          <a:p>
            <a:r>
              <a:rPr lang="en-GB" dirty="0"/>
              <a:t>Operation Comfort</a:t>
            </a:r>
          </a:p>
        </p:txBody>
      </p:sp>
      <p:sp>
        <p:nvSpPr>
          <p:cNvPr id="3" name="Content Placeholder 2">
            <a:extLst>
              <a:ext uri="{FF2B5EF4-FFF2-40B4-BE49-F238E27FC236}">
                <a16:creationId xmlns:a16="http://schemas.microsoft.com/office/drawing/2014/main" id="{C21BDF7D-2BD3-469E-F2DC-6270E3072879}"/>
              </a:ext>
            </a:extLst>
          </p:cNvPr>
          <p:cNvSpPr>
            <a:spLocks noGrp="1"/>
          </p:cNvSpPr>
          <p:nvPr>
            <p:ph idx="1"/>
          </p:nvPr>
        </p:nvSpPr>
        <p:spPr>
          <a:xfrm>
            <a:off x="838200" y="1825625"/>
            <a:ext cx="10515600" cy="4351338"/>
          </a:xfrm>
        </p:spPr>
        <p:txBody>
          <a:bodyPr/>
          <a:lstStyle/>
          <a:p>
            <a:r>
              <a:rPr lang="en-GB" dirty="0"/>
              <a:t>Local community leaders and politicians were invited to sit in on the briefing, and to go on patrol with officers</a:t>
            </a:r>
          </a:p>
          <a:p>
            <a:r>
              <a:rPr lang="en-GB" dirty="0"/>
              <a:t>They were given a direct dial number to the Silver Control Room to report any inconsistent interactions</a:t>
            </a:r>
          </a:p>
          <a:p>
            <a:r>
              <a:rPr lang="en-GB" dirty="0"/>
              <a:t>BAME Sergeant and 6 officers engaged with ethnic minorities using their cultural awareness and language skills (Urdu, Punjabi, Jamaican patois)</a:t>
            </a:r>
          </a:p>
          <a:p>
            <a:r>
              <a:rPr lang="en-GB" dirty="0"/>
              <a:t>Younger officers said they would not normally talk to people unless they had a reason or power to do so</a:t>
            </a:r>
          </a:p>
          <a:p>
            <a:endParaRPr lang="en-GB" dirty="0"/>
          </a:p>
        </p:txBody>
      </p:sp>
      <p:sp>
        <p:nvSpPr>
          <p:cNvPr id="5" name="TextBox 4">
            <a:extLst>
              <a:ext uri="{FF2B5EF4-FFF2-40B4-BE49-F238E27FC236}">
                <a16:creationId xmlns:a16="http://schemas.microsoft.com/office/drawing/2014/main" id="{9C34F1DE-1426-BF9C-648B-8EBBDC78185F}"/>
              </a:ext>
            </a:extLst>
          </p:cNvPr>
          <p:cNvSpPr txBox="1"/>
          <p:nvPr/>
        </p:nvSpPr>
        <p:spPr>
          <a:xfrm>
            <a:off x="4888734" y="5992297"/>
            <a:ext cx="6097836" cy="369332"/>
          </a:xfrm>
          <a:prstGeom prst="rect">
            <a:avLst/>
          </a:prstGeom>
          <a:noFill/>
        </p:spPr>
        <p:txBody>
          <a:bodyPr wrap="square">
            <a:spAutoFit/>
          </a:bodyPr>
          <a:lstStyle/>
          <a:p>
            <a:pPr algn="r"/>
            <a:r>
              <a:rPr lang="en-GB" dirty="0"/>
              <a:t>Langston 2022</a:t>
            </a:r>
          </a:p>
        </p:txBody>
      </p:sp>
    </p:spTree>
    <p:extLst>
      <p:ext uri="{BB962C8B-B14F-4D97-AF65-F5344CB8AC3E}">
        <p14:creationId xmlns:p14="http://schemas.microsoft.com/office/powerpoint/2010/main" val="1287198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5EE63-7035-5ABE-74FD-5EB640AE3F30}"/>
              </a:ext>
            </a:extLst>
          </p:cNvPr>
          <p:cNvSpPr>
            <a:spLocks noGrp="1"/>
          </p:cNvSpPr>
          <p:nvPr>
            <p:ph type="title"/>
          </p:nvPr>
        </p:nvSpPr>
        <p:spPr/>
        <p:txBody>
          <a:bodyPr/>
          <a:lstStyle/>
          <a:p>
            <a:r>
              <a:rPr lang="en-GB" dirty="0"/>
              <a:t>Operation Comfort</a:t>
            </a:r>
          </a:p>
        </p:txBody>
      </p:sp>
      <p:sp>
        <p:nvSpPr>
          <p:cNvPr id="3" name="Content Placeholder 2">
            <a:extLst>
              <a:ext uri="{FF2B5EF4-FFF2-40B4-BE49-F238E27FC236}">
                <a16:creationId xmlns:a16="http://schemas.microsoft.com/office/drawing/2014/main" id="{C21BDF7D-2BD3-469E-F2DC-6270E3072879}"/>
              </a:ext>
            </a:extLst>
          </p:cNvPr>
          <p:cNvSpPr>
            <a:spLocks noGrp="1"/>
          </p:cNvSpPr>
          <p:nvPr>
            <p:ph idx="1"/>
          </p:nvPr>
        </p:nvSpPr>
        <p:spPr>
          <a:xfrm>
            <a:off x="838200" y="1825625"/>
            <a:ext cx="10515600" cy="4351338"/>
          </a:xfrm>
        </p:spPr>
        <p:txBody>
          <a:bodyPr/>
          <a:lstStyle/>
          <a:p>
            <a:r>
              <a:rPr lang="en-GB" dirty="0"/>
              <a:t>Police recruitment stand set up next to the Islamic radicals</a:t>
            </a:r>
          </a:p>
          <a:p>
            <a:r>
              <a:rPr lang="en-GB" dirty="0"/>
              <a:t>Lots of interest and questions e.g. about levels of racism in the police</a:t>
            </a:r>
          </a:p>
          <a:p>
            <a:r>
              <a:rPr lang="en-GB" dirty="0"/>
              <a:t>Retailers appreciated the approach and the butcher said someone had rather oddly ordered two pigs heads</a:t>
            </a:r>
          </a:p>
          <a:p>
            <a:r>
              <a:rPr lang="en-GB" dirty="0"/>
              <a:t>Media had to report the positive environment</a:t>
            </a:r>
          </a:p>
          <a:p>
            <a:r>
              <a:rPr lang="en-GB" dirty="0"/>
              <a:t>One call claimed a petrol bomb was thrown at the mosque. Officer on the scene reported this was a hoax call</a:t>
            </a:r>
          </a:p>
          <a:p>
            <a:r>
              <a:rPr lang="en-GB" dirty="0"/>
              <a:t>Community observers were glowing in their praise</a:t>
            </a:r>
          </a:p>
          <a:p>
            <a:r>
              <a:rPr lang="en-GB" dirty="0"/>
              <a:t>BAME officers felt valued</a:t>
            </a:r>
          </a:p>
        </p:txBody>
      </p:sp>
      <p:sp>
        <p:nvSpPr>
          <p:cNvPr id="5" name="TextBox 4">
            <a:extLst>
              <a:ext uri="{FF2B5EF4-FFF2-40B4-BE49-F238E27FC236}">
                <a16:creationId xmlns:a16="http://schemas.microsoft.com/office/drawing/2014/main" id="{673EFF8E-6128-61E2-2B1E-B8C4F48383D5}"/>
              </a:ext>
            </a:extLst>
          </p:cNvPr>
          <p:cNvSpPr txBox="1"/>
          <p:nvPr/>
        </p:nvSpPr>
        <p:spPr>
          <a:xfrm>
            <a:off x="5255964" y="6123543"/>
            <a:ext cx="6097836" cy="369332"/>
          </a:xfrm>
          <a:prstGeom prst="rect">
            <a:avLst/>
          </a:prstGeom>
          <a:noFill/>
        </p:spPr>
        <p:txBody>
          <a:bodyPr wrap="square">
            <a:spAutoFit/>
          </a:bodyPr>
          <a:lstStyle/>
          <a:p>
            <a:pPr algn="r"/>
            <a:r>
              <a:rPr lang="en-GB" dirty="0"/>
              <a:t>Langston 2022</a:t>
            </a:r>
          </a:p>
        </p:txBody>
      </p:sp>
    </p:spTree>
    <p:extLst>
      <p:ext uri="{BB962C8B-B14F-4D97-AF65-F5344CB8AC3E}">
        <p14:creationId xmlns:p14="http://schemas.microsoft.com/office/powerpoint/2010/main" val="619582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418456"/>
            <a:ext cx="6897624" cy="1325563"/>
          </a:xfrm>
        </p:spPr>
        <p:txBody>
          <a:bodyPr/>
          <a:lstStyle/>
          <a:p>
            <a:r>
              <a:rPr lang="en-GB" dirty="0"/>
              <a:t>Time machine policy-making</a:t>
            </a:r>
          </a:p>
        </p:txBody>
      </p:sp>
      <p:sp>
        <p:nvSpPr>
          <p:cNvPr id="4" name="Content Placeholder 3"/>
          <p:cNvSpPr>
            <a:spLocks noGrp="1"/>
          </p:cNvSpPr>
          <p:nvPr>
            <p:ph idx="1"/>
          </p:nvPr>
        </p:nvSpPr>
        <p:spPr>
          <a:xfrm>
            <a:off x="459508" y="1847273"/>
            <a:ext cx="7440908" cy="4636654"/>
          </a:xfrm>
        </p:spPr>
        <p:txBody>
          <a:bodyPr>
            <a:noAutofit/>
          </a:bodyPr>
          <a:lstStyle/>
          <a:p>
            <a:r>
              <a:rPr lang="en-GB" dirty="0"/>
              <a:t>If we could nip into the Tardis and go back in time, could we go and alter mistakes that were made in the past?</a:t>
            </a:r>
          </a:p>
          <a:p>
            <a:r>
              <a:rPr lang="en-GB" dirty="0"/>
              <a:t>Was there a specific time when Britain was a homogenous, united whole?</a:t>
            </a:r>
          </a:p>
          <a:p>
            <a:r>
              <a:rPr lang="en-GB" dirty="0"/>
              <a:t>Was the population ever one thing, one family, sharing a single culture, language, set of beliefs?</a:t>
            </a:r>
          </a:p>
          <a:p>
            <a:r>
              <a:rPr lang="en-GB" dirty="0"/>
              <a:t>Was life ‘better’ years ago and if so how?</a:t>
            </a:r>
          </a:p>
          <a:p>
            <a:r>
              <a:rPr lang="en-GB" dirty="0"/>
              <a:t>Is it natural for us to look back with fondness at times gone by?</a:t>
            </a:r>
          </a:p>
        </p:txBody>
      </p:sp>
      <p:pic>
        <p:nvPicPr>
          <p:cNvPr id="5" name="Picture 4"/>
          <p:cNvPicPr>
            <a:picLocks noChangeAspect="1"/>
          </p:cNvPicPr>
          <p:nvPr/>
        </p:nvPicPr>
        <p:blipFill>
          <a:blip r:embed="rId2"/>
          <a:stretch>
            <a:fillRect/>
          </a:stretch>
        </p:blipFill>
        <p:spPr>
          <a:xfrm>
            <a:off x="7900416" y="381511"/>
            <a:ext cx="3776472" cy="2618354"/>
          </a:xfrm>
          <a:prstGeom prst="rect">
            <a:avLst/>
          </a:prstGeom>
        </p:spPr>
      </p:pic>
      <p:pic>
        <p:nvPicPr>
          <p:cNvPr id="6" name="Picture 5"/>
          <p:cNvPicPr>
            <a:picLocks noChangeAspect="1"/>
          </p:cNvPicPr>
          <p:nvPr/>
        </p:nvPicPr>
        <p:blipFill>
          <a:blip r:embed="rId3"/>
          <a:stretch>
            <a:fillRect/>
          </a:stretch>
        </p:blipFill>
        <p:spPr>
          <a:xfrm>
            <a:off x="8564880" y="3184526"/>
            <a:ext cx="2286000" cy="2857500"/>
          </a:xfrm>
          <a:prstGeom prst="rect">
            <a:avLst/>
          </a:prstGeom>
        </p:spPr>
      </p:pic>
    </p:spTree>
    <p:extLst>
      <p:ext uri="{BB962C8B-B14F-4D97-AF65-F5344CB8AC3E}">
        <p14:creationId xmlns:p14="http://schemas.microsoft.com/office/powerpoint/2010/main" val="1086547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Mud-bloods or pure-bloods?</a:t>
            </a:r>
          </a:p>
        </p:txBody>
      </p:sp>
      <p:sp>
        <p:nvSpPr>
          <p:cNvPr id="3" name="Content Placeholder 2"/>
          <p:cNvSpPr>
            <a:spLocks noGrp="1"/>
          </p:cNvSpPr>
          <p:nvPr>
            <p:ph idx="1"/>
          </p:nvPr>
        </p:nvSpPr>
        <p:spPr>
          <a:xfrm>
            <a:off x="838200" y="1825625"/>
            <a:ext cx="5288280" cy="4351338"/>
          </a:xfrm>
        </p:spPr>
        <p:txBody>
          <a:bodyPr>
            <a:normAutofit lnSpcReduction="10000"/>
          </a:bodyPr>
          <a:lstStyle/>
          <a:p>
            <a:r>
              <a:rPr lang="en-GB" dirty="0"/>
              <a:t>Where were you born, your parents, grandparents, great-grandparents …?</a:t>
            </a:r>
          </a:p>
          <a:p>
            <a:r>
              <a:rPr lang="en-GB" dirty="0"/>
              <a:t>Does it make sense to think of ourselves as of a particular nationality?</a:t>
            </a:r>
          </a:p>
          <a:p>
            <a:r>
              <a:rPr lang="en-GB" dirty="0"/>
              <a:t>What will your children and grandchildren look like?</a:t>
            </a:r>
          </a:p>
          <a:p>
            <a:r>
              <a:rPr lang="en-GB" dirty="0"/>
              <a:t>Where will they live?</a:t>
            </a:r>
          </a:p>
          <a:p>
            <a:r>
              <a:rPr lang="en-GB" dirty="0"/>
              <a:t>What language will they speak?</a:t>
            </a:r>
          </a:p>
        </p:txBody>
      </p:sp>
      <p:pic>
        <p:nvPicPr>
          <p:cNvPr id="4" name="Picture 3"/>
          <p:cNvPicPr>
            <a:picLocks noChangeAspect="1"/>
          </p:cNvPicPr>
          <p:nvPr/>
        </p:nvPicPr>
        <p:blipFill>
          <a:blip r:embed="rId2"/>
          <a:stretch>
            <a:fillRect/>
          </a:stretch>
        </p:blipFill>
        <p:spPr>
          <a:xfrm>
            <a:off x="6994959" y="1620599"/>
            <a:ext cx="4639458" cy="4761389"/>
          </a:xfrm>
          <a:prstGeom prst="rect">
            <a:avLst/>
          </a:prstGeom>
        </p:spPr>
      </p:pic>
    </p:spTree>
    <p:extLst>
      <p:ext uri="{BB962C8B-B14F-4D97-AF65-F5344CB8AC3E}">
        <p14:creationId xmlns:p14="http://schemas.microsoft.com/office/powerpoint/2010/main" val="3023366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518DC-3EC4-080F-7294-C072D72344B0}"/>
              </a:ext>
            </a:extLst>
          </p:cNvPr>
          <p:cNvSpPr>
            <a:spLocks noGrp="1"/>
          </p:cNvSpPr>
          <p:nvPr>
            <p:ph type="title"/>
          </p:nvPr>
        </p:nvSpPr>
        <p:spPr>
          <a:xfrm>
            <a:off x="673813" y="231560"/>
            <a:ext cx="4740667" cy="3282201"/>
          </a:xfrm>
        </p:spPr>
        <p:txBody>
          <a:bodyPr>
            <a:noAutofit/>
          </a:bodyPr>
          <a:lstStyle/>
          <a:p>
            <a:r>
              <a:rPr lang="en-GB" sz="5400" dirty="0"/>
              <a:t>The BLM movement could not be more wrong</a:t>
            </a:r>
          </a:p>
        </p:txBody>
      </p:sp>
      <p:sp>
        <p:nvSpPr>
          <p:cNvPr id="4" name="Slide Number Placeholder 3">
            <a:extLst>
              <a:ext uri="{FF2B5EF4-FFF2-40B4-BE49-F238E27FC236}">
                <a16:creationId xmlns:a16="http://schemas.microsoft.com/office/drawing/2014/main" id="{277BD4FD-A58F-2A0C-3B61-A2B43796A5E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0EFB764-85D0-4B83-A451-C4C64E1BA9BB}"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4751D9CE-A08F-9560-BE01-95F0281FDE6F}"/>
              </a:ext>
            </a:extLst>
          </p:cNvPr>
          <p:cNvSpPr txBox="1"/>
          <p:nvPr/>
        </p:nvSpPr>
        <p:spPr>
          <a:xfrm>
            <a:off x="9000162" y="6176963"/>
            <a:ext cx="188017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Clouston 2020</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BAF49841-3B69-FE9C-55FA-B0EC58E90B14}"/>
              </a:ext>
            </a:extLst>
          </p:cNvPr>
          <p:cNvPicPr>
            <a:picLocks noChangeAspect="1"/>
          </p:cNvPicPr>
          <p:nvPr/>
        </p:nvPicPr>
        <p:blipFill>
          <a:blip r:embed="rId2"/>
          <a:stretch>
            <a:fillRect/>
          </a:stretch>
        </p:blipFill>
        <p:spPr>
          <a:xfrm>
            <a:off x="488878" y="3851771"/>
            <a:ext cx="5928671" cy="2641104"/>
          </a:xfrm>
          <a:prstGeom prst="rect">
            <a:avLst/>
          </a:prstGeom>
          <a:ln w="228600" cap="sq" cmpd="thickThin">
            <a:solidFill>
              <a:srgbClr val="000000"/>
            </a:solidFill>
            <a:prstDash val="solid"/>
            <a:miter lim="800000"/>
          </a:ln>
          <a:effectLst>
            <a:innerShdw blurRad="76200">
              <a:srgbClr val="000000"/>
            </a:innerShdw>
          </a:effectLst>
        </p:spPr>
      </p:pic>
      <p:pic>
        <p:nvPicPr>
          <p:cNvPr id="13" name="Picture 12">
            <a:extLst>
              <a:ext uri="{FF2B5EF4-FFF2-40B4-BE49-F238E27FC236}">
                <a16:creationId xmlns:a16="http://schemas.microsoft.com/office/drawing/2014/main" id="{12BB57E1-D438-7323-8E48-078C7F006C3C}"/>
              </a:ext>
            </a:extLst>
          </p:cNvPr>
          <p:cNvPicPr>
            <a:picLocks noChangeAspect="1"/>
          </p:cNvPicPr>
          <p:nvPr/>
        </p:nvPicPr>
        <p:blipFill>
          <a:blip r:embed="rId3"/>
          <a:stretch>
            <a:fillRect/>
          </a:stretch>
        </p:blipFill>
        <p:spPr>
          <a:xfrm>
            <a:off x="5682112" y="365124"/>
            <a:ext cx="6220053" cy="2922605"/>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3949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95AE798-31B9-0F0A-E200-45B237CF45AE}"/>
              </a:ext>
            </a:extLst>
          </p:cNvPr>
          <p:cNvPicPr>
            <a:picLocks noChangeAspect="1"/>
          </p:cNvPicPr>
          <p:nvPr/>
        </p:nvPicPr>
        <p:blipFill>
          <a:blip r:embed="rId2"/>
          <a:stretch>
            <a:fillRect/>
          </a:stretch>
        </p:blipFill>
        <p:spPr>
          <a:xfrm>
            <a:off x="1120927" y="0"/>
            <a:ext cx="9950146" cy="6858000"/>
          </a:xfrm>
          <a:prstGeom prst="rect">
            <a:avLst/>
          </a:prstGeom>
        </p:spPr>
      </p:pic>
      <p:sp>
        <p:nvSpPr>
          <p:cNvPr id="4" name="Slide Number Placeholder 3">
            <a:extLst>
              <a:ext uri="{FF2B5EF4-FFF2-40B4-BE49-F238E27FC236}">
                <a16:creationId xmlns:a16="http://schemas.microsoft.com/office/drawing/2014/main" id="{AE10C670-D99C-CC28-878E-07E98802EFB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0EFB764-85D0-4B83-A451-C4C64E1BA9BB}"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CAF636F3-3AA2-240F-49E7-9610954B59C6}"/>
              </a:ext>
            </a:extLst>
          </p:cNvPr>
          <p:cNvPicPr>
            <a:picLocks noChangeAspect="1"/>
          </p:cNvPicPr>
          <p:nvPr/>
        </p:nvPicPr>
        <p:blipFill>
          <a:blip r:embed="rId3"/>
          <a:stretch>
            <a:fillRect/>
          </a:stretch>
        </p:blipFill>
        <p:spPr>
          <a:xfrm>
            <a:off x="4677417" y="3671888"/>
            <a:ext cx="7296150" cy="2505075"/>
          </a:xfrm>
          <a:prstGeom prst="rect">
            <a:avLst/>
          </a:prstGeom>
        </p:spPr>
      </p:pic>
      <p:pic>
        <p:nvPicPr>
          <p:cNvPr id="7" name="Picture 6">
            <a:extLst>
              <a:ext uri="{FF2B5EF4-FFF2-40B4-BE49-F238E27FC236}">
                <a16:creationId xmlns:a16="http://schemas.microsoft.com/office/drawing/2014/main" id="{35744FDD-7F40-6201-FEB5-43BF0BB86670}"/>
              </a:ext>
            </a:extLst>
          </p:cNvPr>
          <p:cNvPicPr>
            <a:picLocks noChangeAspect="1"/>
          </p:cNvPicPr>
          <p:nvPr/>
        </p:nvPicPr>
        <p:blipFill>
          <a:blip r:embed="rId4"/>
          <a:stretch>
            <a:fillRect/>
          </a:stretch>
        </p:blipFill>
        <p:spPr>
          <a:xfrm>
            <a:off x="580254" y="940254"/>
            <a:ext cx="2955998" cy="3984171"/>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extLst>
      <p:ext uri="{BB962C8B-B14F-4D97-AF65-F5344CB8AC3E}">
        <p14:creationId xmlns:p14="http://schemas.microsoft.com/office/powerpoint/2010/main" val="3061335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A6187-BC9F-B7F6-0404-0FAF601668A4}"/>
              </a:ext>
            </a:extLst>
          </p:cNvPr>
          <p:cNvSpPr>
            <a:spLocks noGrp="1"/>
          </p:cNvSpPr>
          <p:nvPr>
            <p:ph type="title"/>
          </p:nvPr>
        </p:nvSpPr>
        <p:spPr/>
        <p:txBody>
          <a:bodyPr/>
          <a:lstStyle/>
          <a:p>
            <a:endParaRPr lang="en-GB"/>
          </a:p>
        </p:txBody>
      </p:sp>
      <p:pic>
        <p:nvPicPr>
          <p:cNvPr id="5" name="Online Media 4" title="The long struggle for racial equality in the UK">
            <a:hlinkClick r:id="" action="ppaction://media"/>
            <a:extLst>
              <a:ext uri="{FF2B5EF4-FFF2-40B4-BE49-F238E27FC236}">
                <a16:creationId xmlns:a16="http://schemas.microsoft.com/office/drawing/2014/main" id="{71397DA8-7167-9605-5CFC-8C39F9FDF433}"/>
              </a:ext>
            </a:extLst>
          </p:cNvPr>
          <p:cNvPicPr>
            <a:picLocks noGrp="1" noRot="1" noChangeAspect="1"/>
          </p:cNvPicPr>
          <p:nvPr>
            <p:ph idx="1"/>
            <a:videoFile r:link="rId1"/>
          </p:nvPr>
        </p:nvPicPr>
        <p:blipFill>
          <a:blip r:embed="rId3"/>
          <a:stretch>
            <a:fillRect/>
          </a:stretch>
        </p:blipFill>
        <p:spPr>
          <a:xfrm>
            <a:off x="1461774" y="694977"/>
            <a:ext cx="9677303" cy="5468046"/>
          </a:xfrm>
          <a:prstGeom prst="rect">
            <a:avLst/>
          </a:prstGeom>
        </p:spPr>
      </p:pic>
      <p:sp>
        <p:nvSpPr>
          <p:cNvPr id="4" name="Slide Number Placeholder 3">
            <a:extLst>
              <a:ext uri="{FF2B5EF4-FFF2-40B4-BE49-F238E27FC236}">
                <a16:creationId xmlns:a16="http://schemas.microsoft.com/office/drawing/2014/main" id="{8BC6D2EA-2D6D-C82B-6E14-5CAACD15FB4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0EFB764-85D0-4B83-A451-C4C64E1BA9BB}"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5084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normAutofit fontScale="92500"/>
          </a:bodyPr>
          <a:lstStyle/>
          <a:p>
            <a:r>
              <a:rPr lang="en-GB" sz="2600" dirty="0"/>
              <a:t>Casey L (2016) The Casey Review: A review into opportunity and integration, London: Department for Communities and Local Government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600" b="0" i="0" u="none" strike="noStrike" kern="1200" cap="none" spc="0" normalizeH="0" baseline="0" noProof="0" dirty="0">
                <a:ln>
                  <a:noFill/>
                </a:ln>
                <a:solidFill>
                  <a:prstClr val="black"/>
                </a:solidFill>
                <a:effectLst/>
                <a:uLnTx/>
                <a:uFillTx/>
                <a:latin typeface="Calibri" panose="020F0502020204030204"/>
                <a:ea typeface="+mn-ea"/>
                <a:cs typeface="+mn-cs"/>
              </a:rPr>
              <a:t>Clouston, W (2020) The BLM movement could not be more wrong, available at </a:t>
            </a:r>
            <a:r>
              <a:rPr kumimoji="0" lang="en-GB" sz="26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https://www.spiked-online.com/2020/06/17/the-blm-movement-could-not-be-more-wrong/</a:t>
            </a:r>
            <a:r>
              <a:rPr kumimoji="0" lang="en-GB" sz="26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600" b="0" i="0" u="none" strike="noStrike" kern="1200" cap="none" spc="0" normalizeH="0" baseline="0" noProof="0" dirty="0">
                <a:ln>
                  <a:noFill/>
                </a:ln>
                <a:solidFill>
                  <a:prstClr val="black"/>
                </a:solidFill>
                <a:effectLst/>
                <a:uLnTx/>
                <a:uFillTx/>
                <a:latin typeface="Calibri" panose="020F0502020204030204"/>
                <a:ea typeface="+mn-ea"/>
                <a:cs typeface="+mn-cs"/>
              </a:rPr>
              <a:t>Dorling D (2011) Injustice: why social inequality persists, Bristol: The Policy Press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600" b="0" i="0" u="none" strike="noStrike" kern="1200" cap="none" spc="0" normalizeH="0" baseline="0" noProof="0" dirty="0">
                <a:ln>
                  <a:noFill/>
                </a:ln>
                <a:solidFill>
                  <a:prstClr val="black"/>
                </a:solidFill>
                <a:effectLst/>
                <a:uLnTx/>
                <a:uFillTx/>
                <a:latin typeface="Calibri" panose="020F0502020204030204"/>
                <a:ea typeface="+mn-ea"/>
                <a:cs typeface="+mn-cs"/>
              </a:rPr>
              <a:t>Fanshawe, S and </a:t>
            </a:r>
            <a:r>
              <a:rPr kumimoji="0" lang="en-GB" sz="2600" b="0" i="0" u="none" strike="noStrike" kern="1200" cap="none" spc="0" normalizeH="0" baseline="0" noProof="0" dirty="0" err="1">
                <a:ln>
                  <a:noFill/>
                </a:ln>
                <a:solidFill>
                  <a:prstClr val="black"/>
                </a:solidFill>
                <a:effectLst/>
                <a:uLnTx/>
                <a:uFillTx/>
                <a:latin typeface="Calibri" panose="020F0502020204030204"/>
                <a:ea typeface="+mn-ea"/>
                <a:cs typeface="+mn-cs"/>
              </a:rPr>
              <a:t>Sriskandarajah</a:t>
            </a:r>
            <a:r>
              <a:rPr kumimoji="0" lang="en-GB" sz="2600" b="0" i="0" u="none" strike="noStrike" kern="1200" cap="none" spc="0" normalizeH="0" baseline="0" noProof="0" dirty="0">
                <a:ln>
                  <a:noFill/>
                </a:ln>
                <a:solidFill>
                  <a:prstClr val="black"/>
                </a:solidFill>
                <a:effectLst/>
                <a:uLnTx/>
                <a:uFillTx/>
                <a:latin typeface="Calibri" panose="020F0502020204030204"/>
                <a:ea typeface="+mn-ea"/>
                <a:cs typeface="+mn-cs"/>
              </a:rPr>
              <a:t>, D (2010) ‘You can’t put me in a box!’ Super-diversity and the end of identity politics in Britain. Institute for Public Policy Research (IPPR).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600" b="0" i="0" u="none" strike="noStrike" kern="1200" cap="none" spc="0" normalizeH="0" baseline="0" noProof="0" dirty="0">
                <a:ln>
                  <a:noFill/>
                </a:ln>
                <a:solidFill>
                  <a:prstClr val="black"/>
                </a:solidFill>
                <a:effectLst/>
                <a:uLnTx/>
                <a:uFillTx/>
                <a:latin typeface="Calibri" panose="020F0502020204030204"/>
                <a:ea typeface="+mn-ea"/>
                <a:cs typeface="+mn-cs"/>
              </a:rPr>
              <a:t>Winder R (2006) Bloody Foreigners: the story of immigration to Britain, London: Abacus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Tree>
    <p:extLst>
      <p:ext uri="{BB962C8B-B14F-4D97-AF65-F5344CB8AC3E}">
        <p14:creationId xmlns:p14="http://schemas.microsoft.com/office/powerpoint/2010/main" val="41847286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3906</TotalTime>
  <Words>1119</Words>
  <Application>Microsoft Office PowerPoint</Application>
  <PresentationFormat>Widescreen</PresentationFormat>
  <Paragraphs>119</Paragraphs>
  <Slides>18</Slides>
  <Notes>0</Notes>
  <HiddenSlides>0</HiddenSlides>
  <MMClips>3</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18</vt:i4>
      </vt:variant>
    </vt:vector>
  </HeadingPairs>
  <TitlesOfParts>
    <vt:vector size="24" baseType="lpstr">
      <vt:lpstr>Arial</vt:lpstr>
      <vt:lpstr>Calibri</vt:lpstr>
      <vt:lpstr>Calibri Light</vt:lpstr>
      <vt:lpstr>Office Theme</vt:lpstr>
      <vt:lpstr>1_Office Theme</vt:lpstr>
      <vt:lpstr>2_Office Theme</vt:lpstr>
      <vt:lpstr>Inclusive Policing</vt:lpstr>
      <vt:lpstr>Breaking the Cycle</vt:lpstr>
      <vt:lpstr>Futile quest</vt:lpstr>
      <vt:lpstr>Emotional connections</vt:lpstr>
      <vt:lpstr>The diversity cosh</vt:lpstr>
      <vt:lpstr>Policing with authority</vt:lpstr>
      <vt:lpstr>Open discussion </vt:lpstr>
      <vt:lpstr>Uniqueness and belonging (Langston’s experience 1980 – 2010)</vt:lpstr>
      <vt:lpstr>Operation Comfort</vt:lpstr>
      <vt:lpstr>Operation Comfort</vt:lpstr>
      <vt:lpstr>Operation Comfort</vt:lpstr>
      <vt:lpstr>Operation Comfort</vt:lpstr>
      <vt:lpstr>Time machine policy-making</vt:lpstr>
      <vt:lpstr>Mud-bloods or pure-bloods?</vt:lpstr>
      <vt:lpstr>The BLM movement could not be more wrong</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Mike</dc:creator>
  <cp:lastModifiedBy>Mike Durke</cp:lastModifiedBy>
  <cp:revision>34</cp:revision>
  <dcterms:created xsi:type="dcterms:W3CDTF">2017-08-17T16:11:33Z</dcterms:created>
  <dcterms:modified xsi:type="dcterms:W3CDTF">2024-11-17T13:19:47Z</dcterms:modified>
</cp:coreProperties>
</file>