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7" r:id="rId3"/>
    <p:sldId id="298" r:id="rId4"/>
    <p:sldId id="299" r:id="rId5"/>
    <p:sldId id="262" r:id="rId6"/>
    <p:sldId id="263" r:id="rId7"/>
    <p:sldId id="264" r:id="rId8"/>
    <p:sldId id="265" r:id="rId9"/>
    <p:sldId id="266" r:id="rId10"/>
    <p:sldId id="267" r:id="rId11"/>
    <p:sldId id="268"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9" r:id="rId31"/>
    <p:sldId id="293" r:id="rId32"/>
    <p:sldId id="292" r:id="rId33"/>
    <p:sldId id="294" r:id="rId34"/>
    <p:sldId id="288" r:id="rId35"/>
    <p:sldId id="291" r:id="rId36"/>
    <p:sldId id="296" r:id="rId37"/>
    <p:sldId id="26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2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23/11/2020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westsussex.gov.uk/media/6229/marraige_consent_form.pdf"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researchbriefings.files.parliament.uk/documents/SN03372/SN03372.pdf"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www.youtube.com/watch?v=MdvcxKRIKwY" TargetMode="External"/><Relationship Id="rId2" Type="http://schemas.openxmlformats.org/officeDocument/2006/relationships/hyperlink" Target="https://www.youtube.com/watch?v=toJebvHNM1U&amp;t=30s" TargetMode="External"/><Relationship Id="rId1" Type="http://schemas.openxmlformats.org/officeDocument/2006/relationships/slideLayout" Target="../slideLayouts/slideLayout6.xml"/><Relationship Id="rId6" Type="http://schemas.openxmlformats.org/officeDocument/2006/relationships/hyperlink" Target="https://www.youtube.com/watch?v=_l2sx3IIpWg" TargetMode="External"/><Relationship Id="rId5" Type="http://schemas.openxmlformats.org/officeDocument/2006/relationships/hyperlink" Target="https://www.youtube.com/watch?v=brzzg6TEJic&amp;t=91s" TargetMode="External"/><Relationship Id="rId4" Type="http://schemas.openxmlformats.org/officeDocument/2006/relationships/image" Target="../media/image10.png"/></Relationships>
</file>

<file path=ppt/slides/_rels/slide37.xml.rels><?xml version="1.0" encoding="UTF-8" standalone="yes"?>
<Relationships xmlns="http://schemas.openxmlformats.org/package/2006/relationships"><Relationship Id="rId3" Type="http://schemas.openxmlformats.org/officeDocument/2006/relationships/hyperlink" Target="https://www.nidirect.gov.uk/information-and-services/births-deaths-marriages-and-civil-partnerships/marriage-and-registration" TargetMode="External"/><Relationship Id="rId7" Type="http://schemas.openxmlformats.org/officeDocument/2006/relationships/hyperlink" Target="https://assets.publishing.service.gov.uk/government/uploads/system/uploads/attachment_data/file/228881/7182.pdf" TargetMode="External"/><Relationship Id="rId2" Type="http://schemas.openxmlformats.org/officeDocument/2006/relationships/hyperlink" Target="https://www.gov.uk/marriages-civil-partnerships/what-you-need-to-do" TargetMode="External"/><Relationship Id="rId1" Type="http://schemas.openxmlformats.org/officeDocument/2006/relationships/slideLayout" Target="../slideLayouts/slideLayout6.xml"/><Relationship Id="rId6" Type="http://schemas.openxmlformats.org/officeDocument/2006/relationships/hyperlink" Target="https://researchbriefings.files.parliament.uk/documents/SN03372/SN03372.pdf" TargetMode="External"/><Relationship Id="rId5" Type="http://schemas.openxmlformats.org/officeDocument/2006/relationships/hyperlink" Target="https://www.gov.uk/government/publications/cohabitation-the-financial-consequences-of-relationship-breakdown" TargetMode="External"/><Relationship Id="rId4" Type="http://schemas.openxmlformats.org/officeDocument/2006/relationships/hyperlink" Target="https://www.ons.gov.uk/peoplepopulationandcommunity/birthsdeathsandmarriages/marriagecohabitationandcivilpartner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Autofit/>
          </a:bodyPr>
          <a:lstStyle/>
          <a:p>
            <a:pPr algn="l"/>
            <a:r>
              <a:rPr lang="en-US" sz="2800" b="1" dirty="0"/>
              <a:t>SJSI6022 Individuals and Families: Living in a Contemporary World              </a:t>
            </a:r>
            <a:br>
              <a:rPr lang="en-US" sz="2800" b="1" dirty="0"/>
            </a:br>
            <a:r>
              <a:rPr lang="en-US" sz="2800" b="1" dirty="0"/>
              <a:t>Theme 4: Marriage, Civil Partnership and Cohabitation</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343800" y="6067209"/>
            <a:ext cx="1800200" cy="707886"/>
          </a:xfrm>
          <a:prstGeom prst="rect">
            <a:avLst/>
          </a:prstGeom>
          <a:noFill/>
        </p:spPr>
        <p:txBody>
          <a:bodyPr wrap="square" rtlCol="0">
            <a:spAutoFit/>
          </a:bodyPr>
          <a:lstStyle/>
          <a:p>
            <a:r>
              <a:rPr lang="en-GB" sz="2000" b="1" dirty="0"/>
              <a:t>Ken Dicks </a:t>
            </a:r>
            <a:endParaRPr lang="en-GB" sz="2000" b="1" dirty="0"/>
          </a:p>
          <a:p>
            <a:r>
              <a:rPr lang="en-GB" sz="2000" b="1" dirty="0" smtClean="0"/>
              <a:t>Joanne Davies </a:t>
            </a:r>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698A-7175-43F5-B6CC-A91FCCF9ED1C}"/>
              </a:ext>
            </a:extLst>
          </p:cNvPr>
          <p:cNvSpPr>
            <a:spLocks noGrp="1"/>
          </p:cNvSpPr>
          <p:nvPr>
            <p:ph type="title"/>
          </p:nvPr>
        </p:nvSpPr>
        <p:spPr>
          <a:xfrm>
            <a:off x="457200" y="692696"/>
            <a:ext cx="8229600" cy="1143000"/>
          </a:xfrm>
        </p:spPr>
        <p:txBody>
          <a:bodyPr/>
          <a:lstStyle/>
          <a:p>
            <a:r>
              <a:rPr lang="en-GB" b="1" dirty="0"/>
              <a:t>Learning Review</a:t>
            </a:r>
          </a:p>
        </p:txBody>
      </p:sp>
      <p:sp>
        <p:nvSpPr>
          <p:cNvPr id="3" name="TextBox 2">
            <a:extLst>
              <a:ext uri="{FF2B5EF4-FFF2-40B4-BE49-F238E27FC236}">
                <a16:creationId xmlns:a16="http://schemas.microsoft.com/office/drawing/2014/main" id="{13D1F6EB-A668-4CA7-B35E-EE21425C0B38}"/>
              </a:ext>
            </a:extLst>
          </p:cNvPr>
          <p:cNvSpPr txBox="1"/>
          <p:nvPr/>
        </p:nvSpPr>
        <p:spPr>
          <a:xfrm>
            <a:off x="971600" y="2492896"/>
            <a:ext cx="7715200" cy="523220"/>
          </a:xfrm>
          <a:prstGeom prst="rect">
            <a:avLst/>
          </a:prstGeom>
          <a:noFill/>
        </p:spPr>
        <p:txBody>
          <a:bodyPr wrap="square" rtlCol="0">
            <a:spAutoFit/>
          </a:bodyPr>
          <a:lstStyle/>
          <a:p>
            <a:pPr algn="ctr"/>
            <a:r>
              <a:rPr lang="en-GB" sz="2800" i="1" dirty="0"/>
              <a:t>What did we cover in our previous Theme?</a:t>
            </a:r>
          </a:p>
        </p:txBody>
      </p:sp>
      <p:pic>
        <p:nvPicPr>
          <p:cNvPr id="5" name="Picture 4" descr="A close up of a sign&#10;&#10;Description automatically generated">
            <a:extLst>
              <a:ext uri="{FF2B5EF4-FFF2-40B4-BE49-F238E27FC236}">
                <a16:creationId xmlns:a16="http://schemas.microsoft.com/office/drawing/2014/main" id="{D2C23ED6-1A9E-43C1-9B0A-14BD76FE8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3841885"/>
            <a:ext cx="1348988" cy="1348988"/>
          </a:xfrm>
          <a:prstGeom prst="rect">
            <a:avLst/>
          </a:prstGeom>
        </p:spPr>
      </p:pic>
    </p:spTree>
    <p:extLst>
      <p:ext uri="{BB962C8B-B14F-4D97-AF65-F5344CB8AC3E}">
        <p14:creationId xmlns:p14="http://schemas.microsoft.com/office/powerpoint/2010/main" val="79589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1844824"/>
            <a:ext cx="8640960"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United Kingdom, opposite sex couples can marry in a civil or religious ceremony. </a:t>
            </a:r>
          </a:p>
          <a:p>
            <a:pPr marL="342900" indent="-342900">
              <a:spcBef>
                <a:spcPts val="600"/>
              </a:spcBef>
              <a:spcAft>
                <a:spcPts val="600"/>
              </a:spcAft>
              <a:buFont typeface="Arial" panose="020B0604020202020204" pitchFamily="34" charset="0"/>
              <a:buChar char="•"/>
            </a:pPr>
            <a:r>
              <a:rPr lang="en-GB" sz="2400" dirty="0"/>
              <a:t>In England and Wales, from 29 March </a:t>
            </a:r>
            <a:r>
              <a:rPr lang="en-GB" sz="2400" dirty="0" smtClean="0"/>
              <a:t>2014 </a:t>
            </a:r>
            <a:r>
              <a:rPr lang="en-GB" sz="2400" dirty="0"/>
              <a:t>same sex couples can marry. </a:t>
            </a:r>
          </a:p>
          <a:p>
            <a:pPr marL="342900" indent="-342900">
              <a:spcBef>
                <a:spcPts val="600"/>
              </a:spcBef>
              <a:spcAft>
                <a:spcPts val="600"/>
              </a:spcAft>
              <a:buFont typeface="Arial" panose="020B0604020202020204" pitchFamily="34" charset="0"/>
              <a:buChar char="•"/>
            </a:pPr>
            <a:r>
              <a:rPr lang="en-GB" sz="2400" dirty="0"/>
              <a:t>Same sex couples can marry in a civil ceremony, but can only get married in a religious ceremony if the religious organisation has agreed to marry same sex couples</a:t>
            </a:r>
            <a:r>
              <a:rPr lang="en-GB" sz="2400" dirty="0" smtClean="0"/>
              <a:t>.</a:t>
            </a:r>
          </a:p>
          <a:p>
            <a:pPr marL="342900" indent="-342900">
              <a:spcBef>
                <a:spcPts val="600"/>
              </a:spcBef>
              <a:spcAft>
                <a:spcPts val="600"/>
              </a:spcAft>
              <a:buFont typeface="Arial" panose="020B0604020202020204" pitchFamily="34" charset="0"/>
              <a:buChar char="•"/>
            </a:pPr>
            <a:r>
              <a:rPr lang="en-GB" sz="2400" dirty="0" smtClean="0"/>
              <a:t>Same </a:t>
            </a:r>
            <a:r>
              <a:rPr lang="en-GB" sz="2400" dirty="0"/>
              <a:t>sex couples cannot marry in the Church of England or the Church in Wales</a:t>
            </a:r>
            <a:r>
              <a:rPr lang="en-GB" sz="2400" dirty="0" smtClean="0"/>
              <a:t>.</a:t>
            </a:r>
          </a:p>
          <a:p>
            <a:pPr marL="342900" indent="-342900">
              <a:spcBef>
                <a:spcPts val="600"/>
              </a:spcBef>
              <a:spcAft>
                <a:spcPts val="600"/>
              </a:spcAft>
              <a:buFont typeface="Arial" panose="020B0604020202020204" pitchFamily="34" charset="0"/>
              <a:buChar char="•"/>
            </a:pPr>
            <a:endParaRPr lang="en-GB" sz="2400" dirty="0"/>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Tree>
    <p:extLst>
      <p:ext uri="{BB962C8B-B14F-4D97-AF65-F5344CB8AC3E}">
        <p14:creationId xmlns:p14="http://schemas.microsoft.com/office/powerpoint/2010/main" val="2311583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95536" y="1484785"/>
            <a:ext cx="8301608"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United Kingdom, opposite sex couples can marry in a civil or religious ceremony. </a:t>
            </a:r>
          </a:p>
          <a:p>
            <a:pPr marL="342900" indent="-342900">
              <a:spcBef>
                <a:spcPts val="600"/>
              </a:spcBef>
              <a:spcAft>
                <a:spcPts val="600"/>
              </a:spcAft>
              <a:buFont typeface="Arial" panose="020B0604020202020204" pitchFamily="34" charset="0"/>
              <a:buChar char="•"/>
            </a:pPr>
            <a:r>
              <a:rPr lang="en-GB" sz="2400" dirty="0"/>
              <a:t>In England and Wales, from 29 March 2014</a:t>
            </a:r>
            <a:r>
              <a:rPr lang="en-GB" sz="2400" dirty="0" smtClean="0"/>
              <a:t>,(in Scotland since December 2014 and in NI since January 2020) </a:t>
            </a:r>
            <a:r>
              <a:rPr lang="en-GB" sz="2400" dirty="0"/>
              <a:t>same sex couples can marry. </a:t>
            </a:r>
          </a:p>
          <a:p>
            <a:pPr marL="342900" indent="-342900">
              <a:spcBef>
                <a:spcPts val="600"/>
              </a:spcBef>
              <a:spcAft>
                <a:spcPts val="600"/>
              </a:spcAft>
              <a:buFont typeface="Arial" panose="020B0604020202020204" pitchFamily="34" charset="0"/>
              <a:buChar char="•"/>
            </a:pPr>
            <a:r>
              <a:rPr lang="en-GB" sz="2400" dirty="0"/>
              <a:t>Same sex couples can marry in a civil ceremony, but can only get married in a religious ceremony if the religious organisation has agreed to marry same sex couples</a:t>
            </a:r>
            <a:r>
              <a:rPr lang="en-GB" sz="2400" dirty="0" smtClean="0"/>
              <a:t>.</a:t>
            </a:r>
          </a:p>
          <a:p>
            <a:pPr marL="342900" indent="-342900">
              <a:spcBef>
                <a:spcPts val="600"/>
              </a:spcBef>
              <a:spcAft>
                <a:spcPts val="600"/>
              </a:spcAft>
              <a:buFont typeface="Arial" panose="020B0604020202020204" pitchFamily="34" charset="0"/>
              <a:buChar char="•"/>
            </a:pPr>
            <a:r>
              <a:rPr lang="en-GB" sz="2400" dirty="0"/>
              <a:t> In 2017 The proportion of marriages which are conducted as religious ceremonies has hit a historic low in England and </a:t>
            </a:r>
            <a:r>
              <a:rPr lang="en-GB" sz="2400" dirty="0" smtClean="0"/>
              <a:t>Wales</a:t>
            </a:r>
            <a:endParaRPr lang="en-GB" sz="2400" dirty="0"/>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Tree>
    <p:extLst>
      <p:ext uri="{BB962C8B-B14F-4D97-AF65-F5344CB8AC3E}">
        <p14:creationId xmlns:p14="http://schemas.microsoft.com/office/powerpoint/2010/main" val="407186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11914" y="1553871"/>
            <a:ext cx="864096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Scotland, from 16 December 2014, same sex couples can marry. Same sex couples who want to marry will be able to give formal notice of their intention to marry to the district registrar. 14 days' clear notice must be given.</a:t>
            </a:r>
          </a:p>
          <a:p>
            <a:pPr marL="342900" indent="-342900">
              <a:spcBef>
                <a:spcPts val="600"/>
              </a:spcBef>
              <a:spcAft>
                <a:spcPts val="600"/>
              </a:spcAft>
              <a:buFont typeface="Arial" panose="020B0604020202020204" pitchFamily="34" charset="0"/>
              <a:buChar char="•"/>
            </a:pPr>
            <a:r>
              <a:rPr lang="en-GB" sz="2400" dirty="0"/>
              <a:t>Same sex couples could not marry in Northern Ireland until the passing of the Northern Ireland (Executive Formation etc) Act 2019 which came into force in January 2020.</a:t>
            </a:r>
          </a:p>
          <a:p>
            <a:pPr marL="342900" indent="-342900">
              <a:spcBef>
                <a:spcPts val="600"/>
              </a:spcBef>
              <a:spcAft>
                <a:spcPts val="600"/>
              </a:spcAft>
              <a:buFont typeface="Arial" panose="020B0604020202020204" pitchFamily="34" charset="0"/>
              <a:buChar char="•"/>
            </a:pPr>
            <a:r>
              <a:rPr lang="en-GB" sz="2400" dirty="0"/>
              <a:t>From 13 March 2014, same sex couples who marry abroad under foreign law are recognised as being married in England and Wales.</a:t>
            </a:r>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Tree>
    <p:extLst>
      <p:ext uri="{BB962C8B-B14F-4D97-AF65-F5344CB8AC3E}">
        <p14:creationId xmlns:p14="http://schemas.microsoft.com/office/powerpoint/2010/main" val="231578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2420888"/>
            <a:ext cx="8640960" cy="27699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If you are 16 or 17 you cannot marry without parental consent.</a:t>
            </a:r>
          </a:p>
          <a:p>
            <a:pPr marL="342900" indent="-342900">
              <a:spcBef>
                <a:spcPts val="600"/>
              </a:spcBef>
              <a:spcAft>
                <a:spcPts val="600"/>
              </a:spcAft>
              <a:buFont typeface="Arial" panose="020B0604020202020204" pitchFamily="34" charset="0"/>
              <a:buChar char="•"/>
            </a:pPr>
            <a:r>
              <a:rPr lang="en-GB" sz="2400" dirty="0"/>
              <a:t> Both parents with parental responsibility must give parental consent. </a:t>
            </a:r>
          </a:p>
          <a:p>
            <a:pPr marL="342900" indent="-342900">
              <a:spcBef>
                <a:spcPts val="600"/>
              </a:spcBef>
              <a:spcAft>
                <a:spcPts val="600"/>
              </a:spcAft>
              <a:buFont typeface="Arial" panose="020B0604020202020204" pitchFamily="34" charset="0"/>
              <a:buChar char="•"/>
            </a:pPr>
            <a:r>
              <a:rPr lang="en-GB" sz="2400" dirty="0"/>
              <a:t>In some circumstances, other people may give parental consent. </a:t>
            </a:r>
          </a:p>
          <a:p>
            <a:pPr marL="342900" indent="-342900">
              <a:spcBef>
                <a:spcPts val="600"/>
              </a:spcBef>
              <a:spcAft>
                <a:spcPts val="600"/>
              </a:spcAft>
              <a:buFont typeface="Arial" panose="020B0604020202020204" pitchFamily="34" charset="0"/>
              <a:buChar char="•"/>
            </a:pPr>
            <a:r>
              <a:rPr lang="en-GB" sz="2400" dirty="0"/>
              <a:t>In Northern Ireland a young person under 18 cannot marry without the consent of certain people.</a:t>
            </a:r>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624636"/>
            <a:ext cx="3960440" cy="461665"/>
          </a:xfrm>
          <a:prstGeom prst="rect">
            <a:avLst/>
          </a:prstGeom>
          <a:noFill/>
        </p:spPr>
        <p:txBody>
          <a:bodyPr wrap="square" rtlCol="0">
            <a:spAutoFit/>
          </a:bodyPr>
          <a:lstStyle/>
          <a:p>
            <a:r>
              <a:rPr lang="en-GB" sz="2400" b="1" dirty="0"/>
              <a:t>Young People</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345261"/>
            <a:ext cx="684721" cy="680095"/>
          </a:xfrm>
          <a:prstGeom prst="rect">
            <a:avLst/>
          </a:prstGeom>
        </p:spPr>
      </p:pic>
    </p:spTree>
    <p:extLst>
      <p:ext uri="{BB962C8B-B14F-4D97-AF65-F5344CB8AC3E}">
        <p14:creationId xmlns:p14="http://schemas.microsoft.com/office/powerpoint/2010/main" val="407924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1844824"/>
            <a:ext cx="8640960"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Some relatives are not allowed to marry. If they do, the marriage will be automatically void even if they do not know they are related. A person cannot marry any of the following relatives:</a:t>
            </a:r>
          </a:p>
        </p:txBody>
      </p:sp>
      <p:sp>
        <p:nvSpPr>
          <p:cNvPr id="4" name="TextBox 3"/>
          <p:cNvSpPr txBox="1"/>
          <p:nvPr/>
        </p:nvSpPr>
        <p:spPr>
          <a:xfrm>
            <a:off x="179512" y="980728"/>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397967"/>
            <a:ext cx="3960440" cy="461665"/>
          </a:xfrm>
          <a:prstGeom prst="rect">
            <a:avLst/>
          </a:prstGeom>
          <a:noFill/>
        </p:spPr>
        <p:txBody>
          <a:bodyPr wrap="square" rtlCol="0">
            <a:spAutoFit/>
          </a:bodyPr>
          <a:lstStyle/>
          <a:p>
            <a:r>
              <a:rPr lang="en-GB" sz="2400" b="1" dirty="0"/>
              <a:t>Relatives who may not marry</a:t>
            </a:r>
          </a:p>
        </p:txBody>
      </p:sp>
      <p:sp>
        <p:nvSpPr>
          <p:cNvPr id="6" name="TextBox 5"/>
          <p:cNvSpPr txBox="1"/>
          <p:nvPr/>
        </p:nvSpPr>
        <p:spPr>
          <a:xfrm>
            <a:off x="1475656" y="3140968"/>
            <a:ext cx="6840760"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a child, including an adopted child</a:t>
            </a:r>
          </a:p>
          <a:p>
            <a:pPr marL="285750" indent="-285750">
              <a:buFont typeface="Arial" panose="020B0604020202020204" pitchFamily="34" charset="0"/>
              <a:buChar char="•"/>
            </a:pPr>
            <a:r>
              <a:rPr lang="en-GB" sz="2000" dirty="0"/>
              <a:t>a parent, including an adoptive parent</a:t>
            </a:r>
          </a:p>
          <a:p>
            <a:pPr marL="285750" indent="-285750">
              <a:buFont typeface="Arial" panose="020B0604020202020204" pitchFamily="34" charset="0"/>
              <a:buChar char="•"/>
            </a:pPr>
            <a:r>
              <a:rPr lang="en-GB" sz="2000" dirty="0"/>
              <a:t>a brother or sister, including a half-brother or half-sister</a:t>
            </a:r>
          </a:p>
          <a:p>
            <a:pPr marL="285750" indent="-285750">
              <a:buFont typeface="Arial" panose="020B0604020202020204" pitchFamily="34" charset="0"/>
              <a:buChar char="•"/>
            </a:pPr>
            <a:r>
              <a:rPr lang="en-GB" sz="2000" dirty="0"/>
              <a:t>a parent's brother or sister, including a half-brother or half-sister</a:t>
            </a:r>
          </a:p>
          <a:p>
            <a:pPr marL="285750" indent="-285750">
              <a:buFont typeface="Arial" panose="020B0604020202020204" pitchFamily="34" charset="0"/>
              <a:buChar char="•"/>
            </a:pPr>
            <a:r>
              <a:rPr lang="en-GB" sz="2000" dirty="0"/>
              <a:t>a grandparent</a:t>
            </a:r>
          </a:p>
          <a:p>
            <a:pPr marL="285750" indent="-285750">
              <a:buFont typeface="Arial" panose="020B0604020202020204" pitchFamily="34" charset="0"/>
              <a:buChar char="•"/>
            </a:pPr>
            <a:r>
              <a:rPr lang="en-GB" sz="2000" dirty="0"/>
              <a:t>a grandchild</a:t>
            </a:r>
          </a:p>
          <a:p>
            <a:pPr marL="285750" indent="-285750">
              <a:buFont typeface="Arial" panose="020B0604020202020204" pitchFamily="34" charset="0"/>
              <a:buChar char="•"/>
            </a:pPr>
            <a:r>
              <a:rPr lang="en-GB" sz="2000" dirty="0"/>
              <a:t>a brother's or sister's, including half-brother's or half-sister's, child.</a:t>
            </a:r>
          </a:p>
        </p:txBody>
      </p:sp>
    </p:spTree>
    <p:extLst>
      <p:ext uri="{BB962C8B-B14F-4D97-AF65-F5344CB8AC3E}">
        <p14:creationId xmlns:p14="http://schemas.microsoft.com/office/powerpoint/2010/main" val="220979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2060848"/>
            <a:ext cx="8640960"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Adopted children and their genetic parents and genetic grandparents may not marry. If they do, the marriage will be automatically void (see under heading Marriages which are not valid) even if they do not know they are related. </a:t>
            </a:r>
          </a:p>
          <a:p>
            <a:pPr marL="342900" indent="-342900">
              <a:spcBef>
                <a:spcPts val="600"/>
              </a:spcBef>
              <a:spcAft>
                <a:spcPts val="600"/>
              </a:spcAft>
              <a:buFont typeface="Arial" panose="020B0604020202020204" pitchFamily="34" charset="0"/>
              <a:buChar char="•"/>
            </a:pPr>
            <a:r>
              <a:rPr lang="en-GB" sz="2400" dirty="0"/>
              <a:t>Adopted children may not marry their adoptive parents but they are allowed to marry the rest of their adoptive family, including their adoptive brother or sister.</a:t>
            </a:r>
          </a:p>
          <a:p>
            <a:pPr marL="342900" indent="-342900">
              <a:spcBef>
                <a:spcPts val="600"/>
              </a:spcBef>
              <a:spcAft>
                <a:spcPts val="600"/>
              </a:spcAft>
              <a:buFont typeface="Arial" panose="020B0604020202020204" pitchFamily="34" charset="0"/>
              <a:buChar char="•"/>
            </a:pPr>
            <a:r>
              <a:rPr lang="en-GB" sz="2400" dirty="0"/>
              <a:t>People who are step relations or in-laws may marry only in certain circumstances.</a:t>
            </a:r>
          </a:p>
        </p:txBody>
      </p:sp>
      <p:sp>
        <p:nvSpPr>
          <p:cNvPr id="4" name="TextBox 3"/>
          <p:cNvSpPr txBox="1"/>
          <p:nvPr/>
        </p:nvSpPr>
        <p:spPr>
          <a:xfrm>
            <a:off x="179512" y="980728"/>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397967"/>
            <a:ext cx="3960440" cy="461665"/>
          </a:xfrm>
          <a:prstGeom prst="rect">
            <a:avLst/>
          </a:prstGeom>
          <a:noFill/>
        </p:spPr>
        <p:txBody>
          <a:bodyPr wrap="square" rtlCol="0">
            <a:spAutoFit/>
          </a:bodyPr>
          <a:lstStyle/>
          <a:p>
            <a:r>
              <a:rPr lang="en-GB" sz="2400" b="1" dirty="0"/>
              <a:t>Relatives who may not marry</a:t>
            </a:r>
          </a:p>
        </p:txBody>
      </p:sp>
    </p:spTree>
    <p:extLst>
      <p:ext uri="{BB962C8B-B14F-4D97-AF65-F5344CB8AC3E}">
        <p14:creationId xmlns:p14="http://schemas.microsoft.com/office/powerpoint/2010/main" val="7070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556792"/>
            <a:ext cx="864096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transsexual person who has applied for and has been granted a full gender recognition certificate by the Gender Recognition Panel can get a new birth certificate which reflects their acquired gender. </a:t>
            </a:r>
          </a:p>
          <a:p>
            <a:pPr marL="342900" indent="-342900">
              <a:spcBef>
                <a:spcPts val="600"/>
              </a:spcBef>
              <a:spcAft>
                <a:spcPts val="600"/>
              </a:spcAft>
              <a:buFont typeface="Arial" panose="020B0604020202020204" pitchFamily="34" charset="0"/>
              <a:buChar char="•"/>
            </a:pPr>
            <a:r>
              <a:rPr lang="en-GB" sz="2400" dirty="0"/>
              <a:t>In England and Wales, they will then be able to marry someone of the opposite or same gender to their acquired gender, or in Northern Ireland, they will then be able to marry someone of the opposite gender. </a:t>
            </a:r>
          </a:p>
          <a:p>
            <a:pPr marL="342900" indent="-342900">
              <a:spcBef>
                <a:spcPts val="600"/>
              </a:spcBef>
              <a:spcAft>
                <a:spcPts val="600"/>
              </a:spcAft>
              <a:buFont typeface="Arial" panose="020B0604020202020204" pitchFamily="34" charset="0"/>
              <a:buChar char="•"/>
            </a:pPr>
            <a:r>
              <a:rPr lang="en-GB" sz="2400" dirty="0"/>
              <a:t>However, if a transsexual person does not have a gender recognition certificate, they are legally considered to be the gender that is on their original birth certificate.</a:t>
            </a:r>
          </a:p>
        </p:txBody>
      </p:sp>
      <p:sp>
        <p:nvSpPr>
          <p:cNvPr id="4" name="TextBox 3"/>
          <p:cNvSpPr txBox="1"/>
          <p:nvPr/>
        </p:nvSpPr>
        <p:spPr>
          <a:xfrm>
            <a:off x="179512" y="764704"/>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181943"/>
            <a:ext cx="3960440" cy="461665"/>
          </a:xfrm>
          <a:prstGeom prst="rect">
            <a:avLst/>
          </a:prstGeom>
          <a:noFill/>
        </p:spPr>
        <p:txBody>
          <a:bodyPr wrap="square" rtlCol="0">
            <a:spAutoFit/>
          </a:bodyPr>
          <a:lstStyle/>
          <a:p>
            <a:r>
              <a:rPr lang="en-GB" sz="2400" b="1" dirty="0"/>
              <a:t>Transsexual people</a:t>
            </a:r>
          </a:p>
        </p:txBody>
      </p:sp>
    </p:spTree>
    <p:extLst>
      <p:ext uri="{BB962C8B-B14F-4D97-AF65-F5344CB8AC3E}">
        <p14:creationId xmlns:p14="http://schemas.microsoft.com/office/powerpoint/2010/main" val="338073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772816"/>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pre-nuptial agreement is a contract entered into before marriage which outlines how a couple wish to divide their money and property if they get divorced. A post-nuptial agreement is similar but entered into after marriage.</a:t>
            </a:r>
          </a:p>
          <a:p>
            <a:pPr marL="342900" indent="-342900">
              <a:spcBef>
                <a:spcPts val="600"/>
              </a:spcBef>
              <a:spcAft>
                <a:spcPts val="600"/>
              </a:spcAft>
              <a:buFont typeface="Arial" panose="020B0604020202020204" pitchFamily="34" charset="0"/>
              <a:buChar char="•"/>
            </a:pPr>
            <a:r>
              <a:rPr lang="en-GB" sz="2400" dirty="0"/>
              <a:t>Pre-nuptial and post-nuptial agreements are now legally binding unless considered to be unfair by the court.</a:t>
            </a:r>
          </a:p>
          <a:p>
            <a:pPr marL="342900" indent="-342900">
              <a:spcBef>
                <a:spcPts val="600"/>
              </a:spcBef>
              <a:spcAft>
                <a:spcPts val="600"/>
              </a:spcAft>
              <a:buFont typeface="Arial" panose="020B0604020202020204" pitchFamily="34" charset="0"/>
              <a:buChar char="•"/>
            </a:pPr>
            <a:r>
              <a:rPr lang="en-GB" sz="2400" dirty="0"/>
              <a:t>You should get legal advice if you are thinking about entering into one of these agreements.</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Pre-nuptial and post-nuptial agreements</a:t>
            </a:r>
          </a:p>
        </p:txBody>
      </p:sp>
    </p:spTree>
    <p:extLst>
      <p:ext uri="{BB962C8B-B14F-4D97-AF65-F5344CB8AC3E}">
        <p14:creationId xmlns:p14="http://schemas.microsoft.com/office/powerpoint/2010/main" val="218525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772816"/>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Same sex couples can only marry in a religious ceremony, if the religious organisation has agreed to carry out same sex weddings, and the premises have been registered for the marriage of same sex couples. </a:t>
            </a:r>
          </a:p>
          <a:p>
            <a:pPr marL="342900" indent="-342900">
              <a:spcBef>
                <a:spcPts val="600"/>
              </a:spcBef>
              <a:spcAft>
                <a:spcPts val="600"/>
              </a:spcAft>
              <a:buFont typeface="Arial" panose="020B0604020202020204" pitchFamily="34" charset="0"/>
              <a:buChar char="•"/>
            </a:pPr>
            <a:r>
              <a:rPr lang="en-GB" sz="2400" dirty="0"/>
              <a:t>Religious organisations or individual ministers do not have to marry same sex couples. </a:t>
            </a:r>
          </a:p>
          <a:p>
            <a:pPr marL="342900" indent="-342900">
              <a:spcBef>
                <a:spcPts val="600"/>
              </a:spcBef>
              <a:spcAft>
                <a:spcPts val="600"/>
              </a:spcAft>
              <a:buFont typeface="Arial" panose="020B0604020202020204" pitchFamily="34" charset="0"/>
              <a:buChar char="•"/>
            </a:pPr>
            <a:r>
              <a:rPr lang="en-GB" sz="2400" dirty="0"/>
              <a:t>Same sex couples cannot marry in The Church of England or the Church in Wales.</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Where can a marriage take place?</a:t>
            </a:r>
          </a:p>
        </p:txBody>
      </p:sp>
    </p:spTree>
    <p:extLst>
      <p:ext uri="{BB962C8B-B14F-4D97-AF65-F5344CB8AC3E}">
        <p14:creationId xmlns:p14="http://schemas.microsoft.com/office/powerpoint/2010/main" val="220410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503040" y="1628800"/>
            <a:ext cx="8640960" cy="43088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dirty="0"/>
              <a:t>a Register Office</a:t>
            </a:r>
          </a:p>
          <a:p>
            <a:pPr marL="342900" indent="-342900">
              <a:spcBef>
                <a:spcPts val="600"/>
              </a:spcBef>
              <a:buFont typeface="Arial" panose="020B0604020202020204" pitchFamily="34" charset="0"/>
              <a:buChar char="•"/>
            </a:pPr>
            <a:r>
              <a:rPr lang="en-GB" dirty="0"/>
              <a:t>premises approved by the local authority such as a hotel</a:t>
            </a:r>
          </a:p>
          <a:p>
            <a:pPr marL="342900" indent="-342900">
              <a:spcBef>
                <a:spcPts val="600"/>
              </a:spcBef>
              <a:buFont typeface="Arial" panose="020B0604020202020204" pitchFamily="34" charset="0"/>
              <a:buChar char="•"/>
            </a:pPr>
            <a:r>
              <a:rPr lang="en-GB" dirty="0"/>
              <a:t>a church of the Church of England, Church in Wales, Church of Ireland, Presbyterian or Roman Catholic Church in N. Ireland (opposite sex couples only)</a:t>
            </a:r>
          </a:p>
          <a:p>
            <a:pPr marL="342900" indent="-342900">
              <a:spcBef>
                <a:spcPts val="600"/>
              </a:spcBef>
              <a:buFont typeface="Arial" panose="020B0604020202020204" pitchFamily="34" charset="0"/>
              <a:buChar char="•"/>
            </a:pPr>
            <a:r>
              <a:rPr lang="en-GB" dirty="0"/>
              <a:t>a synagogue or any other private place if both partners are Jewish</a:t>
            </a:r>
          </a:p>
          <a:p>
            <a:pPr marL="342900" indent="-342900">
              <a:spcBef>
                <a:spcPts val="600"/>
              </a:spcBef>
              <a:buFont typeface="Arial" panose="020B0604020202020204" pitchFamily="34" charset="0"/>
              <a:buChar char="•"/>
            </a:pPr>
            <a:r>
              <a:rPr lang="en-GB" dirty="0"/>
              <a:t>a Meeting House if one or both partners are either members of the Society of Friends (Quakers) or are associated with the Society by attending meetings</a:t>
            </a:r>
          </a:p>
          <a:p>
            <a:pPr marL="342900" indent="-342900">
              <a:spcBef>
                <a:spcPts val="600"/>
              </a:spcBef>
              <a:buFont typeface="Arial" panose="020B0604020202020204" pitchFamily="34" charset="0"/>
              <a:buChar char="•"/>
            </a:pPr>
            <a:r>
              <a:rPr lang="en-GB" dirty="0"/>
              <a:t>any registered religious building (England and Wales only)</a:t>
            </a:r>
          </a:p>
          <a:p>
            <a:pPr marL="342900" indent="-342900">
              <a:spcBef>
                <a:spcPts val="600"/>
              </a:spcBef>
              <a:buFont typeface="Arial" panose="020B0604020202020204" pitchFamily="34" charset="0"/>
              <a:buChar char="•"/>
            </a:pPr>
            <a:r>
              <a:rPr lang="en-GB" dirty="0"/>
              <a:t>the home of one of the partners if the partner is housebound or detained, for example, in prison</a:t>
            </a:r>
          </a:p>
          <a:p>
            <a:pPr marL="342900" indent="-342900">
              <a:spcBef>
                <a:spcPts val="600"/>
              </a:spcBef>
              <a:buFont typeface="Arial" panose="020B0604020202020204" pitchFamily="34" charset="0"/>
              <a:buChar char="•"/>
            </a:pPr>
            <a:r>
              <a:rPr lang="en-GB" dirty="0"/>
              <a:t>a place where one partner is seriously ill and not expected to recover, for example, in hospital</a:t>
            </a:r>
          </a:p>
          <a:p>
            <a:pPr marL="342900" indent="-342900">
              <a:spcBef>
                <a:spcPts val="600"/>
              </a:spcBef>
              <a:buFont typeface="Arial" panose="020B0604020202020204" pitchFamily="34" charset="0"/>
              <a:buChar char="•"/>
            </a:pPr>
            <a:r>
              <a:rPr lang="en-GB" dirty="0"/>
              <a:t>a licensed naval, military or air force chapel.</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Where can a marriage take place?</a:t>
            </a:r>
          </a:p>
        </p:txBody>
      </p:sp>
    </p:spTree>
    <p:extLst>
      <p:ext uri="{BB962C8B-B14F-4D97-AF65-F5344CB8AC3E}">
        <p14:creationId xmlns:p14="http://schemas.microsoft.com/office/powerpoint/2010/main" val="348445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can get married by a civil ceremony or a religious ceremony.</a:t>
            </a:r>
          </a:p>
          <a:p>
            <a:pPr marL="342900" indent="-342900">
              <a:spcBef>
                <a:spcPts val="600"/>
              </a:spcBef>
              <a:spcAft>
                <a:spcPts val="600"/>
              </a:spcAft>
              <a:buFont typeface="Arial" panose="020B0604020202020204" pitchFamily="34" charset="0"/>
              <a:buChar char="•"/>
            </a:pPr>
            <a:r>
              <a:rPr lang="en-GB" sz="2400" dirty="0"/>
              <a:t>In both cases, the following legal requirements must be met:-</a:t>
            </a:r>
          </a:p>
          <a:p>
            <a:pPr marL="342900" indent="-342900">
              <a:spcBef>
                <a:spcPts val="600"/>
              </a:spcBef>
              <a:spcAft>
                <a:spcPts val="600"/>
              </a:spcAft>
              <a:buFont typeface="Arial" panose="020B0604020202020204" pitchFamily="34" charset="0"/>
              <a:buChar char="•"/>
            </a:pPr>
            <a:r>
              <a:rPr lang="en-GB" sz="2400" dirty="0"/>
              <a:t>the marriage must be conducted by a person or in the presence of a person authorised to register marriages in the district</a:t>
            </a:r>
          </a:p>
          <a:p>
            <a:pPr marL="342900" indent="-342900">
              <a:spcBef>
                <a:spcPts val="600"/>
              </a:spcBef>
              <a:spcAft>
                <a:spcPts val="600"/>
              </a:spcAft>
              <a:buFont typeface="Arial" panose="020B0604020202020204" pitchFamily="34" charset="0"/>
              <a:buChar char="•"/>
            </a:pPr>
            <a:r>
              <a:rPr lang="en-GB" sz="2400" dirty="0"/>
              <a:t>the marriage must be entered in the marriage register and signed by both parties, two witnesses, the person who conducted the ceremony and, if that person is not authorised to register marriages, the person who is registering the marriage.</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How to marry?</a:t>
            </a:r>
          </a:p>
        </p:txBody>
      </p:sp>
    </p:spTree>
    <p:extLst>
      <p:ext uri="{BB962C8B-B14F-4D97-AF65-F5344CB8AC3E}">
        <p14:creationId xmlns:p14="http://schemas.microsoft.com/office/powerpoint/2010/main" val="321243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If you marry in the United Kingdom and are already legally married, the marriage will be bigamous and therefore is void. </a:t>
            </a:r>
          </a:p>
          <a:p>
            <a:pPr marL="342900" indent="-342900">
              <a:spcBef>
                <a:spcPts val="600"/>
              </a:spcBef>
              <a:spcAft>
                <a:spcPts val="600"/>
              </a:spcAft>
              <a:buFont typeface="Arial" panose="020B0604020202020204" pitchFamily="34" charset="0"/>
              <a:buChar char="•"/>
            </a:pPr>
            <a:r>
              <a:rPr lang="en-GB" sz="2400" dirty="0"/>
              <a:t>Although it is a criminal offence to marry someone when you are already married, prosecution is not automatic.</a:t>
            </a:r>
          </a:p>
          <a:p>
            <a:pPr marL="342900" indent="-342900">
              <a:spcBef>
                <a:spcPts val="600"/>
              </a:spcBef>
              <a:spcAft>
                <a:spcPts val="600"/>
              </a:spcAft>
              <a:buFont typeface="Arial" panose="020B0604020202020204" pitchFamily="34" charset="0"/>
              <a:buChar char="•"/>
            </a:pPr>
            <a:r>
              <a:rPr lang="en-GB" sz="2400" dirty="0"/>
              <a:t>If you who think you may be about to enter into a bigamous marriage you should seek advice from a specialist solicitor.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Bigamy</a:t>
            </a:r>
          </a:p>
        </p:txBody>
      </p:sp>
    </p:spTree>
    <p:extLst>
      <p:ext uri="{BB962C8B-B14F-4D97-AF65-F5344CB8AC3E}">
        <p14:creationId xmlns:p14="http://schemas.microsoft.com/office/powerpoint/2010/main" val="234681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As long as the legal requirements described earlier are met, there is nothing to prevent you from marrying again in a civil ceremony in the UK if you are widowed or divorced or if you were in a civil partnership that has been dissolved.</a:t>
            </a:r>
          </a:p>
          <a:p>
            <a:pPr marL="342900" indent="-342900">
              <a:spcBef>
                <a:spcPts val="600"/>
              </a:spcBef>
              <a:spcAft>
                <a:spcPts val="600"/>
              </a:spcAft>
              <a:buFont typeface="Arial" panose="020B0604020202020204" pitchFamily="34" charset="0"/>
              <a:buChar char="•"/>
            </a:pPr>
            <a:r>
              <a:rPr lang="en-GB" sz="2400" dirty="0"/>
              <a:t>Religions have different rules about whether someone can remarry in a religious ceremony. </a:t>
            </a:r>
          </a:p>
          <a:p>
            <a:pPr marL="342900" indent="-342900">
              <a:spcBef>
                <a:spcPts val="600"/>
              </a:spcBef>
              <a:spcAft>
                <a:spcPts val="600"/>
              </a:spcAft>
              <a:buFont typeface="Arial" panose="020B0604020202020204" pitchFamily="34" charset="0"/>
              <a:buChar char="•"/>
            </a:pPr>
            <a:r>
              <a:rPr lang="en-GB" sz="2400" dirty="0"/>
              <a:t>If people have been married before, or have been in a civil partnership that is now dissolved, and you want a religious ceremony, you will need to check with an official of the relevant religion.</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Remarriage / Second Marriage</a:t>
            </a:r>
          </a:p>
        </p:txBody>
      </p:sp>
    </p:spTree>
    <p:extLst>
      <p:ext uri="{BB962C8B-B14F-4D97-AF65-F5344CB8AC3E}">
        <p14:creationId xmlns:p14="http://schemas.microsoft.com/office/powerpoint/2010/main" val="316362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Civil Partnership</a:t>
            </a:r>
          </a:p>
        </p:txBody>
      </p:sp>
      <p:sp>
        <p:nvSpPr>
          <p:cNvPr id="3" name="TextBox 2"/>
          <p:cNvSpPr txBox="1"/>
          <p:nvPr/>
        </p:nvSpPr>
        <p:spPr>
          <a:xfrm>
            <a:off x="395536" y="1628800"/>
            <a:ext cx="8640960" cy="363176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As civil partners, you may choose to draw up an agreement, known as a pre-registration agreement, before you register your partnership. </a:t>
            </a:r>
          </a:p>
          <a:p>
            <a:pPr marL="342900" indent="-342900">
              <a:spcBef>
                <a:spcPts val="600"/>
              </a:spcBef>
              <a:spcAft>
                <a:spcPts val="600"/>
              </a:spcAft>
              <a:buFont typeface="Arial" panose="020B0604020202020204" pitchFamily="34" charset="0"/>
              <a:buChar char="•"/>
            </a:pPr>
            <a:r>
              <a:rPr lang="en-GB" sz="2000" dirty="0"/>
              <a:t>A pre-registration agreement can set out your rights and obligations towards each other and, in particular, what should happen if your relationship breaks down. </a:t>
            </a:r>
          </a:p>
          <a:p>
            <a:pPr marL="342900" indent="-342900">
              <a:spcBef>
                <a:spcPts val="600"/>
              </a:spcBef>
              <a:spcAft>
                <a:spcPts val="600"/>
              </a:spcAft>
              <a:buFont typeface="Arial" panose="020B0604020202020204" pitchFamily="34" charset="0"/>
              <a:buChar char="•"/>
            </a:pPr>
            <a:r>
              <a:rPr lang="en-GB" sz="2000" dirty="0"/>
              <a:t>It can include arrangements for children and your personal possessions, for example, the family home and any pensions. Both of you should get independent legal advice when you make an agreement. </a:t>
            </a:r>
          </a:p>
          <a:p>
            <a:pPr marL="342900" indent="-342900">
              <a:spcBef>
                <a:spcPts val="600"/>
              </a:spcBef>
              <a:spcAft>
                <a:spcPts val="600"/>
              </a:spcAft>
              <a:buFont typeface="Arial" panose="020B0604020202020204" pitchFamily="34" charset="0"/>
              <a:buChar char="•"/>
            </a:pPr>
            <a:r>
              <a:rPr lang="en-GB" sz="2000" dirty="0"/>
              <a:t>A pre-registration agreement is </a:t>
            </a:r>
            <a:r>
              <a:rPr lang="en-GB" sz="2000" u="sng" dirty="0"/>
              <a:t>not legally binding </a:t>
            </a:r>
            <a:r>
              <a:rPr lang="en-GB" sz="2000" dirty="0"/>
              <a:t>but could influence the courts if they get involved when your civil partnership breaks down.</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Pre-registration agreements</a:t>
            </a:r>
          </a:p>
        </p:txBody>
      </p:sp>
    </p:spTree>
    <p:extLst>
      <p:ext uri="{BB962C8B-B14F-4D97-AF65-F5344CB8AC3E}">
        <p14:creationId xmlns:p14="http://schemas.microsoft.com/office/powerpoint/2010/main" val="3016658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Civil Partnership</a:t>
            </a:r>
          </a:p>
        </p:txBody>
      </p:sp>
      <p:sp>
        <p:nvSpPr>
          <p:cNvPr id="3" name="TextBox 2"/>
          <p:cNvSpPr txBox="1"/>
          <p:nvPr/>
        </p:nvSpPr>
        <p:spPr>
          <a:xfrm>
            <a:off x="395536" y="1628800"/>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Two civil partners or a same-sex couple living together can jointly adopt a child.</a:t>
            </a:r>
          </a:p>
          <a:p>
            <a:pPr marL="342900" indent="-342900">
              <a:spcBef>
                <a:spcPts val="600"/>
              </a:spcBef>
              <a:spcAft>
                <a:spcPts val="600"/>
              </a:spcAft>
              <a:buFont typeface="Arial" panose="020B0604020202020204" pitchFamily="34" charset="0"/>
              <a:buChar char="•"/>
            </a:pPr>
            <a:r>
              <a:rPr lang="en-GB" sz="2400" dirty="0"/>
              <a:t>You may choose legally to adopt your partner’s child. If you are in a civil partnership, this procedure will be straightforward and not involve an agency, as long as the applicant has lived with the child for at least six months. </a:t>
            </a:r>
          </a:p>
          <a:p>
            <a:pPr marL="342900" indent="-342900">
              <a:spcBef>
                <a:spcPts val="600"/>
              </a:spcBef>
              <a:spcAft>
                <a:spcPts val="600"/>
              </a:spcAft>
              <a:buFont typeface="Arial" panose="020B0604020202020204" pitchFamily="34" charset="0"/>
              <a:buChar char="•"/>
            </a:pPr>
            <a:r>
              <a:rPr lang="en-GB" sz="2400" dirty="0"/>
              <a:t>If you're not in a civil partnership, the procedure is likely to take longer.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Adoption</a:t>
            </a:r>
          </a:p>
        </p:txBody>
      </p:sp>
    </p:spTree>
    <p:extLst>
      <p:ext uri="{BB962C8B-B14F-4D97-AF65-F5344CB8AC3E}">
        <p14:creationId xmlns:p14="http://schemas.microsoft.com/office/powerpoint/2010/main" val="204231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628800"/>
            <a:ext cx="8640960"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Cohabiting relationships are not formalised, and since “cohabitation” can be described and defined in different ways, it is difficult to collect entirely accurate data about it. </a:t>
            </a:r>
          </a:p>
          <a:p>
            <a:pPr algn="r">
              <a:spcBef>
                <a:spcPts val="600"/>
              </a:spcBef>
              <a:spcAft>
                <a:spcPts val="600"/>
              </a:spcAft>
            </a:pPr>
            <a:r>
              <a:rPr lang="en-GB" sz="2400" dirty="0"/>
              <a:t>(Gov.UK, No date: a)</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What is cohabitation?</a:t>
            </a:r>
          </a:p>
        </p:txBody>
      </p:sp>
      <p:sp>
        <p:nvSpPr>
          <p:cNvPr id="5" name="TextBox 4"/>
          <p:cNvSpPr txBox="1"/>
          <p:nvPr/>
        </p:nvSpPr>
        <p:spPr>
          <a:xfrm>
            <a:off x="323528" y="3555098"/>
            <a:ext cx="8712968"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Although there is no legal definition of living together, it generally means to live together as a couple without being married or in a civil partnership.</a:t>
            </a:r>
          </a:p>
        </p:txBody>
      </p:sp>
    </p:spTree>
    <p:extLst>
      <p:ext uri="{BB962C8B-B14F-4D97-AF65-F5344CB8AC3E}">
        <p14:creationId xmlns:p14="http://schemas.microsoft.com/office/powerpoint/2010/main" val="826788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628800"/>
            <a:ext cx="864096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can formalise aspects of your status with a partner by drawing up a legal agreement called a cohabitation contract or living together agreement. </a:t>
            </a:r>
          </a:p>
          <a:p>
            <a:pPr marL="342900" indent="-342900">
              <a:spcBef>
                <a:spcPts val="600"/>
              </a:spcBef>
              <a:spcAft>
                <a:spcPts val="600"/>
              </a:spcAft>
              <a:buFont typeface="Arial" panose="020B0604020202020204" pitchFamily="34" charset="0"/>
              <a:buChar char="•"/>
            </a:pPr>
            <a:r>
              <a:rPr lang="en-GB" sz="2400" dirty="0"/>
              <a:t>A living together agreement outlines the rights and obligations of each partner towards each other. It is not clear whether living together agreements are legally enforceable but they can be useful to remind a couple of their original intentions. </a:t>
            </a:r>
          </a:p>
          <a:p>
            <a:pPr marL="342900" indent="-342900">
              <a:spcBef>
                <a:spcPts val="600"/>
              </a:spcBef>
              <a:spcAft>
                <a:spcPts val="600"/>
              </a:spcAft>
              <a:buFont typeface="Arial" panose="020B0604020202020204" pitchFamily="34" charset="0"/>
              <a:buChar char="•"/>
            </a:pPr>
            <a:r>
              <a:rPr lang="en-GB" sz="2400" dirty="0"/>
              <a:t>In practice, instead of a living together agreement, or as well as, it's possible to make a series of legally enforceable agreements on specific matters, for example, how a jointly-owned house is shared. This should always be done following legal advice.</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Living Together</a:t>
            </a:r>
          </a:p>
        </p:txBody>
      </p:sp>
    </p:spTree>
    <p:extLst>
      <p:ext uri="{BB962C8B-B14F-4D97-AF65-F5344CB8AC3E}">
        <p14:creationId xmlns:p14="http://schemas.microsoft.com/office/powerpoint/2010/main" val="383733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401220"/>
            <a:ext cx="8640960"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Although the terms common-law wife or husband are frequently used to describe a couple who live together, these relationships do not have legal recognition.</a:t>
            </a:r>
          </a:p>
          <a:p>
            <a:pPr marL="342900" indent="-342900">
              <a:spcBef>
                <a:spcPts val="600"/>
              </a:spcBef>
              <a:spcAft>
                <a:spcPts val="600"/>
              </a:spcAft>
              <a:buFont typeface="Arial" panose="020B0604020202020204" pitchFamily="34" charset="0"/>
              <a:buChar char="•"/>
            </a:pPr>
            <a:r>
              <a:rPr lang="en-GB" sz="2400" dirty="0"/>
              <a:t>Although cohabitants do have some legal protection in several areas, cohabitation gives no general legal status to a couple, unlike marriage and civil partnership from which many legal rights and responsibilities flow. </a:t>
            </a:r>
          </a:p>
          <a:p>
            <a:pPr marL="342900" indent="-342900">
              <a:spcBef>
                <a:spcPts val="600"/>
              </a:spcBef>
              <a:spcAft>
                <a:spcPts val="600"/>
              </a:spcAft>
              <a:buFont typeface="Arial" panose="020B0604020202020204" pitchFamily="34" charset="0"/>
              <a:buChar char="•"/>
            </a:pPr>
            <a:r>
              <a:rPr lang="en-GB" sz="2400" dirty="0"/>
              <a:t>Many people are unaware that there is no specific</a:t>
            </a:r>
          </a:p>
          <a:p>
            <a:pPr marL="342900" indent="-342900">
              <a:spcBef>
                <a:spcPts val="600"/>
              </a:spcBef>
              <a:spcAft>
                <a:spcPts val="600"/>
              </a:spcAft>
              <a:buFont typeface="Arial" panose="020B0604020202020204" pitchFamily="34" charset="0"/>
              <a:buChar char="•"/>
            </a:pPr>
            <a:r>
              <a:rPr lang="en-GB" sz="2400" dirty="0"/>
              <a:t>legal status for what is often referred to as a “common law marriage”. This is the case no matter how long the couple lived together and even if they had children together.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Common-law spouses</a:t>
            </a:r>
          </a:p>
        </p:txBody>
      </p:sp>
      <p:sp>
        <p:nvSpPr>
          <p:cNvPr id="5" name="TextBox 4"/>
          <p:cNvSpPr txBox="1"/>
          <p:nvPr/>
        </p:nvSpPr>
        <p:spPr>
          <a:xfrm>
            <a:off x="5631432" y="6220448"/>
            <a:ext cx="3405064" cy="369332"/>
          </a:xfrm>
          <a:prstGeom prst="rect">
            <a:avLst/>
          </a:prstGeom>
          <a:noFill/>
        </p:spPr>
        <p:txBody>
          <a:bodyPr wrap="square" rtlCol="0">
            <a:spAutoFit/>
          </a:bodyPr>
          <a:lstStyle/>
          <a:p>
            <a:r>
              <a:rPr lang="en-GB" dirty="0"/>
              <a:t>Parliamant.UK (2018)</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56376" y="6137074"/>
            <a:ext cx="539726" cy="536079"/>
          </a:xfrm>
          <a:prstGeom prst="rect">
            <a:avLst/>
          </a:prstGeom>
        </p:spPr>
      </p:pic>
    </p:spTree>
    <p:extLst>
      <p:ext uri="{BB962C8B-B14F-4D97-AF65-F5344CB8AC3E}">
        <p14:creationId xmlns:p14="http://schemas.microsoft.com/office/powerpoint/2010/main" val="17738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Banking</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333872" y="1916832"/>
            <a:ext cx="8496944"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If a married couple has a joint bank account, the money is owned jointly regardless of who put it into the account. On the death of one partner, the whole account immediately becomes the property of the other. Debts and overdrafts relating to a joint bank account will be the responsibility of both or either partner, irrespective of who incurred them.</a:t>
            </a:r>
          </a:p>
          <a:p>
            <a:endParaRPr lang="en-GB" sz="2000" dirty="0"/>
          </a:p>
          <a:p>
            <a:pPr marL="342900" indent="-342900">
              <a:buFont typeface="Arial" panose="020B0604020202020204" pitchFamily="34" charset="0"/>
              <a:buChar char="•"/>
            </a:pPr>
            <a:r>
              <a:rPr lang="en-GB" sz="2000" dirty="0"/>
              <a:t>If each partner in a married couple has a separate bank account and one dies, the bank may allow the other partner to withdraw the balance providing the amount is small.</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separate from your partner, you should consider closing an account in joint names to avoid your partner accessing the funds or running up debts which will be your responsibility.</a:t>
            </a:r>
          </a:p>
        </p:txBody>
      </p:sp>
    </p:spTree>
    <p:extLst>
      <p:ext uri="{BB962C8B-B14F-4D97-AF65-F5344CB8AC3E}">
        <p14:creationId xmlns:p14="http://schemas.microsoft.com/office/powerpoint/2010/main" val="317125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Banking</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If you and your civil partner have separate bank accounts and one of you dies, the bank may allow the other one to withdraw any money left in the account. The amount left would need to be small. The bank would probably require proof of your relationship and also proof that your partner has died.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have a joint bank account, the money is owned jointly regardless of who put it into the account. Debts and overdrafts relating to a joint bank account are the responsibility of both you and your partner. This is regardless of whose debt it is.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one of you dies, the whole account immediately becomes the property of the other.</a:t>
            </a:r>
          </a:p>
        </p:txBody>
      </p:sp>
    </p:spTree>
    <p:extLst>
      <p:ext uri="{BB962C8B-B14F-4D97-AF65-F5344CB8AC3E}">
        <p14:creationId xmlns:p14="http://schemas.microsoft.com/office/powerpoint/2010/main" val="5924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Banking</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788218"/>
            <a:ext cx="7200800"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 are living together with your partner and you both have separate bank accounts, neither of you can have access to money held in the other one's account.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one of you dies, any balance in the account will be the property of the person who died and cannot be used until the estate is settled.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partner have a joint bank account, you both have access to the money in the account.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the account is in joint names and one of you dies, the whole account immediately becomes the property of the other partner.</a:t>
            </a:r>
          </a:p>
        </p:txBody>
      </p:sp>
    </p:spTree>
    <p:extLst>
      <p:ext uri="{BB962C8B-B14F-4D97-AF65-F5344CB8AC3E}">
        <p14:creationId xmlns:p14="http://schemas.microsoft.com/office/powerpoint/2010/main" val="88743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Death &amp; Inheritance</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467544" y="2636912"/>
            <a:ext cx="849694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When your married partner dies, you will inherit under the will of the dead partner if it makes provision for you.</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either married partner dies without making a will, the other will inherit all or some of the estate.</a:t>
            </a:r>
          </a:p>
        </p:txBody>
      </p:sp>
    </p:spTree>
    <p:extLst>
      <p:ext uri="{BB962C8B-B14F-4D97-AF65-F5344CB8AC3E}">
        <p14:creationId xmlns:p14="http://schemas.microsoft.com/office/powerpoint/2010/main" val="265868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Death &amp; Inheritance</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420888"/>
            <a:ext cx="828092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If either you or your partner dies without making a will, the other partner will still inherit some or possibly all of your property.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If your civil partner dies and has made a will, you will inherit under the terms of the will if it makes provision for you.</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If property is left to you by your civil partner, you do not have to pay inheritance tax on it.</a:t>
            </a:r>
          </a:p>
        </p:txBody>
      </p:sp>
    </p:spTree>
    <p:extLst>
      <p:ext uri="{BB962C8B-B14F-4D97-AF65-F5344CB8AC3E}">
        <p14:creationId xmlns:p14="http://schemas.microsoft.com/office/powerpoint/2010/main" val="315415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Death &amp; Inheritance</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900544"/>
            <a:ext cx="8208912"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If one of you dies without leaving a will, there are rules about how your property will be distributed. The surviving partner will not automatically inherit anything unless you and your partner owned property together.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When one of you dies and you there is a valid will, the surviving partner will inherit under the terms of the will if it makes provision for them.</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partner are living together, you will each need to make wills to make sure that your partner is provided for.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property is left to you by your partner, you may have to pay inheritance tax on it if it is valued at over a certain amount.</a:t>
            </a:r>
          </a:p>
        </p:txBody>
      </p:sp>
    </p:spTree>
    <p:extLst>
      <p:ext uri="{BB962C8B-B14F-4D97-AF65-F5344CB8AC3E}">
        <p14:creationId xmlns:p14="http://schemas.microsoft.com/office/powerpoint/2010/main" val="2231610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tenants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142537" y="1772816"/>
            <a:ext cx="8965967"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Both married partners have the right to live in the matrimonial home. It does not matter in whose name the tenancy agreement was made. This applies unless a court has ordered otherwise, for example, in the course of separation or divorce proceedings.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ex-partner both agree on who should stay in the home, you can ask the landlord to transfer the tenancy into the name of the partner who is staying. If both names are on the tenancy, you can ask for one of the names to be taken off.</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can't agree on who should stay and you are divorcing, the long-term right to your tenancy can be decided alongside divorce proceedings. The court can transfer the tenancy to your name, even if your partner is the sole tenant, or you and your partner were joint tenants. </a:t>
            </a:r>
          </a:p>
        </p:txBody>
      </p:sp>
    </p:spTree>
    <p:extLst>
      <p:ext uri="{BB962C8B-B14F-4D97-AF65-F5344CB8AC3E}">
        <p14:creationId xmlns:p14="http://schemas.microsoft.com/office/powerpoint/2010/main" val="420942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tenants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you and your civil partner have the right to stay in your home, regardless of whose name is on the tenancy agreement. If your partner asks you to leave, you don't have to go unless a court has ordered you to. A court can order you to leave your home when dealing with the breakdown of your civil partnership.</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your partner dies and your name is not on the tenancy, you may have the right to continue living in the accommodation. If you are in this position, you should get legal advice.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are living in rented accommodation, you may need advice about you rights to stay in the accommodation if your civil partnership ends or if you or your partner dies.</a:t>
            </a:r>
          </a:p>
        </p:txBody>
      </p:sp>
    </p:spTree>
    <p:extLst>
      <p:ext uri="{BB962C8B-B14F-4D97-AF65-F5344CB8AC3E}">
        <p14:creationId xmlns:p14="http://schemas.microsoft.com/office/powerpoint/2010/main" val="232461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Housing - tenants</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900544"/>
            <a:ext cx="8208912"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 live in rented accommodation with your partner, one or both of you may be tenants. If your partner leaves, or asks you to leave and you aren't named on the tenancy agreement, you will usually have no right to stay in the accommodation. This applies whether you live in privately rented or social housing accommodation.</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However, you may, in some circumstances, be able to ask a court to give you short-term rights to stay in the accommodation or to transfer the tenancy into your name. You should get legal advice before doing this.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living together with your partner in rented accommodation, it is usually advisable for you to be joint tenants. This will give you both the same rights and responsibilities. </a:t>
            </a:r>
          </a:p>
        </p:txBody>
      </p:sp>
    </p:spTree>
    <p:extLst>
      <p:ext uri="{BB962C8B-B14F-4D97-AF65-F5344CB8AC3E}">
        <p14:creationId xmlns:p14="http://schemas.microsoft.com/office/powerpoint/2010/main" val="96027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107504" y="144804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married partners have a right to remain in the matrimonial home, regardless of who bought it or has a mortgage on it. This is known as home rights. You will have the right to stay in the home until a court has ordered otherwise, for example, in the course of a separation or divorce settlement.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and your partner are divorcing, the long-term right to ownership of your property can be decided alongside divorce proceedings. The court has the power to transfer property regardless of original ownership. However, if you are not separating legally, the court will only agree to transfer ownership of a property if it is in the best interests of your children.</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are the sole or joint owner of the home, your partner will not be able to sell it without your agreement.</a:t>
            </a:r>
          </a:p>
        </p:txBody>
      </p:sp>
    </p:spTree>
    <p:extLst>
      <p:ext uri="{BB962C8B-B14F-4D97-AF65-F5344CB8AC3E}">
        <p14:creationId xmlns:p14="http://schemas.microsoft.com/office/powerpoint/2010/main" val="356078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107504" y="144804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539552" y="1954341"/>
            <a:ext cx="8280920"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register your home rights, regardless of whether or not you are still living in the home.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will need to register your home rights with either the Land Registry or at the Land Charges Department, depending on whether your home has already been registered or not.</a:t>
            </a:r>
          </a:p>
        </p:txBody>
      </p:sp>
    </p:spTree>
    <p:extLst>
      <p:ext uri="{BB962C8B-B14F-4D97-AF65-F5344CB8AC3E}">
        <p14:creationId xmlns:p14="http://schemas.microsoft.com/office/powerpoint/2010/main" val="31365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132856"/>
            <a:ext cx="8280920"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civil partners have a right to remain in the home, regardless of who bought it or has a mortgage on it. This is known as home rights. You will have the right to stay in the home until a court has ordered otherwise, for example, when dealing with the breakdown of your civil partnership.</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and your partner are ending your civil partnership, the long-term right to ownership of your property can be decided alongside dissolution proceedings. The court has the power to transfer property regardless of original ownership. However, if you are not separating legally, the court will only agree to transfer ownership of a property if it is in the best interests of your children.</a:t>
            </a:r>
          </a:p>
        </p:txBody>
      </p:sp>
    </p:spTree>
    <p:extLst>
      <p:ext uri="{BB962C8B-B14F-4D97-AF65-F5344CB8AC3E}">
        <p14:creationId xmlns:p14="http://schemas.microsoft.com/office/powerpoint/2010/main" val="67821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132856"/>
            <a:ext cx="8280920"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t>If you are the sole or joint owner of the home, your partner will not be able to sell it without your agreement.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register your home rights, regardless of whether or not you are still living in the home.</a:t>
            </a:r>
          </a:p>
        </p:txBody>
      </p:sp>
    </p:spTree>
    <p:extLst>
      <p:ext uri="{BB962C8B-B14F-4D97-AF65-F5344CB8AC3E}">
        <p14:creationId xmlns:p14="http://schemas.microsoft.com/office/powerpoint/2010/main" val="204067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owner occupiers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Cohabitants</a:t>
            </a:r>
          </a:p>
        </p:txBody>
      </p:sp>
      <p:sp>
        <p:nvSpPr>
          <p:cNvPr id="7" name="TextBox 6"/>
          <p:cNvSpPr txBox="1"/>
          <p:nvPr/>
        </p:nvSpPr>
        <p:spPr>
          <a:xfrm>
            <a:off x="251520" y="2113587"/>
            <a:ext cx="8965967"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A property may be owned in the sole name of one partner or may be owned jointly.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the sole owner, you have a right to stay in the home. However, your partner may be able to claim a 'beneficial interest' in it – see below.</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joint owners, you and your partner have equal rights to stay in the home.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59524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owner occupiers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Cohabitants</a:t>
            </a:r>
          </a:p>
        </p:txBody>
      </p:sp>
      <p:sp>
        <p:nvSpPr>
          <p:cNvPr id="7" name="TextBox 6"/>
          <p:cNvSpPr txBox="1"/>
          <p:nvPr/>
        </p:nvSpPr>
        <p:spPr>
          <a:xfrm>
            <a:off x="251520" y="2113587"/>
            <a:ext cx="8965967"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your partner is the sole owner, you may have no rights to remain in the home if you are asked to leave.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don't have children and your partner is the sole owner, the only way you may be able to claim long-term rights to the property is if you are able to show you have a 'beneficial interest' in it. This is a way of getting a court to formally recognise contributions you have made towards the home.</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27269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Marriage / Cohabitation Debate</a:t>
            </a:r>
          </a:p>
        </p:txBody>
      </p:sp>
      <p:sp>
        <p:nvSpPr>
          <p:cNvPr id="3" name="TextBox 2"/>
          <p:cNvSpPr txBox="1"/>
          <p:nvPr/>
        </p:nvSpPr>
        <p:spPr>
          <a:xfrm>
            <a:off x="539552" y="1268760"/>
            <a:ext cx="7920880" cy="830997"/>
          </a:xfrm>
          <a:prstGeom prst="rect">
            <a:avLst/>
          </a:prstGeom>
          <a:noFill/>
        </p:spPr>
        <p:txBody>
          <a:bodyPr wrap="square" rtlCol="0">
            <a:spAutoFit/>
          </a:bodyPr>
          <a:lstStyle/>
          <a:p>
            <a:pPr algn="ctr"/>
            <a:r>
              <a:rPr lang="en-GB" sz="2400" i="1" dirty="0"/>
              <a:t>Watch the following videos and summarise the key points in the marriage / cohabitation debate.</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1097" y="3789040"/>
            <a:ext cx="981046" cy="103480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07704" y="2387789"/>
            <a:ext cx="820459" cy="820459"/>
          </a:xfrm>
          <a:prstGeom prst="rect">
            <a:avLst/>
          </a:prstGeom>
        </p:spPr>
      </p:pic>
      <p:sp>
        <p:nvSpPr>
          <p:cNvPr id="7" name="TextBox 6"/>
          <p:cNvSpPr txBox="1"/>
          <p:nvPr/>
        </p:nvSpPr>
        <p:spPr>
          <a:xfrm>
            <a:off x="2843808" y="2564904"/>
            <a:ext cx="6120680" cy="369332"/>
          </a:xfrm>
          <a:prstGeom prst="rect">
            <a:avLst/>
          </a:prstGeom>
          <a:noFill/>
        </p:spPr>
        <p:txBody>
          <a:bodyPr wrap="square" rtlCol="0">
            <a:spAutoFit/>
          </a:bodyPr>
          <a:lstStyle/>
          <a:p>
            <a:r>
              <a:rPr lang="en-GB" dirty="0"/>
              <a:t>Guided Study Activity: The Marriage Cohabitation Debate</a:t>
            </a:r>
          </a:p>
        </p:txBody>
      </p:sp>
      <p:sp>
        <p:nvSpPr>
          <p:cNvPr id="8" name="TextBox 7"/>
          <p:cNvSpPr txBox="1"/>
          <p:nvPr/>
        </p:nvSpPr>
        <p:spPr>
          <a:xfrm>
            <a:off x="35496" y="4897531"/>
            <a:ext cx="2232248" cy="369332"/>
          </a:xfrm>
          <a:prstGeom prst="rect">
            <a:avLst/>
          </a:prstGeom>
          <a:noFill/>
        </p:spPr>
        <p:txBody>
          <a:bodyPr wrap="square" rtlCol="0">
            <a:spAutoFit/>
          </a:bodyPr>
          <a:lstStyle/>
          <a:p>
            <a:pPr algn="ctr"/>
            <a:r>
              <a:rPr lang="en-GB" dirty="0"/>
              <a:t>BBC News 2011</a:t>
            </a:r>
          </a:p>
        </p:txBody>
      </p:sp>
      <p:pic>
        <p:nvPicPr>
          <p:cNvPr id="9" name="Picture 8">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15816" y="3789040"/>
            <a:ext cx="981046" cy="1034802"/>
          </a:xfrm>
          <a:prstGeom prst="rect">
            <a:avLst/>
          </a:prstGeom>
        </p:spPr>
      </p:pic>
      <p:sp>
        <p:nvSpPr>
          <p:cNvPr id="10" name="TextBox 9"/>
          <p:cNvSpPr txBox="1"/>
          <p:nvPr/>
        </p:nvSpPr>
        <p:spPr>
          <a:xfrm>
            <a:off x="2411760" y="4871183"/>
            <a:ext cx="2232248" cy="646331"/>
          </a:xfrm>
          <a:prstGeom prst="rect">
            <a:avLst/>
          </a:prstGeom>
          <a:noFill/>
        </p:spPr>
        <p:txBody>
          <a:bodyPr wrap="square" rtlCol="0">
            <a:spAutoFit/>
          </a:bodyPr>
          <a:lstStyle/>
          <a:p>
            <a:pPr algn="ctr"/>
            <a:r>
              <a:rPr lang="en-GB" dirty="0"/>
              <a:t>Catholic News Agency 2011</a:t>
            </a:r>
          </a:p>
        </p:txBody>
      </p:sp>
      <p:pic>
        <p:nvPicPr>
          <p:cNvPr id="11" name="Picture 10">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08793" y="3789040"/>
            <a:ext cx="981046" cy="1034802"/>
          </a:xfrm>
          <a:prstGeom prst="rect">
            <a:avLst/>
          </a:prstGeom>
        </p:spPr>
      </p:pic>
      <p:sp>
        <p:nvSpPr>
          <p:cNvPr id="12" name="TextBox 11"/>
          <p:cNvSpPr txBox="1"/>
          <p:nvPr/>
        </p:nvSpPr>
        <p:spPr>
          <a:xfrm>
            <a:off x="4644008" y="4871182"/>
            <a:ext cx="2232248" cy="646331"/>
          </a:xfrm>
          <a:prstGeom prst="rect">
            <a:avLst/>
          </a:prstGeom>
          <a:noFill/>
        </p:spPr>
        <p:txBody>
          <a:bodyPr wrap="square" rtlCol="0">
            <a:spAutoFit/>
          </a:bodyPr>
          <a:lstStyle/>
          <a:p>
            <a:pPr algn="ctr"/>
            <a:r>
              <a:rPr lang="en-GB" dirty="0"/>
              <a:t>The Atheist Voice 2014</a:t>
            </a:r>
          </a:p>
        </p:txBody>
      </p:sp>
      <p:pic>
        <p:nvPicPr>
          <p:cNvPr id="13" name="Picture 12">
            <a:hlinkClick r:id="rId7"/>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08304" y="3789040"/>
            <a:ext cx="981046" cy="1034802"/>
          </a:xfrm>
          <a:prstGeom prst="rect">
            <a:avLst/>
          </a:prstGeom>
        </p:spPr>
      </p:pic>
      <p:sp>
        <p:nvSpPr>
          <p:cNvPr id="14" name="TextBox 13"/>
          <p:cNvSpPr txBox="1"/>
          <p:nvPr/>
        </p:nvSpPr>
        <p:spPr>
          <a:xfrm>
            <a:off x="6732240" y="4863756"/>
            <a:ext cx="2232248" cy="646331"/>
          </a:xfrm>
          <a:prstGeom prst="rect">
            <a:avLst/>
          </a:prstGeom>
          <a:noFill/>
        </p:spPr>
        <p:txBody>
          <a:bodyPr wrap="square" rtlCol="0">
            <a:spAutoFit/>
          </a:bodyPr>
          <a:lstStyle/>
          <a:p>
            <a:pPr algn="ctr"/>
            <a:r>
              <a:rPr lang="en-GB" dirty="0"/>
              <a:t>Resolution Solicitors 2017</a:t>
            </a:r>
          </a:p>
        </p:txBody>
      </p:sp>
      <p:sp>
        <p:nvSpPr>
          <p:cNvPr id="15" name="TextBox 14"/>
          <p:cNvSpPr txBox="1"/>
          <p:nvPr/>
        </p:nvSpPr>
        <p:spPr>
          <a:xfrm>
            <a:off x="2843808" y="5678646"/>
            <a:ext cx="5372229" cy="954107"/>
          </a:xfrm>
          <a:prstGeom prst="rect">
            <a:avLst/>
          </a:prstGeom>
          <a:noFill/>
        </p:spPr>
        <p:txBody>
          <a:bodyPr wrap="square" rtlCol="0">
            <a:spAutoFit/>
          </a:bodyPr>
          <a:lstStyle/>
          <a:p>
            <a:pPr algn="ctr"/>
            <a:r>
              <a:rPr lang="en-GB" sz="2800" b="1" dirty="0"/>
              <a:t>What bias can you detect in any of the contributions?</a:t>
            </a:r>
          </a:p>
        </p:txBody>
      </p:sp>
    </p:spTree>
    <p:extLst>
      <p:ext uri="{BB962C8B-B14F-4D97-AF65-F5344CB8AC3E}">
        <p14:creationId xmlns:p14="http://schemas.microsoft.com/office/powerpoint/2010/main" val="276363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10" grpId="0"/>
      <p:bldP spid="12" grpId="0"/>
      <p:bldP spid="14" grpId="0"/>
      <p:bldP spid="1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158" y="116632"/>
            <a:ext cx="8229600" cy="360040"/>
          </a:xfrm>
        </p:spPr>
        <p:txBody>
          <a:bodyPr>
            <a:normAutofit fontScale="90000"/>
          </a:bodyPr>
          <a:lstStyle/>
          <a:p>
            <a:r>
              <a:rPr lang="en-GB" b="1" dirty="0"/>
              <a:t>References</a:t>
            </a:r>
          </a:p>
        </p:txBody>
      </p:sp>
      <p:sp>
        <p:nvSpPr>
          <p:cNvPr id="3" name="TextBox 2"/>
          <p:cNvSpPr txBox="1"/>
          <p:nvPr/>
        </p:nvSpPr>
        <p:spPr>
          <a:xfrm>
            <a:off x="401719" y="1484784"/>
            <a:ext cx="8424936" cy="830997"/>
          </a:xfrm>
          <a:prstGeom prst="rect">
            <a:avLst/>
          </a:prstGeom>
          <a:noFill/>
        </p:spPr>
        <p:txBody>
          <a:bodyPr wrap="square" rtlCol="0">
            <a:spAutoFit/>
          </a:bodyPr>
          <a:lstStyle/>
          <a:p>
            <a:r>
              <a:rPr lang="en-GB" sz="1600" dirty="0"/>
              <a:t>Gov.UK (No Date: b) Marriages and civil partnerships in the UK </a:t>
            </a:r>
          </a:p>
          <a:p>
            <a:pPr lvl="1"/>
            <a:r>
              <a:rPr lang="en-GB" sz="1600" dirty="0"/>
              <a:t>Available at: </a:t>
            </a:r>
            <a:r>
              <a:rPr lang="en-GB" sz="1600" dirty="0">
                <a:hlinkClick r:id="rId2"/>
              </a:rPr>
              <a:t>https://www.gov.uk/marriages-civil-partnerships/what-you-need-to-do</a:t>
            </a:r>
            <a:r>
              <a:rPr lang="en-GB" sz="1600" dirty="0"/>
              <a:t> [Accessed 18/02/2019]</a:t>
            </a:r>
          </a:p>
        </p:txBody>
      </p:sp>
      <p:sp>
        <p:nvSpPr>
          <p:cNvPr id="4" name="TextBox 3"/>
          <p:cNvSpPr txBox="1"/>
          <p:nvPr/>
        </p:nvSpPr>
        <p:spPr>
          <a:xfrm>
            <a:off x="383526" y="2348880"/>
            <a:ext cx="8424936" cy="830997"/>
          </a:xfrm>
          <a:prstGeom prst="rect">
            <a:avLst/>
          </a:prstGeom>
          <a:noFill/>
        </p:spPr>
        <p:txBody>
          <a:bodyPr wrap="square" rtlCol="0">
            <a:spAutoFit/>
          </a:bodyPr>
          <a:lstStyle/>
          <a:p>
            <a:r>
              <a:rPr lang="en-GB" sz="1600" dirty="0"/>
              <a:t>Gov.UK (No Date: c) </a:t>
            </a:r>
            <a:r>
              <a:rPr lang="en-GB" sz="1600" dirty="0" err="1"/>
              <a:t>NIDirect</a:t>
            </a:r>
            <a:r>
              <a:rPr lang="en-GB" sz="1600" dirty="0"/>
              <a:t>: Marriage and Registration</a:t>
            </a:r>
          </a:p>
          <a:p>
            <a:pPr lvl="1"/>
            <a:r>
              <a:rPr lang="en-GB" sz="1600" dirty="0"/>
              <a:t>Available at: </a:t>
            </a:r>
            <a:r>
              <a:rPr lang="en-GB" sz="1600" dirty="0">
                <a:hlinkClick r:id="rId3"/>
              </a:rPr>
              <a:t>https://www.nidirect.gov.uk/information-and-services/births-deaths-marriages-and-civil-partnerships/marriage-and-registration</a:t>
            </a:r>
            <a:r>
              <a:rPr lang="en-GB" sz="1600" dirty="0"/>
              <a:t> [Accessed 18/02/2019]</a:t>
            </a:r>
          </a:p>
        </p:txBody>
      </p:sp>
      <p:sp>
        <p:nvSpPr>
          <p:cNvPr id="5" name="TextBox 4"/>
          <p:cNvSpPr txBox="1"/>
          <p:nvPr/>
        </p:nvSpPr>
        <p:spPr>
          <a:xfrm>
            <a:off x="428965" y="4290988"/>
            <a:ext cx="8424936" cy="830997"/>
          </a:xfrm>
          <a:prstGeom prst="rect">
            <a:avLst/>
          </a:prstGeom>
          <a:noFill/>
        </p:spPr>
        <p:txBody>
          <a:bodyPr wrap="square" rtlCol="0">
            <a:spAutoFit/>
          </a:bodyPr>
          <a:lstStyle/>
          <a:p>
            <a:r>
              <a:rPr lang="en-GB" sz="1600" dirty="0"/>
              <a:t>Office for National Statistics (No Date: ) Marriage, cohabitation and civil partnerships Available at: </a:t>
            </a:r>
            <a:r>
              <a:rPr lang="en-GB" sz="1600" dirty="0">
                <a:hlinkClick r:id="rId4"/>
              </a:rPr>
              <a:t>https://www.ons.gov.uk/peoplepopulationandcommunity/birthsdeathsandmarriages/marriagecohabitationandcivilpartnerships</a:t>
            </a:r>
            <a:r>
              <a:rPr lang="en-GB" sz="1600" dirty="0"/>
              <a:t> [Accessed 18/02/2019]</a:t>
            </a:r>
          </a:p>
        </p:txBody>
      </p:sp>
      <p:sp>
        <p:nvSpPr>
          <p:cNvPr id="6" name="TextBox 5"/>
          <p:cNvSpPr txBox="1"/>
          <p:nvPr/>
        </p:nvSpPr>
        <p:spPr>
          <a:xfrm>
            <a:off x="401719" y="629422"/>
            <a:ext cx="8424936" cy="830997"/>
          </a:xfrm>
          <a:prstGeom prst="rect">
            <a:avLst/>
          </a:prstGeom>
          <a:noFill/>
        </p:spPr>
        <p:txBody>
          <a:bodyPr wrap="square" rtlCol="0">
            <a:spAutoFit/>
          </a:bodyPr>
          <a:lstStyle/>
          <a:p>
            <a:r>
              <a:rPr lang="en-GB" sz="1600" dirty="0"/>
              <a:t>Gov.UK (No Date: a) Cohabitation: the financial consequences of relationship breakdown</a:t>
            </a:r>
          </a:p>
          <a:p>
            <a:pPr lvl="1"/>
            <a:r>
              <a:rPr lang="en-GB" sz="1600" dirty="0"/>
              <a:t>Available at: </a:t>
            </a:r>
            <a:r>
              <a:rPr lang="en-GB" sz="1600" dirty="0">
                <a:hlinkClick r:id="rId5"/>
              </a:rPr>
              <a:t>https://www.gov.uk/government/publications/cohabitation-the-financial-consequences-of-relationship-breakdown</a:t>
            </a:r>
            <a:r>
              <a:rPr lang="en-GB" sz="1600" dirty="0"/>
              <a:t> [Accessed 18/02/2019]</a:t>
            </a:r>
          </a:p>
        </p:txBody>
      </p:sp>
      <p:sp>
        <p:nvSpPr>
          <p:cNvPr id="7" name="TextBox 6"/>
          <p:cNvSpPr txBox="1"/>
          <p:nvPr/>
        </p:nvSpPr>
        <p:spPr>
          <a:xfrm>
            <a:off x="439158" y="5157192"/>
            <a:ext cx="7949266" cy="830997"/>
          </a:xfrm>
          <a:prstGeom prst="rect">
            <a:avLst/>
          </a:prstGeom>
          <a:noFill/>
        </p:spPr>
        <p:txBody>
          <a:bodyPr wrap="square" rtlCol="0">
            <a:spAutoFit/>
          </a:bodyPr>
          <a:lstStyle/>
          <a:p>
            <a:r>
              <a:rPr lang="en-GB" sz="1600" dirty="0"/>
              <a:t>Parliament.UK (2018) Briefing Paper: “Common-law marriage” and Cohabitation </a:t>
            </a:r>
            <a:r>
              <a:rPr lang="en-GB" sz="1600" dirty="0" err="1"/>
              <a:t>Avaialable</a:t>
            </a:r>
            <a:r>
              <a:rPr lang="en-GB" sz="1600" dirty="0"/>
              <a:t> at: </a:t>
            </a:r>
            <a:r>
              <a:rPr lang="en-GB" sz="1600" dirty="0">
                <a:hlinkClick r:id="rId6"/>
              </a:rPr>
              <a:t>https://researchbriefings.files.parliament.uk/documents/SN03372/SN03372.pdf</a:t>
            </a:r>
          </a:p>
          <a:p>
            <a:r>
              <a:rPr lang="en-GB" sz="1600" dirty="0"/>
              <a:t>[Accessed 18/02/2019] </a:t>
            </a:r>
          </a:p>
        </p:txBody>
      </p:sp>
      <p:sp>
        <p:nvSpPr>
          <p:cNvPr id="8" name="TextBox 7"/>
          <p:cNvSpPr txBox="1"/>
          <p:nvPr/>
        </p:nvSpPr>
        <p:spPr>
          <a:xfrm>
            <a:off x="467544" y="3212976"/>
            <a:ext cx="8424936" cy="1077218"/>
          </a:xfrm>
          <a:prstGeom prst="rect">
            <a:avLst/>
          </a:prstGeom>
          <a:noFill/>
        </p:spPr>
        <p:txBody>
          <a:bodyPr wrap="square" rtlCol="0">
            <a:spAutoFit/>
          </a:bodyPr>
          <a:lstStyle/>
          <a:p>
            <a:r>
              <a:rPr lang="en-GB" sz="1600" dirty="0"/>
              <a:t>Law Commission, The (2007) Cohabitation: The Financial Consequences of Relationship</a:t>
            </a:r>
          </a:p>
          <a:p>
            <a:r>
              <a:rPr lang="en-GB" sz="1600" dirty="0"/>
              <a:t>Breakdown Available at: </a:t>
            </a:r>
            <a:r>
              <a:rPr lang="en-GB" sz="1600" dirty="0">
                <a:hlinkClick r:id="rId7"/>
              </a:rPr>
              <a:t>https://assets.publishing.service.gov.uk/government/uploads/system/uploads/attachment_data/file/228881/7182.pdf</a:t>
            </a:r>
            <a:r>
              <a:rPr lang="en-GB" sz="1600" dirty="0"/>
              <a:t> [Accessed 18/02/2019]</a:t>
            </a:r>
          </a:p>
        </p:txBody>
      </p:sp>
    </p:spTree>
    <p:extLst>
      <p:ext uri="{BB962C8B-B14F-4D97-AF65-F5344CB8AC3E}">
        <p14:creationId xmlns:p14="http://schemas.microsoft.com/office/powerpoint/2010/main" val="3365705953"/>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423</TotalTime>
  <Words>3980</Words>
  <Application>Microsoft Office PowerPoint</Application>
  <PresentationFormat>On-screen Show (4:3)</PresentationFormat>
  <Paragraphs>255</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UWTSD PPT Template</vt:lpstr>
      <vt:lpstr>SJSI6022 Individuals and Families: Living in a Contemporary World               Theme 4: Marriage, Civil Partnership and Cohabitation</vt:lpstr>
      <vt:lpstr>Learning Review</vt:lpstr>
      <vt:lpstr>Marriage</vt:lpstr>
      <vt:lpstr>Marriage</vt:lpstr>
      <vt:lpstr>Marriage</vt:lpstr>
      <vt:lpstr>Marriage</vt:lpstr>
      <vt:lpstr>Marriage</vt:lpstr>
      <vt:lpstr>Marriage</vt:lpstr>
      <vt:lpstr>Marriage</vt:lpstr>
      <vt:lpstr>Marriage</vt:lpstr>
      <vt:lpstr>Marriage</vt:lpstr>
      <vt:lpstr>Marriage</vt:lpstr>
      <vt:lpstr>Marriage</vt:lpstr>
      <vt:lpstr>Marriage</vt:lpstr>
      <vt:lpstr>Marriage</vt:lpstr>
      <vt:lpstr>Civil Partnership</vt:lpstr>
      <vt:lpstr>Civil Partnership</vt:lpstr>
      <vt:lpstr>Cohabitation / Living Together</vt:lpstr>
      <vt:lpstr>Cohabitation / Living Together</vt:lpstr>
      <vt:lpstr>Cohabitation / Living Together</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Marriage / Cohabitation Debate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54</cp:revision>
  <dcterms:created xsi:type="dcterms:W3CDTF">2016-09-29T11:33:04Z</dcterms:created>
  <dcterms:modified xsi:type="dcterms:W3CDTF">2020-11-23T12:45:47Z</dcterms:modified>
</cp:coreProperties>
</file>