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9"/>
  </p:notesMasterIdLst>
  <p:sldIdLst>
    <p:sldId id="272" r:id="rId2"/>
    <p:sldId id="414" r:id="rId3"/>
    <p:sldId id="415" r:id="rId4"/>
    <p:sldId id="299" r:id="rId5"/>
    <p:sldId id="417" r:id="rId6"/>
    <p:sldId id="258" r:id="rId7"/>
    <p:sldId id="397" r:id="rId8"/>
    <p:sldId id="398" r:id="rId9"/>
    <p:sldId id="399" r:id="rId10"/>
    <p:sldId id="400" r:id="rId11"/>
    <p:sldId id="401" r:id="rId12"/>
    <p:sldId id="402" r:id="rId13"/>
    <p:sldId id="257" r:id="rId14"/>
    <p:sldId id="259" r:id="rId15"/>
    <p:sldId id="347" r:id="rId16"/>
    <p:sldId id="348" r:id="rId17"/>
    <p:sldId id="349" r:id="rId18"/>
    <p:sldId id="350" r:id="rId19"/>
    <p:sldId id="351" r:id="rId20"/>
    <p:sldId id="352" r:id="rId21"/>
    <p:sldId id="353" r:id="rId22"/>
    <p:sldId id="354" r:id="rId23"/>
    <p:sldId id="355" r:id="rId24"/>
    <p:sldId id="356" r:id="rId25"/>
    <p:sldId id="357" r:id="rId26"/>
    <p:sldId id="358" r:id="rId27"/>
    <p:sldId id="359" r:id="rId28"/>
    <p:sldId id="360" r:id="rId29"/>
    <p:sldId id="361" r:id="rId30"/>
    <p:sldId id="362" r:id="rId31"/>
    <p:sldId id="363" r:id="rId32"/>
    <p:sldId id="364" r:id="rId33"/>
    <p:sldId id="365" r:id="rId34"/>
    <p:sldId id="366" r:id="rId35"/>
    <p:sldId id="367" r:id="rId36"/>
    <p:sldId id="368" r:id="rId37"/>
    <p:sldId id="369" r:id="rId38"/>
    <p:sldId id="370" r:id="rId39"/>
    <p:sldId id="371" r:id="rId40"/>
    <p:sldId id="260" r:id="rId41"/>
    <p:sldId id="271" r:id="rId42"/>
    <p:sldId id="403" r:id="rId43"/>
    <p:sldId id="404" r:id="rId44"/>
    <p:sldId id="261" r:id="rId45"/>
    <p:sldId id="262" r:id="rId46"/>
    <p:sldId id="269" r:id="rId47"/>
    <p:sldId id="268" r:id="rId48"/>
    <p:sldId id="263" r:id="rId49"/>
    <p:sldId id="264" r:id="rId50"/>
    <p:sldId id="265" r:id="rId51"/>
    <p:sldId id="270" r:id="rId52"/>
    <p:sldId id="266" r:id="rId53"/>
    <p:sldId id="267" r:id="rId54"/>
    <p:sldId id="273" r:id="rId55"/>
    <p:sldId id="275" r:id="rId56"/>
    <p:sldId id="276" r:id="rId57"/>
    <p:sldId id="277" r:id="rId58"/>
    <p:sldId id="278" r:id="rId59"/>
    <p:sldId id="284" r:id="rId60"/>
    <p:sldId id="285" r:id="rId61"/>
    <p:sldId id="282" r:id="rId62"/>
    <p:sldId id="283" r:id="rId63"/>
    <p:sldId id="405" r:id="rId64"/>
    <p:sldId id="281" r:id="rId65"/>
    <p:sldId id="279" r:id="rId66"/>
    <p:sldId id="280" r:id="rId67"/>
    <p:sldId id="274" r:id="rId68"/>
    <p:sldId id="286" r:id="rId69"/>
    <p:sldId id="256" r:id="rId70"/>
    <p:sldId id="418" r:id="rId71"/>
    <p:sldId id="419" r:id="rId72"/>
    <p:sldId id="372" r:id="rId73"/>
    <p:sldId id="373" r:id="rId74"/>
    <p:sldId id="374" r:id="rId75"/>
    <p:sldId id="375" r:id="rId76"/>
    <p:sldId id="376" r:id="rId77"/>
    <p:sldId id="377" r:id="rId78"/>
    <p:sldId id="378" r:id="rId79"/>
    <p:sldId id="379" r:id="rId80"/>
    <p:sldId id="380" r:id="rId81"/>
    <p:sldId id="382" r:id="rId82"/>
    <p:sldId id="420" r:id="rId83"/>
    <p:sldId id="386" r:id="rId84"/>
    <p:sldId id="387" r:id="rId85"/>
    <p:sldId id="388" r:id="rId86"/>
    <p:sldId id="389" r:id="rId87"/>
    <p:sldId id="390" r:id="rId88"/>
    <p:sldId id="393" r:id="rId89"/>
    <p:sldId id="391" r:id="rId90"/>
    <p:sldId id="392" r:id="rId91"/>
    <p:sldId id="287" r:id="rId92"/>
    <p:sldId id="288" r:id="rId93"/>
    <p:sldId id="289" r:id="rId94"/>
    <p:sldId id="298" r:id="rId95"/>
    <p:sldId id="292" r:id="rId96"/>
    <p:sldId id="295" r:id="rId97"/>
    <p:sldId id="290" r:id="rId98"/>
    <p:sldId id="291" r:id="rId99"/>
    <p:sldId id="324" r:id="rId100"/>
    <p:sldId id="395" r:id="rId101"/>
    <p:sldId id="339" r:id="rId102"/>
    <p:sldId id="340" r:id="rId103"/>
    <p:sldId id="341" r:id="rId104"/>
    <p:sldId id="342" r:id="rId105"/>
    <p:sldId id="343" r:id="rId106"/>
    <p:sldId id="344" r:id="rId107"/>
    <p:sldId id="345" r:id="rId108"/>
    <p:sldId id="396" r:id="rId109"/>
    <p:sldId id="413" r:id="rId110"/>
    <p:sldId id="406" r:id="rId111"/>
    <p:sldId id="407" r:id="rId112"/>
    <p:sldId id="408" r:id="rId113"/>
    <p:sldId id="409" r:id="rId114"/>
    <p:sldId id="410" r:id="rId115"/>
    <p:sldId id="412" r:id="rId116"/>
    <p:sldId id="411" r:id="rId117"/>
    <p:sldId id="416" r:id="rId1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D8EB34-4F8E-457E-8A03-74E1B8E6E31E}" type="datetimeFigureOut">
              <a:rPr lang="en-GB" smtClean="0"/>
              <a:t>19/11/2020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534D4B-003B-4618-BCAE-99B46D5B5BBE}" type="slidenum">
              <a:rPr lang="en-GB" smtClean="0"/>
              <a:t>‹#›</a:t>
            </a:fld>
            <a:endParaRPr lang="en-GB"/>
          </a:p>
        </p:txBody>
      </p:sp>
    </p:spTree>
    <p:extLst>
      <p:ext uri="{BB962C8B-B14F-4D97-AF65-F5344CB8AC3E}">
        <p14:creationId xmlns:p14="http://schemas.microsoft.com/office/powerpoint/2010/main" val="3720956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a550fecdbf_4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a550fecdbf_4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Google Shape;474;ga550fecdbf_3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5" name="Google Shape;475;ga550fecdbf_3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ga550fecdbf_3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6" name="Google Shape;496;ga550fecdbf_3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ga550fecdbf_3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4" name="Google Shape;514;ga550fecdbf_3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ga550fecdbf_3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0" name="Google Shape;530;ga550fecdbf_3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2"/>
        <p:cNvGrpSpPr/>
        <p:nvPr/>
      </p:nvGrpSpPr>
      <p:grpSpPr>
        <a:xfrm>
          <a:off x="0" y="0"/>
          <a:ext cx="0" cy="0"/>
          <a:chOff x="0" y="0"/>
          <a:chExt cx="0" cy="0"/>
        </a:xfrm>
      </p:grpSpPr>
      <p:sp>
        <p:nvSpPr>
          <p:cNvPr id="553" name="Google Shape;553;ga550fecdbf_3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4" name="Google Shape;554;ga550fecdbf_3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6"/>
        <p:cNvGrpSpPr/>
        <p:nvPr/>
      </p:nvGrpSpPr>
      <p:grpSpPr>
        <a:xfrm>
          <a:off x="0" y="0"/>
          <a:ext cx="0" cy="0"/>
          <a:chOff x="0" y="0"/>
          <a:chExt cx="0" cy="0"/>
        </a:xfrm>
      </p:grpSpPr>
      <p:sp>
        <p:nvSpPr>
          <p:cNvPr id="577" name="Google Shape;577;ga550fecdbf_3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8" name="Google Shape;578;ga550fecdbf_3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ga550fecdbf_0_1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3" name="Google Shape;593;ga550fecdbf_0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E3013-9A9B-4ED5-813B-2B25608855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4F51B7-406A-4547-B393-198E23163C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4C749F-587F-435D-A22D-F5EA27565E67}"/>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5" name="Footer Placeholder 4">
            <a:extLst>
              <a:ext uri="{FF2B5EF4-FFF2-40B4-BE49-F238E27FC236}">
                <a16:creationId xmlns:a16="http://schemas.microsoft.com/office/drawing/2014/main" id="{9CE31E37-C3F4-46C2-83AA-46869DE9FA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59E0D-A2F8-4432-95B1-D3A6372FC00D}"/>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634292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BC5CD-AC56-4A9A-BB27-6A33827C27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582578-72F8-43A9-8124-0F3B925B6C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27659-BBD4-40BE-AF2C-E1A845D4B0E4}"/>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5" name="Footer Placeholder 4">
            <a:extLst>
              <a:ext uri="{FF2B5EF4-FFF2-40B4-BE49-F238E27FC236}">
                <a16:creationId xmlns:a16="http://schemas.microsoft.com/office/drawing/2014/main" id="{1C8A560D-D973-4CA2-A1DF-57A39C40F9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150F1-EBCE-42D8-B329-F467931CFDA9}"/>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124466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5B9E0-F582-4C0C-884C-C83248BF4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7B38F8-5F1F-4314-80F1-794DBCAA05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4701B9-823D-4402-A506-75049B4655C9}"/>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5" name="Footer Placeholder 4">
            <a:extLst>
              <a:ext uri="{FF2B5EF4-FFF2-40B4-BE49-F238E27FC236}">
                <a16:creationId xmlns:a16="http://schemas.microsoft.com/office/drawing/2014/main" id="{28F48611-3EE2-430D-A58D-C73DE55264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B92278-4F5F-46FD-88F6-F4B3E9AA91C0}"/>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3367786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4F78F-2176-4251-B347-20CE33B837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085036-6FF1-4247-B7D4-A5FDDF5453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0D119F-3BFF-4DA2-A65A-5641431E24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94EA49-A3FC-4D39-8E57-8169D17BF9E1}"/>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6" name="Footer Placeholder 5">
            <a:extLst>
              <a:ext uri="{FF2B5EF4-FFF2-40B4-BE49-F238E27FC236}">
                <a16:creationId xmlns:a16="http://schemas.microsoft.com/office/drawing/2014/main" id="{45EAFEBA-2FE8-47CE-9047-1C7CAD2113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3C1FE6-EE8D-44D5-9EE9-61E94FE96C75}"/>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510069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CEAE6-C9DB-41E8-9452-BA288AE8B3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01FF57-971D-4241-93F1-EFFDB9FCAE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2BFE50-4BF4-4F57-A185-44281B25BE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5E3CFF-D85E-45DC-BE45-F3D80D216A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98AD63-F047-475F-88AC-8D78C39C72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C40237-5C19-4889-926C-101772B98F82}"/>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8" name="Footer Placeholder 7">
            <a:extLst>
              <a:ext uri="{FF2B5EF4-FFF2-40B4-BE49-F238E27FC236}">
                <a16:creationId xmlns:a16="http://schemas.microsoft.com/office/drawing/2014/main" id="{6CCC38DD-8D7F-498E-9900-3616933703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5CBF2A-50EF-452F-9315-F5E42C661139}"/>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151858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60E5-D989-492A-B9E0-85ED532B22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F79D8C-E0B1-4127-954A-812EB7F8C62B}"/>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4" name="Footer Placeholder 3">
            <a:extLst>
              <a:ext uri="{FF2B5EF4-FFF2-40B4-BE49-F238E27FC236}">
                <a16:creationId xmlns:a16="http://schemas.microsoft.com/office/drawing/2014/main" id="{5DF130C8-1C35-4081-901D-F3E73C3E720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6215A6-20A6-4AE7-81F4-E3DE1FD4E422}"/>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3918158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7A4A41-662E-4624-8498-19C812DD3BA3}"/>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3" name="Footer Placeholder 2">
            <a:extLst>
              <a:ext uri="{FF2B5EF4-FFF2-40B4-BE49-F238E27FC236}">
                <a16:creationId xmlns:a16="http://schemas.microsoft.com/office/drawing/2014/main" id="{E7F0D9EA-44A0-4880-A15B-5D52BA9C98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036566-6340-4B78-8424-6D96A6FC516E}"/>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557087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11927-E5F6-47F5-8772-5FFADA1EAA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22B11C-E63D-43DC-9745-55962DFFB0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8232D9-E895-433D-B337-EF5316D420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639355-03B2-482E-84C0-3CC149C77EF9}"/>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6" name="Footer Placeholder 5">
            <a:extLst>
              <a:ext uri="{FF2B5EF4-FFF2-40B4-BE49-F238E27FC236}">
                <a16:creationId xmlns:a16="http://schemas.microsoft.com/office/drawing/2014/main" id="{6CA88186-DF33-4923-B3D8-E02CA8D58A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E2EC4-B4AF-4077-BF52-8BFDBBF38707}"/>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2578758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CE39-E315-401E-A828-979BCEF4A1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743C95A-B209-44E8-9478-49253360B2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D7AB23-C622-4D9A-A0FA-343F0E4DB4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3270C0-7B25-4987-B29B-4E70C9E3EFB1}"/>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6" name="Footer Placeholder 5">
            <a:extLst>
              <a:ext uri="{FF2B5EF4-FFF2-40B4-BE49-F238E27FC236}">
                <a16:creationId xmlns:a16="http://schemas.microsoft.com/office/drawing/2014/main" id="{F6B21EA7-D40C-4282-A9B7-64024B8C39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1B4DF5-3E38-4BB8-8347-23975D094B9E}"/>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186141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12AA-F33E-4F7E-BB4C-E71B2F3ADD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9474AE-5190-49DB-B39F-F6FF03DC0B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B3291-AA01-433D-A0D5-4A2385809C1A}"/>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5" name="Footer Placeholder 4">
            <a:extLst>
              <a:ext uri="{FF2B5EF4-FFF2-40B4-BE49-F238E27FC236}">
                <a16:creationId xmlns:a16="http://schemas.microsoft.com/office/drawing/2014/main" id="{7AAE3DC7-0B19-49BF-A7A4-944862DCB3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5D5E86-ED3C-4A70-AABB-C7C871EADB7B}"/>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139287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F68BDA-A36A-44D9-B3F3-6D55A6DE00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E17850-C521-4D16-B590-89EB8392D4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77E84-33AA-4743-A453-4827659E8593}"/>
              </a:ext>
            </a:extLst>
          </p:cNvPr>
          <p:cNvSpPr>
            <a:spLocks noGrp="1"/>
          </p:cNvSpPr>
          <p:nvPr>
            <p:ph type="dt" sz="half" idx="10"/>
          </p:nvPr>
        </p:nvSpPr>
        <p:spPr/>
        <p:txBody>
          <a:bodyPr/>
          <a:lstStyle/>
          <a:p>
            <a:fld id="{D5224265-2701-4277-B58A-50C293A7DB29}" type="datetimeFigureOut">
              <a:rPr lang="en-GB" smtClean="0"/>
              <a:t>19/11/2020</a:t>
            </a:fld>
            <a:endParaRPr lang="en-GB"/>
          </a:p>
        </p:txBody>
      </p:sp>
      <p:sp>
        <p:nvSpPr>
          <p:cNvPr id="5" name="Footer Placeholder 4">
            <a:extLst>
              <a:ext uri="{FF2B5EF4-FFF2-40B4-BE49-F238E27FC236}">
                <a16:creationId xmlns:a16="http://schemas.microsoft.com/office/drawing/2014/main" id="{F435C0CF-4CD9-491A-AB40-1A8430D7B5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FF2C7E-57CF-413A-9226-17AB07B708FC}"/>
              </a:ext>
            </a:extLst>
          </p:cNvPr>
          <p:cNvSpPr>
            <a:spLocks noGrp="1"/>
          </p:cNvSpPr>
          <p:nvPr>
            <p:ph type="sldNum" sz="quarter" idx="12"/>
          </p:nvPr>
        </p:nvSpPr>
        <p:spPr/>
        <p:txBody>
          <a:bodyPr/>
          <a:lstStyle/>
          <a:p>
            <a:fld id="{56120300-B8DC-4F9B-BF86-25C2161F423F}" type="slidenum">
              <a:rPr lang="en-GB" smtClean="0"/>
              <a:t>‹#›</a:t>
            </a:fld>
            <a:endParaRPr lang="en-GB"/>
          </a:p>
        </p:txBody>
      </p:sp>
    </p:spTree>
    <p:extLst>
      <p:ext uri="{BB962C8B-B14F-4D97-AF65-F5344CB8AC3E}">
        <p14:creationId xmlns:p14="http://schemas.microsoft.com/office/powerpoint/2010/main" val="2945189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954F4B-96F3-410C-9F3E-401671CFF0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A6C200-4782-4FE9-BDC2-758808C50C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BEE552-16D4-44BE-8D14-92E34CC710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24265-2701-4277-B58A-50C293A7DB29}" type="datetimeFigureOut">
              <a:rPr lang="en-GB" smtClean="0"/>
              <a:t>19/11/2020</a:t>
            </a:fld>
            <a:endParaRPr lang="en-GB"/>
          </a:p>
        </p:txBody>
      </p:sp>
      <p:sp>
        <p:nvSpPr>
          <p:cNvPr id="5" name="Footer Placeholder 4">
            <a:extLst>
              <a:ext uri="{FF2B5EF4-FFF2-40B4-BE49-F238E27FC236}">
                <a16:creationId xmlns:a16="http://schemas.microsoft.com/office/drawing/2014/main" id="{633BF81A-3618-469A-8E95-8B3C0A58AC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0525C7-9D78-4C67-909A-D603D20F97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120300-B8DC-4F9B-BF86-25C2161F423F}" type="slidenum">
              <a:rPr lang="en-GB" smtClean="0"/>
              <a:t>‹#›</a:t>
            </a:fld>
            <a:endParaRPr lang="en-GB"/>
          </a:p>
        </p:txBody>
      </p:sp>
    </p:spTree>
    <p:extLst>
      <p:ext uri="{BB962C8B-B14F-4D97-AF65-F5344CB8AC3E}">
        <p14:creationId xmlns:p14="http://schemas.microsoft.com/office/powerpoint/2010/main" val="25704270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7.jpeg"/><Relationship Id="rId7" Type="http://schemas.openxmlformats.org/officeDocument/2006/relationships/image" Target="../media/image41.jpeg"/><Relationship Id="rId2" Type="http://schemas.openxmlformats.org/officeDocument/2006/relationships/image" Target="../media/image36.jpeg"/><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28.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image" Target="../media/image44.jpeg"/><Relationship Id="rId7" Type="http://schemas.openxmlformats.org/officeDocument/2006/relationships/image" Target="../media/image48.jpeg"/><Relationship Id="rId2" Type="http://schemas.openxmlformats.org/officeDocument/2006/relationships/image" Target="../media/image43.jpeg"/><Relationship Id="rId1" Type="http://schemas.openxmlformats.org/officeDocument/2006/relationships/slideLayout" Target="../slideLayouts/slideLayout2.xml"/><Relationship Id="rId6" Type="http://schemas.openxmlformats.org/officeDocument/2006/relationships/image" Target="../media/image47.jpeg"/><Relationship Id="rId5" Type="http://schemas.openxmlformats.org/officeDocument/2006/relationships/image" Target="../media/image46.jpeg"/><Relationship Id="rId4" Type="http://schemas.openxmlformats.org/officeDocument/2006/relationships/image" Target="../media/image45.jpeg"/></Relationships>
</file>

<file path=ppt/slides/_rels/slide2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3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7.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s>
</file>

<file path=ppt/slides/_rels/slide3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7.xml"/><Relationship Id="rId4" Type="http://schemas.openxmlformats.org/officeDocument/2006/relationships/image" Target="../media/image62.jpeg"/></Relationships>
</file>

<file path=ppt/slides/_rels/slide3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7.xml"/><Relationship Id="rId4" Type="http://schemas.openxmlformats.org/officeDocument/2006/relationships/image" Target="../media/image67.jpeg"/></Relationships>
</file>

<file path=ppt/slides/_rels/slide34.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2.xml"/><Relationship Id="rId5" Type="http://schemas.openxmlformats.org/officeDocument/2006/relationships/image" Target="../media/image72.jpeg"/><Relationship Id="rId4" Type="http://schemas.openxmlformats.org/officeDocument/2006/relationships/image" Target="../media/image71.jpeg"/></Relationships>
</file>

<file path=ppt/slides/_rels/slide36.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7.xml"/><Relationship Id="rId4" Type="http://schemas.openxmlformats.org/officeDocument/2006/relationships/image" Target="../media/image75.jpeg"/></Relationships>
</file>

<file path=ppt/slides/_rels/slide37.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1.jpeg"/><Relationship Id="rId2" Type="http://schemas.openxmlformats.org/officeDocument/2006/relationships/image" Target="../media/image76.jpeg"/><Relationship Id="rId1" Type="http://schemas.openxmlformats.org/officeDocument/2006/relationships/slideLayout" Target="../slideLayouts/slideLayout7.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38.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jpeg"/><Relationship Id="rId1" Type="http://schemas.openxmlformats.org/officeDocument/2006/relationships/slideLayout" Target="../slideLayouts/slideLayout7.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jpeg"/></Relationships>
</file>

<file path=ppt/slides/_rels/slide39.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7.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40.xml.rels><?xml version="1.0" encoding="UTF-8" standalone="yes"?>
<Relationships xmlns="http://schemas.openxmlformats.org/package/2006/relationships"><Relationship Id="rId8" Type="http://schemas.openxmlformats.org/officeDocument/2006/relationships/hyperlink" Target="https://www.youtube.com/watch?v=eLa2-zOr-Fg&amp;t=280s" TargetMode="External"/><Relationship Id="rId13" Type="http://schemas.openxmlformats.org/officeDocument/2006/relationships/image" Target="../media/image96.jpeg"/><Relationship Id="rId3" Type="http://schemas.openxmlformats.org/officeDocument/2006/relationships/hyperlink" Target="https://www.youtube.com/watch?v=zWri57zjHRA" TargetMode="External"/><Relationship Id="rId7" Type="http://schemas.openxmlformats.org/officeDocument/2006/relationships/hyperlink" Target="https://www.youtube.com/user/CastIronCarousel" TargetMode="External"/><Relationship Id="rId12" Type="http://schemas.openxmlformats.org/officeDocument/2006/relationships/image" Target="../media/image95.jpeg"/><Relationship Id="rId2" Type="http://schemas.openxmlformats.org/officeDocument/2006/relationships/hyperlink" Target="https://castironcarousel.tumblr.com/" TargetMode="External"/><Relationship Id="rId1" Type="http://schemas.openxmlformats.org/officeDocument/2006/relationships/slideLayout" Target="../slideLayouts/slideLayout7.xml"/><Relationship Id="rId6" Type="http://schemas.openxmlformats.org/officeDocument/2006/relationships/hyperlink" Target="https://www.youtube.com/watch?v=hyR3zaooZ0w" TargetMode="External"/><Relationship Id="rId11" Type="http://schemas.openxmlformats.org/officeDocument/2006/relationships/image" Target="../media/image94.jpeg"/><Relationship Id="rId5" Type="http://schemas.openxmlformats.org/officeDocument/2006/relationships/hyperlink" Target="https://www.youtube.com/watch?v=8zqUprOVCC0" TargetMode="External"/><Relationship Id="rId10" Type="http://schemas.openxmlformats.org/officeDocument/2006/relationships/image" Target="../media/image93.jpeg"/><Relationship Id="rId4" Type="http://schemas.openxmlformats.org/officeDocument/2006/relationships/hyperlink" Target="https://www.youtube.com/watch?v=tEGxmpdMMKc" TargetMode="External"/><Relationship Id="rId9" Type="http://schemas.openxmlformats.org/officeDocument/2006/relationships/image" Target="../media/image92.jpeg"/></Relationships>
</file>

<file path=ppt/slides/_rels/slide41.xml.rels><?xml version="1.0" encoding="UTF-8" standalone="yes"?>
<Relationships xmlns="http://schemas.openxmlformats.org/package/2006/relationships"><Relationship Id="rId3" Type="http://schemas.openxmlformats.org/officeDocument/2006/relationships/hyperlink" Target="http://www.colour-affects.co.uk/psychological-properties-of-colours" TargetMode="External"/><Relationship Id="rId2" Type="http://schemas.openxmlformats.org/officeDocument/2006/relationships/hyperlink" Target="http://www.arttherapyblog.com/online/color-meanings-symbolism/#.X4W5eNBKjIU"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7.xml"/><Relationship Id="rId6" Type="http://schemas.openxmlformats.org/officeDocument/2006/relationships/image" Target="../media/image101.jpeg"/><Relationship Id="rId5" Type="http://schemas.openxmlformats.org/officeDocument/2006/relationships/image" Target="../media/image100.jpeg"/><Relationship Id="rId4" Type="http://schemas.openxmlformats.org/officeDocument/2006/relationships/image" Target="../media/image99.jpeg"/></Relationships>
</file>

<file path=ppt/slides/_rels/slide43.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7.xml"/><Relationship Id="rId5" Type="http://schemas.openxmlformats.org/officeDocument/2006/relationships/image" Target="../media/image105.jpeg"/><Relationship Id="rId4" Type="http://schemas.openxmlformats.org/officeDocument/2006/relationships/image" Target="../media/image104.jpeg"/></Relationships>
</file>

<file path=ppt/slides/_rels/slide44.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6.xml"/><Relationship Id="rId5" Type="http://schemas.openxmlformats.org/officeDocument/2006/relationships/image" Target="../media/image109.jpeg"/><Relationship Id="rId4" Type="http://schemas.openxmlformats.org/officeDocument/2006/relationships/image" Target="../media/image108.jpeg"/></Relationships>
</file>

<file path=ppt/slides/_rels/slide45.xml.rels><?xml version="1.0" encoding="UTF-8" standalone="yes"?>
<Relationships xmlns="http://schemas.openxmlformats.org/package/2006/relationships"><Relationship Id="rId3" Type="http://schemas.openxmlformats.org/officeDocument/2006/relationships/image" Target="../media/image111.jpeg"/><Relationship Id="rId7" Type="http://schemas.openxmlformats.org/officeDocument/2006/relationships/image" Target="../media/image115.jpeg"/><Relationship Id="rId2" Type="http://schemas.openxmlformats.org/officeDocument/2006/relationships/image" Target="../media/image110.jpeg"/><Relationship Id="rId1" Type="http://schemas.openxmlformats.org/officeDocument/2006/relationships/slideLayout" Target="../slideLayouts/slideLayout6.xml"/><Relationship Id="rId6" Type="http://schemas.openxmlformats.org/officeDocument/2006/relationships/image" Target="../media/image114.jpeg"/><Relationship Id="rId5" Type="http://schemas.openxmlformats.org/officeDocument/2006/relationships/image" Target="../media/image113.jpeg"/><Relationship Id="rId4" Type="http://schemas.openxmlformats.org/officeDocument/2006/relationships/image" Target="../media/image112.jpeg"/></Relationships>
</file>

<file path=ppt/slides/_rels/slide46.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7.xml"/><Relationship Id="rId4" Type="http://schemas.openxmlformats.org/officeDocument/2006/relationships/image" Target="../media/image118.jpeg"/></Relationships>
</file>

<file path=ppt/slides/_rels/slide47.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119.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22.jpeg"/><Relationship Id="rId2" Type="http://schemas.openxmlformats.org/officeDocument/2006/relationships/image" Target="../media/image121.jpeg"/><Relationship Id="rId1" Type="http://schemas.openxmlformats.org/officeDocument/2006/relationships/slideLayout" Target="../slideLayouts/slideLayout7.xml"/><Relationship Id="rId5" Type="http://schemas.openxmlformats.org/officeDocument/2006/relationships/image" Target="../media/image124.jpeg"/><Relationship Id="rId4" Type="http://schemas.openxmlformats.org/officeDocument/2006/relationships/image" Target="../media/image123.jpeg"/></Relationships>
</file>

<file path=ppt/slides/_rels/slide49.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7.xml"/><Relationship Id="rId4" Type="http://schemas.openxmlformats.org/officeDocument/2006/relationships/image" Target="../media/image127.jpeg"/></Relationships>
</file>

<file path=ppt/slides/_rels/slide50.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7.xml"/><Relationship Id="rId5" Type="http://schemas.openxmlformats.org/officeDocument/2006/relationships/image" Target="../media/image54.jpeg"/><Relationship Id="rId4" Type="http://schemas.openxmlformats.org/officeDocument/2006/relationships/image" Target="../media/image130.jpeg"/></Relationships>
</file>

<file path=ppt/slides/_rels/slide51.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image" Target="../media/image131.jpeg"/><Relationship Id="rId1" Type="http://schemas.openxmlformats.org/officeDocument/2006/relationships/slideLayout" Target="../slideLayouts/slideLayout6.xml"/><Relationship Id="rId6" Type="http://schemas.openxmlformats.org/officeDocument/2006/relationships/image" Target="../media/image135.jpeg"/><Relationship Id="rId5" Type="http://schemas.openxmlformats.org/officeDocument/2006/relationships/image" Target="../media/image134.jpeg"/><Relationship Id="rId4" Type="http://schemas.openxmlformats.org/officeDocument/2006/relationships/image" Target="../media/image133.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37.jpeg"/><Relationship Id="rId7" Type="http://schemas.openxmlformats.org/officeDocument/2006/relationships/image" Target="../media/image141.jpeg"/><Relationship Id="rId2" Type="http://schemas.openxmlformats.org/officeDocument/2006/relationships/image" Target="../media/image136.jpeg"/><Relationship Id="rId1" Type="http://schemas.openxmlformats.org/officeDocument/2006/relationships/slideLayout" Target="../slideLayouts/slideLayout6.xml"/><Relationship Id="rId6" Type="http://schemas.openxmlformats.org/officeDocument/2006/relationships/image" Target="../media/image140.jpeg"/><Relationship Id="rId5" Type="http://schemas.openxmlformats.org/officeDocument/2006/relationships/image" Target="../media/image139.jpeg"/><Relationship Id="rId4" Type="http://schemas.openxmlformats.org/officeDocument/2006/relationships/image" Target="../media/image138.jpeg"/></Relationships>
</file>

<file path=ppt/slides/_rels/slide55.xml.rels><?xml version="1.0" encoding="UTF-8" standalone="yes"?>
<Relationships xmlns="http://schemas.openxmlformats.org/package/2006/relationships"><Relationship Id="rId3" Type="http://schemas.openxmlformats.org/officeDocument/2006/relationships/image" Target="../media/image143.jpeg"/><Relationship Id="rId7" Type="http://schemas.openxmlformats.org/officeDocument/2006/relationships/image" Target="../media/image147.jpeg"/><Relationship Id="rId2" Type="http://schemas.openxmlformats.org/officeDocument/2006/relationships/image" Target="../media/image142.jpeg"/><Relationship Id="rId1" Type="http://schemas.openxmlformats.org/officeDocument/2006/relationships/slideLayout" Target="../slideLayouts/slideLayout7.xml"/><Relationship Id="rId6" Type="http://schemas.openxmlformats.org/officeDocument/2006/relationships/image" Target="../media/image146.jpeg"/><Relationship Id="rId5" Type="http://schemas.openxmlformats.org/officeDocument/2006/relationships/image" Target="../media/image145.jpeg"/><Relationship Id="rId4" Type="http://schemas.openxmlformats.org/officeDocument/2006/relationships/image" Target="../media/image144.jpeg"/></Relationships>
</file>

<file path=ppt/slides/_rels/slide56.xml.rels><?xml version="1.0" encoding="UTF-8" standalone="yes"?>
<Relationships xmlns="http://schemas.openxmlformats.org/package/2006/relationships"><Relationship Id="rId3" Type="http://schemas.openxmlformats.org/officeDocument/2006/relationships/image" Target="../media/image149.jpeg"/><Relationship Id="rId7" Type="http://schemas.openxmlformats.org/officeDocument/2006/relationships/image" Target="../media/image153.jpeg"/><Relationship Id="rId2" Type="http://schemas.openxmlformats.org/officeDocument/2006/relationships/image" Target="../media/image148.jpeg"/><Relationship Id="rId1" Type="http://schemas.openxmlformats.org/officeDocument/2006/relationships/slideLayout" Target="../slideLayouts/slideLayout7.xml"/><Relationship Id="rId6" Type="http://schemas.openxmlformats.org/officeDocument/2006/relationships/image" Target="../media/image152.jpeg"/><Relationship Id="rId5" Type="http://schemas.openxmlformats.org/officeDocument/2006/relationships/image" Target="../media/image151.jpeg"/><Relationship Id="rId4" Type="http://schemas.openxmlformats.org/officeDocument/2006/relationships/image" Target="../media/image150.jpeg"/></Relationships>
</file>

<file path=ppt/slides/_rels/slide57.xml.rels><?xml version="1.0" encoding="UTF-8" standalone="yes"?>
<Relationships xmlns="http://schemas.openxmlformats.org/package/2006/relationships"><Relationship Id="rId3" Type="http://schemas.openxmlformats.org/officeDocument/2006/relationships/image" Target="../media/image155.jpeg"/><Relationship Id="rId7" Type="http://schemas.openxmlformats.org/officeDocument/2006/relationships/image" Target="../media/image159.jpeg"/><Relationship Id="rId2" Type="http://schemas.openxmlformats.org/officeDocument/2006/relationships/image" Target="../media/image154.jpeg"/><Relationship Id="rId1" Type="http://schemas.openxmlformats.org/officeDocument/2006/relationships/slideLayout" Target="../slideLayouts/slideLayout7.xml"/><Relationship Id="rId6" Type="http://schemas.openxmlformats.org/officeDocument/2006/relationships/image" Target="../media/image158.jpeg"/><Relationship Id="rId5" Type="http://schemas.openxmlformats.org/officeDocument/2006/relationships/image" Target="../media/image157.jpeg"/><Relationship Id="rId4" Type="http://schemas.openxmlformats.org/officeDocument/2006/relationships/image" Target="../media/image156.jpeg"/></Relationships>
</file>

<file path=ppt/slides/_rels/slide58.xml.rels><?xml version="1.0" encoding="UTF-8" standalone="yes"?>
<Relationships xmlns="http://schemas.openxmlformats.org/package/2006/relationships"><Relationship Id="rId8" Type="http://schemas.openxmlformats.org/officeDocument/2006/relationships/image" Target="../media/image166.jpeg"/><Relationship Id="rId3" Type="http://schemas.openxmlformats.org/officeDocument/2006/relationships/image" Target="../media/image161.jpeg"/><Relationship Id="rId7" Type="http://schemas.openxmlformats.org/officeDocument/2006/relationships/image" Target="../media/image165.jpeg"/><Relationship Id="rId2" Type="http://schemas.openxmlformats.org/officeDocument/2006/relationships/image" Target="../media/image160.jpeg"/><Relationship Id="rId1" Type="http://schemas.openxmlformats.org/officeDocument/2006/relationships/slideLayout" Target="../slideLayouts/slideLayout7.xml"/><Relationship Id="rId6" Type="http://schemas.openxmlformats.org/officeDocument/2006/relationships/image" Target="../media/image164.jpeg"/><Relationship Id="rId5" Type="http://schemas.openxmlformats.org/officeDocument/2006/relationships/image" Target="../media/image163.jpeg"/><Relationship Id="rId10" Type="http://schemas.openxmlformats.org/officeDocument/2006/relationships/image" Target="../media/image168.jpeg"/><Relationship Id="rId4" Type="http://schemas.openxmlformats.org/officeDocument/2006/relationships/image" Target="../media/image162.jpeg"/><Relationship Id="rId9" Type="http://schemas.openxmlformats.org/officeDocument/2006/relationships/image" Target="../media/image167.jpeg"/></Relationships>
</file>

<file path=ppt/slides/_rels/slide59.xml.rels><?xml version="1.0" encoding="UTF-8" standalone="yes"?>
<Relationships xmlns="http://schemas.openxmlformats.org/package/2006/relationships"><Relationship Id="rId8" Type="http://schemas.openxmlformats.org/officeDocument/2006/relationships/image" Target="../media/image175.jpeg"/><Relationship Id="rId3" Type="http://schemas.openxmlformats.org/officeDocument/2006/relationships/image" Target="../media/image170.jpeg"/><Relationship Id="rId7" Type="http://schemas.openxmlformats.org/officeDocument/2006/relationships/image" Target="../media/image174.jpeg"/><Relationship Id="rId2" Type="http://schemas.openxmlformats.org/officeDocument/2006/relationships/image" Target="../media/image169.jpeg"/><Relationship Id="rId1" Type="http://schemas.openxmlformats.org/officeDocument/2006/relationships/slideLayout" Target="../slideLayouts/slideLayout7.xml"/><Relationship Id="rId6" Type="http://schemas.openxmlformats.org/officeDocument/2006/relationships/image" Target="../media/image173.jpeg"/><Relationship Id="rId5" Type="http://schemas.openxmlformats.org/officeDocument/2006/relationships/image" Target="../media/image172.jpeg"/><Relationship Id="rId4" Type="http://schemas.openxmlformats.org/officeDocument/2006/relationships/image" Target="../media/image171.jpeg"/></Relationships>
</file>

<file path=ppt/slides/_rels/slide60.xml.rels><?xml version="1.0" encoding="UTF-8" standalone="yes"?>
<Relationships xmlns="http://schemas.openxmlformats.org/package/2006/relationships"><Relationship Id="rId3" Type="http://schemas.openxmlformats.org/officeDocument/2006/relationships/image" Target="../media/image177.jpeg"/><Relationship Id="rId2" Type="http://schemas.openxmlformats.org/officeDocument/2006/relationships/image" Target="../media/image176.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79.jpeg"/><Relationship Id="rId7" Type="http://schemas.openxmlformats.org/officeDocument/2006/relationships/image" Target="../media/image183.jpeg"/><Relationship Id="rId2" Type="http://schemas.openxmlformats.org/officeDocument/2006/relationships/image" Target="../media/image178.jpeg"/><Relationship Id="rId1" Type="http://schemas.openxmlformats.org/officeDocument/2006/relationships/slideLayout" Target="../slideLayouts/slideLayout7.xml"/><Relationship Id="rId6" Type="http://schemas.openxmlformats.org/officeDocument/2006/relationships/image" Target="../media/image182.jpeg"/><Relationship Id="rId5" Type="http://schemas.openxmlformats.org/officeDocument/2006/relationships/image" Target="../media/image181.jpeg"/><Relationship Id="rId4" Type="http://schemas.openxmlformats.org/officeDocument/2006/relationships/image" Target="../media/image180.jpeg"/></Relationships>
</file>

<file path=ppt/slides/_rels/slide62.xml.rels><?xml version="1.0" encoding="UTF-8" standalone="yes"?>
<Relationships xmlns="http://schemas.openxmlformats.org/package/2006/relationships"><Relationship Id="rId3" Type="http://schemas.openxmlformats.org/officeDocument/2006/relationships/image" Target="../media/image185.jpeg"/><Relationship Id="rId2" Type="http://schemas.openxmlformats.org/officeDocument/2006/relationships/image" Target="../media/image184.jpeg"/><Relationship Id="rId1" Type="http://schemas.openxmlformats.org/officeDocument/2006/relationships/slideLayout" Target="../slideLayouts/slideLayout7.xml"/><Relationship Id="rId4" Type="http://schemas.openxmlformats.org/officeDocument/2006/relationships/image" Target="../media/image186.jpeg"/></Relationships>
</file>

<file path=ppt/slides/_rels/slide63.xml.rels><?xml version="1.0" encoding="UTF-8" standalone="yes"?>
<Relationships xmlns="http://schemas.openxmlformats.org/package/2006/relationships"><Relationship Id="rId3" Type="http://schemas.openxmlformats.org/officeDocument/2006/relationships/image" Target="../media/image188.jpeg"/><Relationship Id="rId7" Type="http://schemas.openxmlformats.org/officeDocument/2006/relationships/image" Target="../media/image192.jpeg"/><Relationship Id="rId2" Type="http://schemas.openxmlformats.org/officeDocument/2006/relationships/image" Target="../media/image187.jpeg"/><Relationship Id="rId1" Type="http://schemas.openxmlformats.org/officeDocument/2006/relationships/slideLayout" Target="../slideLayouts/slideLayout7.xml"/><Relationship Id="rId6" Type="http://schemas.openxmlformats.org/officeDocument/2006/relationships/image" Target="../media/image191.jpeg"/><Relationship Id="rId5" Type="http://schemas.openxmlformats.org/officeDocument/2006/relationships/image" Target="../media/image190.jpeg"/><Relationship Id="rId4" Type="http://schemas.openxmlformats.org/officeDocument/2006/relationships/image" Target="../media/image189.jpeg"/></Relationships>
</file>

<file path=ppt/slides/_rels/slide64.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image" Target="../media/image193.jpeg"/><Relationship Id="rId1" Type="http://schemas.openxmlformats.org/officeDocument/2006/relationships/slideLayout" Target="../slideLayouts/slideLayout7.xml"/><Relationship Id="rId6" Type="http://schemas.openxmlformats.org/officeDocument/2006/relationships/image" Target="../media/image197.jpeg"/><Relationship Id="rId5" Type="http://schemas.openxmlformats.org/officeDocument/2006/relationships/image" Target="../media/image196.jpeg"/><Relationship Id="rId4" Type="http://schemas.openxmlformats.org/officeDocument/2006/relationships/image" Target="../media/image195.jpeg"/></Relationships>
</file>

<file path=ppt/slides/_rels/slide65.xml.rels><?xml version="1.0" encoding="UTF-8" standalone="yes"?>
<Relationships xmlns="http://schemas.openxmlformats.org/package/2006/relationships"><Relationship Id="rId3" Type="http://schemas.openxmlformats.org/officeDocument/2006/relationships/image" Target="../media/image199.jpeg"/><Relationship Id="rId7" Type="http://schemas.openxmlformats.org/officeDocument/2006/relationships/image" Target="../media/image203.jpeg"/><Relationship Id="rId2" Type="http://schemas.openxmlformats.org/officeDocument/2006/relationships/image" Target="../media/image198.jpeg"/><Relationship Id="rId1" Type="http://schemas.openxmlformats.org/officeDocument/2006/relationships/slideLayout" Target="../slideLayouts/slideLayout7.xml"/><Relationship Id="rId6" Type="http://schemas.openxmlformats.org/officeDocument/2006/relationships/image" Target="../media/image202.jpeg"/><Relationship Id="rId5" Type="http://schemas.openxmlformats.org/officeDocument/2006/relationships/image" Target="../media/image201.jpeg"/><Relationship Id="rId4" Type="http://schemas.openxmlformats.org/officeDocument/2006/relationships/image" Target="../media/image200.jpeg"/></Relationships>
</file>

<file path=ppt/slides/_rels/slide66.xml.rels><?xml version="1.0" encoding="UTF-8" standalone="yes"?>
<Relationships xmlns="http://schemas.openxmlformats.org/package/2006/relationships"><Relationship Id="rId3" Type="http://schemas.openxmlformats.org/officeDocument/2006/relationships/image" Target="../media/image205.jpeg"/><Relationship Id="rId7" Type="http://schemas.openxmlformats.org/officeDocument/2006/relationships/image" Target="../media/image209.jpeg"/><Relationship Id="rId2" Type="http://schemas.openxmlformats.org/officeDocument/2006/relationships/image" Target="../media/image204.jpeg"/><Relationship Id="rId1" Type="http://schemas.openxmlformats.org/officeDocument/2006/relationships/slideLayout" Target="../slideLayouts/slideLayout7.xml"/><Relationship Id="rId6" Type="http://schemas.openxmlformats.org/officeDocument/2006/relationships/image" Target="../media/image208.jpeg"/><Relationship Id="rId5" Type="http://schemas.openxmlformats.org/officeDocument/2006/relationships/image" Target="../media/image207.jpeg"/><Relationship Id="rId4" Type="http://schemas.openxmlformats.org/officeDocument/2006/relationships/image" Target="../media/image206.jpeg"/></Relationships>
</file>

<file path=ppt/slides/_rels/slide67.xml.rels><?xml version="1.0" encoding="UTF-8" standalone="yes"?>
<Relationships xmlns="http://schemas.openxmlformats.org/package/2006/relationships"><Relationship Id="rId3" Type="http://schemas.openxmlformats.org/officeDocument/2006/relationships/image" Target="../media/image211.jpeg"/><Relationship Id="rId2" Type="http://schemas.openxmlformats.org/officeDocument/2006/relationships/image" Target="../media/image210.jpeg"/><Relationship Id="rId1" Type="http://schemas.openxmlformats.org/officeDocument/2006/relationships/slideLayout" Target="../slideLayouts/slideLayout6.xml"/><Relationship Id="rId4" Type="http://schemas.openxmlformats.org/officeDocument/2006/relationships/image" Target="../media/image212.png"/></Relationships>
</file>

<file path=ppt/slides/_rels/slide68.xml.rels><?xml version="1.0" encoding="UTF-8" standalone="yes"?>
<Relationships xmlns="http://schemas.openxmlformats.org/package/2006/relationships"><Relationship Id="rId2" Type="http://schemas.openxmlformats.org/officeDocument/2006/relationships/image" Target="../media/image213.jpeg"/><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214.jpeg"/><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2" Type="http://schemas.openxmlformats.org/officeDocument/2006/relationships/hyperlink" Target="https://www.thehistorypress.co.uk/articles/five-facts-about-london-s-victorian-slums/"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s://www.historyextra.com/period/victorian/life-in-19th-century-slums-victorian-londons-homes-from-hell/"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hyperlink" Target="http://www.condopedia.com/wiki/Granite" TargetMode="External"/><Relationship Id="rId2" Type="http://schemas.openxmlformats.org/officeDocument/2006/relationships/hyperlink" Target="http://www.condopedia.com/wiki/Brick" TargetMode="External"/><Relationship Id="rId1" Type="http://schemas.openxmlformats.org/officeDocument/2006/relationships/slideLayout" Target="../slideLayouts/slideLayout8.xml"/><Relationship Id="rId5" Type="http://schemas.openxmlformats.org/officeDocument/2006/relationships/image" Target="../media/image215.jpeg"/><Relationship Id="rId4" Type="http://schemas.openxmlformats.org/officeDocument/2006/relationships/hyperlink" Target="http://www.condopedia.com/wiki/Victorian#cite_note-4" TargetMode="External"/></Relationships>
</file>

<file path=ppt/slides/_rels/slide73.xml.rels><?xml version="1.0" encoding="UTF-8" standalone="yes"?>
<Relationships xmlns="http://schemas.openxmlformats.org/package/2006/relationships"><Relationship Id="rId2" Type="http://schemas.openxmlformats.org/officeDocument/2006/relationships/hyperlink" Target="https://folio.brighton.ac.uk/user/as620/victorian-building-analysis"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8" Type="http://schemas.openxmlformats.org/officeDocument/2006/relationships/hyperlink" Target="https://en.wikipedia.org/wiki/Western_world" TargetMode="External"/><Relationship Id="rId3" Type="http://schemas.openxmlformats.org/officeDocument/2006/relationships/hyperlink" Target="https://en.wikipedia.org/wiki/Gothic_architecture" TargetMode="External"/><Relationship Id="rId7" Type="http://schemas.openxmlformats.org/officeDocument/2006/relationships/hyperlink" Target="https://en.wikipedia.org/wiki/Hood_mould" TargetMode="External"/><Relationship Id="rId2" Type="http://schemas.openxmlformats.org/officeDocument/2006/relationships/hyperlink" Target="https://en.wikipedia.org/wiki/Architectural_style" TargetMode="External"/><Relationship Id="rId1" Type="http://schemas.openxmlformats.org/officeDocument/2006/relationships/slideLayout" Target="../slideLayouts/slideLayout2.xml"/><Relationship Id="rId6" Type="http://schemas.openxmlformats.org/officeDocument/2006/relationships/hyperlink" Target="https://en.wikipedia.org/wiki/Lancet_window" TargetMode="External"/><Relationship Id="rId5" Type="http://schemas.openxmlformats.org/officeDocument/2006/relationships/hyperlink" Target="https://en.wikipedia.org/wiki/Finial" TargetMode="External"/><Relationship Id="rId4" Type="http://schemas.openxmlformats.org/officeDocument/2006/relationships/hyperlink" Target="https://en.wikipedia.org/wiki/Neoclassical_architecture"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216.jpeg"/><Relationship Id="rId2" Type="http://schemas.openxmlformats.org/officeDocument/2006/relationships/hyperlink" Target="https://www.thoughtco.com/what-is-a-bargeboard-vergeboard-177500"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218.jpeg"/><Relationship Id="rId2" Type="http://schemas.openxmlformats.org/officeDocument/2006/relationships/image" Target="../media/image217.jpeg"/><Relationship Id="rId1" Type="http://schemas.openxmlformats.org/officeDocument/2006/relationships/slideLayout" Target="../slideLayouts/slideLayout2.xml"/><Relationship Id="rId4" Type="http://schemas.openxmlformats.org/officeDocument/2006/relationships/image" Target="../media/image219.jpeg"/></Relationships>
</file>

<file path=ppt/slides/_rels/slide77.xml.rels><?xml version="1.0" encoding="UTF-8" standalone="yes"?>
<Relationships xmlns="http://schemas.openxmlformats.org/package/2006/relationships"><Relationship Id="rId3" Type="http://schemas.openxmlformats.org/officeDocument/2006/relationships/hyperlink" Target="https://www.thoughtco.com/what-is-an-oriel-window-177517" TargetMode="External"/><Relationship Id="rId2" Type="http://schemas.openxmlformats.org/officeDocument/2006/relationships/hyperlink" Target="https://www.thoughtco.com/what-is-a-parapet-battlement-4065828" TargetMode="External"/><Relationship Id="rId1" Type="http://schemas.openxmlformats.org/officeDocument/2006/relationships/slideLayout" Target="../slideLayouts/slideLayout2.xml"/><Relationship Id="rId6" Type="http://schemas.openxmlformats.org/officeDocument/2006/relationships/image" Target="../media/image221.jpeg"/><Relationship Id="rId5" Type="http://schemas.openxmlformats.org/officeDocument/2006/relationships/image" Target="../media/image220.jpeg"/><Relationship Id="rId4" Type="http://schemas.openxmlformats.org/officeDocument/2006/relationships/hyperlink" Target="https://www.thoughtco.com/what-is-a-gable-examples-177279" TargetMode="External"/></Relationships>
</file>

<file path=ppt/slides/_rels/slide78.xml.rels><?xml version="1.0" encoding="UTF-8" standalone="yes"?>
<Relationships xmlns="http://schemas.openxmlformats.org/package/2006/relationships"><Relationship Id="rId8" Type="http://schemas.openxmlformats.org/officeDocument/2006/relationships/hyperlink" Target="https://en.wikipedia.org/wiki/Pediment" TargetMode="External"/><Relationship Id="rId13" Type="http://schemas.openxmlformats.org/officeDocument/2006/relationships/hyperlink" Target="https://en.wikipedia.org/wiki/Belvedere_(structure)" TargetMode="External"/><Relationship Id="rId18" Type="http://schemas.openxmlformats.org/officeDocument/2006/relationships/image" Target="../media/image222.jpeg"/><Relationship Id="rId3" Type="http://schemas.openxmlformats.org/officeDocument/2006/relationships/hyperlink" Target="https://en.wikipedia.org/wiki/Flat_roof" TargetMode="External"/><Relationship Id="rId7" Type="http://schemas.openxmlformats.org/officeDocument/2006/relationships/hyperlink" Target="https://en.wikipedia.org/wiki/Cornice" TargetMode="External"/><Relationship Id="rId12" Type="http://schemas.openxmlformats.org/officeDocument/2006/relationships/hyperlink" Target="https://en.wikipedia.org/wiki/Piano_nobile" TargetMode="External"/><Relationship Id="rId17" Type="http://schemas.openxmlformats.org/officeDocument/2006/relationships/hyperlink" Target="https://en.wikipedia.org/wiki/Loggia" TargetMode="External"/><Relationship Id="rId2" Type="http://schemas.openxmlformats.org/officeDocument/2006/relationships/hyperlink" Target="https://en.wikipedia.org/wiki/Italianate_architecture#cite_note-6" TargetMode="External"/><Relationship Id="rId16" Type="http://schemas.openxmlformats.org/officeDocument/2006/relationships/hyperlink" Target="https://en.wikipedia.org/wiki/Quoin_(architecture)" TargetMode="External"/><Relationship Id="rId1" Type="http://schemas.openxmlformats.org/officeDocument/2006/relationships/slideLayout" Target="../slideLayouts/slideLayout2.xml"/><Relationship Id="rId6" Type="http://schemas.openxmlformats.org/officeDocument/2006/relationships/hyperlink" Target="https://en.wikipedia.org/wiki/Corbel" TargetMode="External"/><Relationship Id="rId11" Type="http://schemas.openxmlformats.org/officeDocument/2006/relationships/hyperlink" Target="https://en.wikipedia.org/wiki/Archivolt" TargetMode="External"/><Relationship Id="rId5" Type="http://schemas.openxmlformats.org/officeDocument/2006/relationships/hyperlink" Target="https://en.wikipedia.org/wiki/Eaves" TargetMode="External"/><Relationship Id="rId15" Type="http://schemas.openxmlformats.org/officeDocument/2006/relationships/hyperlink" Target="https://en.wikipedia.org/wiki/Cupola" TargetMode="External"/><Relationship Id="rId10" Type="http://schemas.openxmlformats.org/officeDocument/2006/relationships/hyperlink" Target="https://en.wikipedia.org/wiki/Architrave" TargetMode="External"/><Relationship Id="rId19" Type="http://schemas.openxmlformats.org/officeDocument/2006/relationships/image" Target="../media/image223.jpeg"/><Relationship Id="rId4" Type="http://schemas.openxmlformats.org/officeDocument/2006/relationships/hyperlink" Target="https://en.wikipedia.org/wiki/Hip_roof" TargetMode="External"/><Relationship Id="rId9" Type="http://schemas.openxmlformats.org/officeDocument/2006/relationships/hyperlink" Target="https://en.wikipedia.org/wiki/Palladian#The_Palladian_window" TargetMode="External"/><Relationship Id="rId14" Type="http://schemas.openxmlformats.org/officeDocument/2006/relationships/hyperlink" Target="https://en.wikipedia.org/wiki/Machicolation" TargetMode="External"/></Relationships>
</file>

<file path=ppt/slides/_rels/slide79.xml.rels><?xml version="1.0" encoding="UTF-8" standalone="yes"?>
<Relationships xmlns="http://schemas.openxmlformats.org/package/2006/relationships"><Relationship Id="rId8" Type="http://schemas.openxmlformats.org/officeDocument/2006/relationships/image" Target="../media/image225.jpeg"/><Relationship Id="rId3" Type="http://schemas.openxmlformats.org/officeDocument/2006/relationships/hyperlink" Target="https://en.wikipedia.org/wiki/Severalls_Hospital" TargetMode="External"/><Relationship Id="rId7" Type="http://schemas.openxmlformats.org/officeDocument/2006/relationships/image" Target="../media/image224.jpeg"/><Relationship Id="rId2" Type="http://schemas.openxmlformats.org/officeDocument/2006/relationships/hyperlink" Target="https://en.wikipedia.org/wiki/Arts_and_Crafts_movement" TargetMode="External"/><Relationship Id="rId1" Type="http://schemas.openxmlformats.org/officeDocument/2006/relationships/slideLayout" Target="../slideLayouts/slideLayout2.xml"/><Relationship Id="rId6" Type="http://schemas.openxmlformats.org/officeDocument/2006/relationships/hyperlink" Target="https://en.wikipedia.org/wiki/Strapwork" TargetMode="External"/><Relationship Id="rId5" Type="http://schemas.openxmlformats.org/officeDocument/2006/relationships/hyperlink" Target="https://en.wikipedia.org/wiki/Mannerism" TargetMode="External"/><Relationship Id="rId4" Type="http://schemas.openxmlformats.org/officeDocument/2006/relationships/hyperlink" Target="https://en.wikipedia.org/wiki/Oriel_window" TargetMode="External"/></Relationships>
</file>

<file path=ppt/slides/_rels/slide80.xml.rels><?xml version="1.0" encoding="UTF-8" standalone="yes"?>
<Relationships xmlns="http://schemas.openxmlformats.org/package/2006/relationships"><Relationship Id="rId2" Type="http://schemas.openxmlformats.org/officeDocument/2006/relationships/hyperlink" Target="https://iammodernman.wordpress.com/2011/05/16/english-renaissance-tudor-elizabethan-and-jacobean/" TargetMode="Externa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8" Type="http://schemas.openxmlformats.org/officeDocument/2006/relationships/image" Target="../media/image232.jpeg"/><Relationship Id="rId3" Type="http://schemas.openxmlformats.org/officeDocument/2006/relationships/image" Target="../media/image227.jpeg"/><Relationship Id="rId7" Type="http://schemas.openxmlformats.org/officeDocument/2006/relationships/image" Target="../media/image231.jpeg"/><Relationship Id="rId2" Type="http://schemas.openxmlformats.org/officeDocument/2006/relationships/image" Target="../media/image226.jpeg"/><Relationship Id="rId1" Type="http://schemas.openxmlformats.org/officeDocument/2006/relationships/slideLayout" Target="../slideLayouts/slideLayout7.xml"/><Relationship Id="rId6" Type="http://schemas.openxmlformats.org/officeDocument/2006/relationships/image" Target="../media/image230.jpeg"/><Relationship Id="rId5" Type="http://schemas.openxmlformats.org/officeDocument/2006/relationships/image" Target="../media/image229.jpeg"/><Relationship Id="rId4" Type="http://schemas.openxmlformats.org/officeDocument/2006/relationships/image" Target="../media/image228.jpe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3.xml.rels><?xml version="1.0" encoding="UTF-8" standalone="yes"?>
<Relationships xmlns="http://schemas.openxmlformats.org/package/2006/relationships"><Relationship Id="rId3" Type="http://schemas.openxmlformats.org/officeDocument/2006/relationships/image" Target="../media/image234.jpeg"/><Relationship Id="rId7" Type="http://schemas.openxmlformats.org/officeDocument/2006/relationships/image" Target="../media/image238.jpeg"/><Relationship Id="rId2" Type="http://schemas.openxmlformats.org/officeDocument/2006/relationships/image" Target="../media/image233.jpeg"/><Relationship Id="rId1" Type="http://schemas.openxmlformats.org/officeDocument/2006/relationships/slideLayout" Target="../slideLayouts/slideLayout7.xml"/><Relationship Id="rId6" Type="http://schemas.openxmlformats.org/officeDocument/2006/relationships/image" Target="../media/image237.jpeg"/><Relationship Id="rId5" Type="http://schemas.openxmlformats.org/officeDocument/2006/relationships/image" Target="../media/image236.jpeg"/><Relationship Id="rId4" Type="http://schemas.openxmlformats.org/officeDocument/2006/relationships/image" Target="../media/image235.jpeg"/></Relationships>
</file>

<file path=ppt/slides/_rels/slide84.xml.rels><?xml version="1.0" encoding="UTF-8" standalone="yes"?>
<Relationships xmlns="http://schemas.openxmlformats.org/package/2006/relationships"><Relationship Id="rId2" Type="http://schemas.openxmlformats.org/officeDocument/2006/relationships/image" Target="../media/image239.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240.jpe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hyperlink" Target="http://www.theatrecrafts.com/pages/home/topics/scenic-stage-design/flats-types-methods/" TargetMode="Externa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242.jpeg"/><Relationship Id="rId2" Type="http://schemas.openxmlformats.org/officeDocument/2006/relationships/image" Target="../media/image241.jpeg"/><Relationship Id="rId1" Type="http://schemas.openxmlformats.org/officeDocument/2006/relationships/slideLayout" Target="../slideLayouts/slideLayout2.xml"/><Relationship Id="rId6" Type="http://schemas.openxmlformats.org/officeDocument/2006/relationships/image" Target="../media/image243.jpeg"/><Relationship Id="rId5" Type="http://schemas.openxmlformats.org/officeDocument/2006/relationships/hyperlink" Target="https://www.youtube.com/watch?v=rNTjnpndxbg" TargetMode="External"/><Relationship Id="rId4" Type="http://schemas.openxmlformats.org/officeDocument/2006/relationships/hyperlink" Target="https://www.youtube.com/watch?v=K3GxSo-de0w" TargetMode="External"/></Relationships>
</file>

<file path=ppt/slides/_rels/slide88.xml.rels><?xml version="1.0" encoding="UTF-8" standalone="yes"?>
<Relationships xmlns="http://schemas.openxmlformats.org/package/2006/relationships"><Relationship Id="rId3" Type="http://schemas.openxmlformats.org/officeDocument/2006/relationships/image" Target="../media/image245.jpeg"/><Relationship Id="rId2" Type="http://schemas.openxmlformats.org/officeDocument/2006/relationships/image" Target="../media/image244.png"/><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246.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hyperlink" Target="https://www.therange.co.uk/decorating/wallpaper-and-accessories/design-trends/brick-wood-and-tile-wallpaper/brick-wallpaper/red-brick-wall-wallpaper/#188037" TargetMode="External"/><Relationship Id="rId2" Type="http://schemas.openxmlformats.org/officeDocument/2006/relationships/hyperlink" Target="https://www.therange.co.uk/decorating/wallpaper-and-accessories/design-trends/brick-wood-and-tile-wallpaper/brick-wallpaper/infinity-brick-wallpaper/#341868" TargetMode="Externa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image" Target="../media/image247.jpe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248.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hyperlink" Target="https://www.props4shows.co.uk/display_fabrics/stone_scenery_cloth/32483_p.html" TargetMode="External"/><Relationship Id="rId2" Type="http://schemas.openxmlformats.org/officeDocument/2006/relationships/image" Target="../media/image249.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hyperlink" Target="https://www.props4shows.co.uk/display_fabrics/wood_printed_fabric/32843_p.html" TargetMode="External"/><Relationship Id="rId2" Type="http://schemas.openxmlformats.org/officeDocument/2006/relationships/image" Target="../media/image250.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hyperlink" Target="https://www.artem.com/portfolio" TargetMode="External"/><Relationship Id="rId2" Type="http://schemas.openxmlformats.org/officeDocument/2006/relationships/hyperlink" Target="http://www.flints.co.uk/content/catalog" TargetMode="External"/><Relationship Id="rId1" Type="http://schemas.openxmlformats.org/officeDocument/2006/relationships/slideLayout" Target="../slideLayouts/slideLayout2.xml"/><Relationship Id="rId6" Type="http://schemas.openxmlformats.org/officeDocument/2006/relationships/hyperlink" Target="https://www.props4shows.co.uk/" TargetMode="External"/><Relationship Id="rId5" Type="http://schemas.openxmlformats.org/officeDocument/2006/relationships/hyperlink" Target="http://www.keeleyhire.co.uk/themes/circus_fairground_and_seaside" TargetMode="External"/><Relationship Id="rId4" Type="http://schemas.openxmlformats.org/officeDocument/2006/relationships/hyperlink" Target="http://www.theatrecrafts.com/pages/home/topics/props-and-masks/" TargetMode="External"/></Relationships>
</file>

<file path=ppt/slides/_rels/slide99.xml.rels><?xml version="1.0" encoding="UTF-8" standalone="yes"?>
<Relationships xmlns="http://schemas.openxmlformats.org/package/2006/relationships"><Relationship Id="rId3" Type="http://schemas.openxmlformats.org/officeDocument/2006/relationships/image" Target="../media/image25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8" Type="http://schemas.openxmlformats.org/officeDocument/2006/relationships/image" Target="../media/image257.png"/><Relationship Id="rId13" Type="http://schemas.openxmlformats.org/officeDocument/2006/relationships/image" Target="../media/image262.png"/><Relationship Id="rId18" Type="http://schemas.openxmlformats.org/officeDocument/2006/relationships/image" Target="../media/image267.png"/><Relationship Id="rId3" Type="http://schemas.openxmlformats.org/officeDocument/2006/relationships/image" Target="../media/image252.png"/><Relationship Id="rId7" Type="http://schemas.openxmlformats.org/officeDocument/2006/relationships/image" Target="../media/image256.png"/><Relationship Id="rId12" Type="http://schemas.openxmlformats.org/officeDocument/2006/relationships/image" Target="../media/image261.png"/><Relationship Id="rId17" Type="http://schemas.openxmlformats.org/officeDocument/2006/relationships/image" Target="../media/image266.png"/><Relationship Id="rId2" Type="http://schemas.openxmlformats.org/officeDocument/2006/relationships/notesSlide" Target="../notesSlides/notesSlide2.xml"/><Relationship Id="rId16" Type="http://schemas.openxmlformats.org/officeDocument/2006/relationships/image" Target="../media/image265.png"/><Relationship Id="rId1" Type="http://schemas.openxmlformats.org/officeDocument/2006/relationships/slideLayout" Target="../slideLayouts/slideLayout7.xml"/><Relationship Id="rId6" Type="http://schemas.openxmlformats.org/officeDocument/2006/relationships/image" Target="../media/image255.png"/><Relationship Id="rId11" Type="http://schemas.openxmlformats.org/officeDocument/2006/relationships/image" Target="../media/image260.png"/><Relationship Id="rId5" Type="http://schemas.openxmlformats.org/officeDocument/2006/relationships/image" Target="../media/image254.png"/><Relationship Id="rId15" Type="http://schemas.openxmlformats.org/officeDocument/2006/relationships/image" Target="../media/image264.png"/><Relationship Id="rId10" Type="http://schemas.openxmlformats.org/officeDocument/2006/relationships/image" Target="../media/image259.png"/><Relationship Id="rId4" Type="http://schemas.openxmlformats.org/officeDocument/2006/relationships/image" Target="../media/image253.png"/><Relationship Id="rId9" Type="http://schemas.openxmlformats.org/officeDocument/2006/relationships/image" Target="../media/image258.png"/><Relationship Id="rId14" Type="http://schemas.openxmlformats.org/officeDocument/2006/relationships/image" Target="../media/image263.png"/></Relationships>
</file>

<file path=ppt/slides/_rels/slide102.xml.rels><?xml version="1.0" encoding="UTF-8" standalone="yes"?>
<Relationships xmlns="http://schemas.openxmlformats.org/package/2006/relationships"><Relationship Id="rId8" Type="http://schemas.openxmlformats.org/officeDocument/2006/relationships/image" Target="../media/image273.png"/><Relationship Id="rId13" Type="http://schemas.openxmlformats.org/officeDocument/2006/relationships/image" Target="../media/image278.png"/><Relationship Id="rId3" Type="http://schemas.openxmlformats.org/officeDocument/2006/relationships/image" Target="../media/image268.png"/><Relationship Id="rId7" Type="http://schemas.openxmlformats.org/officeDocument/2006/relationships/image" Target="../media/image272.png"/><Relationship Id="rId12" Type="http://schemas.openxmlformats.org/officeDocument/2006/relationships/image" Target="../media/image27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71.png"/><Relationship Id="rId11" Type="http://schemas.openxmlformats.org/officeDocument/2006/relationships/image" Target="../media/image276.png"/><Relationship Id="rId5" Type="http://schemas.openxmlformats.org/officeDocument/2006/relationships/image" Target="../media/image270.png"/><Relationship Id="rId15" Type="http://schemas.openxmlformats.org/officeDocument/2006/relationships/image" Target="../media/image280.png"/><Relationship Id="rId10" Type="http://schemas.openxmlformats.org/officeDocument/2006/relationships/image" Target="../media/image275.png"/><Relationship Id="rId4" Type="http://schemas.openxmlformats.org/officeDocument/2006/relationships/image" Target="../media/image269.png"/><Relationship Id="rId9" Type="http://schemas.openxmlformats.org/officeDocument/2006/relationships/image" Target="../media/image274.png"/><Relationship Id="rId14" Type="http://schemas.openxmlformats.org/officeDocument/2006/relationships/image" Target="../media/image279.png"/></Relationships>
</file>

<file path=ppt/slides/_rels/slide103.xml.rels><?xml version="1.0" encoding="UTF-8" standalone="yes"?>
<Relationships xmlns="http://schemas.openxmlformats.org/package/2006/relationships"><Relationship Id="rId8" Type="http://schemas.openxmlformats.org/officeDocument/2006/relationships/image" Target="../media/image286.png"/><Relationship Id="rId13" Type="http://schemas.openxmlformats.org/officeDocument/2006/relationships/image" Target="../media/image291.png"/><Relationship Id="rId3" Type="http://schemas.openxmlformats.org/officeDocument/2006/relationships/image" Target="../media/image281.png"/><Relationship Id="rId7" Type="http://schemas.openxmlformats.org/officeDocument/2006/relationships/image" Target="../media/image285.png"/><Relationship Id="rId12" Type="http://schemas.openxmlformats.org/officeDocument/2006/relationships/image" Target="../media/image290.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84.png"/><Relationship Id="rId11" Type="http://schemas.openxmlformats.org/officeDocument/2006/relationships/image" Target="../media/image289.png"/><Relationship Id="rId5" Type="http://schemas.openxmlformats.org/officeDocument/2006/relationships/image" Target="../media/image283.png"/><Relationship Id="rId10" Type="http://schemas.openxmlformats.org/officeDocument/2006/relationships/image" Target="../media/image288.png"/><Relationship Id="rId4" Type="http://schemas.openxmlformats.org/officeDocument/2006/relationships/image" Target="../media/image282.png"/><Relationship Id="rId9" Type="http://schemas.openxmlformats.org/officeDocument/2006/relationships/image" Target="../media/image287.png"/></Relationships>
</file>

<file path=ppt/slides/_rels/slide104.xml.rels><?xml version="1.0" encoding="UTF-8" standalone="yes"?>
<Relationships xmlns="http://schemas.openxmlformats.org/package/2006/relationships"><Relationship Id="rId8" Type="http://schemas.openxmlformats.org/officeDocument/2006/relationships/image" Target="../media/image297.png"/><Relationship Id="rId13" Type="http://schemas.openxmlformats.org/officeDocument/2006/relationships/image" Target="../media/image302.png"/><Relationship Id="rId18" Type="http://schemas.openxmlformats.org/officeDocument/2006/relationships/image" Target="../media/image307.png"/><Relationship Id="rId3" Type="http://schemas.openxmlformats.org/officeDocument/2006/relationships/image" Target="../media/image292.png"/><Relationship Id="rId21" Type="http://schemas.openxmlformats.org/officeDocument/2006/relationships/image" Target="../media/image310.png"/><Relationship Id="rId7" Type="http://schemas.openxmlformats.org/officeDocument/2006/relationships/image" Target="../media/image296.png"/><Relationship Id="rId12" Type="http://schemas.openxmlformats.org/officeDocument/2006/relationships/image" Target="../media/image301.png"/><Relationship Id="rId17" Type="http://schemas.openxmlformats.org/officeDocument/2006/relationships/image" Target="../media/image306.png"/><Relationship Id="rId2" Type="http://schemas.openxmlformats.org/officeDocument/2006/relationships/notesSlide" Target="../notesSlides/notesSlide5.xml"/><Relationship Id="rId16" Type="http://schemas.openxmlformats.org/officeDocument/2006/relationships/image" Target="../media/image305.png"/><Relationship Id="rId20" Type="http://schemas.openxmlformats.org/officeDocument/2006/relationships/image" Target="../media/image309.png"/><Relationship Id="rId1" Type="http://schemas.openxmlformats.org/officeDocument/2006/relationships/slideLayout" Target="../slideLayouts/slideLayout7.xml"/><Relationship Id="rId6" Type="http://schemas.openxmlformats.org/officeDocument/2006/relationships/image" Target="../media/image295.png"/><Relationship Id="rId11" Type="http://schemas.openxmlformats.org/officeDocument/2006/relationships/image" Target="../media/image300.png"/><Relationship Id="rId5" Type="http://schemas.openxmlformats.org/officeDocument/2006/relationships/image" Target="../media/image294.png"/><Relationship Id="rId15" Type="http://schemas.openxmlformats.org/officeDocument/2006/relationships/image" Target="../media/image304.png"/><Relationship Id="rId10" Type="http://schemas.openxmlformats.org/officeDocument/2006/relationships/image" Target="../media/image299.png"/><Relationship Id="rId19" Type="http://schemas.openxmlformats.org/officeDocument/2006/relationships/image" Target="../media/image308.png"/><Relationship Id="rId4" Type="http://schemas.openxmlformats.org/officeDocument/2006/relationships/image" Target="../media/image293.png"/><Relationship Id="rId9" Type="http://schemas.openxmlformats.org/officeDocument/2006/relationships/image" Target="../media/image298.png"/><Relationship Id="rId14" Type="http://schemas.openxmlformats.org/officeDocument/2006/relationships/image" Target="../media/image303.png"/></Relationships>
</file>

<file path=ppt/slides/_rels/slide105.xml.rels><?xml version="1.0" encoding="UTF-8" standalone="yes"?>
<Relationships xmlns="http://schemas.openxmlformats.org/package/2006/relationships"><Relationship Id="rId8" Type="http://schemas.openxmlformats.org/officeDocument/2006/relationships/image" Target="../media/image316.png"/><Relationship Id="rId13" Type="http://schemas.openxmlformats.org/officeDocument/2006/relationships/image" Target="../media/image321.png"/><Relationship Id="rId18" Type="http://schemas.openxmlformats.org/officeDocument/2006/relationships/image" Target="../media/image326.png"/><Relationship Id="rId3" Type="http://schemas.openxmlformats.org/officeDocument/2006/relationships/image" Target="../media/image311.png"/><Relationship Id="rId21" Type="http://schemas.openxmlformats.org/officeDocument/2006/relationships/image" Target="../media/image329.png"/><Relationship Id="rId7" Type="http://schemas.openxmlformats.org/officeDocument/2006/relationships/image" Target="../media/image315.png"/><Relationship Id="rId12" Type="http://schemas.openxmlformats.org/officeDocument/2006/relationships/image" Target="../media/image320.png"/><Relationship Id="rId17" Type="http://schemas.openxmlformats.org/officeDocument/2006/relationships/image" Target="../media/image325.png"/><Relationship Id="rId2" Type="http://schemas.openxmlformats.org/officeDocument/2006/relationships/notesSlide" Target="../notesSlides/notesSlide6.xml"/><Relationship Id="rId16" Type="http://schemas.openxmlformats.org/officeDocument/2006/relationships/image" Target="../media/image324.png"/><Relationship Id="rId20" Type="http://schemas.openxmlformats.org/officeDocument/2006/relationships/image" Target="../media/image328.png"/><Relationship Id="rId1" Type="http://schemas.openxmlformats.org/officeDocument/2006/relationships/slideLayout" Target="../slideLayouts/slideLayout7.xml"/><Relationship Id="rId6" Type="http://schemas.openxmlformats.org/officeDocument/2006/relationships/image" Target="../media/image314.png"/><Relationship Id="rId11" Type="http://schemas.openxmlformats.org/officeDocument/2006/relationships/image" Target="../media/image319.png"/><Relationship Id="rId5" Type="http://schemas.openxmlformats.org/officeDocument/2006/relationships/image" Target="../media/image313.png"/><Relationship Id="rId15" Type="http://schemas.openxmlformats.org/officeDocument/2006/relationships/image" Target="../media/image323.png"/><Relationship Id="rId10" Type="http://schemas.openxmlformats.org/officeDocument/2006/relationships/image" Target="../media/image318.png"/><Relationship Id="rId19" Type="http://schemas.openxmlformats.org/officeDocument/2006/relationships/image" Target="../media/image327.png"/><Relationship Id="rId4" Type="http://schemas.openxmlformats.org/officeDocument/2006/relationships/image" Target="../media/image312.png"/><Relationship Id="rId9" Type="http://schemas.openxmlformats.org/officeDocument/2006/relationships/image" Target="../media/image317.png"/><Relationship Id="rId14" Type="http://schemas.openxmlformats.org/officeDocument/2006/relationships/image" Target="../media/image322.png"/></Relationships>
</file>

<file path=ppt/slides/_rels/slide106.xml.rels><?xml version="1.0" encoding="UTF-8" standalone="yes"?>
<Relationships xmlns="http://schemas.openxmlformats.org/package/2006/relationships"><Relationship Id="rId8" Type="http://schemas.openxmlformats.org/officeDocument/2006/relationships/image" Target="../media/image335.png"/><Relationship Id="rId3" Type="http://schemas.openxmlformats.org/officeDocument/2006/relationships/image" Target="../media/image330.png"/><Relationship Id="rId7" Type="http://schemas.openxmlformats.org/officeDocument/2006/relationships/image" Target="../media/image334.png"/><Relationship Id="rId12" Type="http://schemas.openxmlformats.org/officeDocument/2006/relationships/image" Target="../media/image339.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33.png"/><Relationship Id="rId11" Type="http://schemas.openxmlformats.org/officeDocument/2006/relationships/image" Target="../media/image338.png"/><Relationship Id="rId5" Type="http://schemas.openxmlformats.org/officeDocument/2006/relationships/image" Target="../media/image332.png"/><Relationship Id="rId10" Type="http://schemas.openxmlformats.org/officeDocument/2006/relationships/image" Target="../media/image337.png"/><Relationship Id="rId4" Type="http://schemas.openxmlformats.org/officeDocument/2006/relationships/image" Target="../media/image331.png"/><Relationship Id="rId9" Type="http://schemas.openxmlformats.org/officeDocument/2006/relationships/image" Target="../media/image336.png"/></Relationships>
</file>

<file path=ppt/slides/_rels/slide107.xml.rels><?xml version="1.0" encoding="UTF-8" standalone="yes"?>
<Relationships xmlns="http://schemas.openxmlformats.org/package/2006/relationships"><Relationship Id="rId3" Type="http://schemas.openxmlformats.org/officeDocument/2006/relationships/image" Target="../media/image340.png"/><Relationship Id="rId7" Type="http://schemas.openxmlformats.org/officeDocument/2006/relationships/image" Target="../media/image34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43.png"/><Relationship Id="rId5" Type="http://schemas.openxmlformats.org/officeDocument/2006/relationships/image" Target="../media/image342.png"/><Relationship Id="rId4" Type="http://schemas.openxmlformats.org/officeDocument/2006/relationships/image" Target="../media/image341.pn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2" Type="http://schemas.openxmlformats.org/officeDocument/2006/relationships/image" Target="../media/image345.png"/><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347.png"/><Relationship Id="rId2" Type="http://schemas.openxmlformats.org/officeDocument/2006/relationships/image" Target="../media/image346.png"/><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image" Target="../media/image348.png"/><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image" Target="../media/image350.png"/><Relationship Id="rId2" Type="http://schemas.openxmlformats.org/officeDocument/2006/relationships/image" Target="../media/image349.png"/><Relationship Id="rId1" Type="http://schemas.openxmlformats.org/officeDocument/2006/relationships/slideLayout" Target="../slideLayouts/slideLayout7.xml"/><Relationship Id="rId4" Type="http://schemas.openxmlformats.org/officeDocument/2006/relationships/image" Target="../media/image351.png"/></Relationships>
</file>

<file path=ppt/slides/_rels/slide113.xml.rels><?xml version="1.0" encoding="UTF-8" standalone="yes"?>
<Relationships xmlns="http://schemas.openxmlformats.org/package/2006/relationships"><Relationship Id="rId2" Type="http://schemas.openxmlformats.org/officeDocument/2006/relationships/image" Target="../media/image352.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354.png"/><Relationship Id="rId2" Type="http://schemas.openxmlformats.org/officeDocument/2006/relationships/image" Target="../media/image353.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3" Type="http://schemas.openxmlformats.org/officeDocument/2006/relationships/image" Target="../media/image356.png"/><Relationship Id="rId2" Type="http://schemas.openxmlformats.org/officeDocument/2006/relationships/image" Target="../media/image355.png"/><Relationship Id="rId1" Type="http://schemas.openxmlformats.org/officeDocument/2006/relationships/slideLayout" Target="../slideLayouts/slideLayout7.xml"/><Relationship Id="rId4" Type="http://schemas.openxmlformats.org/officeDocument/2006/relationships/image" Target="../media/image357.png"/></Relationships>
</file>

<file path=ppt/slides/_rels/slide116.xml.rels><?xml version="1.0" encoding="UTF-8" standalone="yes"?>
<Relationships xmlns="http://schemas.openxmlformats.org/package/2006/relationships"><Relationship Id="rId3" Type="http://schemas.openxmlformats.org/officeDocument/2006/relationships/image" Target="../media/image359.png"/><Relationship Id="rId2" Type="http://schemas.openxmlformats.org/officeDocument/2006/relationships/image" Target="../media/image358.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6ECD05A-D4B2-43A0-8F02-6974DB11121C}"/>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2056CD43-9548-4D33-A954-BE82E29DBCF1}"/>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Nights at the Circus</a:t>
            </a:r>
            <a:br>
              <a:rPr lang="en-GB" dirty="0">
                <a:solidFill>
                  <a:srgbClr val="FFFFFF"/>
                </a:solidFill>
              </a:rPr>
            </a:br>
            <a:r>
              <a:rPr lang="en-GB" dirty="0">
                <a:solidFill>
                  <a:srgbClr val="FFFFFF"/>
                </a:solidFill>
              </a:rPr>
              <a:t>Work Process Book</a:t>
            </a:r>
          </a:p>
        </p:txBody>
      </p:sp>
      <p:sp>
        <p:nvSpPr>
          <p:cNvPr id="3" name="TextBox 2">
            <a:extLst>
              <a:ext uri="{FF2B5EF4-FFF2-40B4-BE49-F238E27FC236}">
                <a16:creationId xmlns:a16="http://schemas.microsoft.com/office/drawing/2014/main" id="{DBA43180-379B-490B-B460-A7B78B2B6C30}"/>
              </a:ext>
            </a:extLst>
          </p:cNvPr>
          <p:cNvSpPr txBox="1"/>
          <p:nvPr/>
        </p:nvSpPr>
        <p:spPr>
          <a:xfrm>
            <a:off x="344557" y="5735638"/>
            <a:ext cx="2464904" cy="369332"/>
          </a:xfrm>
          <a:prstGeom prst="rect">
            <a:avLst/>
          </a:prstGeom>
          <a:noFill/>
        </p:spPr>
        <p:txBody>
          <a:bodyPr wrap="square" rtlCol="0">
            <a:spAutoFit/>
          </a:bodyPr>
          <a:lstStyle/>
          <a:p>
            <a:r>
              <a:rPr lang="en-GB" dirty="0"/>
              <a:t>Joseph Gallagher</a:t>
            </a:r>
          </a:p>
        </p:txBody>
      </p:sp>
    </p:spTree>
    <p:extLst>
      <p:ext uri="{BB962C8B-B14F-4D97-AF65-F5344CB8AC3E}">
        <p14:creationId xmlns:p14="http://schemas.microsoft.com/office/powerpoint/2010/main" val="96750871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22A5A-4D5C-4679-9E0A-6B7453B19405}"/>
              </a:ext>
            </a:extLst>
          </p:cNvPr>
          <p:cNvSpPr>
            <a:spLocks noGrp="1"/>
          </p:cNvSpPr>
          <p:nvPr>
            <p:ph type="title"/>
          </p:nvPr>
        </p:nvSpPr>
        <p:spPr/>
        <p:txBody>
          <a:bodyPr/>
          <a:lstStyle/>
          <a:p>
            <a:pPr algn="ctr"/>
            <a:r>
              <a:rPr lang="en-GB" b="1" u="sng" dirty="0"/>
              <a:t>Brief</a:t>
            </a:r>
          </a:p>
        </p:txBody>
      </p:sp>
      <p:sp>
        <p:nvSpPr>
          <p:cNvPr id="3" name="Content Placeholder 2">
            <a:extLst>
              <a:ext uri="{FF2B5EF4-FFF2-40B4-BE49-F238E27FC236}">
                <a16:creationId xmlns:a16="http://schemas.microsoft.com/office/drawing/2014/main" id="{C3459519-D6D4-4487-8A03-32FEFC351977}"/>
              </a:ext>
            </a:extLst>
          </p:cNvPr>
          <p:cNvSpPr>
            <a:spLocks noGrp="1"/>
          </p:cNvSpPr>
          <p:nvPr>
            <p:ph idx="1"/>
          </p:nvPr>
        </p:nvSpPr>
        <p:spPr>
          <a:xfrm>
            <a:off x="838200" y="2779781"/>
            <a:ext cx="10515600" cy="2958410"/>
          </a:xfrm>
        </p:spPr>
        <p:txBody>
          <a:bodyPr>
            <a:normAutofit/>
          </a:bodyPr>
          <a:lstStyle/>
          <a:p>
            <a:pPr marL="0" indent="0">
              <a:buNone/>
            </a:pPr>
            <a:r>
              <a:rPr lang="en-GB" sz="2000" dirty="0"/>
              <a:t>We were given the script ‘Nights at the Circus’ by Tom Morris and Emma Rice (Originally a novel by Angela Carter). Put into teams of 5 with different roles, we then started the project by creating our own production company to present our ideas to clients on the 16</a:t>
            </a:r>
            <a:r>
              <a:rPr lang="en-GB" sz="2000" baseline="30000" dirty="0"/>
              <a:t>th</a:t>
            </a:r>
            <a:r>
              <a:rPr lang="en-GB" sz="2000" dirty="0"/>
              <a:t> November.</a:t>
            </a:r>
          </a:p>
          <a:p>
            <a:pPr marL="0" indent="0">
              <a:buNone/>
            </a:pPr>
            <a:r>
              <a:rPr lang="en-GB" sz="2000" dirty="0"/>
              <a:t> Within this we were tasked to read the script and research around the subject, such as 19</a:t>
            </a:r>
            <a:r>
              <a:rPr lang="en-GB" sz="2000" baseline="30000" dirty="0"/>
              <a:t>th</a:t>
            </a:r>
            <a:r>
              <a:rPr lang="en-GB" sz="2000" dirty="0"/>
              <a:t> century Circus’ and architecture to be able to design our own interpretation of the play. As well as social ideas of the time and how this may affect what our version of the set and characters looked like.</a:t>
            </a:r>
          </a:p>
          <a:p>
            <a:pPr marL="0" indent="0">
              <a:buNone/>
            </a:pPr>
            <a:r>
              <a:rPr lang="en-GB" sz="2000" dirty="0"/>
              <a:t>I was given the role of construction so I mainly focused on architecture and how I could build the sets so that looked like it came from the era, as well as thinking of ways that would allow it to fit on stage.</a:t>
            </a:r>
          </a:p>
        </p:txBody>
      </p:sp>
    </p:spTree>
    <p:extLst>
      <p:ext uri="{BB962C8B-B14F-4D97-AF65-F5344CB8AC3E}">
        <p14:creationId xmlns:p14="http://schemas.microsoft.com/office/powerpoint/2010/main" val="2574668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70848-EEDC-4C7A-B7B8-86EBB5526744}"/>
              </a:ext>
            </a:extLst>
          </p:cNvPr>
          <p:cNvSpPr>
            <a:spLocks noGrp="1"/>
          </p:cNvSpPr>
          <p:nvPr>
            <p:ph type="title"/>
          </p:nvPr>
        </p:nvSpPr>
        <p:spPr>
          <a:xfrm>
            <a:off x="983974" y="1186760"/>
            <a:ext cx="10515600" cy="1325563"/>
          </a:xfrm>
        </p:spPr>
        <p:txBody>
          <a:bodyPr>
            <a:normAutofit/>
          </a:bodyPr>
          <a:lstStyle/>
          <a:p>
            <a:pPr algn="ctr" rtl="0">
              <a:spcBef>
                <a:spcPts val="0"/>
              </a:spcBef>
              <a:spcAft>
                <a:spcPts val="0"/>
              </a:spcAft>
            </a:pPr>
            <a:r>
              <a:rPr lang="en-GB" sz="4000" b="0" i="0" u="none" strike="noStrike" dirty="0">
                <a:solidFill>
                  <a:srgbClr val="000000"/>
                </a:solidFill>
                <a:effectLst/>
                <a:latin typeface="Arial" panose="020B0604020202020204" pitchFamily="34" charset="0"/>
              </a:rPr>
              <a:t>A Cacophony of Design</a:t>
            </a:r>
            <a:endParaRPr lang="en-GB" sz="4000" dirty="0"/>
          </a:p>
        </p:txBody>
      </p:sp>
      <p:sp>
        <p:nvSpPr>
          <p:cNvPr id="3" name="Content Placeholder 2">
            <a:extLst>
              <a:ext uri="{FF2B5EF4-FFF2-40B4-BE49-F238E27FC236}">
                <a16:creationId xmlns:a16="http://schemas.microsoft.com/office/drawing/2014/main" id="{13354EE3-1088-430D-ADBC-4581D596BCE3}"/>
              </a:ext>
            </a:extLst>
          </p:cNvPr>
          <p:cNvSpPr>
            <a:spLocks noGrp="1"/>
          </p:cNvSpPr>
          <p:nvPr>
            <p:ph idx="1"/>
          </p:nvPr>
        </p:nvSpPr>
        <p:spPr>
          <a:xfrm>
            <a:off x="983974" y="3429000"/>
            <a:ext cx="10515600" cy="2348809"/>
          </a:xfrm>
        </p:spPr>
        <p:txBody>
          <a:bodyPr>
            <a:normAutofit/>
          </a:bodyPr>
          <a:lstStyle/>
          <a:p>
            <a:pPr marL="0" indent="0">
              <a:buNone/>
            </a:pPr>
            <a:r>
              <a:rPr lang="en-GB" sz="2000" dirty="0"/>
              <a:t>To begin the group aspect of this task, we came up with a production company name, </a:t>
            </a:r>
            <a:r>
              <a:rPr lang="en-GB" sz="2000" i="1" dirty="0"/>
              <a:t>A Cacophony of Design.</a:t>
            </a:r>
            <a:r>
              <a:rPr lang="en-GB" sz="2000" dirty="0"/>
              <a:t> We then decided what the ethos our company would be, in which we decided we wanted to focus on;</a:t>
            </a:r>
          </a:p>
          <a:p>
            <a:r>
              <a:rPr lang="en-GB" sz="2000" dirty="0"/>
              <a:t>Being eco-friendly and using as much recyclable and re-used material as we could.</a:t>
            </a:r>
          </a:p>
          <a:p>
            <a:r>
              <a:rPr lang="en-GB" sz="2000" dirty="0"/>
              <a:t>Educational and our productions being well researched for as much accuracy as possible</a:t>
            </a:r>
          </a:p>
          <a:p>
            <a:r>
              <a:rPr lang="en-GB" sz="2000" dirty="0"/>
              <a:t>Being an equal opportunist</a:t>
            </a:r>
          </a:p>
        </p:txBody>
      </p:sp>
    </p:spTree>
    <p:extLst>
      <p:ext uri="{BB962C8B-B14F-4D97-AF65-F5344CB8AC3E}">
        <p14:creationId xmlns:p14="http://schemas.microsoft.com/office/powerpoint/2010/main" val="2606440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33CDC-8FC6-4FC8-86FF-88B7C9EB57BE}"/>
              </a:ext>
            </a:extLst>
          </p:cNvPr>
          <p:cNvSpPr>
            <a:spLocks noGrp="1"/>
          </p:cNvSpPr>
          <p:nvPr>
            <p:ph type="title"/>
          </p:nvPr>
        </p:nvSpPr>
        <p:spPr/>
        <p:txBody>
          <a:bodyPr/>
          <a:lstStyle/>
          <a:p>
            <a:pPr algn="ctr"/>
            <a:r>
              <a:rPr lang="en-GB" dirty="0"/>
              <a:t>Job role within company</a:t>
            </a:r>
          </a:p>
        </p:txBody>
      </p:sp>
      <p:sp>
        <p:nvSpPr>
          <p:cNvPr id="3" name="Content Placeholder 2">
            <a:extLst>
              <a:ext uri="{FF2B5EF4-FFF2-40B4-BE49-F238E27FC236}">
                <a16:creationId xmlns:a16="http://schemas.microsoft.com/office/drawing/2014/main" id="{62C6799C-9842-4F54-92F8-E07711168293}"/>
              </a:ext>
            </a:extLst>
          </p:cNvPr>
          <p:cNvSpPr>
            <a:spLocks noGrp="1"/>
          </p:cNvSpPr>
          <p:nvPr>
            <p:ph idx="1"/>
          </p:nvPr>
        </p:nvSpPr>
        <p:spPr>
          <a:xfrm>
            <a:off x="947530" y="1690688"/>
            <a:ext cx="10638183" cy="1169505"/>
          </a:xfrm>
        </p:spPr>
        <p:txBody>
          <a:bodyPr>
            <a:normAutofit/>
          </a:bodyPr>
          <a:lstStyle/>
          <a:p>
            <a:r>
              <a:rPr lang="en-GB" sz="2000" i="1" dirty="0"/>
              <a:t>Construction – you will need to work with the set designer to understand the designs and produce accurate drawings which would go on to be used for construction. You will also need to understand where you would purchase / source materials from. Creating a budget sheet is key.</a:t>
            </a:r>
          </a:p>
        </p:txBody>
      </p:sp>
      <p:sp>
        <p:nvSpPr>
          <p:cNvPr id="4" name="TextBox 3">
            <a:extLst>
              <a:ext uri="{FF2B5EF4-FFF2-40B4-BE49-F238E27FC236}">
                <a16:creationId xmlns:a16="http://schemas.microsoft.com/office/drawing/2014/main" id="{FD352B0D-2DD1-4F9E-9613-DBB1A4AD3549}"/>
              </a:ext>
            </a:extLst>
          </p:cNvPr>
          <p:cNvSpPr txBox="1"/>
          <p:nvPr/>
        </p:nvSpPr>
        <p:spPr>
          <a:xfrm>
            <a:off x="1139686" y="3429000"/>
            <a:ext cx="10253870" cy="2862322"/>
          </a:xfrm>
          <a:prstGeom prst="rect">
            <a:avLst/>
          </a:prstGeom>
          <a:noFill/>
        </p:spPr>
        <p:txBody>
          <a:bodyPr wrap="square" rtlCol="0">
            <a:spAutoFit/>
          </a:bodyPr>
          <a:lstStyle/>
          <a:p>
            <a:r>
              <a:rPr lang="en-GB" dirty="0"/>
              <a:t>As the above statement describes, my role in this project was construction.  So for my research I did mostly look at different styles of architecture from the 19</a:t>
            </a:r>
            <a:r>
              <a:rPr lang="en-GB" baseline="30000" dirty="0"/>
              <a:t>th</a:t>
            </a:r>
            <a:r>
              <a:rPr lang="en-GB" dirty="0"/>
              <a:t> century, trying to find out which was the more fashionable style around London and Europe and how they were constructed. I also researched the construction method used at the time and where they sourced there materials; For example, slums were made with local materials and were constructed (mostly from brick and mortar) as easily and cheaply as possible. Compared to middle and upper-class houses where they were almost custom made to the clients preference and materials were out-sourced depending on the architectural style.</a:t>
            </a:r>
          </a:p>
          <a:p>
            <a:endParaRPr lang="en-GB" dirty="0"/>
          </a:p>
          <a:p>
            <a:r>
              <a:rPr lang="en-GB" dirty="0"/>
              <a:t>I worked out some costs of the materials, such as the Hollywood flats needed for some of the sets would cost £28.20, not including the price of bracings and fixtures.</a:t>
            </a:r>
          </a:p>
        </p:txBody>
      </p:sp>
    </p:spTree>
    <p:extLst>
      <p:ext uri="{BB962C8B-B14F-4D97-AF65-F5344CB8AC3E}">
        <p14:creationId xmlns:p14="http://schemas.microsoft.com/office/powerpoint/2010/main" val="3801453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A55E1-F337-4B2C-9066-EA10772D4C14}"/>
              </a:ext>
            </a:extLst>
          </p:cNvPr>
          <p:cNvSpPr>
            <a:spLocks noGrp="1"/>
          </p:cNvSpPr>
          <p:nvPr>
            <p:ph type="title"/>
          </p:nvPr>
        </p:nvSpPr>
        <p:spPr>
          <a:xfrm>
            <a:off x="2335696" y="2313194"/>
            <a:ext cx="10515600" cy="1325563"/>
          </a:xfrm>
        </p:spPr>
        <p:txBody>
          <a:bodyPr/>
          <a:lstStyle/>
          <a:p>
            <a:r>
              <a:rPr lang="en-GB" dirty="0"/>
              <a:t>Analysis of images and poetry.</a:t>
            </a:r>
          </a:p>
        </p:txBody>
      </p:sp>
      <p:sp>
        <p:nvSpPr>
          <p:cNvPr id="4" name="TextBox 3">
            <a:extLst>
              <a:ext uri="{FF2B5EF4-FFF2-40B4-BE49-F238E27FC236}">
                <a16:creationId xmlns:a16="http://schemas.microsoft.com/office/drawing/2014/main" id="{D6392255-B892-4789-BCAF-83B761D85DE9}"/>
              </a:ext>
            </a:extLst>
          </p:cNvPr>
          <p:cNvSpPr txBox="1"/>
          <p:nvPr/>
        </p:nvSpPr>
        <p:spPr>
          <a:xfrm>
            <a:off x="1272208" y="5459895"/>
            <a:ext cx="9647583" cy="369332"/>
          </a:xfrm>
          <a:prstGeom prst="rect">
            <a:avLst/>
          </a:prstGeom>
          <a:noFill/>
        </p:spPr>
        <p:txBody>
          <a:bodyPr wrap="square" rtlCol="0">
            <a:spAutoFit/>
          </a:bodyPr>
          <a:lstStyle/>
          <a:p>
            <a:r>
              <a:rPr lang="en-GB" dirty="0"/>
              <a:t>A selection of images and poetry to warm up before we begin our research into </a:t>
            </a:r>
            <a:r>
              <a:rPr lang="en-GB" i="1" dirty="0"/>
              <a:t>Nights at the </a:t>
            </a:r>
            <a:r>
              <a:rPr lang="en-GB" dirty="0"/>
              <a:t>Circus. </a:t>
            </a:r>
          </a:p>
        </p:txBody>
      </p:sp>
    </p:spTree>
    <p:extLst>
      <p:ext uri="{BB962C8B-B14F-4D97-AF65-F5344CB8AC3E}">
        <p14:creationId xmlns:p14="http://schemas.microsoft.com/office/powerpoint/2010/main" val="3510125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92471-221D-45C5-95FE-27E78AC7DE90}"/>
              </a:ext>
            </a:extLst>
          </p:cNvPr>
          <p:cNvSpPr>
            <a:spLocks noGrp="1"/>
          </p:cNvSpPr>
          <p:nvPr>
            <p:ph type="title"/>
          </p:nvPr>
        </p:nvSpPr>
        <p:spPr>
          <a:xfrm>
            <a:off x="3303104" y="212109"/>
            <a:ext cx="4144618" cy="1325563"/>
          </a:xfrm>
        </p:spPr>
        <p:txBody>
          <a:bodyPr/>
          <a:lstStyle/>
          <a:p>
            <a:r>
              <a:rPr lang="en-GB" b="1" i="1" dirty="0"/>
              <a:t>Poetry Analysis</a:t>
            </a:r>
          </a:p>
        </p:txBody>
      </p:sp>
      <p:sp>
        <p:nvSpPr>
          <p:cNvPr id="3" name="TextBox 2">
            <a:extLst>
              <a:ext uri="{FF2B5EF4-FFF2-40B4-BE49-F238E27FC236}">
                <a16:creationId xmlns:a16="http://schemas.microsoft.com/office/drawing/2014/main" id="{7E1556CF-FDD0-43FE-A215-0915BA9453D9}"/>
              </a:ext>
            </a:extLst>
          </p:cNvPr>
          <p:cNvSpPr txBox="1"/>
          <p:nvPr/>
        </p:nvSpPr>
        <p:spPr>
          <a:xfrm>
            <a:off x="331304" y="1690688"/>
            <a:ext cx="11529392" cy="4832092"/>
          </a:xfrm>
          <a:prstGeom prst="rect">
            <a:avLst/>
          </a:prstGeom>
          <a:noFill/>
        </p:spPr>
        <p:txBody>
          <a:bodyPr wrap="square" rtlCol="0">
            <a:spAutoFit/>
          </a:bodyPr>
          <a:lstStyle/>
          <a:p>
            <a:r>
              <a:rPr lang="en-GB" sz="2800" b="1" i="1" dirty="0"/>
              <a:t>A Dream within a dream, </a:t>
            </a:r>
            <a:r>
              <a:rPr lang="en-GB" sz="2800" b="1" dirty="0"/>
              <a:t>Edgar Alan Poe.</a:t>
            </a:r>
          </a:p>
          <a:p>
            <a:r>
              <a:rPr lang="en-GB" sz="2400" dirty="0"/>
              <a:t>	Very descriptive, makes you wonder who the poem was written about.</a:t>
            </a:r>
          </a:p>
          <a:p>
            <a:endParaRPr lang="en-GB" sz="3200" dirty="0"/>
          </a:p>
          <a:p>
            <a:r>
              <a:rPr lang="en-GB" sz="2800" b="1" i="1" dirty="0"/>
              <a:t>The Road not taken, </a:t>
            </a:r>
            <a:r>
              <a:rPr lang="en-GB" sz="2800" b="1" dirty="0"/>
              <a:t>Robert Frost.</a:t>
            </a:r>
          </a:p>
          <a:p>
            <a:r>
              <a:rPr lang="en-GB" sz="3200" dirty="0"/>
              <a:t>	</a:t>
            </a:r>
            <a:r>
              <a:rPr lang="en-GB" sz="2400" dirty="0"/>
              <a:t>Metaphor (not Knowing which route to take, perhaps in life). Perhaps choosing to be a writer, he took the path of uncertainty rather than conformity.</a:t>
            </a:r>
          </a:p>
          <a:p>
            <a:endParaRPr lang="en-GB" sz="3200" dirty="0"/>
          </a:p>
          <a:p>
            <a:r>
              <a:rPr lang="en-GB" sz="2800" b="1" i="1" dirty="0"/>
              <a:t>Fast rode the Knight, </a:t>
            </a:r>
            <a:r>
              <a:rPr lang="en-GB" sz="2800" b="1" dirty="0"/>
              <a:t>Stephen Crane.</a:t>
            </a:r>
          </a:p>
          <a:p>
            <a:r>
              <a:rPr lang="en-GB" sz="2000" dirty="0"/>
              <a:t>	</a:t>
            </a:r>
            <a:r>
              <a:rPr lang="en-GB" sz="2400" dirty="0"/>
              <a:t>A comparison between life and death.</a:t>
            </a:r>
          </a:p>
          <a:p>
            <a:r>
              <a:rPr lang="en-GB" sz="2400" dirty="0"/>
              <a:t>	How life is long, joyous and descriptive and death is short, morbid and blunt.</a:t>
            </a:r>
          </a:p>
          <a:p>
            <a:endParaRPr lang="en-GB" sz="3200" dirty="0"/>
          </a:p>
        </p:txBody>
      </p:sp>
    </p:spTree>
    <p:extLst>
      <p:ext uri="{BB962C8B-B14F-4D97-AF65-F5344CB8AC3E}">
        <p14:creationId xmlns:p14="http://schemas.microsoft.com/office/powerpoint/2010/main" val="2285987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7B5D-CB75-418B-BE39-099E36A31E49}"/>
              </a:ext>
            </a:extLst>
          </p:cNvPr>
          <p:cNvSpPr>
            <a:spLocks noGrp="1"/>
          </p:cNvSpPr>
          <p:nvPr>
            <p:ph type="title"/>
          </p:nvPr>
        </p:nvSpPr>
        <p:spPr/>
        <p:txBody>
          <a:bodyPr/>
          <a:lstStyle/>
          <a:p>
            <a:r>
              <a:rPr lang="en-GB" dirty="0"/>
              <a:t>Painting analysis #1</a:t>
            </a:r>
          </a:p>
        </p:txBody>
      </p:sp>
      <p:pic>
        <p:nvPicPr>
          <p:cNvPr id="6" name="Picture 5">
            <a:extLst>
              <a:ext uri="{FF2B5EF4-FFF2-40B4-BE49-F238E27FC236}">
                <a16:creationId xmlns:a16="http://schemas.microsoft.com/office/drawing/2014/main" id="{F1634FB2-335E-4E5C-8151-C097298619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4359" y="1431235"/>
            <a:ext cx="5857074" cy="5324613"/>
          </a:xfrm>
          <a:prstGeom prst="rect">
            <a:avLst/>
          </a:prstGeom>
        </p:spPr>
      </p:pic>
      <p:sp>
        <p:nvSpPr>
          <p:cNvPr id="3" name="TextBox 2">
            <a:extLst>
              <a:ext uri="{FF2B5EF4-FFF2-40B4-BE49-F238E27FC236}">
                <a16:creationId xmlns:a16="http://schemas.microsoft.com/office/drawing/2014/main" id="{0FF3CD39-F776-4DA6-8297-036743031642}"/>
              </a:ext>
            </a:extLst>
          </p:cNvPr>
          <p:cNvSpPr txBox="1"/>
          <p:nvPr/>
        </p:nvSpPr>
        <p:spPr>
          <a:xfrm>
            <a:off x="9957792" y="2195654"/>
            <a:ext cx="2438400" cy="369332"/>
          </a:xfrm>
          <a:prstGeom prst="rect">
            <a:avLst/>
          </a:prstGeom>
          <a:noFill/>
        </p:spPr>
        <p:txBody>
          <a:bodyPr wrap="square" rtlCol="0">
            <a:spAutoFit/>
          </a:bodyPr>
          <a:lstStyle/>
          <a:p>
            <a:r>
              <a:rPr lang="en-GB" dirty="0"/>
              <a:t>Hopeful</a:t>
            </a:r>
          </a:p>
        </p:txBody>
      </p:sp>
      <p:sp>
        <p:nvSpPr>
          <p:cNvPr id="4" name="TextBox 3">
            <a:extLst>
              <a:ext uri="{FF2B5EF4-FFF2-40B4-BE49-F238E27FC236}">
                <a16:creationId xmlns:a16="http://schemas.microsoft.com/office/drawing/2014/main" id="{D20F5F2A-6CA4-4D55-A175-6493FEB7D783}"/>
              </a:ext>
            </a:extLst>
          </p:cNvPr>
          <p:cNvSpPr txBox="1"/>
          <p:nvPr/>
        </p:nvSpPr>
        <p:spPr>
          <a:xfrm>
            <a:off x="728870" y="2491409"/>
            <a:ext cx="2319130" cy="646331"/>
          </a:xfrm>
          <a:prstGeom prst="rect">
            <a:avLst/>
          </a:prstGeom>
          <a:noFill/>
        </p:spPr>
        <p:txBody>
          <a:bodyPr wrap="square" rtlCol="0">
            <a:spAutoFit/>
          </a:bodyPr>
          <a:lstStyle/>
          <a:p>
            <a:r>
              <a:rPr lang="en-GB" dirty="0"/>
              <a:t>Biblical/ God showing himself </a:t>
            </a:r>
          </a:p>
        </p:txBody>
      </p:sp>
      <p:sp>
        <p:nvSpPr>
          <p:cNvPr id="5" name="TextBox 4">
            <a:extLst>
              <a:ext uri="{FF2B5EF4-FFF2-40B4-BE49-F238E27FC236}">
                <a16:creationId xmlns:a16="http://schemas.microsoft.com/office/drawing/2014/main" id="{A87DF3D4-816A-4392-AE51-B3977C660E26}"/>
              </a:ext>
            </a:extLst>
          </p:cNvPr>
          <p:cNvSpPr txBox="1"/>
          <p:nvPr/>
        </p:nvSpPr>
        <p:spPr>
          <a:xfrm>
            <a:off x="238539" y="5022574"/>
            <a:ext cx="2319130" cy="646331"/>
          </a:xfrm>
          <a:prstGeom prst="rect">
            <a:avLst/>
          </a:prstGeom>
          <a:noFill/>
        </p:spPr>
        <p:txBody>
          <a:bodyPr wrap="square" rtlCol="0">
            <a:spAutoFit/>
          </a:bodyPr>
          <a:lstStyle/>
          <a:p>
            <a:r>
              <a:rPr lang="en-GB" dirty="0"/>
              <a:t>Calm with a foreboding storm</a:t>
            </a:r>
          </a:p>
        </p:txBody>
      </p:sp>
      <p:sp>
        <p:nvSpPr>
          <p:cNvPr id="7" name="TextBox 6">
            <a:extLst>
              <a:ext uri="{FF2B5EF4-FFF2-40B4-BE49-F238E27FC236}">
                <a16:creationId xmlns:a16="http://schemas.microsoft.com/office/drawing/2014/main" id="{9BF11DF4-A82B-4380-99AE-702C10C4E730}"/>
              </a:ext>
            </a:extLst>
          </p:cNvPr>
          <p:cNvSpPr txBox="1"/>
          <p:nvPr/>
        </p:nvSpPr>
        <p:spPr>
          <a:xfrm>
            <a:off x="9957792" y="5022574"/>
            <a:ext cx="1571599" cy="369332"/>
          </a:xfrm>
          <a:prstGeom prst="rect">
            <a:avLst/>
          </a:prstGeom>
          <a:noFill/>
        </p:spPr>
        <p:txBody>
          <a:bodyPr wrap="square" rtlCol="0">
            <a:spAutoFit/>
          </a:bodyPr>
          <a:lstStyle/>
          <a:p>
            <a:r>
              <a:rPr lang="en-GB" dirty="0"/>
              <a:t>Peaceful</a:t>
            </a:r>
          </a:p>
        </p:txBody>
      </p:sp>
    </p:spTree>
    <p:extLst>
      <p:ext uri="{BB962C8B-B14F-4D97-AF65-F5344CB8AC3E}">
        <p14:creationId xmlns:p14="http://schemas.microsoft.com/office/powerpoint/2010/main" val="1375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5AFCB-56C3-428F-B42B-C8AC67A1D958}"/>
              </a:ext>
            </a:extLst>
          </p:cNvPr>
          <p:cNvSpPr>
            <a:spLocks noGrp="1"/>
          </p:cNvSpPr>
          <p:nvPr>
            <p:ph type="title"/>
          </p:nvPr>
        </p:nvSpPr>
        <p:spPr/>
        <p:txBody>
          <a:bodyPr/>
          <a:lstStyle/>
          <a:p>
            <a:r>
              <a:rPr lang="en-GB" dirty="0"/>
              <a:t>Painting analysis #2</a:t>
            </a:r>
          </a:p>
        </p:txBody>
      </p:sp>
      <p:pic>
        <p:nvPicPr>
          <p:cNvPr id="4" name="Picture 3">
            <a:extLst>
              <a:ext uri="{FF2B5EF4-FFF2-40B4-BE49-F238E27FC236}">
                <a16:creationId xmlns:a16="http://schemas.microsoft.com/office/drawing/2014/main" id="{2C856661-DA12-459C-9A72-43ACEB4DB9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6084" y="306926"/>
            <a:ext cx="4690855" cy="6411960"/>
          </a:xfrm>
          <a:prstGeom prst="rect">
            <a:avLst/>
          </a:prstGeom>
        </p:spPr>
      </p:pic>
      <p:sp>
        <p:nvSpPr>
          <p:cNvPr id="3" name="TextBox 2">
            <a:extLst>
              <a:ext uri="{FF2B5EF4-FFF2-40B4-BE49-F238E27FC236}">
                <a16:creationId xmlns:a16="http://schemas.microsoft.com/office/drawing/2014/main" id="{976F51BF-2AC0-4726-AF8E-3465378AF0AF}"/>
              </a:ext>
            </a:extLst>
          </p:cNvPr>
          <p:cNvSpPr txBox="1"/>
          <p:nvPr/>
        </p:nvSpPr>
        <p:spPr>
          <a:xfrm>
            <a:off x="3538331" y="1690688"/>
            <a:ext cx="1364974" cy="369332"/>
          </a:xfrm>
          <a:prstGeom prst="rect">
            <a:avLst/>
          </a:prstGeom>
          <a:noFill/>
        </p:spPr>
        <p:txBody>
          <a:bodyPr wrap="square" rtlCol="0">
            <a:spAutoFit/>
          </a:bodyPr>
          <a:lstStyle/>
          <a:p>
            <a:r>
              <a:rPr lang="en-GB" dirty="0"/>
              <a:t>Tranquil </a:t>
            </a:r>
          </a:p>
        </p:txBody>
      </p:sp>
      <p:sp>
        <p:nvSpPr>
          <p:cNvPr id="5" name="TextBox 4">
            <a:extLst>
              <a:ext uri="{FF2B5EF4-FFF2-40B4-BE49-F238E27FC236}">
                <a16:creationId xmlns:a16="http://schemas.microsoft.com/office/drawing/2014/main" id="{B7C514B1-A425-45CF-A7B9-55667AD567A8}"/>
              </a:ext>
            </a:extLst>
          </p:cNvPr>
          <p:cNvSpPr txBox="1"/>
          <p:nvPr/>
        </p:nvSpPr>
        <p:spPr>
          <a:xfrm>
            <a:off x="1007165" y="4678017"/>
            <a:ext cx="2292626" cy="646331"/>
          </a:xfrm>
          <a:prstGeom prst="rect">
            <a:avLst/>
          </a:prstGeom>
          <a:noFill/>
        </p:spPr>
        <p:txBody>
          <a:bodyPr wrap="square" rtlCol="0">
            <a:spAutoFit/>
          </a:bodyPr>
          <a:lstStyle/>
          <a:p>
            <a:r>
              <a:rPr lang="en-GB" dirty="0"/>
              <a:t>Leisurely/ as if on holiday</a:t>
            </a:r>
          </a:p>
        </p:txBody>
      </p:sp>
      <p:sp>
        <p:nvSpPr>
          <p:cNvPr id="6" name="TextBox 5">
            <a:extLst>
              <a:ext uri="{FF2B5EF4-FFF2-40B4-BE49-F238E27FC236}">
                <a16:creationId xmlns:a16="http://schemas.microsoft.com/office/drawing/2014/main" id="{47238731-EB52-4238-B9A3-22D2BBD5BC92}"/>
              </a:ext>
            </a:extLst>
          </p:cNvPr>
          <p:cNvSpPr txBox="1"/>
          <p:nvPr/>
        </p:nvSpPr>
        <p:spPr>
          <a:xfrm>
            <a:off x="3299791" y="6081667"/>
            <a:ext cx="2292626" cy="369332"/>
          </a:xfrm>
          <a:prstGeom prst="rect">
            <a:avLst/>
          </a:prstGeom>
          <a:noFill/>
        </p:spPr>
        <p:txBody>
          <a:bodyPr wrap="square" rtlCol="0">
            <a:spAutoFit/>
          </a:bodyPr>
          <a:lstStyle/>
          <a:p>
            <a:r>
              <a:rPr lang="en-GB" dirty="0"/>
              <a:t>Calm</a:t>
            </a:r>
          </a:p>
        </p:txBody>
      </p:sp>
      <p:sp>
        <p:nvSpPr>
          <p:cNvPr id="7" name="TextBox 6">
            <a:extLst>
              <a:ext uri="{FF2B5EF4-FFF2-40B4-BE49-F238E27FC236}">
                <a16:creationId xmlns:a16="http://schemas.microsoft.com/office/drawing/2014/main" id="{A9BEABB5-837A-4C47-A1B1-8226E170493D}"/>
              </a:ext>
            </a:extLst>
          </p:cNvPr>
          <p:cNvSpPr txBox="1"/>
          <p:nvPr/>
        </p:nvSpPr>
        <p:spPr>
          <a:xfrm>
            <a:off x="1007165" y="2849217"/>
            <a:ext cx="2027583" cy="369332"/>
          </a:xfrm>
          <a:prstGeom prst="rect">
            <a:avLst/>
          </a:prstGeom>
          <a:noFill/>
        </p:spPr>
        <p:txBody>
          <a:bodyPr wrap="square" rtlCol="0">
            <a:spAutoFit/>
          </a:bodyPr>
          <a:lstStyle/>
          <a:p>
            <a:r>
              <a:rPr lang="en-GB" dirty="0"/>
              <a:t>Boring</a:t>
            </a:r>
          </a:p>
        </p:txBody>
      </p:sp>
      <p:sp>
        <p:nvSpPr>
          <p:cNvPr id="8" name="TextBox 7">
            <a:extLst>
              <a:ext uri="{FF2B5EF4-FFF2-40B4-BE49-F238E27FC236}">
                <a16:creationId xmlns:a16="http://schemas.microsoft.com/office/drawing/2014/main" id="{E0500092-E7E7-4843-A44D-C23DBA701644}"/>
              </a:ext>
            </a:extLst>
          </p:cNvPr>
          <p:cNvSpPr txBox="1"/>
          <p:nvPr/>
        </p:nvSpPr>
        <p:spPr>
          <a:xfrm>
            <a:off x="3034748" y="3366700"/>
            <a:ext cx="2027583" cy="369332"/>
          </a:xfrm>
          <a:prstGeom prst="rect">
            <a:avLst/>
          </a:prstGeom>
          <a:noFill/>
        </p:spPr>
        <p:txBody>
          <a:bodyPr wrap="square" rtlCol="0">
            <a:spAutoFit/>
          </a:bodyPr>
          <a:lstStyle/>
          <a:p>
            <a:r>
              <a:rPr lang="en-GB" dirty="0"/>
              <a:t>Not much going on</a:t>
            </a:r>
          </a:p>
        </p:txBody>
      </p:sp>
    </p:spTree>
    <p:extLst>
      <p:ext uri="{BB962C8B-B14F-4D97-AF65-F5344CB8AC3E}">
        <p14:creationId xmlns:p14="http://schemas.microsoft.com/office/powerpoint/2010/main" val="2195476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90E7B-356B-4861-9EB7-B272199F89CD}"/>
              </a:ext>
            </a:extLst>
          </p:cNvPr>
          <p:cNvSpPr>
            <a:spLocks noGrp="1"/>
          </p:cNvSpPr>
          <p:nvPr>
            <p:ph type="title"/>
          </p:nvPr>
        </p:nvSpPr>
        <p:spPr/>
        <p:txBody>
          <a:bodyPr/>
          <a:lstStyle/>
          <a:p>
            <a:r>
              <a:rPr lang="en-GB" dirty="0"/>
              <a:t>Painting analysis #3</a:t>
            </a:r>
          </a:p>
        </p:txBody>
      </p:sp>
      <p:pic>
        <p:nvPicPr>
          <p:cNvPr id="4" name="Picture 3">
            <a:extLst>
              <a:ext uri="{FF2B5EF4-FFF2-40B4-BE49-F238E27FC236}">
                <a16:creationId xmlns:a16="http://schemas.microsoft.com/office/drawing/2014/main" id="{7B77231C-6C7C-47FE-8C42-121F5158BB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2904" y="1017167"/>
            <a:ext cx="6420264" cy="5727500"/>
          </a:xfrm>
          <a:prstGeom prst="rect">
            <a:avLst/>
          </a:prstGeom>
        </p:spPr>
      </p:pic>
      <p:sp>
        <p:nvSpPr>
          <p:cNvPr id="3" name="TextBox 2">
            <a:extLst>
              <a:ext uri="{FF2B5EF4-FFF2-40B4-BE49-F238E27FC236}">
                <a16:creationId xmlns:a16="http://schemas.microsoft.com/office/drawing/2014/main" id="{FDFA7E38-C9A2-4521-AA12-2FC9B6CF30AB}"/>
              </a:ext>
            </a:extLst>
          </p:cNvPr>
          <p:cNvSpPr txBox="1"/>
          <p:nvPr/>
        </p:nvSpPr>
        <p:spPr>
          <a:xfrm>
            <a:off x="1272209" y="2292817"/>
            <a:ext cx="3551582" cy="369332"/>
          </a:xfrm>
          <a:prstGeom prst="rect">
            <a:avLst/>
          </a:prstGeom>
          <a:noFill/>
        </p:spPr>
        <p:txBody>
          <a:bodyPr wrap="square" rtlCol="0">
            <a:spAutoFit/>
          </a:bodyPr>
          <a:lstStyle/>
          <a:p>
            <a:r>
              <a:rPr lang="en-GB" dirty="0"/>
              <a:t>Powerful</a:t>
            </a:r>
          </a:p>
        </p:txBody>
      </p:sp>
      <p:sp>
        <p:nvSpPr>
          <p:cNvPr id="5" name="TextBox 4">
            <a:extLst>
              <a:ext uri="{FF2B5EF4-FFF2-40B4-BE49-F238E27FC236}">
                <a16:creationId xmlns:a16="http://schemas.microsoft.com/office/drawing/2014/main" id="{BBA074C4-EF06-4A3F-9D59-4872F14468DD}"/>
              </a:ext>
            </a:extLst>
          </p:cNvPr>
          <p:cNvSpPr txBox="1"/>
          <p:nvPr/>
        </p:nvSpPr>
        <p:spPr>
          <a:xfrm>
            <a:off x="424069" y="2914297"/>
            <a:ext cx="2623931" cy="369332"/>
          </a:xfrm>
          <a:prstGeom prst="rect">
            <a:avLst/>
          </a:prstGeom>
          <a:noFill/>
        </p:spPr>
        <p:txBody>
          <a:bodyPr wrap="square" rtlCol="0">
            <a:spAutoFit/>
          </a:bodyPr>
          <a:lstStyle/>
          <a:p>
            <a:r>
              <a:rPr lang="en-GB" dirty="0"/>
              <a:t>Atmospheric </a:t>
            </a:r>
          </a:p>
        </p:txBody>
      </p:sp>
      <p:sp>
        <p:nvSpPr>
          <p:cNvPr id="6" name="TextBox 5">
            <a:extLst>
              <a:ext uri="{FF2B5EF4-FFF2-40B4-BE49-F238E27FC236}">
                <a16:creationId xmlns:a16="http://schemas.microsoft.com/office/drawing/2014/main" id="{4130BB25-640D-41B6-B766-33B5D61CFED8}"/>
              </a:ext>
            </a:extLst>
          </p:cNvPr>
          <p:cNvSpPr txBox="1"/>
          <p:nvPr/>
        </p:nvSpPr>
        <p:spPr>
          <a:xfrm>
            <a:off x="790161" y="4982817"/>
            <a:ext cx="1590261" cy="369332"/>
          </a:xfrm>
          <a:prstGeom prst="rect">
            <a:avLst/>
          </a:prstGeom>
          <a:noFill/>
        </p:spPr>
        <p:txBody>
          <a:bodyPr wrap="square" rtlCol="0">
            <a:spAutoFit/>
          </a:bodyPr>
          <a:lstStyle/>
          <a:p>
            <a:r>
              <a:rPr lang="en-GB" dirty="0"/>
              <a:t>Wrath</a:t>
            </a:r>
          </a:p>
        </p:txBody>
      </p:sp>
      <p:sp>
        <p:nvSpPr>
          <p:cNvPr id="7" name="TextBox 6">
            <a:extLst>
              <a:ext uri="{FF2B5EF4-FFF2-40B4-BE49-F238E27FC236}">
                <a16:creationId xmlns:a16="http://schemas.microsoft.com/office/drawing/2014/main" id="{C03B6271-45D1-448B-92CF-79DE3D96A0CB}"/>
              </a:ext>
            </a:extLst>
          </p:cNvPr>
          <p:cNvSpPr txBox="1"/>
          <p:nvPr/>
        </p:nvSpPr>
        <p:spPr>
          <a:xfrm>
            <a:off x="2650436" y="3382254"/>
            <a:ext cx="2517912" cy="923330"/>
          </a:xfrm>
          <a:prstGeom prst="rect">
            <a:avLst/>
          </a:prstGeom>
          <a:noFill/>
        </p:spPr>
        <p:txBody>
          <a:bodyPr wrap="square" rtlCol="0">
            <a:spAutoFit/>
          </a:bodyPr>
          <a:lstStyle/>
          <a:p>
            <a:r>
              <a:rPr lang="en-GB" dirty="0"/>
              <a:t>Whale in piece.</a:t>
            </a:r>
          </a:p>
          <a:p>
            <a:r>
              <a:rPr lang="en-GB" dirty="0"/>
              <a:t>Representing something/metaphor???</a:t>
            </a:r>
          </a:p>
        </p:txBody>
      </p:sp>
      <p:cxnSp>
        <p:nvCxnSpPr>
          <p:cNvPr id="9" name="Straight Arrow Connector 8">
            <a:extLst>
              <a:ext uri="{FF2B5EF4-FFF2-40B4-BE49-F238E27FC236}">
                <a16:creationId xmlns:a16="http://schemas.microsoft.com/office/drawing/2014/main" id="{CA9D5E44-D7DA-4BE4-9446-7F7575C7E27F}"/>
              </a:ext>
            </a:extLst>
          </p:cNvPr>
          <p:cNvCxnSpPr/>
          <p:nvPr/>
        </p:nvCxnSpPr>
        <p:spPr>
          <a:xfrm flipV="1">
            <a:off x="4823791" y="3382254"/>
            <a:ext cx="4598505" cy="30185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0531ECF8-3FBC-43C2-8695-04B2D19DB59D}"/>
              </a:ext>
            </a:extLst>
          </p:cNvPr>
          <p:cNvSpPr/>
          <p:nvPr/>
        </p:nvSpPr>
        <p:spPr>
          <a:xfrm>
            <a:off x="9392478" y="3098963"/>
            <a:ext cx="689113" cy="5851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ABB2943-09D5-4E66-9EAA-399C59020047}"/>
              </a:ext>
            </a:extLst>
          </p:cNvPr>
          <p:cNvSpPr txBox="1"/>
          <p:nvPr/>
        </p:nvSpPr>
        <p:spPr>
          <a:xfrm>
            <a:off x="3048000" y="2054087"/>
            <a:ext cx="1007165" cy="1200329"/>
          </a:xfrm>
          <a:prstGeom prst="rect">
            <a:avLst/>
          </a:prstGeom>
          <a:noFill/>
        </p:spPr>
        <p:txBody>
          <a:bodyPr wrap="square" rtlCol="0">
            <a:spAutoFit/>
          </a:bodyPr>
          <a:lstStyle/>
          <a:p>
            <a:r>
              <a:rPr lang="en-GB" dirty="0"/>
              <a:t>Hope with sun coming through</a:t>
            </a:r>
          </a:p>
        </p:txBody>
      </p:sp>
      <p:sp>
        <p:nvSpPr>
          <p:cNvPr id="12" name="TextBox 11">
            <a:extLst>
              <a:ext uri="{FF2B5EF4-FFF2-40B4-BE49-F238E27FC236}">
                <a16:creationId xmlns:a16="http://schemas.microsoft.com/office/drawing/2014/main" id="{3D4549A7-FF91-479F-9AA4-DC2164E1DAED}"/>
              </a:ext>
            </a:extLst>
          </p:cNvPr>
          <p:cNvSpPr txBox="1"/>
          <p:nvPr/>
        </p:nvSpPr>
        <p:spPr>
          <a:xfrm>
            <a:off x="2247900" y="5258486"/>
            <a:ext cx="1961322" cy="1477328"/>
          </a:xfrm>
          <a:prstGeom prst="rect">
            <a:avLst/>
          </a:prstGeom>
          <a:noFill/>
        </p:spPr>
        <p:txBody>
          <a:bodyPr wrap="square" rtlCol="0">
            <a:spAutoFit/>
          </a:bodyPr>
          <a:lstStyle/>
          <a:p>
            <a:r>
              <a:rPr lang="en-GB" dirty="0"/>
              <a:t>Calm before the storm/ silver linings (the storm is over and the sun is coming though)</a:t>
            </a:r>
          </a:p>
        </p:txBody>
      </p:sp>
    </p:spTree>
    <p:extLst>
      <p:ext uri="{BB962C8B-B14F-4D97-AF65-F5344CB8AC3E}">
        <p14:creationId xmlns:p14="http://schemas.microsoft.com/office/powerpoint/2010/main" val="1889954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077EE-91AE-468E-AF9E-81FE1697CDF0}"/>
              </a:ext>
            </a:extLst>
          </p:cNvPr>
          <p:cNvSpPr>
            <a:spLocks noGrp="1"/>
          </p:cNvSpPr>
          <p:nvPr>
            <p:ph type="title"/>
          </p:nvPr>
        </p:nvSpPr>
        <p:spPr/>
        <p:txBody>
          <a:bodyPr/>
          <a:lstStyle/>
          <a:p>
            <a:r>
              <a:rPr lang="en-GB" dirty="0"/>
              <a:t>Film and screen analysis #1</a:t>
            </a:r>
          </a:p>
        </p:txBody>
      </p:sp>
      <p:pic>
        <p:nvPicPr>
          <p:cNvPr id="4" name="Picture 3">
            <a:extLst>
              <a:ext uri="{FF2B5EF4-FFF2-40B4-BE49-F238E27FC236}">
                <a16:creationId xmlns:a16="http://schemas.microsoft.com/office/drawing/2014/main" id="{81488E4A-BF3A-470A-96F4-5AC7C770B0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0130" y="2243965"/>
            <a:ext cx="5410200" cy="3933825"/>
          </a:xfrm>
          <a:prstGeom prst="rect">
            <a:avLst/>
          </a:prstGeom>
        </p:spPr>
      </p:pic>
      <p:sp>
        <p:nvSpPr>
          <p:cNvPr id="3" name="TextBox 2">
            <a:extLst>
              <a:ext uri="{FF2B5EF4-FFF2-40B4-BE49-F238E27FC236}">
                <a16:creationId xmlns:a16="http://schemas.microsoft.com/office/drawing/2014/main" id="{E720DE8C-F1E7-404D-9202-524FC1C94E65}"/>
              </a:ext>
            </a:extLst>
          </p:cNvPr>
          <p:cNvSpPr txBox="1"/>
          <p:nvPr/>
        </p:nvSpPr>
        <p:spPr>
          <a:xfrm>
            <a:off x="8110330" y="755374"/>
            <a:ext cx="3790122" cy="923330"/>
          </a:xfrm>
          <a:prstGeom prst="rect">
            <a:avLst/>
          </a:prstGeom>
          <a:noFill/>
        </p:spPr>
        <p:txBody>
          <a:bodyPr wrap="square" rtlCol="0">
            <a:spAutoFit/>
          </a:bodyPr>
          <a:lstStyle/>
          <a:p>
            <a:r>
              <a:rPr lang="en-GB" dirty="0"/>
              <a:t>Reminds me of films from the 30’s where lovers are at a train station and one of them has to leave</a:t>
            </a:r>
          </a:p>
        </p:txBody>
      </p:sp>
      <p:sp>
        <p:nvSpPr>
          <p:cNvPr id="5" name="TextBox 4">
            <a:extLst>
              <a:ext uri="{FF2B5EF4-FFF2-40B4-BE49-F238E27FC236}">
                <a16:creationId xmlns:a16="http://schemas.microsoft.com/office/drawing/2014/main" id="{1CFD043A-E63D-4394-8730-48F1137863EE}"/>
              </a:ext>
            </a:extLst>
          </p:cNvPr>
          <p:cNvSpPr txBox="1"/>
          <p:nvPr/>
        </p:nvSpPr>
        <p:spPr>
          <a:xfrm>
            <a:off x="8348870" y="3326296"/>
            <a:ext cx="2531165" cy="369332"/>
          </a:xfrm>
          <a:prstGeom prst="rect">
            <a:avLst/>
          </a:prstGeom>
          <a:noFill/>
        </p:spPr>
        <p:txBody>
          <a:bodyPr wrap="square" rtlCol="0">
            <a:spAutoFit/>
          </a:bodyPr>
          <a:lstStyle/>
          <a:p>
            <a:r>
              <a:rPr lang="en-GB" dirty="0"/>
              <a:t>Mysterious</a:t>
            </a:r>
          </a:p>
        </p:txBody>
      </p:sp>
      <p:sp>
        <p:nvSpPr>
          <p:cNvPr id="6" name="TextBox 5">
            <a:extLst>
              <a:ext uri="{FF2B5EF4-FFF2-40B4-BE49-F238E27FC236}">
                <a16:creationId xmlns:a16="http://schemas.microsoft.com/office/drawing/2014/main" id="{BDB3EC13-E09C-453E-ACAE-D90B194A5B18}"/>
              </a:ext>
            </a:extLst>
          </p:cNvPr>
          <p:cNvSpPr txBox="1"/>
          <p:nvPr/>
        </p:nvSpPr>
        <p:spPr>
          <a:xfrm>
            <a:off x="8521148" y="4770783"/>
            <a:ext cx="2001078" cy="646331"/>
          </a:xfrm>
          <a:prstGeom prst="rect">
            <a:avLst/>
          </a:prstGeom>
          <a:noFill/>
        </p:spPr>
        <p:txBody>
          <a:bodyPr wrap="square" rtlCol="0">
            <a:spAutoFit/>
          </a:bodyPr>
          <a:lstStyle/>
          <a:p>
            <a:r>
              <a:rPr lang="en-GB" dirty="0"/>
              <a:t>Film noir/ Murder mystery</a:t>
            </a:r>
          </a:p>
        </p:txBody>
      </p:sp>
      <p:sp>
        <p:nvSpPr>
          <p:cNvPr id="7" name="TextBox 6">
            <a:extLst>
              <a:ext uri="{FF2B5EF4-FFF2-40B4-BE49-F238E27FC236}">
                <a16:creationId xmlns:a16="http://schemas.microsoft.com/office/drawing/2014/main" id="{48373A9D-BDC3-4465-89A8-1644DF70D4B8}"/>
              </a:ext>
            </a:extLst>
          </p:cNvPr>
          <p:cNvSpPr txBox="1"/>
          <p:nvPr/>
        </p:nvSpPr>
        <p:spPr>
          <a:xfrm>
            <a:off x="437322" y="1948070"/>
            <a:ext cx="1851990" cy="369332"/>
          </a:xfrm>
          <a:prstGeom prst="rect">
            <a:avLst/>
          </a:prstGeom>
          <a:noFill/>
        </p:spPr>
        <p:txBody>
          <a:bodyPr wrap="square" rtlCol="0">
            <a:spAutoFit/>
          </a:bodyPr>
          <a:lstStyle/>
          <a:p>
            <a:r>
              <a:rPr lang="en-GB" dirty="0"/>
              <a:t>Atmospheric</a:t>
            </a:r>
          </a:p>
        </p:txBody>
      </p:sp>
      <p:sp>
        <p:nvSpPr>
          <p:cNvPr id="8" name="TextBox 7">
            <a:extLst>
              <a:ext uri="{FF2B5EF4-FFF2-40B4-BE49-F238E27FC236}">
                <a16:creationId xmlns:a16="http://schemas.microsoft.com/office/drawing/2014/main" id="{2F838B49-92E1-462F-80AD-54E4ABA3CAA6}"/>
              </a:ext>
            </a:extLst>
          </p:cNvPr>
          <p:cNvSpPr txBox="1"/>
          <p:nvPr/>
        </p:nvSpPr>
        <p:spPr>
          <a:xfrm>
            <a:off x="198783" y="4055165"/>
            <a:ext cx="2090529" cy="369332"/>
          </a:xfrm>
          <a:prstGeom prst="rect">
            <a:avLst/>
          </a:prstGeom>
          <a:noFill/>
        </p:spPr>
        <p:txBody>
          <a:bodyPr wrap="square" rtlCol="0">
            <a:spAutoFit/>
          </a:bodyPr>
          <a:lstStyle/>
          <a:p>
            <a:r>
              <a:rPr lang="en-GB" dirty="0"/>
              <a:t>Dangerous</a:t>
            </a:r>
          </a:p>
        </p:txBody>
      </p:sp>
    </p:spTree>
    <p:extLst>
      <p:ext uri="{BB962C8B-B14F-4D97-AF65-F5344CB8AC3E}">
        <p14:creationId xmlns:p14="http://schemas.microsoft.com/office/powerpoint/2010/main" val="3575549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A89E-E917-4D0C-A9E2-BB0B5A101EBE}"/>
              </a:ext>
            </a:extLst>
          </p:cNvPr>
          <p:cNvSpPr>
            <a:spLocks noGrp="1"/>
          </p:cNvSpPr>
          <p:nvPr>
            <p:ph type="title"/>
          </p:nvPr>
        </p:nvSpPr>
        <p:spPr/>
        <p:txBody>
          <a:bodyPr/>
          <a:lstStyle/>
          <a:p>
            <a:r>
              <a:rPr lang="en-GB" dirty="0"/>
              <a:t>Film and screen analysis #2</a:t>
            </a:r>
          </a:p>
        </p:txBody>
      </p:sp>
      <p:pic>
        <p:nvPicPr>
          <p:cNvPr id="4" name="Picture 3">
            <a:extLst>
              <a:ext uri="{FF2B5EF4-FFF2-40B4-BE49-F238E27FC236}">
                <a16:creationId xmlns:a16="http://schemas.microsoft.com/office/drawing/2014/main" id="{FA8BB9A8-1BB7-477A-9075-43651AC312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8120" y="2057349"/>
            <a:ext cx="5649776" cy="4435526"/>
          </a:xfrm>
          <a:prstGeom prst="rect">
            <a:avLst/>
          </a:prstGeom>
        </p:spPr>
      </p:pic>
      <p:sp>
        <p:nvSpPr>
          <p:cNvPr id="3" name="TextBox 2">
            <a:extLst>
              <a:ext uri="{FF2B5EF4-FFF2-40B4-BE49-F238E27FC236}">
                <a16:creationId xmlns:a16="http://schemas.microsoft.com/office/drawing/2014/main" id="{0DE4E694-58D1-482E-8BDC-59BC9061A066}"/>
              </a:ext>
            </a:extLst>
          </p:cNvPr>
          <p:cNvSpPr txBox="1"/>
          <p:nvPr/>
        </p:nvSpPr>
        <p:spPr>
          <a:xfrm>
            <a:off x="8984974" y="543339"/>
            <a:ext cx="2054087" cy="369332"/>
          </a:xfrm>
          <a:prstGeom prst="rect">
            <a:avLst/>
          </a:prstGeom>
          <a:noFill/>
        </p:spPr>
        <p:txBody>
          <a:bodyPr wrap="square" rtlCol="0">
            <a:spAutoFit/>
          </a:bodyPr>
          <a:lstStyle/>
          <a:p>
            <a:r>
              <a:rPr lang="en-GB" dirty="0"/>
              <a:t>Mythical</a:t>
            </a:r>
          </a:p>
        </p:txBody>
      </p:sp>
      <p:sp>
        <p:nvSpPr>
          <p:cNvPr id="5" name="TextBox 4">
            <a:extLst>
              <a:ext uri="{FF2B5EF4-FFF2-40B4-BE49-F238E27FC236}">
                <a16:creationId xmlns:a16="http://schemas.microsoft.com/office/drawing/2014/main" id="{788416EE-1594-4EFD-8EFF-1424D244F859}"/>
              </a:ext>
            </a:extLst>
          </p:cNvPr>
          <p:cNvSpPr txBox="1"/>
          <p:nvPr/>
        </p:nvSpPr>
        <p:spPr>
          <a:xfrm>
            <a:off x="8984974" y="2425148"/>
            <a:ext cx="2928730" cy="646331"/>
          </a:xfrm>
          <a:prstGeom prst="rect">
            <a:avLst/>
          </a:prstGeom>
          <a:noFill/>
        </p:spPr>
        <p:txBody>
          <a:bodyPr wrap="square" rtlCol="0">
            <a:spAutoFit/>
          </a:bodyPr>
          <a:lstStyle/>
          <a:p>
            <a:r>
              <a:rPr lang="en-GB" dirty="0"/>
              <a:t>Reminds me of the 3 fates in different mythologies </a:t>
            </a:r>
          </a:p>
        </p:txBody>
      </p:sp>
      <p:sp>
        <p:nvSpPr>
          <p:cNvPr id="6" name="TextBox 5">
            <a:extLst>
              <a:ext uri="{FF2B5EF4-FFF2-40B4-BE49-F238E27FC236}">
                <a16:creationId xmlns:a16="http://schemas.microsoft.com/office/drawing/2014/main" id="{1A187529-1F0B-47F0-ABBA-57F77782C5E3}"/>
              </a:ext>
            </a:extLst>
          </p:cNvPr>
          <p:cNvSpPr txBox="1"/>
          <p:nvPr/>
        </p:nvSpPr>
        <p:spPr>
          <a:xfrm>
            <a:off x="344557" y="2822713"/>
            <a:ext cx="2226365" cy="369332"/>
          </a:xfrm>
          <a:prstGeom prst="rect">
            <a:avLst/>
          </a:prstGeom>
          <a:noFill/>
        </p:spPr>
        <p:txBody>
          <a:bodyPr wrap="square" rtlCol="0">
            <a:spAutoFit/>
          </a:bodyPr>
          <a:lstStyle/>
          <a:p>
            <a:r>
              <a:rPr lang="en-GB" dirty="0"/>
              <a:t>Mysterious</a:t>
            </a:r>
          </a:p>
        </p:txBody>
      </p:sp>
      <p:sp>
        <p:nvSpPr>
          <p:cNvPr id="7" name="TextBox 6">
            <a:extLst>
              <a:ext uri="{FF2B5EF4-FFF2-40B4-BE49-F238E27FC236}">
                <a16:creationId xmlns:a16="http://schemas.microsoft.com/office/drawing/2014/main" id="{AA379445-4B46-41DB-9354-2C0051A84A1D}"/>
              </a:ext>
            </a:extLst>
          </p:cNvPr>
          <p:cNvSpPr txBox="1"/>
          <p:nvPr/>
        </p:nvSpPr>
        <p:spPr>
          <a:xfrm>
            <a:off x="9369287" y="4200939"/>
            <a:ext cx="2160104" cy="369332"/>
          </a:xfrm>
          <a:prstGeom prst="rect">
            <a:avLst/>
          </a:prstGeom>
          <a:noFill/>
        </p:spPr>
        <p:txBody>
          <a:bodyPr wrap="square" rtlCol="0">
            <a:spAutoFit/>
          </a:bodyPr>
          <a:lstStyle/>
          <a:p>
            <a:r>
              <a:rPr lang="en-GB" dirty="0"/>
              <a:t>Uncertainty </a:t>
            </a:r>
          </a:p>
        </p:txBody>
      </p:sp>
      <p:sp>
        <p:nvSpPr>
          <p:cNvPr id="8" name="TextBox 7">
            <a:extLst>
              <a:ext uri="{FF2B5EF4-FFF2-40B4-BE49-F238E27FC236}">
                <a16:creationId xmlns:a16="http://schemas.microsoft.com/office/drawing/2014/main" id="{B79933C8-8A3C-4813-B3CE-489197CE452B}"/>
              </a:ext>
            </a:extLst>
          </p:cNvPr>
          <p:cNvSpPr txBox="1"/>
          <p:nvPr/>
        </p:nvSpPr>
        <p:spPr>
          <a:xfrm>
            <a:off x="344557" y="5062330"/>
            <a:ext cx="1895060" cy="369332"/>
          </a:xfrm>
          <a:prstGeom prst="rect">
            <a:avLst/>
          </a:prstGeom>
          <a:noFill/>
        </p:spPr>
        <p:txBody>
          <a:bodyPr wrap="square" rtlCol="0">
            <a:spAutoFit/>
          </a:bodyPr>
          <a:lstStyle/>
          <a:p>
            <a:r>
              <a:rPr lang="en-GB" dirty="0"/>
              <a:t>Spectral/ghostly </a:t>
            </a:r>
          </a:p>
        </p:txBody>
      </p:sp>
    </p:spTree>
    <p:extLst>
      <p:ext uri="{BB962C8B-B14F-4D97-AF65-F5344CB8AC3E}">
        <p14:creationId xmlns:p14="http://schemas.microsoft.com/office/powerpoint/2010/main" val="2965199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0A9A-A904-4B90-87DA-AD0582D5DE18}"/>
              </a:ext>
            </a:extLst>
          </p:cNvPr>
          <p:cNvSpPr>
            <a:spLocks noGrp="1"/>
          </p:cNvSpPr>
          <p:nvPr>
            <p:ph type="title"/>
          </p:nvPr>
        </p:nvSpPr>
        <p:spPr/>
        <p:txBody>
          <a:bodyPr/>
          <a:lstStyle/>
          <a:p>
            <a:r>
              <a:rPr lang="en-GB" dirty="0"/>
              <a:t>Film and screen analysis #3</a:t>
            </a:r>
          </a:p>
        </p:txBody>
      </p:sp>
      <p:pic>
        <p:nvPicPr>
          <p:cNvPr id="4" name="Picture 3">
            <a:extLst>
              <a:ext uri="{FF2B5EF4-FFF2-40B4-BE49-F238E27FC236}">
                <a16:creationId xmlns:a16="http://schemas.microsoft.com/office/drawing/2014/main" id="{B8AD8CB0-F17D-4E0C-8DCB-3D937583C4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70922" y="1800217"/>
            <a:ext cx="6535467" cy="4330572"/>
          </a:xfrm>
          <a:prstGeom prst="rect">
            <a:avLst/>
          </a:prstGeom>
        </p:spPr>
      </p:pic>
      <p:sp>
        <p:nvSpPr>
          <p:cNvPr id="3" name="TextBox 2">
            <a:extLst>
              <a:ext uri="{FF2B5EF4-FFF2-40B4-BE49-F238E27FC236}">
                <a16:creationId xmlns:a16="http://schemas.microsoft.com/office/drawing/2014/main" id="{3E444BF2-24CD-47D1-989C-0F1333C38061}"/>
              </a:ext>
            </a:extLst>
          </p:cNvPr>
          <p:cNvSpPr txBox="1"/>
          <p:nvPr/>
        </p:nvSpPr>
        <p:spPr>
          <a:xfrm>
            <a:off x="9515060" y="2181020"/>
            <a:ext cx="2226366" cy="369332"/>
          </a:xfrm>
          <a:prstGeom prst="rect">
            <a:avLst/>
          </a:prstGeom>
          <a:noFill/>
        </p:spPr>
        <p:txBody>
          <a:bodyPr wrap="square" rtlCol="0">
            <a:spAutoFit/>
          </a:bodyPr>
          <a:lstStyle/>
          <a:p>
            <a:r>
              <a:rPr lang="en-GB" dirty="0"/>
              <a:t>Escape</a:t>
            </a:r>
          </a:p>
        </p:txBody>
      </p:sp>
      <p:sp>
        <p:nvSpPr>
          <p:cNvPr id="5" name="TextBox 4">
            <a:extLst>
              <a:ext uri="{FF2B5EF4-FFF2-40B4-BE49-F238E27FC236}">
                <a16:creationId xmlns:a16="http://schemas.microsoft.com/office/drawing/2014/main" id="{21265EE9-8B5B-453C-B71E-249B0574766F}"/>
              </a:ext>
            </a:extLst>
          </p:cNvPr>
          <p:cNvSpPr txBox="1"/>
          <p:nvPr/>
        </p:nvSpPr>
        <p:spPr>
          <a:xfrm>
            <a:off x="357809" y="3220278"/>
            <a:ext cx="2464904" cy="369332"/>
          </a:xfrm>
          <a:prstGeom prst="rect">
            <a:avLst/>
          </a:prstGeom>
          <a:noFill/>
        </p:spPr>
        <p:txBody>
          <a:bodyPr wrap="square" rtlCol="0">
            <a:spAutoFit/>
          </a:bodyPr>
          <a:lstStyle/>
          <a:p>
            <a:r>
              <a:rPr lang="en-GB" dirty="0"/>
              <a:t>Asylum </a:t>
            </a:r>
          </a:p>
        </p:txBody>
      </p:sp>
      <p:sp>
        <p:nvSpPr>
          <p:cNvPr id="6" name="TextBox 5">
            <a:extLst>
              <a:ext uri="{FF2B5EF4-FFF2-40B4-BE49-F238E27FC236}">
                <a16:creationId xmlns:a16="http://schemas.microsoft.com/office/drawing/2014/main" id="{CEFAA45F-5421-4E33-A3DA-E54C7C4C2F63}"/>
              </a:ext>
            </a:extLst>
          </p:cNvPr>
          <p:cNvSpPr txBox="1"/>
          <p:nvPr/>
        </p:nvSpPr>
        <p:spPr>
          <a:xfrm>
            <a:off x="622852" y="5022574"/>
            <a:ext cx="2054087" cy="369332"/>
          </a:xfrm>
          <a:prstGeom prst="rect">
            <a:avLst/>
          </a:prstGeom>
          <a:noFill/>
        </p:spPr>
        <p:txBody>
          <a:bodyPr wrap="square" rtlCol="0">
            <a:spAutoFit/>
          </a:bodyPr>
          <a:lstStyle/>
          <a:p>
            <a:r>
              <a:rPr lang="en-GB" dirty="0"/>
              <a:t>Chaotic/Fun</a:t>
            </a:r>
          </a:p>
        </p:txBody>
      </p:sp>
      <p:sp>
        <p:nvSpPr>
          <p:cNvPr id="7" name="TextBox 6">
            <a:extLst>
              <a:ext uri="{FF2B5EF4-FFF2-40B4-BE49-F238E27FC236}">
                <a16:creationId xmlns:a16="http://schemas.microsoft.com/office/drawing/2014/main" id="{25AC5F72-6411-4A59-BE3C-323010C1CF16}"/>
              </a:ext>
            </a:extLst>
          </p:cNvPr>
          <p:cNvSpPr txBox="1"/>
          <p:nvPr/>
        </p:nvSpPr>
        <p:spPr>
          <a:xfrm>
            <a:off x="9395791" y="4638261"/>
            <a:ext cx="2570922" cy="369332"/>
          </a:xfrm>
          <a:prstGeom prst="rect">
            <a:avLst/>
          </a:prstGeom>
          <a:noFill/>
        </p:spPr>
        <p:txBody>
          <a:bodyPr wrap="square" rtlCol="0">
            <a:spAutoFit/>
          </a:bodyPr>
          <a:lstStyle/>
          <a:p>
            <a:r>
              <a:rPr lang="en-GB" dirty="0"/>
              <a:t>Entrapment </a:t>
            </a:r>
          </a:p>
        </p:txBody>
      </p:sp>
    </p:spTree>
    <p:extLst>
      <p:ext uri="{BB962C8B-B14F-4D97-AF65-F5344CB8AC3E}">
        <p14:creationId xmlns:p14="http://schemas.microsoft.com/office/powerpoint/2010/main" val="1683237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91E9D-9E10-46EF-A499-F3EFD7194062}"/>
              </a:ext>
            </a:extLst>
          </p:cNvPr>
          <p:cNvSpPr>
            <a:spLocks noGrp="1"/>
          </p:cNvSpPr>
          <p:nvPr>
            <p:ph type="title"/>
          </p:nvPr>
        </p:nvSpPr>
        <p:spPr>
          <a:xfrm>
            <a:off x="2191510" y="-636105"/>
            <a:ext cx="6091099" cy="2150165"/>
          </a:xfrm>
        </p:spPr>
        <p:txBody>
          <a:bodyPr>
            <a:normAutofit/>
          </a:bodyPr>
          <a:lstStyle/>
          <a:p>
            <a:r>
              <a:rPr lang="en-GB" sz="4400" dirty="0"/>
              <a:t>Atmospheric Picture, Spirit Photography.</a:t>
            </a:r>
          </a:p>
        </p:txBody>
      </p:sp>
      <p:sp>
        <p:nvSpPr>
          <p:cNvPr id="4" name="Text Placeholder 3">
            <a:extLst>
              <a:ext uri="{FF2B5EF4-FFF2-40B4-BE49-F238E27FC236}">
                <a16:creationId xmlns:a16="http://schemas.microsoft.com/office/drawing/2014/main" id="{0A0ACEFD-AD3B-467C-AAD9-8D6DD70EF30A}"/>
              </a:ext>
            </a:extLst>
          </p:cNvPr>
          <p:cNvSpPr>
            <a:spLocks noGrp="1"/>
          </p:cNvSpPr>
          <p:nvPr>
            <p:ph type="body" sz="half" idx="2"/>
          </p:nvPr>
        </p:nvSpPr>
        <p:spPr>
          <a:xfrm>
            <a:off x="1104831" y="2335695"/>
            <a:ext cx="3932237" cy="3811588"/>
          </a:xfrm>
        </p:spPr>
        <p:txBody>
          <a:bodyPr>
            <a:normAutofit/>
          </a:bodyPr>
          <a:lstStyle/>
          <a:p>
            <a:r>
              <a:rPr lang="en-GB" sz="2000" b="0" i="0" dirty="0">
                <a:solidFill>
                  <a:srgbClr val="000000"/>
                </a:solidFill>
                <a:effectLst/>
                <a:latin typeface="Calibri" panose="020F0502020204030204" pitchFamily="34" charset="0"/>
              </a:rPr>
              <a:t>I found this photo whilst researching the Victorian aesthetics project. The Victorians have a very liberal view on death (for them a daily part of life) and would practice the occult, seances and having family portraits with dead family members. What I find atmospheric about this photo is the sense of lost. Either of his own child or perhaps something he lost within himself since childhood.</a:t>
            </a:r>
            <a:endParaRPr lang="en-GB" sz="2000" dirty="0"/>
          </a:p>
        </p:txBody>
      </p:sp>
      <p:pic>
        <p:nvPicPr>
          <p:cNvPr id="6" name="Picture 5">
            <a:extLst>
              <a:ext uri="{FF2B5EF4-FFF2-40B4-BE49-F238E27FC236}">
                <a16:creationId xmlns:a16="http://schemas.microsoft.com/office/drawing/2014/main" id="{8D78B7F8-207B-4D41-9691-86BFE9ED8A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85722" y="1093305"/>
            <a:ext cx="5214730" cy="5214730"/>
          </a:xfrm>
          <a:prstGeom prst="rect">
            <a:avLst/>
          </a:prstGeom>
        </p:spPr>
      </p:pic>
    </p:spTree>
    <p:extLst>
      <p:ext uri="{BB962C8B-B14F-4D97-AF65-F5344CB8AC3E}">
        <p14:creationId xmlns:p14="http://schemas.microsoft.com/office/powerpoint/2010/main" val="2082296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349E4-C087-48B2-8C19-C8277DCD3F76}"/>
              </a:ext>
            </a:extLst>
          </p:cNvPr>
          <p:cNvSpPr>
            <a:spLocks noGrp="1"/>
          </p:cNvSpPr>
          <p:nvPr>
            <p:ph type="title"/>
          </p:nvPr>
        </p:nvSpPr>
        <p:spPr/>
        <p:txBody>
          <a:bodyPr/>
          <a:lstStyle/>
          <a:p>
            <a:r>
              <a:rPr lang="en-GB" dirty="0"/>
              <a:t>First read/reaction </a:t>
            </a:r>
            <a:r>
              <a:rPr lang="en-GB" i="1" dirty="0"/>
              <a:t>Nights at the Circus.</a:t>
            </a:r>
          </a:p>
        </p:txBody>
      </p:sp>
      <p:sp>
        <p:nvSpPr>
          <p:cNvPr id="4" name="TextBox 3">
            <a:extLst>
              <a:ext uri="{FF2B5EF4-FFF2-40B4-BE49-F238E27FC236}">
                <a16:creationId xmlns:a16="http://schemas.microsoft.com/office/drawing/2014/main" id="{96CE41AF-8841-4BEE-9B3C-7870797E9209}"/>
              </a:ext>
            </a:extLst>
          </p:cNvPr>
          <p:cNvSpPr txBox="1"/>
          <p:nvPr/>
        </p:nvSpPr>
        <p:spPr>
          <a:xfrm>
            <a:off x="6188765" y="1690688"/>
            <a:ext cx="5486400" cy="4678204"/>
          </a:xfrm>
          <a:prstGeom prst="rect">
            <a:avLst/>
          </a:prstGeom>
          <a:noFill/>
        </p:spPr>
        <p:txBody>
          <a:bodyPr wrap="square" rtlCol="0">
            <a:spAutoFit/>
          </a:bodyPr>
          <a:lstStyle/>
          <a:p>
            <a:pPr algn="ctr"/>
            <a:r>
              <a:rPr lang="en-GB" sz="2000" dirty="0"/>
              <a:t>Act 2+3</a:t>
            </a:r>
          </a:p>
          <a:p>
            <a:pPr marL="285750" indent="-285750">
              <a:buFont typeface="Arial" panose="020B0604020202020204" pitchFamily="34" charset="0"/>
              <a:buChar char="•"/>
            </a:pPr>
            <a:r>
              <a:rPr lang="en-GB" sz="2000" dirty="0"/>
              <a:t>Mignon-French for Cute, prostitute (“Groupie”)</a:t>
            </a:r>
          </a:p>
          <a:p>
            <a:pPr marL="285750" indent="-285750">
              <a:buFont typeface="Arial" panose="020B0604020202020204" pitchFamily="34" charset="0"/>
              <a:buChar char="•"/>
            </a:pPr>
            <a:r>
              <a:rPr lang="en-GB" sz="2000" dirty="0"/>
              <a:t>Samson-High Ego, Narcissist???</a:t>
            </a:r>
          </a:p>
          <a:p>
            <a:pPr marL="285750" indent="-285750">
              <a:buFont typeface="Arial" panose="020B0604020202020204" pitchFamily="34" charset="0"/>
              <a:buChar char="•"/>
            </a:pPr>
            <a:r>
              <a:rPr lang="en-GB" sz="2000" dirty="0"/>
              <a:t>Princess Abyssinia- Her history is similar to the Jungle book, reference??? (Pg.30)</a:t>
            </a:r>
          </a:p>
          <a:p>
            <a:pPr marL="285750" indent="-285750">
              <a:buFont typeface="Arial" panose="020B0604020202020204" pitchFamily="34" charset="0"/>
              <a:buChar char="•"/>
            </a:pPr>
            <a:r>
              <a:rPr lang="en-GB" sz="2000" dirty="0"/>
              <a:t>Buffo- Strange, Wife beater, controlling</a:t>
            </a:r>
          </a:p>
          <a:p>
            <a:pPr marL="285750" indent="-285750">
              <a:buFont typeface="Arial" panose="020B0604020202020204" pitchFamily="34" charset="0"/>
              <a:buChar char="•"/>
            </a:pPr>
            <a:r>
              <a:rPr lang="en-GB" sz="2000" dirty="0"/>
              <a:t>Very Liberal View on the world</a:t>
            </a:r>
          </a:p>
          <a:p>
            <a:pPr marL="285750" indent="-285750">
              <a:buFont typeface="Arial" panose="020B0604020202020204" pitchFamily="34" charset="0"/>
              <a:buChar char="•"/>
            </a:pPr>
            <a:r>
              <a:rPr lang="en-GB" sz="2000" dirty="0"/>
              <a:t>Buffo-Troubled history, Alcoholic </a:t>
            </a:r>
          </a:p>
          <a:p>
            <a:pPr marL="285750" indent="-285750">
              <a:buFont typeface="Arial" panose="020B0604020202020204" pitchFamily="34" charset="0"/>
              <a:buChar char="•"/>
            </a:pPr>
            <a:r>
              <a:rPr lang="en-GB" sz="2000" dirty="0"/>
              <a:t>Women’s rights Pg.44 “We will be free….”    Suffragettes?</a:t>
            </a:r>
          </a:p>
          <a:p>
            <a:pPr marL="285750" indent="-285750">
              <a:buFont typeface="Arial" panose="020B0604020202020204" pitchFamily="34" charset="0"/>
              <a:buChar char="•"/>
            </a:pPr>
            <a:r>
              <a:rPr lang="en-GB" sz="2000" dirty="0"/>
              <a:t>Very Fanciful</a:t>
            </a:r>
          </a:p>
          <a:p>
            <a:pPr marL="285750" indent="-285750">
              <a:buFont typeface="Arial" panose="020B0604020202020204" pitchFamily="34" charset="0"/>
              <a:buChar char="•"/>
            </a:pPr>
            <a:r>
              <a:rPr lang="en-GB" sz="2000" dirty="0" err="1"/>
              <a:t>Fevvers</a:t>
            </a:r>
            <a:r>
              <a:rPr lang="en-GB" sz="2000" dirty="0"/>
              <a:t> feels entrapped, used</a:t>
            </a:r>
          </a:p>
          <a:p>
            <a:pPr marL="285750" indent="-285750">
              <a:buFont typeface="Arial" panose="020B0604020202020204" pitchFamily="34" charset="0"/>
              <a:buChar char="•"/>
            </a:pPr>
            <a:r>
              <a:rPr lang="en-GB" sz="2000" dirty="0"/>
              <a:t>Mr Sugar- Aristocrat, wealthy, merchant.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A3C6AA0E-B623-4948-838F-51F2D6E3C6BE}"/>
              </a:ext>
            </a:extLst>
          </p:cNvPr>
          <p:cNvSpPr txBox="1"/>
          <p:nvPr/>
        </p:nvSpPr>
        <p:spPr>
          <a:xfrm>
            <a:off x="0" y="1452148"/>
            <a:ext cx="4492488" cy="6217087"/>
          </a:xfrm>
          <a:prstGeom prst="rect">
            <a:avLst/>
          </a:prstGeom>
          <a:noFill/>
        </p:spPr>
        <p:txBody>
          <a:bodyPr wrap="square" rtlCol="0">
            <a:spAutoFit/>
          </a:bodyPr>
          <a:lstStyle/>
          <a:p>
            <a:pPr algn="ctr"/>
            <a:r>
              <a:rPr lang="en-GB" sz="2000" dirty="0"/>
              <a:t>Act 1</a:t>
            </a:r>
          </a:p>
          <a:p>
            <a:pPr marL="285750" indent="-285750">
              <a:buFont typeface="Arial" panose="020B0604020202020204" pitchFamily="34" charset="0"/>
              <a:buChar char="•"/>
            </a:pPr>
            <a:r>
              <a:rPr lang="en-GB" sz="2000" dirty="0"/>
              <a:t>Would need the narrator to dress modern.</a:t>
            </a:r>
          </a:p>
          <a:p>
            <a:pPr marL="285750" indent="-285750">
              <a:buFont typeface="Arial" panose="020B0604020202020204" pitchFamily="34" charset="0"/>
              <a:buChar char="•"/>
            </a:pPr>
            <a:r>
              <a:rPr lang="en-GB" sz="2000" dirty="0"/>
              <a:t>Scripted as if poetry</a:t>
            </a:r>
          </a:p>
          <a:p>
            <a:pPr marL="285750" indent="-285750">
              <a:buFont typeface="Arial" panose="020B0604020202020204" pitchFamily="34" charset="0"/>
              <a:buChar char="•"/>
            </a:pPr>
            <a:r>
              <a:rPr lang="en-GB" sz="2000" dirty="0"/>
              <a:t>Vesta’s first speech as if talking to a prostitute “All the cash…”</a:t>
            </a:r>
          </a:p>
          <a:p>
            <a:pPr marL="285750" indent="-285750">
              <a:buFont typeface="Arial" panose="020B0604020202020204" pitchFamily="34" charset="0"/>
              <a:buChar char="•"/>
            </a:pPr>
            <a:r>
              <a:rPr lang="en-GB" sz="2000" dirty="0"/>
              <a:t>Chorus- superstitious </a:t>
            </a:r>
          </a:p>
          <a:p>
            <a:pPr marL="285750" indent="-285750">
              <a:buFont typeface="Arial" panose="020B0604020202020204" pitchFamily="34" charset="0"/>
              <a:buChar char="•"/>
            </a:pPr>
            <a:r>
              <a:rPr lang="en-GB" sz="2000" dirty="0"/>
              <a:t>Reminds me of Sweeny Todd</a:t>
            </a:r>
          </a:p>
          <a:p>
            <a:pPr marL="285750" indent="-285750">
              <a:buFont typeface="Arial" panose="020B0604020202020204" pitchFamily="34" charset="0"/>
              <a:buChar char="•"/>
            </a:pPr>
            <a:r>
              <a:rPr lang="en-GB" sz="2000" dirty="0"/>
              <a:t>Mortality (Pg.12) “Death oh death….”</a:t>
            </a:r>
          </a:p>
          <a:p>
            <a:pPr marL="285750" indent="-285750">
              <a:buFont typeface="Arial" panose="020B0604020202020204" pitchFamily="34" charset="0"/>
              <a:buChar char="•"/>
            </a:pPr>
            <a:r>
              <a:rPr lang="en-GB" sz="2000" dirty="0"/>
              <a:t>Morality of the 19</a:t>
            </a:r>
            <a:r>
              <a:rPr lang="en-GB" sz="2000" baseline="30000" dirty="0"/>
              <a:t>th</a:t>
            </a:r>
            <a:r>
              <a:rPr lang="en-GB" sz="2000" dirty="0"/>
              <a:t> Century (Pg.12-13)</a:t>
            </a:r>
          </a:p>
          <a:p>
            <a:pPr marL="285750" indent="-285750">
              <a:buFont typeface="Arial" panose="020B0604020202020204" pitchFamily="34" charset="0"/>
              <a:buChar char="•"/>
            </a:pPr>
            <a:r>
              <a:rPr lang="en-GB" sz="2000" dirty="0"/>
              <a:t>Feminism of the time/ Gender politics (Pg.16)</a:t>
            </a:r>
          </a:p>
          <a:p>
            <a:pPr marL="285750" indent="-285750">
              <a:buFont typeface="Arial" panose="020B0604020202020204" pitchFamily="34" charset="0"/>
              <a:buChar char="•"/>
            </a:pPr>
            <a:r>
              <a:rPr lang="en-GB" sz="2000" dirty="0"/>
              <a:t>Chorus seems comical</a:t>
            </a:r>
          </a:p>
          <a:p>
            <a:pPr marL="285750" indent="-285750">
              <a:buFont typeface="Arial" panose="020B0604020202020204" pitchFamily="34" charset="0"/>
              <a:buChar char="•"/>
            </a:pPr>
            <a:r>
              <a:rPr lang="en-GB" sz="2000" dirty="0"/>
              <a:t>Characters are lower working class/Poor</a:t>
            </a:r>
          </a:p>
          <a:p>
            <a:pPr marL="285750" indent="-285750">
              <a:buFont typeface="Arial" panose="020B0604020202020204" pitchFamily="34" charset="0"/>
              <a:buChar char="•"/>
            </a:pPr>
            <a:r>
              <a:rPr lang="en-GB" sz="2000" dirty="0"/>
              <a:t>Mr Sugar, thief?? Degenerate</a:t>
            </a:r>
          </a:p>
          <a:p>
            <a:pPr marL="285750" indent="-285750">
              <a:buFont typeface="Arial" panose="020B0604020202020204" pitchFamily="34" charset="0"/>
              <a:buChar char="•"/>
            </a:pPr>
            <a:r>
              <a:rPr lang="en-GB" sz="2000" dirty="0"/>
              <a:t>Pg. 25 Vesta—Entrapment</a:t>
            </a:r>
          </a:p>
          <a:p>
            <a:endParaRPr lang="en-GB" sz="2000" dirty="0"/>
          </a:p>
          <a:p>
            <a:endParaRPr lang="en-GB" sz="2000" dirty="0"/>
          </a:p>
          <a:p>
            <a:endParaRPr lang="en-GB" dirty="0"/>
          </a:p>
        </p:txBody>
      </p:sp>
    </p:spTree>
    <p:extLst>
      <p:ext uri="{BB962C8B-B14F-4D97-AF65-F5344CB8AC3E}">
        <p14:creationId xmlns:p14="http://schemas.microsoft.com/office/powerpoint/2010/main" val="4205775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39B37-CA6A-454E-BABC-E3CF161334AC}"/>
              </a:ext>
            </a:extLst>
          </p:cNvPr>
          <p:cNvSpPr>
            <a:spLocks noGrp="1"/>
          </p:cNvSpPr>
          <p:nvPr>
            <p:ph type="title"/>
          </p:nvPr>
        </p:nvSpPr>
        <p:spPr>
          <a:xfrm>
            <a:off x="913795" y="2981739"/>
            <a:ext cx="10353761" cy="1326321"/>
          </a:xfrm>
        </p:spPr>
        <p:txBody>
          <a:bodyPr/>
          <a:lstStyle/>
          <a:p>
            <a:r>
              <a:rPr lang="en-GB" dirty="0"/>
              <a:t>19</a:t>
            </a:r>
            <a:r>
              <a:rPr lang="en-GB" baseline="30000" dirty="0"/>
              <a:t>th</a:t>
            </a:r>
            <a:r>
              <a:rPr lang="en-GB" dirty="0"/>
              <a:t> Century Britain, Europe and The circus</a:t>
            </a:r>
          </a:p>
        </p:txBody>
      </p:sp>
      <p:sp>
        <p:nvSpPr>
          <p:cNvPr id="3" name="TextBox 2">
            <a:extLst>
              <a:ext uri="{FF2B5EF4-FFF2-40B4-BE49-F238E27FC236}">
                <a16:creationId xmlns:a16="http://schemas.microsoft.com/office/drawing/2014/main" id="{1EFC882A-CD79-4F4B-9801-2B01BF31A5E1}"/>
              </a:ext>
            </a:extLst>
          </p:cNvPr>
          <p:cNvSpPr txBox="1"/>
          <p:nvPr/>
        </p:nvSpPr>
        <p:spPr>
          <a:xfrm>
            <a:off x="1099930" y="4465983"/>
            <a:ext cx="10018644" cy="1754326"/>
          </a:xfrm>
          <a:prstGeom prst="rect">
            <a:avLst/>
          </a:prstGeom>
          <a:noFill/>
        </p:spPr>
        <p:txBody>
          <a:bodyPr wrap="square" rtlCol="0">
            <a:spAutoFit/>
          </a:bodyPr>
          <a:lstStyle/>
          <a:p>
            <a:r>
              <a:rPr lang="en-GB" dirty="0"/>
              <a:t>Initial individual research to what life was like in the 19</a:t>
            </a:r>
            <a:r>
              <a:rPr lang="en-GB" baseline="30000" dirty="0"/>
              <a:t>th</a:t>
            </a:r>
            <a:r>
              <a:rPr lang="en-GB" dirty="0"/>
              <a:t> century, including;</a:t>
            </a:r>
          </a:p>
          <a:p>
            <a:pPr marL="285750" indent="-285750">
              <a:buFont typeface="Arial" panose="020B0604020202020204" pitchFamily="34" charset="0"/>
              <a:buChar char="•"/>
            </a:pPr>
            <a:r>
              <a:rPr lang="en-GB" dirty="0"/>
              <a:t>social etiquette</a:t>
            </a:r>
          </a:p>
          <a:p>
            <a:pPr marL="285750" indent="-285750">
              <a:buFont typeface="Arial" panose="020B0604020202020204" pitchFamily="34" charset="0"/>
              <a:buChar char="•"/>
            </a:pPr>
            <a:r>
              <a:rPr lang="en-GB" dirty="0"/>
              <a:t>Imagery</a:t>
            </a:r>
          </a:p>
          <a:p>
            <a:pPr marL="285750" indent="-285750">
              <a:buFont typeface="Arial" panose="020B0604020202020204" pitchFamily="34" charset="0"/>
              <a:buChar char="•"/>
            </a:pPr>
            <a:r>
              <a:rPr lang="en-GB" dirty="0"/>
              <a:t>Artifacts</a:t>
            </a:r>
          </a:p>
          <a:p>
            <a:pPr marL="285750" indent="-285750">
              <a:buFont typeface="Arial" panose="020B0604020202020204" pitchFamily="34" charset="0"/>
              <a:buChar char="•"/>
            </a:pPr>
            <a:r>
              <a:rPr lang="en-GB" dirty="0"/>
              <a:t>Design</a:t>
            </a:r>
          </a:p>
          <a:p>
            <a:pPr marL="285750" indent="-285750">
              <a:buFont typeface="Arial" panose="020B0604020202020204" pitchFamily="34" charset="0"/>
              <a:buChar char="•"/>
            </a:pPr>
            <a:r>
              <a:rPr lang="en-GB" dirty="0"/>
              <a:t>The difference in social classes</a:t>
            </a:r>
          </a:p>
        </p:txBody>
      </p:sp>
    </p:spTree>
    <p:extLst>
      <p:ext uri="{BB962C8B-B14F-4D97-AF65-F5344CB8AC3E}">
        <p14:creationId xmlns:p14="http://schemas.microsoft.com/office/powerpoint/2010/main" val="1041149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F88AEDA-1AD7-4DFC-9F05-612ABBDC9B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385" y="152193"/>
            <a:ext cx="4429125" cy="57054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Desolation Row: Victorian Britain's Sensational Slums | History Today">
            <a:extLst>
              <a:ext uri="{FF2B5EF4-FFF2-40B4-BE49-F238E27FC236}">
                <a16:creationId xmlns:a16="http://schemas.microsoft.com/office/drawing/2014/main" id="{1B1693BB-9D44-473D-A721-5F20E068CE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7060" y="152193"/>
            <a:ext cx="5453657" cy="44065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13F7447-A817-4FEC-B78C-23E319EDDA01}"/>
              </a:ext>
            </a:extLst>
          </p:cNvPr>
          <p:cNvSpPr txBox="1"/>
          <p:nvPr/>
        </p:nvSpPr>
        <p:spPr>
          <a:xfrm>
            <a:off x="515385" y="6241774"/>
            <a:ext cx="4429125" cy="369332"/>
          </a:xfrm>
          <a:prstGeom prst="rect">
            <a:avLst/>
          </a:prstGeom>
          <a:noFill/>
        </p:spPr>
        <p:txBody>
          <a:bodyPr wrap="square" rtlCol="0">
            <a:spAutoFit/>
          </a:bodyPr>
          <a:lstStyle/>
          <a:p>
            <a:r>
              <a:rPr lang="en-GB" dirty="0"/>
              <a:t>Slum in Glasgow</a:t>
            </a:r>
          </a:p>
        </p:txBody>
      </p:sp>
      <p:sp>
        <p:nvSpPr>
          <p:cNvPr id="4" name="TextBox 3">
            <a:extLst>
              <a:ext uri="{FF2B5EF4-FFF2-40B4-BE49-F238E27FC236}">
                <a16:creationId xmlns:a16="http://schemas.microsoft.com/office/drawing/2014/main" id="{A721EF08-E3DB-4C03-BDC2-DB455D89BC1F}"/>
              </a:ext>
            </a:extLst>
          </p:cNvPr>
          <p:cNvSpPr txBox="1"/>
          <p:nvPr/>
        </p:nvSpPr>
        <p:spPr>
          <a:xfrm>
            <a:off x="6467060" y="4996070"/>
            <a:ext cx="5209555" cy="646331"/>
          </a:xfrm>
          <a:prstGeom prst="rect">
            <a:avLst/>
          </a:prstGeom>
          <a:noFill/>
        </p:spPr>
        <p:txBody>
          <a:bodyPr wrap="square" rtlCol="0">
            <a:spAutoFit/>
          </a:bodyPr>
          <a:lstStyle/>
          <a:p>
            <a:r>
              <a:rPr lang="en-GB" dirty="0"/>
              <a:t>Newspaper clipping of London suburb, possibly Whitechapel </a:t>
            </a:r>
          </a:p>
        </p:txBody>
      </p:sp>
    </p:spTree>
    <p:extLst>
      <p:ext uri="{BB962C8B-B14F-4D97-AF65-F5344CB8AC3E}">
        <p14:creationId xmlns:p14="http://schemas.microsoft.com/office/powerpoint/2010/main" val="620999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BE67D379-28B2-46D2-A349-E9DFDB3AFA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697" y="129208"/>
            <a:ext cx="5228190" cy="381677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Victorian Houses and Where the Rich and Poor Victorian Children Lived">
            <a:extLst>
              <a:ext uri="{FF2B5EF4-FFF2-40B4-BE49-F238E27FC236}">
                <a16:creationId xmlns:a16="http://schemas.microsoft.com/office/drawing/2014/main" id="{728F9146-3444-4DD3-B69E-78D85CC213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1" y="2120838"/>
            <a:ext cx="5714378" cy="45532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95FC691-CBF7-4860-883D-5AA21E59E7D7}"/>
              </a:ext>
            </a:extLst>
          </p:cNvPr>
          <p:cNvSpPr txBox="1"/>
          <p:nvPr/>
        </p:nvSpPr>
        <p:spPr>
          <a:xfrm>
            <a:off x="702365" y="4704522"/>
            <a:ext cx="4214192" cy="1477328"/>
          </a:xfrm>
          <a:prstGeom prst="rect">
            <a:avLst/>
          </a:prstGeom>
          <a:noFill/>
        </p:spPr>
        <p:txBody>
          <a:bodyPr wrap="square" rtlCol="0">
            <a:spAutoFit/>
          </a:bodyPr>
          <a:lstStyle/>
          <a:p>
            <a:r>
              <a:rPr lang="en-GB" dirty="0"/>
              <a:t>Comparing interiors of the different classes in the 19</a:t>
            </a:r>
            <a:r>
              <a:rPr lang="en-GB" baseline="30000" dirty="0"/>
              <a:t>th</a:t>
            </a:r>
            <a:r>
              <a:rPr lang="en-GB" dirty="0"/>
              <a:t> century. Top image is of a one room slum where a whole family lived. The image on the left is of a middle class bedroom.</a:t>
            </a:r>
          </a:p>
        </p:txBody>
      </p:sp>
    </p:spTree>
    <p:extLst>
      <p:ext uri="{BB962C8B-B14F-4D97-AF65-F5344CB8AC3E}">
        <p14:creationId xmlns:p14="http://schemas.microsoft.com/office/powerpoint/2010/main" val="41568868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Victorian decorative arts - Wikipedia">
            <a:extLst>
              <a:ext uri="{FF2B5EF4-FFF2-40B4-BE49-F238E27FC236}">
                <a16:creationId xmlns:a16="http://schemas.microsoft.com/office/drawing/2014/main" id="{EE489520-01BC-41D2-90AB-F8B647EF58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744276" cy="3224556"/>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Drawing, Second Empire Salon | Objects | Collection of Cooper Hewitt,  Smithsonian Design Museum">
            <a:extLst>
              <a:ext uri="{FF2B5EF4-FFF2-40B4-BE49-F238E27FC236}">
                <a16:creationId xmlns:a16="http://schemas.microsoft.com/office/drawing/2014/main" id="{74E9E710-35F5-481D-83CF-0A8E03B84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7723" y="0"/>
            <a:ext cx="4744278" cy="338877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 rare look inside a 19th century Victorian home. I'm tempted to light a  fire, then just sit and enjo… | Victorian homes, Victorian house interiors,  Victorian rooms">
            <a:extLst>
              <a:ext uri="{FF2B5EF4-FFF2-40B4-BE49-F238E27FC236}">
                <a16:creationId xmlns:a16="http://schemas.microsoft.com/office/drawing/2014/main" id="{9F604CE6-2039-414A-BCB7-AE322815BD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425587"/>
            <a:ext cx="4744277" cy="3432413"/>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A photograph of a Victorian home interior in Kenosha, Wisconsin, ca. 1890.  | DPLA">
            <a:extLst>
              <a:ext uri="{FF2B5EF4-FFF2-40B4-BE49-F238E27FC236}">
                <a16:creationId xmlns:a16="http://schemas.microsoft.com/office/drawing/2014/main" id="{132DC95D-515C-4CAF-9464-C86E2FF065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47722" y="3425587"/>
            <a:ext cx="4744277" cy="34324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D445DEB-37A6-4C6B-AE6E-BC2D214BA14B}"/>
              </a:ext>
            </a:extLst>
          </p:cNvPr>
          <p:cNvSpPr txBox="1"/>
          <p:nvPr/>
        </p:nvSpPr>
        <p:spPr>
          <a:xfrm>
            <a:off x="5009322" y="622852"/>
            <a:ext cx="2239617" cy="1200329"/>
          </a:xfrm>
          <a:prstGeom prst="rect">
            <a:avLst/>
          </a:prstGeom>
          <a:noFill/>
        </p:spPr>
        <p:txBody>
          <a:bodyPr wrap="square" rtlCol="0">
            <a:spAutoFit/>
          </a:bodyPr>
          <a:lstStyle/>
          <a:p>
            <a:r>
              <a:rPr lang="en-GB" dirty="0"/>
              <a:t>Selection of Images of middle and upper-class rooms for design inspiration</a:t>
            </a:r>
          </a:p>
        </p:txBody>
      </p:sp>
    </p:spTree>
    <p:extLst>
      <p:ext uri="{BB962C8B-B14F-4D97-AF65-F5344CB8AC3E}">
        <p14:creationId xmlns:p14="http://schemas.microsoft.com/office/powerpoint/2010/main" val="2540915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Arts &amp; Crafts Movement">
            <a:extLst>
              <a:ext uri="{FF2B5EF4-FFF2-40B4-BE49-F238E27FC236}">
                <a16:creationId xmlns:a16="http://schemas.microsoft.com/office/drawing/2014/main" id="{B7DB7B05-40E6-47FB-B3B8-960C626DB4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296" y="119477"/>
            <a:ext cx="5280743" cy="299478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History Of The Arts And Craft Movement In 1 Minute">
            <a:extLst>
              <a:ext uri="{FF2B5EF4-FFF2-40B4-BE49-F238E27FC236}">
                <a16:creationId xmlns:a16="http://schemas.microsoft.com/office/drawing/2014/main" id="{4498A744-1F20-42B4-8FF3-6539FE6AC8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6877" y="119476"/>
            <a:ext cx="5347827" cy="29947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History of Graphic Design: The Arts and Crafts Movement">
            <a:extLst>
              <a:ext uri="{FF2B5EF4-FFF2-40B4-BE49-F238E27FC236}">
                <a16:creationId xmlns:a16="http://schemas.microsoft.com/office/drawing/2014/main" id="{5FCF723F-142F-4283-A811-F94E82F465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7296" y="3224430"/>
            <a:ext cx="5280743" cy="351409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Arts and Crafts – Art Term | Tate">
            <a:extLst>
              <a:ext uri="{FF2B5EF4-FFF2-40B4-BE49-F238E27FC236}">
                <a16:creationId xmlns:a16="http://schemas.microsoft.com/office/drawing/2014/main" id="{C451ED1A-976C-472A-AAE1-88D062A4D5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4313" y="3307649"/>
            <a:ext cx="3950391" cy="35503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4CFD77D-5488-4444-B92F-FE46F7B26810}"/>
              </a:ext>
            </a:extLst>
          </p:cNvPr>
          <p:cNvSpPr txBox="1"/>
          <p:nvPr/>
        </p:nvSpPr>
        <p:spPr>
          <a:xfrm>
            <a:off x="5711687" y="3591339"/>
            <a:ext cx="1855304" cy="1754326"/>
          </a:xfrm>
          <a:prstGeom prst="rect">
            <a:avLst/>
          </a:prstGeom>
          <a:noFill/>
        </p:spPr>
        <p:txBody>
          <a:bodyPr wrap="square" rtlCol="0">
            <a:spAutoFit/>
          </a:bodyPr>
          <a:lstStyle/>
          <a:p>
            <a:r>
              <a:rPr lang="en-GB" dirty="0"/>
              <a:t>A selection of Arts and Crafts movement design imagery, specifically William Morris</a:t>
            </a:r>
          </a:p>
        </p:txBody>
      </p:sp>
    </p:spTree>
    <p:extLst>
      <p:ext uri="{BB962C8B-B14F-4D97-AF65-F5344CB8AC3E}">
        <p14:creationId xmlns:p14="http://schemas.microsoft.com/office/powerpoint/2010/main" val="3690278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Sideboard, designed by Philip Webb, made by Morris, Marshall, Faulkner &amp; Co., about 1862, England. Museum no. CIRC.540:1 to 5-1963. © Victoria and Albert Museum, London ">
            <a:extLst>
              <a:ext uri="{FF2B5EF4-FFF2-40B4-BE49-F238E27FC236}">
                <a16:creationId xmlns:a16="http://schemas.microsoft.com/office/drawing/2014/main" id="{03388779-96C0-470E-8DD1-359F7E2F1A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0991" y="224666"/>
            <a:ext cx="3048000" cy="30956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air of jugs, designed by Arthur Stansfield Dixon, made by Birmingham Guild of Handicraft, about 1895, England. Museum nos. CIRC.344 to 345A-1955">
            <a:extLst>
              <a:ext uri="{FF2B5EF4-FFF2-40B4-BE49-F238E27FC236}">
                <a16:creationId xmlns:a16="http://schemas.microsoft.com/office/drawing/2014/main" id="{D0D55C6A-D67A-4F55-AE02-1BA5B93A80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105" y="320330"/>
            <a:ext cx="3048000" cy="216217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Vase, William Howson Taylor, about 1900, England. Museum no. 236-1902. © Victoria and Albert Museum, London">
            <a:extLst>
              <a:ext uri="{FF2B5EF4-FFF2-40B4-BE49-F238E27FC236}">
                <a16:creationId xmlns:a16="http://schemas.microsoft.com/office/drawing/2014/main" id="{07C5C979-36AD-4831-A01B-3A6636C033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9672" y="3429000"/>
            <a:ext cx="2506294" cy="330517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Covered soup tureen and ladle, designed by Charles Robert Ashbee, Guild of Handicraft Ltd., 1890 – 1893. Museum no. CIRC.62 to 62B-1952. © Victoria and Albert Museum, London">
            <a:extLst>
              <a:ext uri="{FF2B5EF4-FFF2-40B4-BE49-F238E27FC236}">
                <a16:creationId xmlns:a16="http://schemas.microsoft.com/office/drawing/2014/main" id="{6CA32E14-0A85-4B06-BAD9-0D1FC21069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73057" y="4399722"/>
            <a:ext cx="3789271" cy="221435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1F66975-49AB-4E09-8DEE-4C4C20762BAB}"/>
              </a:ext>
            </a:extLst>
          </p:cNvPr>
          <p:cNvSpPr txBox="1"/>
          <p:nvPr/>
        </p:nvSpPr>
        <p:spPr>
          <a:xfrm>
            <a:off x="6183381" y="4959771"/>
            <a:ext cx="1802296" cy="1477328"/>
          </a:xfrm>
          <a:prstGeom prst="rect">
            <a:avLst/>
          </a:prstGeom>
          <a:noFill/>
        </p:spPr>
        <p:txBody>
          <a:bodyPr wrap="square" rtlCol="0">
            <a:spAutoFit/>
          </a:bodyPr>
          <a:lstStyle/>
          <a:p>
            <a:r>
              <a:rPr lang="en-GB" dirty="0"/>
              <a:t>Tureen and ladle designed by Charles Robert Ashbee Circe 1890-93</a:t>
            </a:r>
          </a:p>
        </p:txBody>
      </p:sp>
      <p:sp>
        <p:nvSpPr>
          <p:cNvPr id="4" name="TextBox 3">
            <a:extLst>
              <a:ext uri="{FF2B5EF4-FFF2-40B4-BE49-F238E27FC236}">
                <a16:creationId xmlns:a16="http://schemas.microsoft.com/office/drawing/2014/main" id="{78EDFA12-A9A9-40D9-B288-08DCD89C03EA}"/>
              </a:ext>
            </a:extLst>
          </p:cNvPr>
          <p:cNvSpPr txBox="1"/>
          <p:nvPr/>
        </p:nvSpPr>
        <p:spPr>
          <a:xfrm>
            <a:off x="3021496" y="4558748"/>
            <a:ext cx="1351721" cy="1477328"/>
          </a:xfrm>
          <a:prstGeom prst="rect">
            <a:avLst/>
          </a:prstGeom>
          <a:noFill/>
        </p:spPr>
        <p:txBody>
          <a:bodyPr wrap="square" rtlCol="0">
            <a:spAutoFit/>
          </a:bodyPr>
          <a:lstStyle/>
          <a:p>
            <a:r>
              <a:rPr lang="en-GB" dirty="0"/>
              <a:t>Vase by William Howson Taylor Circe 1900</a:t>
            </a:r>
          </a:p>
        </p:txBody>
      </p:sp>
      <p:sp>
        <p:nvSpPr>
          <p:cNvPr id="5" name="TextBox 4">
            <a:extLst>
              <a:ext uri="{FF2B5EF4-FFF2-40B4-BE49-F238E27FC236}">
                <a16:creationId xmlns:a16="http://schemas.microsoft.com/office/drawing/2014/main" id="{40F9819F-FC56-44F7-B62F-F70BBA1DEB56}"/>
              </a:ext>
            </a:extLst>
          </p:cNvPr>
          <p:cNvSpPr txBox="1"/>
          <p:nvPr/>
        </p:nvSpPr>
        <p:spPr>
          <a:xfrm>
            <a:off x="3935896" y="861391"/>
            <a:ext cx="2040834" cy="923330"/>
          </a:xfrm>
          <a:prstGeom prst="rect">
            <a:avLst/>
          </a:prstGeom>
          <a:noFill/>
        </p:spPr>
        <p:txBody>
          <a:bodyPr wrap="square" rtlCol="0">
            <a:spAutoFit/>
          </a:bodyPr>
          <a:lstStyle/>
          <a:p>
            <a:r>
              <a:rPr lang="en-GB" dirty="0"/>
              <a:t>Jugs designed by Arthur Stansfield Dixon Circe 1895</a:t>
            </a:r>
          </a:p>
        </p:txBody>
      </p:sp>
      <p:sp>
        <p:nvSpPr>
          <p:cNvPr id="6" name="TextBox 5">
            <a:extLst>
              <a:ext uri="{FF2B5EF4-FFF2-40B4-BE49-F238E27FC236}">
                <a16:creationId xmlns:a16="http://schemas.microsoft.com/office/drawing/2014/main" id="{C230188B-7608-45FB-A87C-D87FDA499ABA}"/>
              </a:ext>
            </a:extLst>
          </p:cNvPr>
          <p:cNvSpPr txBox="1"/>
          <p:nvPr/>
        </p:nvSpPr>
        <p:spPr>
          <a:xfrm>
            <a:off x="7169426" y="1441174"/>
            <a:ext cx="1974574" cy="1200329"/>
          </a:xfrm>
          <a:prstGeom prst="rect">
            <a:avLst/>
          </a:prstGeom>
          <a:noFill/>
        </p:spPr>
        <p:txBody>
          <a:bodyPr wrap="square" rtlCol="0">
            <a:spAutoFit/>
          </a:bodyPr>
          <a:lstStyle/>
          <a:p>
            <a:r>
              <a:rPr lang="en-GB" dirty="0"/>
              <a:t>Sideboard designed by Phillip Webb Circe 1862.</a:t>
            </a:r>
          </a:p>
        </p:txBody>
      </p:sp>
    </p:spTree>
    <p:extLst>
      <p:ext uri="{BB962C8B-B14F-4D97-AF65-F5344CB8AC3E}">
        <p14:creationId xmlns:p14="http://schemas.microsoft.com/office/powerpoint/2010/main" val="3511330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se Grim Realities of Life in London's 19th Century Slums Make Us Squirm  - Sovereign Nations">
            <a:extLst>
              <a:ext uri="{FF2B5EF4-FFF2-40B4-BE49-F238E27FC236}">
                <a16:creationId xmlns:a16="http://schemas.microsoft.com/office/drawing/2014/main" id="{04708B96-7614-4AED-A201-819DEE8149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6139" y="607849"/>
            <a:ext cx="7970871" cy="564230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C6E7D10-76DC-4FF9-8344-FDBFFC775A72}"/>
              </a:ext>
            </a:extLst>
          </p:cNvPr>
          <p:cNvSpPr txBox="1"/>
          <p:nvPr/>
        </p:nvSpPr>
        <p:spPr>
          <a:xfrm>
            <a:off x="516835" y="940904"/>
            <a:ext cx="3154017" cy="1200329"/>
          </a:xfrm>
          <a:prstGeom prst="rect">
            <a:avLst/>
          </a:prstGeom>
          <a:noFill/>
        </p:spPr>
        <p:txBody>
          <a:bodyPr wrap="square" rtlCol="0">
            <a:spAutoFit/>
          </a:bodyPr>
          <a:lstStyle/>
          <a:p>
            <a:r>
              <a:rPr lang="en-GB" dirty="0"/>
              <a:t>Don’t know the original source but perhaps a news clipping of a victim of Jack the ripper (Circe 1888)</a:t>
            </a:r>
          </a:p>
        </p:txBody>
      </p:sp>
    </p:spTree>
    <p:extLst>
      <p:ext uri="{BB962C8B-B14F-4D97-AF65-F5344CB8AC3E}">
        <p14:creationId xmlns:p14="http://schemas.microsoft.com/office/powerpoint/2010/main" val="949545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Photos document Paris' modernization in the exhibition “Charles Marville:  Photographer of Paris” at the Metropolitan Museum of Art.">
            <a:extLst>
              <a:ext uri="{FF2B5EF4-FFF2-40B4-BE49-F238E27FC236}">
                <a16:creationId xmlns:a16="http://schemas.microsoft.com/office/drawing/2014/main" id="{0149F00E-BFF8-4984-8B52-63BB056F9C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305" y="3084154"/>
            <a:ext cx="4863512" cy="3596389"/>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n Insider's View Of 19th-Century Paris (Even The Urinals) : The Picture  Show : NPR">
            <a:extLst>
              <a:ext uri="{FF2B5EF4-FFF2-40B4-BE49-F238E27FC236}">
                <a16:creationId xmlns:a16="http://schemas.microsoft.com/office/drawing/2014/main" id="{490FA6FF-E788-4513-9925-9E7B7D5226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1065" y="3087758"/>
            <a:ext cx="5121630" cy="35927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80926E-8B00-4662-BFB8-08147368B408}"/>
              </a:ext>
            </a:extLst>
          </p:cNvPr>
          <p:cNvSpPr txBox="1"/>
          <p:nvPr/>
        </p:nvSpPr>
        <p:spPr>
          <a:xfrm>
            <a:off x="3843130" y="556591"/>
            <a:ext cx="6281531" cy="707886"/>
          </a:xfrm>
          <a:prstGeom prst="rect">
            <a:avLst/>
          </a:prstGeom>
          <a:noFill/>
        </p:spPr>
        <p:txBody>
          <a:bodyPr wrap="square" rtlCol="0">
            <a:spAutoFit/>
          </a:bodyPr>
          <a:lstStyle/>
          <a:p>
            <a:r>
              <a:rPr lang="en-GB" sz="4000" dirty="0"/>
              <a:t>19</a:t>
            </a:r>
            <a:r>
              <a:rPr lang="en-GB" sz="4000" baseline="30000" dirty="0"/>
              <a:t>th</a:t>
            </a:r>
            <a:r>
              <a:rPr lang="en-GB" sz="4000" dirty="0"/>
              <a:t> century Paris</a:t>
            </a:r>
          </a:p>
        </p:txBody>
      </p:sp>
      <p:sp>
        <p:nvSpPr>
          <p:cNvPr id="3" name="TextBox 2">
            <a:extLst>
              <a:ext uri="{FF2B5EF4-FFF2-40B4-BE49-F238E27FC236}">
                <a16:creationId xmlns:a16="http://schemas.microsoft.com/office/drawing/2014/main" id="{6A0E1642-600B-42DA-ACE6-C3EFEA7BB15D}"/>
              </a:ext>
            </a:extLst>
          </p:cNvPr>
          <p:cNvSpPr txBox="1"/>
          <p:nvPr/>
        </p:nvSpPr>
        <p:spPr>
          <a:xfrm>
            <a:off x="119305" y="1222226"/>
            <a:ext cx="11953390" cy="646331"/>
          </a:xfrm>
          <a:prstGeom prst="rect">
            <a:avLst/>
          </a:prstGeom>
          <a:noFill/>
        </p:spPr>
        <p:txBody>
          <a:bodyPr wrap="square" rtlCol="0">
            <a:spAutoFit/>
          </a:bodyPr>
          <a:lstStyle/>
          <a:p>
            <a:r>
              <a:rPr lang="en-GB" dirty="0"/>
              <a:t>Taken from google images, these are scenes from 19</a:t>
            </a:r>
            <a:r>
              <a:rPr lang="en-GB" baseline="30000" dirty="0"/>
              <a:t>th</a:t>
            </a:r>
            <a:r>
              <a:rPr lang="en-GB" dirty="0"/>
              <a:t> century Paris. I thought I would find a range of images depicting different aspects of life. I couldn’t find the legitimate sources of these images but thought it should the diverse range of life. </a:t>
            </a:r>
          </a:p>
        </p:txBody>
      </p:sp>
      <p:sp>
        <p:nvSpPr>
          <p:cNvPr id="4" name="TextBox 3">
            <a:extLst>
              <a:ext uri="{FF2B5EF4-FFF2-40B4-BE49-F238E27FC236}">
                <a16:creationId xmlns:a16="http://schemas.microsoft.com/office/drawing/2014/main" id="{3AF2D0D3-8745-4089-A877-2DDD3C346122}"/>
              </a:ext>
            </a:extLst>
          </p:cNvPr>
          <p:cNvSpPr txBox="1"/>
          <p:nvPr/>
        </p:nvSpPr>
        <p:spPr>
          <a:xfrm>
            <a:off x="318052" y="2663687"/>
            <a:ext cx="4147931" cy="369332"/>
          </a:xfrm>
          <a:prstGeom prst="rect">
            <a:avLst/>
          </a:prstGeom>
          <a:noFill/>
        </p:spPr>
        <p:txBody>
          <a:bodyPr wrap="square" rtlCol="0">
            <a:spAutoFit/>
          </a:bodyPr>
          <a:lstStyle/>
          <a:p>
            <a:r>
              <a:rPr lang="en-GB" dirty="0"/>
              <a:t>High street in Paris (street unknown)</a:t>
            </a:r>
          </a:p>
        </p:txBody>
      </p:sp>
      <p:sp>
        <p:nvSpPr>
          <p:cNvPr id="5" name="TextBox 4">
            <a:extLst>
              <a:ext uri="{FF2B5EF4-FFF2-40B4-BE49-F238E27FC236}">
                <a16:creationId xmlns:a16="http://schemas.microsoft.com/office/drawing/2014/main" id="{ADE2DE69-B5BB-4C72-A158-763AB32CE83C}"/>
              </a:ext>
            </a:extLst>
          </p:cNvPr>
          <p:cNvSpPr txBox="1"/>
          <p:nvPr/>
        </p:nvSpPr>
        <p:spPr>
          <a:xfrm>
            <a:off x="7089913" y="2663687"/>
            <a:ext cx="3193774" cy="369332"/>
          </a:xfrm>
          <a:prstGeom prst="rect">
            <a:avLst/>
          </a:prstGeom>
          <a:noFill/>
        </p:spPr>
        <p:txBody>
          <a:bodyPr wrap="square" rtlCol="0">
            <a:spAutoFit/>
          </a:bodyPr>
          <a:lstStyle/>
          <a:p>
            <a:r>
              <a:rPr lang="en-GB" dirty="0"/>
              <a:t>Working class slum</a:t>
            </a:r>
          </a:p>
        </p:txBody>
      </p:sp>
    </p:spTree>
    <p:extLst>
      <p:ext uri="{BB962C8B-B14F-4D97-AF65-F5344CB8AC3E}">
        <p14:creationId xmlns:p14="http://schemas.microsoft.com/office/powerpoint/2010/main" val="2345456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aking photographs of the Eiffel Tower at night is actually ILLEGAL">
            <a:extLst>
              <a:ext uri="{FF2B5EF4-FFF2-40B4-BE49-F238E27FC236}">
                <a16:creationId xmlns:a16="http://schemas.microsoft.com/office/drawing/2014/main" id="{97C3B6A2-E41F-4472-A27F-39D12B9401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7904" y="4267199"/>
            <a:ext cx="3599542" cy="239533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istoric B&amp;W photos of Paris, France, late 19th Century | MONOVISIONS">
            <a:extLst>
              <a:ext uri="{FF2B5EF4-FFF2-40B4-BE49-F238E27FC236}">
                <a16:creationId xmlns:a16="http://schemas.microsoft.com/office/drawing/2014/main" id="{A5887544-536E-4AD1-97A8-7B81DA7468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4565" y="195470"/>
            <a:ext cx="8821313" cy="37330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B3333F-5267-4611-A6BF-6637E10637AB}"/>
              </a:ext>
            </a:extLst>
          </p:cNvPr>
          <p:cNvSpPr txBox="1"/>
          <p:nvPr/>
        </p:nvSpPr>
        <p:spPr>
          <a:xfrm>
            <a:off x="1391478" y="4850296"/>
            <a:ext cx="5155096" cy="1754326"/>
          </a:xfrm>
          <a:prstGeom prst="rect">
            <a:avLst/>
          </a:prstGeom>
          <a:noFill/>
        </p:spPr>
        <p:txBody>
          <a:bodyPr wrap="square" rtlCol="0">
            <a:spAutoFit/>
          </a:bodyPr>
          <a:lstStyle/>
          <a:p>
            <a:r>
              <a:rPr lang="en-GB" dirty="0"/>
              <a:t>Source unknown but an early image of the Eiffel tower (not sure in completed when taken or not) compared to a modern photo. I like the top image as it shows how much of a marvel/novelty it was. I do think it fits in quite well with the imagery of “Nights at the Circus”.</a:t>
            </a:r>
          </a:p>
        </p:txBody>
      </p:sp>
    </p:spTree>
    <p:extLst>
      <p:ext uri="{BB962C8B-B14F-4D97-AF65-F5344CB8AC3E}">
        <p14:creationId xmlns:p14="http://schemas.microsoft.com/office/powerpoint/2010/main" val="10734680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The Effect of Culture &amp; Politics on 19th Century European &amp; American Art |  Study.com">
            <a:extLst>
              <a:ext uri="{FF2B5EF4-FFF2-40B4-BE49-F238E27FC236}">
                <a16:creationId xmlns:a16="http://schemas.microsoft.com/office/drawing/2014/main" id="{6840028E-23C8-4929-8FF3-6B1305F979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84" y="59634"/>
            <a:ext cx="6078215" cy="340380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19th Century Europe and the U.S. (ch. 30) - AP Art History with Ms. Hahn at  Vilseck High School - StudyBlue">
            <a:extLst>
              <a:ext uri="{FF2B5EF4-FFF2-40B4-BE49-F238E27FC236}">
                <a16:creationId xmlns:a16="http://schemas.microsoft.com/office/drawing/2014/main" id="{A7CC70C8-D3B7-4488-BA03-59D63F2C7D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4408" y="52082"/>
            <a:ext cx="4707813" cy="3512754"/>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Working Class Foods">
            <a:extLst>
              <a:ext uri="{FF2B5EF4-FFF2-40B4-BE49-F238E27FC236}">
                <a16:creationId xmlns:a16="http://schemas.microsoft.com/office/drawing/2014/main" id="{9663182F-6485-4133-8989-73822B1D96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7184" y="3463435"/>
            <a:ext cx="4951414" cy="324157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8D45A-F578-4300-8059-D9D8EB5ED2E7}"/>
              </a:ext>
            </a:extLst>
          </p:cNvPr>
          <p:cNvSpPr txBox="1"/>
          <p:nvPr/>
        </p:nvSpPr>
        <p:spPr>
          <a:xfrm>
            <a:off x="8150087" y="4147930"/>
            <a:ext cx="3617843" cy="1200329"/>
          </a:xfrm>
          <a:prstGeom prst="rect">
            <a:avLst/>
          </a:prstGeom>
          <a:noFill/>
        </p:spPr>
        <p:txBody>
          <a:bodyPr wrap="square" rtlCol="0">
            <a:spAutoFit/>
          </a:bodyPr>
          <a:lstStyle/>
          <a:p>
            <a:r>
              <a:rPr lang="en-GB" dirty="0"/>
              <a:t>(Sources and artists unknown). Paintings and drawings of 19</a:t>
            </a:r>
            <a:r>
              <a:rPr lang="en-GB" baseline="30000" dirty="0"/>
              <a:t>th</a:t>
            </a:r>
            <a:r>
              <a:rPr lang="en-GB" dirty="0"/>
              <a:t> century life, use as inspiration on how to depict each scene.</a:t>
            </a:r>
          </a:p>
        </p:txBody>
      </p:sp>
    </p:spTree>
    <p:extLst>
      <p:ext uri="{BB962C8B-B14F-4D97-AF65-F5344CB8AC3E}">
        <p14:creationId xmlns:p14="http://schemas.microsoft.com/office/powerpoint/2010/main" val="695967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arles Marville, La Bièvre River, a tributary of the Seine, where tanneries dumped waste">
            <a:extLst>
              <a:ext uri="{FF2B5EF4-FFF2-40B4-BE49-F238E27FC236}">
                <a16:creationId xmlns:a16="http://schemas.microsoft.com/office/drawing/2014/main" id="{21676228-FA78-4C12-8C94-B1F85600CE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8966" y="173521"/>
            <a:ext cx="6191250" cy="46291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0FF62F4-760B-4E5F-B466-EDAA88D3077C}"/>
              </a:ext>
            </a:extLst>
          </p:cNvPr>
          <p:cNvSpPr txBox="1"/>
          <p:nvPr/>
        </p:nvSpPr>
        <p:spPr>
          <a:xfrm>
            <a:off x="106018" y="6065390"/>
            <a:ext cx="7209185" cy="646331"/>
          </a:xfrm>
          <a:prstGeom prst="rect">
            <a:avLst/>
          </a:prstGeom>
          <a:noFill/>
        </p:spPr>
        <p:txBody>
          <a:bodyPr wrap="square" rtlCol="0">
            <a:spAutoFit/>
          </a:bodyPr>
          <a:lstStyle/>
          <a:p>
            <a:r>
              <a:rPr lang="en-GB" dirty="0"/>
              <a:t>https://bonjourparis.com/history/the-genius-of-haussmann-paris-urban-planning-in-the-19th-century/</a:t>
            </a:r>
          </a:p>
        </p:txBody>
      </p:sp>
      <p:pic>
        <p:nvPicPr>
          <p:cNvPr id="5124" name="Picture 4" descr="Charles Marville, Rue St. Nicolas du Charonnet, a Medieval street near the Pantheon, 1850s/ Public Domain">
            <a:extLst>
              <a:ext uri="{FF2B5EF4-FFF2-40B4-BE49-F238E27FC236}">
                <a16:creationId xmlns:a16="http://schemas.microsoft.com/office/drawing/2014/main" id="{7103DA4E-D448-478B-A869-260C949DF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9185" y="730873"/>
            <a:ext cx="4306126" cy="5657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19110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Pretty Women of Paris': Wealthy prostitutes pose in notorious 19th  Century guide | Daily Mail Online">
            <a:extLst>
              <a:ext uri="{FF2B5EF4-FFF2-40B4-BE49-F238E27FC236}">
                <a16:creationId xmlns:a16="http://schemas.microsoft.com/office/drawing/2014/main" id="{2907A41A-0252-49FB-B920-1AAB56ECC4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143" y="175176"/>
            <a:ext cx="8741603" cy="52449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FD0BB3A-B430-45B7-9DA6-11B7FF968569}"/>
              </a:ext>
            </a:extLst>
          </p:cNvPr>
          <p:cNvSpPr txBox="1"/>
          <p:nvPr/>
        </p:nvSpPr>
        <p:spPr>
          <a:xfrm>
            <a:off x="9130748" y="175176"/>
            <a:ext cx="3061252" cy="1477328"/>
          </a:xfrm>
          <a:prstGeom prst="rect">
            <a:avLst/>
          </a:prstGeom>
          <a:noFill/>
        </p:spPr>
        <p:txBody>
          <a:bodyPr wrap="square" rtlCol="0">
            <a:spAutoFit/>
          </a:bodyPr>
          <a:lstStyle/>
          <a:p>
            <a:r>
              <a:rPr lang="en-GB" dirty="0"/>
              <a:t>https://www.dailymail.co.uk/news/article-6618651/The-Pretty-Women-Paris-Wealthy-prostitutes-pose-notorious-19th-Century-guide.html</a:t>
            </a:r>
          </a:p>
        </p:txBody>
      </p:sp>
      <p:sp>
        <p:nvSpPr>
          <p:cNvPr id="3" name="TextBox 2">
            <a:extLst>
              <a:ext uri="{FF2B5EF4-FFF2-40B4-BE49-F238E27FC236}">
                <a16:creationId xmlns:a16="http://schemas.microsoft.com/office/drawing/2014/main" id="{B7E8421A-286B-48E7-B681-79F07F3C589D}"/>
              </a:ext>
            </a:extLst>
          </p:cNvPr>
          <p:cNvSpPr txBox="1"/>
          <p:nvPr/>
        </p:nvSpPr>
        <p:spPr>
          <a:xfrm>
            <a:off x="262142" y="5580894"/>
            <a:ext cx="11598553" cy="1200329"/>
          </a:xfrm>
          <a:prstGeom prst="rect">
            <a:avLst/>
          </a:prstGeom>
          <a:noFill/>
        </p:spPr>
        <p:txBody>
          <a:bodyPr wrap="square" rtlCol="0">
            <a:spAutoFit/>
          </a:bodyPr>
          <a:lstStyle/>
          <a:p>
            <a:r>
              <a:rPr lang="en-GB" dirty="0"/>
              <a:t>An article from the Daily Mail about prostitutes from 19</a:t>
            </a:r>
            <a:r>
              <a:rPr lang="en-GB" baseline="30000" dirty="0"/>
              <a:t>th</a:t>
            </a:r>
            <a:r>
              <a:rPr lang="en-GB" dirty="0"/>
              <a:t> century Paris. Thought it would be interesting to add this to compare what I originally thought as very conservative views of sex but actually had very liberal views about it. The article talks about a book or catalogue depicting prostitutes and where they can be found. The catalogue makes them seem almost like celebrities, with one of them spending time with one of queen Victoria’s sons, the future King Edward.</a:t>
            </a:r>
          </a:p>
        </p:txBody>
      </p:sp>
    </p:spTree>
    <p:extLst>
      <p:ext uri="{BB962C8B-B14F-4D97-AF65-F5344CB8AC3E}">
        <p14:creationId xmlns:p14="http://schemas.microsoft.com/office/powerpoint/2010/main" val="378279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ostitutes pose for photos in 19th Century French handbook | Daily Mail  Online">
            <a:extLst>
              <a:ext uri="{FF2B5EF4-FFF2-40B4-BE49-F238E27FC236}">
                <a16:creationId xmlns:a16="http://schemas.microsoft.com/office/drawing/2014/main" id="{C59F2F5E-02BB-4876-85F9-6E76595612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4600" y="3943350"/>
            <a:ext cx="1752600" cy="2609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ir Sisters' Keepers">
            <a:extLst>
              <a:ext uri="{FF2B5EF4-FFF2-40B4-BE49-F238E27FC236}">
                <a16:creationId xmlns:a16="http://schemas.microsoft.com/office/drawing/2014/main" id="{D7FFFC9E-3FFD-47B3-B17E-33036D30D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1619" y="3255918"/>
            <a:ext cx="3108761" cy="342835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ostitution and life of hookers in Victorian society | by Naman Dhanju |  Medium">
            <a:extLst>
              <a:ext uri="{FF2B5EF4-FFF2-40B4-BE49-F238E27FC236}">
                <a16:creationId xmlns:a16="http://schemas.microsoft.com/office/drawing/2014/main" id="{19CE622D-4C6D-4542-96BB-92D675D9FA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102" y="4036321"/>
            <a:ext cx="1743075" cy="26289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4" descr="Prostitution and life of hookers in Victorian society | by Naman Dhanju |  Medium">
            <a:extLst>
              <a:ext uri="{FF2B5EF4-FFF2-40B4-BE49-F238E27FC236}">
                <a16:creationId xmlns:a16="http://schemas.microsoft.com/office/drawing/2014/main" id="{BC792D65-FD07-47B0-972B-5C54219393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29403" y="4343400"/>
            <a:ext cx="2066925" cy="22098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19th Century Prostitutes">
            <a:extLst>
              <a:ext uri="{FF2B5EF4-FFF2-40B4-BE49-F238E27FC236}">
                <a16:creationId xmlns:a16="http://schemas.microsoft.com/office/drawing/2014/main" id="{BF9D181E-58CD-4E5B-A388-439514ACD6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52899" y="4017271"/>
            <a:ext cx="1714500" cy="26670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Lady of the night (performer) at Victorian Festival of Christmas at Stock  Photo - Alamy">
            <a:extLst>
              <a:ext uri="{FF2B5EF4-FFF2-40B4-BE49-F238E27FC236}">
                <a16:creationId xmlns:a16="http://schemas.microsoft.com/office/drawing/2014/main" id="{00CFA46E-01F5-4F32-B1CA-2D68DD79B98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75374" y="745395"/>
            <a:ext cx="3603233" cy="264053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Victorian Bordello | Old west, Vintage pictures, Historical images">
            <a:extLst>
              <a:ext uri="{FF2B5EF4-FFF2-40B4-BE49-F238E27FC236}">
                <a16:creationId xmlns:a16="http://schemas.microsoft.com/office/drawing/2014/main" id="{274CD113-9EB5-4212-A096-2595A70427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0169" y="192779"/>
            <a:ext cx="3108761" cy="27458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9AD60B8-FC99-44B0-B31D-B5D71A5E8457}"/>
              </a:ext>
            </a:extLst>
          </p:cNvPr>
          <p:cNvSpPr txBox="1"/>
          <p:nvPr/>
        </p:nvSpPr>
        <p:spPr>
          <a:xfrm>
            <a:off x="4678016" y="1088325"/>
            <a:ext cx="3603233" cy="954107"/>
          </a:xfrm>
          <a:prstGeom prst="rect">
            <a:avLst/>
          </a:prstGeom>
          <a:noFill/>
        </p:spPr>
        <p:txBody>
          <a:bodyPr wrap="square" rtlCol="0">
            <a:spAutoFit/>
          </a:bodyPr>
          <a:lstStyle/>
          <a:p>
            <a:r>
              <a:rPr lang="en-GB" sz="2800" dirty="0"/>
              <a:t>Depictions of Prostitutes.</a:t>
            </a:r>
          </a:p>
        </p:txBody>
      </p:sp>
    </p:spTree>
    <p:extLst>
      <p:ext uri="{BB962C8B-B14F-4D97-AF65-F5344CB8AC3E}">
        <p14:creationId xmlns:p14="http://schemas.microsoft.com/office/powerpoint/2010/main" val="1401654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Victorian Circus Posters &amp; Prints | Zazzle UK">
            <a:extLst>
              <a:ext uri="{FF2B5EF4-FFF2-40B4-BE49-F238E27FC236}">
                <a16:creationId xmlns:a16="http://schemas.microsoft.com/office/drawing/2014/main" id="{BED6FDB6-4225-454A-BAF6-73262DCE5D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289"/>
            <a:ext cx="3388178" cy="338817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VICTORIAN ANTIQUE CIRCUS Freak Show Attraction Tattooed Man Poster A3  Reprint - £5.13 | PicClick UK">
            <a:extLst>
              <a:ext uri="{FF2B5EF4-FFF2-40B4-BE49-F238E27FC236}">
                <a16:creationId xmlns:a16="http://schemas.microsoft.com/office/drawing/2014/main" id="{FAB0F202-14AC-4935-88B4-01C19BD341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6018" y="36184"/>
            <a:ext cx="2348712" cy="333567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vintage_ads | 19th century circus poster | Vintage circus posters, Vintage  posters, Circus poster">
            <a:extLst>
              <a:ext uri="{FF2B5EF4-FFF2-40B4-BE49-F238E27FC236}">
                <a16:creationId xmlns:a16="http://schemas.microsoft.com/office/drawing/2014/main" id="{76E2CDB5-5DC5-4735-8AB1-3B1B1BD6F8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1567" y="-16392"/>
            <a:ext cx="2537863" cy="338817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Victorian era circus performances facts: acts, costumes">
            <a:extLst>
              <a:ext uri="{FF2B5EF4-FFF2-40B4-BE49-F238E27FC236}">
                <a16:creationId xmlns:a16="http://schemas.microsoft.com/office/drawing/2014/main" id="{DC7603AF-72DF-4C15-AB84-0D01B1E623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70965" y="3704058"/>
            <a:ext cx="3844919" cy="2985466"/>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Vintage Attractive Posters of Circus and Magic in the late 19th Century |  Vintage circus posters, Carnival posters, Vintage posters">
            <a:extLst>
              <a:ext uri="{FF2B5EF4-FFF2-40B4-BE49-F238E27FC236}">
                <a16:creationId xmlns:a16="http://schemas.microsoft.com/office/drawing/2014/main" id="{22BD31F9-12B1-4F7F-9943-1A4F5D5550A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30264" y="142538"/>
            <a:ext cx="2731758" cy="333732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Soloman the Man Monkey Victorian Glasgow Circus Poster A3/A2 Print">
            <a:extLst>
              <a:ext uri="{FF2B5EF4-FFF2-40B4-BE49-F238E27FC236}">
                <a16:creationId xmlns:a16="http://schemas.microsoft.com/office/drawing/2014/main" id="{8421B21D-FE37-4886-BF08-5FA2FCA4068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3070" y="3704058"/>
            <a:ext cx="2198826" cy="310627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Poster advertising The Battle of the Alma at Astley's Royal Amphitheatre, lithograph by G. Webb &amp; Co., 1854, London. Museum no. S.545-1994. © Victoria and Albert Museum, London">
            <a:extLst>
              <a:ext uri="{FF2B5EF4-FFF2-40B4-BE49-F238E27FC236}">
                <a16:creationId xmlns:a16="http://schemas.microsoft.com/office/drawing/2014/main" id="{866560A5-0677-4941-87AF-4D4B9257EB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80104" y="3611293"/>
            <a:ext cx="2175074" cy="31062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DB98CA-5F4B-49E8-9653-AD0A8C7B8A34}"/>
              </a:ext>
            </a:extLst>
          </p:cNvPr>
          <p:cNvSpPr txBox="1"/>
          <p:nvPr/>
        </p:nvSpPr>
        <p:spPr>
          <a:xfrm>
            <a:off x="2663687" y="4359965"/>
            <a:ext cx="2517913" cy="1477328"/>
          </a:xfrm>
          <a:prstGeom prst="rect">
            <a:avLst/>
          </a:prstGeom>
          <a:noFill/>
        </p:spPr>
        <p:txBody>
          <a:bodyPr wrap="square" rtlCol="0">
            <a:spAutoFit/>
          </a:bodyPr>
          <a:lstStyle/>
          <a:p>
            <a:r>
              <a:rPr lang="en-GB" dirty="0"/>
              <a:t>Unsure of legitimate posters from the 19</a:t>
            </a:r>
            <a:r>
              <a:rPr lang="en-GB" baseline="30000" dirty="0"/>
              <a:t>th</a:t>
            </a:r>
            <a:r>
              <a:rPr lang="en-GB" dirty="0"/>
              <a:t> century or just reproductions, but helpful for inspiration.</a:t>
            </a:r>
          </a:p>
        </p:txBody>
      </p:sp>
    </p:spTree>
    <p:extLst>
      <p:ext uri="{BB962C8B-B14F-4D97-AF65-F5344CB8AC3E}">
        <p14:creationId xmlns:p14="http://schemas.microsoft.com/office/powerpoint/2010/main" val="2096704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rongest Men in History Hoisted Cattle and Crushed Stones to Show Their  Might - HISTORY">
            <a:extLst>
              <a:ext uri="{FF2B5EF4-FFF2-40B4-BE49-F238E27FC236}">
                <a16:creationId xmlns:a16="http://schemas.microsoft.com/office/drawing/2014/main" id="{51536E1D-714A-4ED5-B06E-8A37C954FE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1469" y="349525"/>
            <a:ext cx="4463734" cy="24996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rongman! | Vintage circus posters, Circus strongman, Circus poster">
            <a:extLst>
              <a:ext uri="{FF2B5EF4-FFF2-40B4-BE49-F238E27FC236}">
                <a16:creationId xmlns:a16="http://schemas.microsoft.com/office/drawing/2014/main" id="{592FD224-748C-4F3E-865A-3BF2F28F7D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686" y="3616313"/>
            <a:ext cx="2388497" cy="29826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trongest Man Circus Poster 2mx3m - More Weddings">
            <a:extLst>
              <a:ext uri="{FF2B5EF4-FFF2-40B4-BE49-F238E27FC236}">
                <a16:creationId xmlns:a16="http://schemas.microsoft.com/office/drawing/2014/main" id="{A932815F-94F2-4054-9D83-13B5196228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8139" y="3566078"/>
            <a:ext cx="3032885" cy="303288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1898 John Robinson's Challenge - Louis Cyr Strongest Man Circus Poster -  18x36 | eBay">
            <a:extLst>
              <a:ext uri="{FF2B5EF4-FFF2-40B4-BE49-F238E27FC236}">
                <a16:creationId xmlns:a16="http://schemas.microsoft.com/office/drawing/2014/main" id="{E3AE8200-007E-4D70-8AE0-C0C4D1A03D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0532" y="2142505"/>
            <a:ext cx="2228229" cy="445645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18 Eye-Catching Strongman Tattoos | Tattoodo">
            <a:extLst>
              <a:ext uri="{FF2B5EF4-FFF2-40B4-BE49-F238E27FC236}">
                <a16:creationId xmlns:a16="http://schemas.microsoft.com/office/drawing/2014/main" id="{7F2F105D-D0BA-4474-BBF2-9944F3F3DE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80680" y="3249061"/>
            <a:ext cx="1647825" cy="27717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5920307-9948-42CC-A51B-F59D051D381B}"/>
              </a:ext>
            </a:extLst>
          </p:cNvPr>
          <p:cNvSpPr txBox="1"/>
          <p:nvPr/>
        </p:nvSpPr>
        <p:spPr>
          <a:xfrm>
            <a:off x="662609" y="596348"/>
            <a:ext cx="3604591" cy="923330"/>
          </a:xfrm>
          <a:prstGeom prst="rect">
            <a:avLst/>
          </a:prstGeom>
          <a:noFill/>
        </p:spPr>
        <p:txBody>
          <a:bodyPr wrap="square" rtlCol="0">
            <a:spAutoFit/>
          </a:bodyPr>
          <a:lstStyle/>
          <a:p>
            <a:r>
              <a:rPr lang="en-GB" dirty="0"/>
              <a:t>Strongmen posters, inspiration for setting and for the character Samson</a:t>
            </a:r>
          </a:p>
        </p:txBody>
      </p:sp>
    </p:spTree>
    <p:extLst>
      <p:ext uri="{BB962C8B-B14F-4D97-AF65-F5344CB8AC3E}">
        <p14:creationId xmlns:p14="http://schemas.microsoft.com/office/powerpoint/2010/main" val="19723409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04F9389A-63D8-4288-841B-E823CBCA0D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989" y="228600"/>
            <a:ext cx="2095500" cy="32004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5389DF8-824B-419D-83A5-A910846427C7}"/>
              </a:ext>
            </a:extLst>
          </p:cNvPr>
          <p:cNvSpPr txBox="1"/>
          <p:nvPr/>
        </p:nvSpPr>
        <p:spPr>
          <a:xfrm>
            <a:off x="409989" y="3569732"/>
            <a:ext cx="2095500" cy="662608"/>
          </a:xfrm>
          <a:prstGeom prst="rect">
            <a:avLst/>
          </a:prstGeom>
          <a:noFill/>
        </p:spPr>
        <p:txBody>
          <a:bodyPr wrap="square" rtlCol="0">
            <a:spAutoFit/>
          </a:bodyPr>
          <a:lstStyle/>
          <a:p>
            <a:r>
              <a:rPr lang="en-GB" b="0" i="0" dirty="0">
                <a:effectLst/>
                <a:latin typeface="Linux Libertine"/>
              </a:rPr>
              <a:t>Josephine Blatt</a:t>
            </a:r>
          </a:p>
          <a:p>
            <a:endParaRPr lang="en-GB" dirty="0"/>
          </a:p>
        </p:txBody>
      </p:sp>
      <p:pic>
        <p:nvPicPr>
          <p:cNvPr id="2052" name="Picture 4">
            <a:extLst>
              <a:ext uri="{FF2B5EF4-FFF2-40B4-BE49-F238E27FC236}">
                <a16:creationId xmlns:a16="http://schemas.microsoft.com/office/drawing/2014/main" id="{5DA54E5D-C660-4CE9-95DD-A530F7CFFB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2215" y="321365"/>
            <a:ext cx="2095500" cy="25812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49433D82-6693-4ECA-8BD8-F2B0D8E163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07715" y="330890"/>
            <a:ext cx="1714500" cy="2571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A4F03A9-0136-439E-9011-290745A2CF1F}"/>
              </a:ext>
            </a:extLst>
          </p:cNvPr>
          <p:cNvSpPr txBox="1"/>
          <p:nvPr/>
        </p:nvSpPr>
        <p:spPr>
          <a:xfrm>
            <a:off x="3472069" y="3244334"/>
            <a:ext cx="3650146" cy="369332"/>
          </a:xfrm>
          <a:prstGeom prst="rect">
            <a:avLst/>
          </a:prstGeom>
          <a:noFill/>
        </p:spPr>
        <p:txBody>
          <a:bodyPr wrap="square" rtlCol="0">
            <a:spAutoFit/>
          </a:bodyPr>
          <a:lstStyle/>
          <a:p>
            <a:r>
              <a:rPr lang="en-GB" b="1" i="0" dirty="0">
                <a:effectLst/>
                <a:latin typeface="Arial" panose="020B0604020202020204" pitchFamily="34" charset="0"/>
              </a:rPr>
              <a:t>Miriam Kate Williams</a:t>
            </a:r>
            <a:r>
              <a:rPr lang="en-GB" b="0" i="0" dirty="0">
                <a:effectLst/>
                <a:latin typeface="Arial" panose="020B0604020202020204" pitchFamily="34" charset="0"/>
              </a:rPr>
              <a:t> </a:t>
            </a:r>
            <a:endParaRPr lang="en-GB" dirty="0"/>
          </a:p>
        </p:txBody>
      </p:sp>
      <p:pic>
        <p:nvPicPr>
          <p:cNvPr id="2056" name="Picture 8">
            <a:extLst>
              <a:ext uri="{FF2B5EF4-FFF2-40B4-BE49-F238E27FC236}">
                <a16:creationId xmlns:a16="http://schemas.microsoft.com/office/drawing/2014/main" id="{8D0ADAC9-C14E-4B35-A4F5-65605FFA80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69965" y="330890"/>
            <a:ext cx="2095500" cy="27527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40F560-2EDC-4548-AFF6-761E43AB8FDC}"/>
              </a:ext>
            </a:extLst>
          </p:cNvPr>
          <p:cNvSpPr txBox="1"/>
          <p:nvPr/>
        </p:nvSpPr>
        <p:spPr>
          <a:xfrm>
            <a:off x="8017565" y="3429000"/>
            <a:ext cx="2531165" cy="369332"/>
          </a:xfrm>
          <a:prstGeom prst="rect">
            <a:avLst/>
          </a:prstGeom>
          <a:noFill/>
        </p:spPr>
        <p:txBody>
          <a:bodyPr wrap="square" rtlCol="0">
            <a:spAutoFit/>
          </a:bodyPr>
          <a:lstStyle/>
          <a:p>
            <a:r>
              <a:rPr lang="en-GB" b="1" i="0" dirty="0" err="1">
                <a:effectLst/>
                <a:latin typeface="Arial" panose="020B0604020202020204" pitchFamily="34" charset="0"/>
              </a:rPr>
              <a:t>Laverie</a:t>
            </a:r>
            <a:r>
              <a:rPr lang="en-GB" b="1" i="0" dirty="0">
                <a:effectLst/>
                <a:latin typeface="Arial" panose="020B0604020202020204" pitchFamily="34" charset="0"/>
              </a:rPr>
              <a:t> Vallee</a:t>
            </a:r>
            <a:endParaRPr lang="en-GB" dirty="0"/>
          </a:p>
        </p:txBody>
      </p:sp>
      <p:pic>
        <p:nvPicPr>
          <p:cNvPr id="2058" name="Picture 10">
            <a:extLst>
              <a:ext uri="{FF2B5EF4-FFF2-40B4-BE49-F238E27FC236}">
                <a16:creationId xmlns:a16="http://schemas.microsoft.com/office/drawing/2014/main" id="{9123296B-369D-4D8C-B355-54AF966D5C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2744" y="4232340"/>
            <a:ext cx="1710690" cy="22495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27C0B3B-0EC1-42B6-A5C9-5136CA46DF33}"/>
              </a:ext>
            </a:extLst>
          </p:cNvPr>
          <p:cNvSpPr txBox="1"/>
          <p:nvPr/>
        </p:nvSpPr>
        <p:spPr>
          <a:xfrm>
            <a:off x="2133434" y="4916557"/>
            <a:ext cx="2095500" cy="662608"/>
          </a:xfrm>
          <a:prstGeom prst="rect">
            <a:avLst/>
          </a:prstGeom>
          <a:noFill/>
        </p:spPr>
        <p:txBody>
          <a:bodyPr wrap="square" rtlCol="0">
            <a:spAutoFit/>
          </a:bodyPr>
          <a:lstStyle/>
          <a:p>
            <a:r>
              <a:rPr lang="en-GB" b="0" i="0" dirty="0" err="1">
                <a:effectLst/>
                <a:latin typeface="Linux Libertine"/>
              </a:rPr>
              <a:t>Macarte</a:t>
            </a:r>
            <a:r>
              <a:rPr lang="en-GB" b="0" i="0" dirty="0">
                <a:effectLst/>
                <a:latin typeface="Linux Libertine"/>
              </a:rPr>
              <a:t> Sisters</a:t>
            </a:r>
          </a:p>
          <a:p>
            <a:endParaRPr lang="en-GB" dirty="0"/>
          </a:p>
        </p:txBody>
      </p:sp>
      <p:sp>
        <p:nvSpPr>
          <p:cNvPr id="6" name="TextBox 5">
            <a:extLst>
              <a:ext uri="{FF2B5EF4-FFF2-40B4-BE49-F238E27FC236}">
                <a16:creationId xmlns:a16="http://schemas.microsoft.com/office/drawing/2014/main" id="{F92242A3-7D38-424C-AB31-1D81ADF4A685}"/>
              </a:ext>
            </a:extLst>
          </p:cNvPr>
          <p:cNvSpPr txBox="1"/>
          <p:nvPr/>
        </p:nvSpPr>
        <p:spPr>
          <a:xfrm>
            <a:off x="7858539" y="5671930"/>
            <a:ext cx="4055165" cy="646331"/>
          </a:xfrm>
          <a:prstGeom prst="rect">
            <a:avLst/>
          </a:prstGeom>
          <a:noFill/>
        </p:spPr>
        <p:txBody>
          <a:bodyPr wrap="square" rtlCol="0">
            <a:spAutoFit/>
          </a:bodyPr>
          <a:lstStyle/>
          <a:p>
            <a:r>
              <a:rPr lang="en-GB" dirty="0"/>
              <a:t>Females as strongwomen, could be an interesting take on for Samson</a:t>
            </a:r>
          </a:p>
        </p:txBody>
      </p:sp>
      <p:sp>
        <p:nvSpPr>
          <p:cNvPr id="7" name="TextBox 6">
            <a:extLst>
              <a:ext uri="{FF2B5EF4-FFF2-40B4-BE49-F238E27FC236}">
                <a16:creationId xmlns:a16="http://schemas.microsoft.com/office/drawing/2014/main" id="{EECA3936-6826-45E5-95F6-6A8BA47F2DB2}"/>
              </a:ext>
            </a:extLst>
          </p:cNvPr>
          <p:cNvSpPr txBox="1"/>
          <p:nvPr/>
        </p:nvSpPr>
        <p:spPr>
          <a:xfrm>
            <a:off x="4479235" y="4452730"/>
            <a:ext cx="3650146" cy="830997"/>
          </a:xfrm>
          <a:prstGeom prst="rect">
            <a:avLst/>
          </a:prstGeom>
          <a:noFill/>
        </p:spPr>
        <p:txBody>
          <a:bodyPr wrap="square" rtlCol="0">
            <a:spAutoFit/>
          </a:bodyPr>
          <a:lstStyle/>
          <a:p>
            <a:r>
              <a:rPr lang="en-GB" sz="2400" dirty="0"/>
              <a:t>19/20</a:t>
            </a:r>
            <a:r>
              <a:rPr lang="en-GB" sz="2400" baseline="30000" dirty="0"/>
              <a:t>th</a:t>
            </a:r>
            <a:r>
              <a:rPr lang="en-GB" sz="2400" dirty="0"/>
              <a:t> century strongwomen </a:t>
            </a:r>
          </a:p>
        </p:txBody>
      </p:sp>
    </p:spTree>
    <p:extLst>
      <p:ext uri="{BB962C8B-B14F-4D97-AF65-F5344CB8AC3E}">
        <p14:creationId xmlns:p14="http://schemas.microsoft.com/office/powerpoint/2010/main" val="33044068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D2CD35C2-B033-4A57-9B1E-D48B309F5D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995"/>
            <a:ext cx="4977874" cy="339400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017FF213-FA49-4E25-ACC5-ABD9910C48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4127" y="34996"/>
            <a:ext cx="4977873" cy="339400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78DD255C-3C84-4929-B0BC-00138F1195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61709" y="3429000"/>
            <a:ext cx="2068582" cy="330973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0BBC21F-7AF7-44CE-8B53-D4074CCF64ED}"/>
              </a:ext>
            </a:extLst>
          </p:cNvPr>
          <p:cNvSpPr txBox="1"/>
          <p:nvPr/>
        </p:nvSpPr>
        <p:spPr>
          <a:xfrm>
            <a:off x="0" y="4214191"/>
            <a:ext cx="2849217" cy="923330"/>
          </a:xfrm>
          <a:prstGeom prst="rect">
            <a:avLst/>
          </a:prstGeom>
          <a:noFill/>
        </p:spPr>
        <p:txBody>
          <a:bodyPr wrap="square" rtlCol="0">
            <a:spAutoFit/>
          </a:bodyPr>
          <a:lstStyle/>
          <a:p>
            <a:r>
              <a:rPr lang="en-GB" dirty="0"/>
              <a:t>https://www.vam.ac.uk/search?q=Jules+L%C3%A9otard&amp;astyped=</a:t>
            </a:r>
          </a:p>
        </p:txBody>
      </p:sp>
    </p:spTree>
    <p:extLst>
      <p:ext uri="{BB962C8B-B14F-4D97-AF65-F5344CB8AC3E}">
        <p14:creationId xmlns:p14="http://schemas.microsoft.com/office/powerpoint/2010/main" val="2546360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engler's Water Pantomime from Hengler’s Circus, unknown maker, 1891, London. © Victoria and Albert Museum, London">
            <a:extLst>
              <a:ext uri="{FF2B5EF4-FFF2-40B4-BE49-F238E27FC236}">
                <a16:creationId xmlns:a16="http://schemas.microsoft.com/office/drawing/2014/main" id="{10AD706B-042E-4596-B908-73BAF8CD7D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947" y="110957"/>
            <a:ext cx="5539124" cy="45524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B457548-0A5B-424D-B0D1-3F59D6D9840F}"/>
              </a:ext>
            </a:extLst>
          </p:cNvPr>
          <p:cNvSpPr txBox="1"/>
          <p:nvPr/>
        </p:nvSpPr>
        <p:spPr>
          <a:xfrm>
            <a:off x="662608" y="4869256"/>
            <a:ext cx="4304714" cy="646331"/>
          </a:xfrm>
          <a:prstGeom prst="rect">
            <a:avLst/>
          </a:prstGeom>
          <a:noFill/>
        </p:spPr>
        <p:txBody>
          <a:bodyPr wrap="square" rtlCol="0">
            <a:spAutoFit/>
          </a:bodyPr>
          <a:lstStyle/>
          <a:p>
            <a:r>
              <a:rPr lang="en-GB" b="0" i="0" dirty="0" err="1">
                <a:effectLst/>
                <a:latin typeface="The Sans"/>
              </a:rPr>
              <a:t>Hengler's</a:t>
            </a:r>
            <a:r>
              <a:rPr lang="en-GB" b="0" i="0" dirty="0">
                <a:effectLst/>
                <a:latin typeface="The Sans"/>
              </a:rPr>
              <a:t> Water Pantomime from </a:t>
            </a:r>
            <a:r>
              <a:rPr lang="en-GB" b="0" i="0" dirty="0" err="1">
                <a:effectLst/>
                <a:latin typeface="The Sans"/>
              </a:rPr>
              <a:t>Hengler’s</a:t>
            </a:r>
            <a:r>
              <a:rPr lang="en-GB" b="0" i="0" dirty="0">
                <a:effectLst/>
                <a:latin typeface="The Sans"/>
              </a:rPr>
              <a:t> Circus, unknown maker, 1891, London</a:t>
            </a:r>
            <a:endParaRPr lang="en-GB" dirty="0"/>
          </a:p>
        </p:txBody>
      </p:sp>
      <p:pic>
        <p:nvPicPr>
          <p:cNvPr id="3" name="Picture 2" descr="Interior view of Astley's Royal Amphitheatre, unknown maker, 19th century, London. © Victoria and Albert Museum, London">
            <a:extLst>
              <a:ext uri="{FF2B5EF4-FFF2-40B4-BE49-F238E27FC236}">
                <a16:creationId xmlns:a16="http://schemas.microsoft.com/office/drawing/2014/main" id="{B95D3E83-7FAC-4011-826B-0E8941677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6730" y="2073458"/>
            <a:ext cx="6018323" cy="4645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531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hotograph of the band carriage used by Sanger's Circus, by &#10;A.M. Bliss &amp; Co, late 19th century, Britain. Museum no. S.110-2018. © Victoria and Albert Museum, London">
            <a:extLst>
              <a:ext uri="{FF2B5EF4-FFF2-40B4-BE49-F238E27FC236}">
                <a16:creationId xmlns:a16="http://schemas.microsoft.com/office/drawing/2014/main" id="{FE3F5C72-D2C8-4DED-BB93-23A0B83226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530" y="123824"/>
            <a:ext cx="3684105" cy="28321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C2B1D7D-9F2C-4838-84D3-C939537CB3D1}"/>
              </a:ext>
            </a:extLst>
          </p:cNvPr>
          <p:cNvSpPr txBox="1"/>
          <p:nvPr/>
        </p:nvSpPr>
        <p:spPr>
          <a:xfrm>
            <a:off x="715617" y="3368268"/>
            <a:ext cx="2623930" cy="2031325"/>
          </a:xfrm>
          <a:prstGeom prst="rect">
            <a:avLst/>
          </a:prstGeom>
          <a:noFill/>
        </p:spPr>
        <p:txBody>
          <a:bodyPr wrap="square" rtlCol="0">
            <a:spAutoFit/>
          </a:bodyPr>
          <a:lstStyle/>
          <a:p>
            <a:r>
              <a:rPr lang="en-GB" b="0" i="0" dirty="0">
                <a:effectLst/>
                <a:latin typeface="The Sans"/>
              </a:rPr>
              <a:t>Photograph of the band carriage used by Sanger's Circus, by A.M. Bliss &amp; Co, late 19th century, Britain. Museum no. S.110-2018. © Victoria and Albert Museum, London</a:t>
            </a:r>
            <a:endParaRPr lang="en-GB" dirty="0"/>
          </a:p>
        </p:txBody>
      </p:sp>
      <p:pic>
        <p:nvPicPr>
          <p:cNvPr id="3076" name="Picture 4" descr="Interior of the tent at Sanger's Circus, photograph by A.M. Bliss &amp; Co., late 19th century, Britain. Museum no. S.114-2018. © Victoria and Albert Museum, London">
            <a:extLst>
              <a:ext uri="{FF2B5EF4-FFF2-40B4-BE49-F238E27FC236}">
                <a16:creationId xmlns:a16="http://schemas.microsoft.com/office/drawing/2014/main" id="{A3541B73-038B-4734-848C-006DEA114E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5895" y="3368268"/>
            <a:ext cx="4147931" cy="33572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42F569C-CE1B-42C6-BBD4-996306C15AB7}"/>
              </a:ext>
            </a:extLst>
          </p:cNvPr>
          <p:cNvSpPr txBox="1"/>
          <p:nvPr/>
        </p:nvSpPr>
        <p:spPr>
          <a:xfrm>
            <a:off x="8680174" y="4971174"/>
            <a:ext cx="3511826" cy="1754326"/>
          </a:xfrm>
          <a:prstGeom prst="rect">
            <a:avLst/>
          </a:prstGeom>
          <a:noFill/>
        </p:spPr>
        <p:txBody>
          <a:bodyPr wrap="square" rtlCol="0">
            <a:spAutoFit/>
          </a:bodyPr>
          <a:lstStyle/>
          <a:p>
            <a:r>
              <a:rPr lang="en-GB" b="0" i="0" dirty="0">
                <a:effectLst/>
                <a:latin typeface="The Sans"/>
              </a:rPr>
              <a:t>Interior of the tent at Sanger's Circus, photograph by A.M. Bliss &amp; Co., late 19th century, Britain. Museum no. S.114-2018. © Victoria and Albert Museum, London</a:t>
            </a:r>
            <a:endParaRPr lang="en-GB" dirty="0"/>
          </a:p>
        </p:txBody>
      </p:sp>
      <p:pic>
        <p:nvPicPr>
          <p:cNvPr id="4" name="Picture 2" descr="Barnum &amp; Bailey's Circus Parade, late 19th century, Britain. © Victoria and Albert Museum, London">
            <a:extLst>
              <a:ext uri="{FF2B5EF4-FFF2-40B4-BE49-F238E27FC236}">
                <a16:creationId xmlns:a16="http://schemas.microsoft.com/office/drawing/2014/main" id="{CECD64F1-4990-488D-817D-A03E4C7D0A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12087" y="240555"/>
            <a:ext cx="3048000" cy="4143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4C58EEE-DFDB-431E-BECB-0A3D04AD7C43}"/>
              </a:ext>
            </a:extLst>
          </p:cNvPr>
          <p:cNvSpPr txBox="1"/>
          <p:nvPr/>
        </p:nvSpPr>
        <p:spPr>
          <a:xfrm>
            <a:off x="6520070" y="768626"/>
            <a:ext cx="2027582" cy="2031325"/>
          </a:xfrm>
          <a:prstGeom prst="rect">
            <a:avLst/>
          </a:prstGeom>
          <a:noFill/>
        </p:spPr>
        <p:txBody>
          <a:bodyPr wrap="square" rtlCol="0">
            <a:spAutoFit/>
          </a:bodyPr>
          <a:lstStyle/>
          <a:p>
            <a:r>
              <a:rPr lang="en-GB" b="0" i="0" dirty="0">
                <a:effectLst/>
                <a:latin typeface="The Sans"/>
              </a:rPr>
              <a:t>Barnum &amp; Bailey's Circus Parade, late 19th century, Britain. © Victoria and Albert Museum, London</a:t>
            </a:r>
            <a:endParaRPr lang="en-GB" dirty="0"/>
          </a:p>
          <a:p>
            <a:endParaRPr lang="en-GB" dirty="0"/>
          </a:p>
        </p:txBody>
      </p:sp>
    </p:spTree>
    <p:extLst>
      <p:ext uri="{BB962C8B-B14F-4D97-AF65-F5344CB8AC3E}">
        <p14:creationId xmlns:p14="http://schemas.microsoft.com/office/powerpoint/2010/main" val="24502099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Remarkable: This photo shows all 30 performers in the troupe - including men, women and children - in front of the circus ring with the acrobats forming a three-people-high human pyramid in the background">
            <a:extLst>
              <a:ext uri="{FF2B5EF4-FFF2-40B4-BE49-F238E27FC236}">
                <a16:creationId xmlns:a16="http://schemas.microsoft.com/office/drawing/2014/main" id="{2B8D2751-7A50-4DF9-B4E2-870CC2667A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4475" y="319088"/>
            <a:ext cx="9163050" cy="6219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2154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2" descr="Victorian book used for a fortune telling parlor game | Victorian books,  Occult books, Victorian paintings">
            <a:extLst>
              <a:ext uri="{FF2B5EF4-FFF2-40B4-BE49-F238E27FC236}">
                <a16:creationId xmlns:a16="http://schemas.microsoft.com/office/drawing/2014/main" id="{C2BB462B-2709-4D5C-B7E7-804D313ED4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42510" y="0"/>
            <a:ext cx="2749490" cy="469971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Consult the Oracle: A Victorian Guide to Folklore and Fortune Telling:  Amazon.co.uk: Nostradamus, Gabriel: 9781908402738: Books">
            <a:extLst>
              <a:ext uri="{FF2B5EF4-FFF2-40B4-BE49-F238E27FC236}">
                <a16:creationId xmlns:a16="http://schemas.microsoft.com/office/drawing/2014/main" id="{21A88BE4-9141-4A03-95FB-B0D15949D2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147185" cy="462721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4" descr="The psychology of spiritualism: science and seances | Psychology | The  Guardian">
            <a:extLst>
              <a:ext uri="{FF2B5EF4-FFF2-40B4-BE49-F238E27FC236}">
                <a16:creationId xmlns:a16="http://schemas.microsoft.com/office/drawing/2014/main" id="{994D3C6A-2448-4EDE-A2B0-CB84090DA9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9195" y="4035424"/>
            <a:ext cx="4453315" cy="267198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The Fashionable Science of Parlour Magic  [page: front cover]">
            <a:extLst>
              <a:ext uri="{FF2B5EF4-FFF2-40B4-BE49-F238E27FC236}">
                <a16:creationId xmlns:a16="http://schemas.microsoft.com/office/drawing/2014/main" id="{2EAFD89F-F04C-4275-8A34-BB943B3576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79375" y="172280"/>
            <a:ext cx="4750203" cy="26719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69311B7-8030-4D95-820D-1A4D6D9D1DC7}"/>
              </a:ext>
            </a:extLst>
          </p:cNvPr>
          <p:cNvSpPr txBox="1"/>
          <p:nvPr/>
        </p:nvSpPr>
        <p:spPr>
          <a:xfrm>
            <a:off x="238539" y="5168348"/>
            <a:ext cx="4028661" cy="1200329"/>
          </a:xfrm>
          <a:prstGeom prst="rect">
            <a:avLst/>
          </a:prstGeom>
          <a:noFill/>
        </p:spPr>
        <p:txBody>
          <a:bodyPr wrap="square" rtlCol="0">
            <a:spAutoFit/>
          </a:bodyPr>
          <a:lstStyle/>
          <a:p>
            <a:r>
              <a:rPr lang="en-GB" dirty="0"/>
              <a:t>Fortune tellers found at circus’/funfairs. The Victorians had a deep spiritual belief, could be a way to integrate this belief into the play.</a:t>
            </a:r>
          </a:p>
        </p:txBody>
      </p:sp>
    </p:spTree>
    <p:extLst>
      <p:ext uri="{BB962C8B-B14F-4D97-AF65-F5344CB8AC3E}">
        <p14:creationId xmlns:p14="http://schemas.microsoft.com/office/powerpoint/2010/main" val="25514267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a:extLst>
              <a:ext uri="{FF2B5EF4-FFF2-40B4-BE49-F238E27FC236}">
                <a16:creationId xmlns:a16="http://schemas.microsoft.com/office/drawing/2014/main" id="{49AADC51-5BC3-466B-9A4A-61DB5AA27C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8345" y="467141"/>
            <a:ext cx="3891981" cy="5910468"/>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A seance held by Magician William Marriott (second from right), England">
            <a:extLst>
              <a:ext uri="{FF2B5EF4-FFF2-40B4-BE49-F238E27FC236}">
                <a16:creationId xmlns:a16="http://schemas.microsoft.com/office/drawing/2014/main" id="{83CF35FF-E0C6-4AA1-83B0-24EBB8F27D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72" y="467140"/>
            <a:ext cx="4244129" cy="5923720"/>
          </a:xfrm>
          <a:prstGeom prst="rect">
            <a:avLst/>
          </a:prstGeom>
          <a:noFill/>
          <a:extLst>
            <a:ext uri="{909E8E84-426E-40DD-AFC4-6F175D3DCCD1}">
              <a14:hiddenFill xmlns:a14="http://schemas.microsoft.com/office/drawing/2010/main">
                <a:solidFill>
                  <a:srgbClr val="FFFFFF"/>
                </a:solidFill>
              </a14:hiddenFill>
            </a:ext>
          </a:extLst>
        </p:spPr>
      </p:pic>
      <p:pic>
        <p:nvPicPr>
          <p:cNvPr id="12298" name="Picture 10" descr="Pin on costume ideas">
            <a:extLst>
              <a:ext uri="{FF2B5EF4-FFF2-40B4-BE49-F238E27FC236}">
                <a16:creationId xmlns:a16="http://schemas.microsoft.com/office/drawing/2014/main" id="{11ADD647-FA2B-4089-B99E-13EEA37EDE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75801" y="467140"/>
            <a:ext cx="3992544" cy="5923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89319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ines during the Victorian era: Why did we send children down the mines and  what types of jobs did children down mines do? - Fun Kids - the UK's  children's radio station">
            <a:extLst>
              <a:ext uri="{FF2B5EF4-FFF2-40B4-BE49-F238E27FC236}">
                <a16:creationId xmlns:a16="http://schemas.microsoft.com/office/drawing/2014/main" id="{90B69A4B-48E4-4675-BF49-1DC2D81FB2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1304" y="3959427"/>
            <a:ext cx="3913946" cy="278096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at was it like for children living in Victorian Britain?">
            <a:extLst>
              <a:ext uri="{FF2B5EF4-FFF2-40B4-BE49-F238E27FC236}">
                <a16:creationId xmlns:a16="http://schemas.microsoft.com/office/drawing/2014/main" id="{0A18AA25-B52E-4179-987D-3687B27921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916" y="4543840"/>
            <a:ext cx="4060289" cy="21965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hildren in Victorian Britain: Down the Mine / Historical Association">
            <a:extLst>
              <a:ext uri="{FF2B5EF4-FFF2-40B4-BE49-F238E27FC236}">
                <a16:creationId xmlns:a16="http://schemas.microsoft.com/office/drawing/2014/main" id="{AA0DDB09-9B20-41C9-B1B0-7888B351C5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9965" y="4091822"/>
            <a:ext cx="3399287" cy="269784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Victorian Children in Factories">
            <a:extLst>
              <a:ext uri="{FF2B5EF4-FFF2-40B4-BE49-F238E27FC236}">
                <a16:creationId xmlns:a16="http://schemas.microsoft.com/office/drawing/2014/main" id="{F41E3CA9-E912-456C-AEF7-9359588A2A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60904" y="117612"/>
            <a:ext cx="3501681" cy="2510639"/>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Working Conditions in the Victorian Era">
            <a:extLst>
              <a:ext uri="{FF2B5EF4-FFF2-40B4-BE49-F238E27FC236}">
                <a16:creationId xmlns:a16="http://schemas.microsoft.com/office/drawing/2014/main" id="{2D41E2D3-DBDD-4882-8DAF-F31AA0F1B9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153" y="68331"/>
            <a:ext cx="4029904" cy="292666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19th and early 20th century | Striking Women">
            <a:extLst>
              <a:ext uri="{FF2B5EF4-FFF2-40B4-BE49-F238E27FC236}">
                <a16:creationId xmlns:a16="http://schemas.microsoft.com/office/drawing/2014/main" id="{63242218-53B1-4947-875D-F1EAD628D4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35286" y="68331"/>
            <a:ext cx="2617692" cy="35399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39F8EA8-8199-49CB-84C7-C6FDD74B2B84}"/>
              </a:ext>
            </a:extLst>
          </p:cNvPr>
          <p:cNvSpPr txBox="1"/>
          <p:nvPr/>
        </p:nvSpPr>
        <p:spPr>
          <a:xfrm>
            <a:off x="149916" y="3429000"/>
            <a:ext cx="3070362" cy="923330"/>
          </a:xfrm>
          <a:prstGeom prst="rect">
            <a:avLst/>
          </a:prstGeom>
          <a:noFill/>
        </p:spPr>
        <p:txBody>
          <a:bodyPr wrap="square" rtlCol="0">
            <a:spAutoFit/>
          </a:bodyPr>
          <a:lstStyle/>
          <a:p>
            <a:r>
              <a:rPr lang="en-GB" dirty="0"/>
              <a:t>Working class imagery/inspiration for clothing &amp; characters</a:t>
            </a:r>
          </a:p>
        </p:txBody>
      </p:sp>
    </p:spTree>
    <p:extLst>
      <p:ext uri="{BB962C8B-B14F-4D97-AF65-F5344CB8AC3E}">
        <p14:creationId xmlns:p14="http://schemas.microsoft.com/office/powerpoint/2010/main" val="5090417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working classes and the poor - The British Library">
            <a:extLst>
              <a:ext uri="{FF2B5EF4-FFF2-40B4-BE49-F238E27FC236}">
                <a16:creationId xmlns:a16="http://schemas.microsoft.com/office/drawing/2014/main" id="{8357B5E0-5A26-4846-925A-D4DA4D139A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913" y="3973168"/>
            <a:ext cx="4916555" cy="276556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r. Jekyll &amp; Hyde - SRT Library">
            <a:extLst>
              <a:ext uri="{FF2B5EF4-FFF2-40B4-BE49-F238E27FC236}">
                <a16:creationId xmlns:a16="http://schemas.microsoft.com/office/drawing/2014/main" id="{B28E0765-FB26-42F5-BF6D-3F36081376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774" y="225287"/>
            <a:ext cx="4240694" cy="2821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hild labour and begging: Incredible snaps shed light on working class  Victorian Britain">
            <a:extLst>
              <a:ext uri="{FF2B5EF4-FFF2-40B4-BE49-F238E27FC236}">
                <a16:creationId xmlns:a16="http://schemas.microsoft.com/office/drawing/2014/main" id="{F7071334-1823-4B74-A1A1-07825E0DB2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736" y="69392"/>
            <a:ext cx="3010314" cy="38617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5037EE-4A7F-4C77-BFEB-88B59C876DE6}"/>
              </a:ext>
            </a:extLst>
          </p:cNvPr>
          <p:cNvSpPr txBox="1"/>
          <p:nvPr/>
        </p:nvSpPr>
        <p:spPr>
          <a:xfrm>
            <a:off x="5970932" y="3429000"/>
            <a:ext cx="6308035" cy="646331"/>
          </a:xfrm>
          <a:prstGeom prst="rect">
            <a:avLst/>
          </a:prstGeom>
          <a:noFill/>
        </p:spPr>
        <p:txBody>
          <a:bodyPr wrap="square" rtlCol="0">
            <a:spAutoFit/>
          </a:bodyPr>
          <a:lstStyle/>
          <a:p>
            <a:r>
              <a:rPr lang="en-GB" dirty="0"/>
              <a:t>https://sites.udel.edu/britlitwiki/social-life-in-victorian-england/</a:t>
            </a:r>
          </a:p>
        </p:txBody>
      </p:sp>
      <p:pic>
        <p:nvPicPr>
          <p:cNvPr id="2056" name="Picture 8" descr="Social Life in Victorian England | British Literature Wiki">
            <a:extLst>
              <a:ext uri="{FF2B5EF4-FFF2-40B4-BE49-F238E27FC236}">
                <a16:creationId xmlns:a16="http://schemas.microsoft.com/office/drawing/2014/main" id="{2F5E0462-2363-466C-8BEE-5316579A9B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736" y="4000500"/>
            <a:ext cx="60579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orking class victorian life | witness2fashion">
            <a:extLst>
              <a:ext uri="{FF2B5EF4-FFF2-40B4-BE49-F238E27FC236}">
                <a16:creationId xmlns:a16="http://schemas.microsoft.com/office/drawing/2014/main" id="{4BCEB2FF-F682-474A-A1FF-75DADD03F62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97514" y="95172"/>
            <a:ext cx="3792399" cy="3408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24814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2" name="Picture 8" descr="How Tuberculosis Shaped Victorian Fashion | Science | Smithsonian Magazine">
            <a:extLst>
              <a:ext uri="{FF2B5EF4-FFF2-40B4-BE49-F238E27FC236}">
                <a16:creationId xmlns:a16="http://schemas.microsoft.com/office/drawing/2014/main" id="{7AFA45F0-AD71-4742-ABCF-C38F615607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487" y="3713050"/>
            <a:ext cx="3976687" cy="2978677"/>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4-Designer | 19th Century European characters and costumes vector material">
            <a:extLst>
              <a:ext uri="{FF2B5EF4-FFF2-40B4-BE49-F238E27FC236}">
                <a16:creationId xmlns:a16="http://schemas.microsoft.com/office/drawing/2014/main" id="{A24F8D8B-B74A-4B45-805F-181C4BB49C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66273"/>
            <a:ext cx="5964513" cy="262431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Dress Victorian | Victorian Men in the 1880s">
            <a:extLst>
              <a:ext uri="{FF2B5EF4-FFF2-40B4-BE49-F238E27FC236}">
                <a16:creationId xmlns:a16="http://schemas.microsoft.com/office/drawing/2014/main" id="{6E400C26-AC0C-4A8F-AEA5-15C4A8F805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1487" y="166273"/>
            <a:ext cx="3976687" cy="31845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Victorian Era Society Facts:Upper Class,Middle Class,Working Class,Child  Labour,Women's Role | Victorian fashion, Victorian clothing, Victorian era  fashion">
            <a:extLst>
              <a:ext uri="{FF2B5EF4-FFF2-40B4-BE49-F238E27FC236}">
                <a16:creationId xmlns:a16="http://schemas.microsoft.com/office/drawing/2014/main" id="{B04E5B7E-7539-4938-B1A9-BF7FD9BEA1E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29711" y="3188788"/>
            <a:ext cx="2893116" cy="350293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10 Ridiculous Victorian Etiquette Rules | HowStuffWorks">
            <a:extLst>
              <a:ext uri="{FF2B5EF4-FFF2-40B4-BE49-F238E27FC236}">
                <a16:creationId xmlns:a16="http://schemas.microsoft.com/office/drawing/2014/main" id="{65563FAA-0E45-4F2E-843F-CF3546CD882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28376" y="3713051"/>
            <a:ext cx="4476152" cy="297867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C5E153E-5996-4A71-8507-1CDA55B4BA4F}"/>
              </a:ext>
            </a:extLst>
          </p:cNvPr>
          <p:cNvSpPr txBox="1"/>
          <p:nvPr/>
        </p:nvSpPr>
        <p:spPr>
          <a:xfrm>
            <a:off x="4328376" y="2981739"/>
            <a:ext cx="4476152" cy="923330"/>
          </a:xfrm>
          <a:prstGeom prst="rect">
            <a:avLst/>
          </a:prstGeom>
          <a:noFill/>
        </p:spPr>
        <p:txBody>
          <a:bodyPr wrap="square" rtlCol="0">
            <a:spAutoFit/>
          </a:bodyPr>
          <a:lstStyle/>
          <a:p>
            <a:r>
              <a:rPr lang="en-GB" dirty="0"/>
              <a:t>Middle and upper class imagery/inspiration for clothing &amp; characters</a:t>
            </a:r>
          </a:p>
          <a:p>
            <a:endParaRPr lang="en-GB" dirty="0"/>
          </a:p>
        </p:txBody>
      </p:sp>
    </p:spTree>
    <p:extLst>
      <p:ext uri="{BB962C8B-B14F-4D97-AF65-F5344CB8AC3E}">
        <p14:creationId xmlns:p14="http://schemas.microsoft.com/office/powerpoint/2010/main" val="31580757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2562EF-F8E9-45E6-847F-CCB1C3A297A2}"/>
              </a:ext>
            </a:extLst>
          </p:cNvPr>
          <p:cNvSpPr txBox="1"/>
          <p:nvPr/>
        </p:nvSpPr>
        <p:spPr>
          <a:xfrm>
            <a:off x="182327" y="877029"/>
            <a:ext cx="9594574" cy="4247317"/>
          </a:xfrm>
          <a:prstGeom prst="rect">
            <a:avLst/>
          </a:prstGeom>
          <a:noFill/>
        </p:spPr>
        <p:txBody>
          <a:bodyPr wrap="square" rtlCol="0">
            <a:spAutoFit/>
          </a:bodyPr>
          <a:lstStyle/>
          <a:p>
            <a:r>
              <a:rPr lang="en-GB" dirty="0"/>
              <a:t>Marionette</a:t>
            </a:r>
          </a:p>
          <a:p>
            <a:r>
              <a:rPr lang="en-GB" dirty="0"/>
              <a:t>Shadow puppets </a:t>
            </a:r>
          </a:p>
          <a:p>
            <a:r>
              <a:rPr lang="en-GB" dirty="0"/>
              <a:t>See Judy and punch on Netflix</a:t>
            </a:r>
          </a:p>
          <a:p>
            <a:r>
              <a:rPr lang="en-GB" dirty="0"/>
              <a:t>Research puppet shows</a:t>
            </a:r>
          </a:p>
          <a:p>
            <a:r>
              <a:rPr lang="en-GB" dirty="0"/>
              <a:t>Chinese shadow theatre</a:t>
            </a:r>
          </a:p>
          <a:p>
            <a:r>
              <a:rPr lang="en-GB" dirty="0"/>
              <a:t>Might make scenes such as Ma Nelson’s death easier to produce</a:t>
            </a:r>
          </a:p>
          <a:p>
            <a:r>
              <a:rPr lang="en-GB" dirty="0"/>
              <a:t>Research Kubo and the 2 strings</a:t>
            </a:r>
          </a:p>
          <a:p>
            <a:r>
              <a:rPr lang="en-GB" dirty="0">
                <a:hlinkClick r:id="rId2"/>
              </a:rPr>
              <a:t>https://castironcarousel.tumblr.com/</a:t>
            </a:r>
            <a:endParaRPr lang="en-GB" dirty="0"/>
          </a:p>
          <a:p>
            <a:r>
              <a:rPr lang="en-GB" dirty="0">
                <a:hlinkClick r:id="rId3"/>
              </a:rPr>
              <a:t>https://www.youtube.com/watch?v=zWri57zjHRA</a:t>
            </a:r>
            <a:r>
              <a:rPr lang="en-GB" dirty="0"/>
              <a:t> </a:t>
            </a:r>
          </a:p>
          <a:p>
            <a:r>
              <a:rPr lang="en-GB" dirty="0">
                <a:hlinkClick r:id="rId4"/>
              </a:rPr>
              <a:t>https://www.youtube.com/watch?v=tEGxmpdMMKc</a:t>
            </a:r>
            <a:r>
              <a:rPr lang="en-GB" dirty="0"/>
              <a:t> </a:t>
            </a:r>
          </a:p>
          <a:p>
            <a:r>
              <a:rPr lang="en-GB" dirty="0">
                <a:hlinkClick r:id="rId5"/>
              </a:rPr>
              <a:t>https://www.youtube.com/watch?v=8zqUprOVCC0</a:t>
            </a:r>
            <a:r>
              <a:rPr lang="en-GB" dirty="0"/>
              <a:t> </a:t>
            </a:r>
          </a:p>
          <a:p>
            <a:r>
              <a:rPr lang="en-GB" dirty="0">
                <a:hlinkClick r:id="rId6"/>
              </a:rPr>
              <a:t>https://www.youtube.com/watch?v=hyR3zaooZ0w</a:t>
            </a:r>
            <a:r>
              <a:rPr lang="en-GB" dirty="0"/>
              <a:t> </a:t>
            </a:r>
          </a:p>
          <a:p>
            <a:r>
              <a:rPr lang="en-GB" dirty="0">
                <a:hlinkClick r:id="rId7"/>
              </a:rPr>
              <a:t>https://www.youtube.com/user/CastIronCarousel</a:t>
            </a:r>
            <a:endParaRPr lang="en-GB" dirty="0"/>
          </a:p>
          <a:p>
            <a:r>
              <a:rPr lang="en-GB" dirty="0">
                <a:hlinkClick r:id="rId8"/>
              </a:rPr>
              <a:t>https://www.youtube.com/watch?v=eLa2-zOr-Fg&amp;t=280s</a:t>
            </a:r>
            <a:r>
              <a:rPr lang="en-GB" dirty="0"/>
              <a:t> </a:t>
            </a:r>
          </a:p>
          <a:p>
            <a:endParaRPr lang="en-GB" dirty="0"/>
          </a:p>
        </p:txBody>
      </p:sp>
      <p:pic>
        <p:nvPicPr>
          <p:cNvPr id="1026" name="Picture 2" descr="Meet the Underground Puppeteer of Yangon">
            <a:extLst>
              <a:ext uri="{FF2B5EF4-FFF2-40B4-BE49-F238E27FC236}">
                <a16:creationId xmlns:a16="http://schemas.microsoft.com/office/drawing/2014/main" id="{62CFB12D-401C-4CA8-A689-09F67E8680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5764" y="2129149"/>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hildren's Christmas show review: Sleeping Beauty by Lambert Puppet Theatre">
            <a:extLst>
              <a:ext uri="{FF2B5EF4-FFF2-40B4-BE49-F238E27FC236}">
                <a16:creationId xmlns:a16="http://schemas.microsoft.com/office/drawing/2014/main" id="{26600C61-CC6C-4AF4-97DD-436A12110E9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144328" y="5124346"/>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Puppet Masters of Indonesia: Shadow Puppet Theater">
            <a:extLst>
              <a:ext uri="{FF2B5EF4-FFF2-40B4-BE49-F238E27FC236}">
                <a16:creationId xmlns:a16="http://schemas.microsoft.com/office/drawing/2014/main" id="{CB1C0EAF-4DDA-4DBD-8A18-D9A9889E1EC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41353" y="4746648"/>
            <a:ext cx="3009169" cy="198430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hinese Shadow Puppets - IB Theater Research - LibGuides at The Baltimore  City College">
            <a:extLst>
              <a:ext uri="{FF2B5EF4-FFF2-40B4-BE49-F238E27FC236}">
                <a16:creationId xmlns:a16="http://schemas.microsoft.com/office/drawing/2014/main" id="{5FBEFCF5-8B58-47D7-B82F-30CC20AC5B2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531915" y="256347"/>
            <a:ext cx="3267075" cy="140017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rt &amp; Culture: Puppet Forms of India | Mentors4ias">
            <a:extLst>
              <a:ext uri="{FF2B5EF4-FFF2-40B4-BE49-F238E27FC236}">
                <a16:creationId xmlns:a16="http://schemas.microsoft.com/office/drawing/2014/main" id="{4EA2B70B-1F1B-47FD-AAE6-E3A95599C6D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841480" y="5001453"/>
            <a:ext cx="2847975" cy="16002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CA94C0C-9CD5-4AC7-9BD6-D33ABBB95989}"/>
              </a:ext>
            </a:extLst>
          </p:cNvPr>
          <p:cNvSpPr txBox="1"/>
          <p:nvPr/>
        </p:nvSpPr>
        <p:spPr>
          <a:xfrm>
            <a:off x="2653699" y="172678"/>
            <a:ext cx="6011006" cy="1477328"/>
          </a:xfrm>
          <a:prstGeom prst="rect">
            <a:avLst/>
          </a:prstGeom>
          <a:noFill/>
        </p:spPr>
        <p:txBody>
          <a:bodyPr wrap="square" rtlCol="0">
            <a:spAutoFit/>
          </a:bodyPr>
          <a:lstStyle/>
          <a:p>
            <a:r>
              <a:rPr lang="en-GB" sz="2400" dirty="0"/>
              <a:t>The Nights at the Circus might work as a puppet show.</a:t>
            </a:r>
          </a:p>
          <a:p>
            <a:r>
              <a:rPr lang="en-GB" sz="2400" dirty="0"/>
              <a:t> </a:t>
            </a:r>
          </a:p>
          <a:p>
            <a:endParaRPr lang="en-GB" dirty="0"/>
          </a:p>
        </p:txBody>
      </p:sp>
    </p:spTree>
    <p:extLst>
      <p:ext uri="{BB962C8B-B14F-4D97-AF65-F5344CB8AC3E}">
        <p14:creationId xmlns:p14="http://schemas.microsoft.com/office/powerpoint/2010/main" val="5135121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2892-8907-48E7-930F-D8364934A535}"/>
              </a:ext>
            </a:extLst>
          </p:cNvPr>
          <p:cNvSpPr>
            <a:spLocks noGrp="1"/>
          </p:cNvSpPr>
          <p:nvPr>
            <p:ph type="title"/>
          </p:nvPr>
        </p:nvSpPr>
        <p:spPr/>
        <p:txBody>
          <a:bodyPr/>
          <a:lstStyle/>
          <a:p>
            <a:r>
              <a:rPr lang="en-GB" dirty="0"/>
              <a:t>Colour scheme and characters they might suit.</a:t>
            </a:r>
          </a:p>
        </p:txBody>
      </p:sp>
      <p:sp>
        <p:nvSpPr>
          <p:cNvPr id="3" name="Content Placeholder 2">
            <a:extLst>
              <a:ext uri="{FF2B5EF4-FFF2-40B4-BE49-F238E27FC236}">
                <a16:creationId xmlns:a16="http://schemas.microsoft.com/office/drawing/2014/main" id="{6A07C50B-2DB6-4739-8F5C-520B16FA1DE4}"/>
              </a:ext>
            </a:extLst>
          </p:cNvPr>
          <p:cNvSpPr>
            <a:spLocks noGrp="1"/>
          </p:cNvSpPr>
          <p:nvPr>
            <p:ph idx="1"/>
          </p:nvPr>
        </p:nvSpPr>
        <p:spPr/>
        <p:txBody>
          <a:bodyPr>
            <a:normAutofit/>
          </a:bodyPr>
          <a:lstStyle/>
          <a:p>
            <a:r>
              <a:rPr lang="en-GB" sz="1400" dirty="0">
                <a:hlinkClick r:id="rId2"/>
              </a:rPr>
              <a:t>http://www.arttherapyblog.com/online/color-meanings-symbolism/#.X4W5eNBKjIU</a:t>
            </a:r>
            <a:endParaRPr lang="en-GB" sz="1400" dirty="0"/>
          </a:p>
          <a:p>
            <a:r>
              <a:rPr lang="en-GB" sz="1400" dirty="0">
                <a:hlinkClick r:id="rId3"/>
              </a:rPr>
              <a:t>http://www.colour-affects.co.uk/psychological-properties-of-colours</a:t>
            </a:r>
            <a:r>
              <a:rPr lang="en-GB" sz="1400" dirty="0"/>
              <a:t> </a:t>
            </a:r>
          </a:p>
          <a:p>
            <a:r>
              <a:rPr lang="en-GB" sz="1800" dirty="0"/>
              <a:t>Lizzie; Purple.</a:t>
            </a:r>
          </a:p>
          <a:p>
            <a:r>
              <a:rPr lang="en-GB" sz="1800" dirty="0"/>
              <a:t>Jack; Brown civilian clothes.</a:t>
            </a:r>
          </a:p>
          <a:p>
            <a:r>
              <a:rPr lang="en-GB" sz="1800" dirty="0"/>
              <a:t>Colonel Kearney; Orange??</a:t>
            </a:r>
          </a:p>
          <a:p>
            <a:r>
              <a:rPr lang="en-GB" sz="1800" dirty="0"/>
              <a:t>Buffo; Grey/blue</a:t>
            </a:r>
          </a:p>
          <a:p>
            <a:r>
              <a:rPr lang="en-GB" sz="1800" dirty="0"/>
              <a:t>Mignon; Red, damaged and worn clothing.</a:t>
            </a:r>
          </a:p>
          <a:p>
            <a:r>
              <a:rPr lang="en-GB" sz="1800" dirty="0" err="1"/>
              <a:t>Fevvers</a:t>
            </a:r>
            <a:r>
              <a:rPr lang="en-GB" sz="1800" dirty="0"/>
              <a:t>; White?? Colourful???</a:t>
            </a:r>
          </a:p>
          <a:p>
            <a:r>
              <a:rPr lang="en-GB" sz="1800" dirty="0"/>
              <a:t>Samson; Leopard print? Solid one colour uniform?</a:t>
            </a:r>
          </a:p>
          <a:p>
            <a:endParaRPr lang="en-GB" sz="1800" dirty="0"/>
          </a:p>
          <a:p>
            <a:endParaRPr lang="en-GB" sz="1800" dirty="0"/>
          </a:p>
          <a:p>
            <a:endParaRPr lang="en-GB" sz="1800" dirty="0"/>
          </a:p>
          <a:p>
            <a:endParaRPr lang="en-GB" sz="1800" dirty="0"/>
          </a:p>
        </p:txBody>
      </p:sp>
    </p:spTree>
    <p:extLst>
      <p:ext uri="{BB962C8B-B14F-4D97-AF65-F5344CB8AC3E}">
        <p14:creationId xmlns:p14="http://schemas.microsoft.com/office/powerpoint/2010/main" val="860670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ussian acrobats win gold medals from circus art festival in China">
            <a:extLst>
              <a:ext uri="{FF2B5EF4-FFF2-40B4-BE49-F238E27FC236}">
                <a16:creationId xmlns:a16="http://schemas.microsoft.com/office/drawing/2014/main" id="{7537720E-2572-4A7B-A12E-965EFFAF29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8201" y="225495"/>
            <a:ext cx="2838450" cy="16097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64E6074-6E97-4A3F-BC87-BB432D94515E}"/>
              </a:ext>
            </a:extLst>
          </p:cNvPr>
          <p:cNvSpPr txBox="1"/>
          <p:nvPr/>
        </p:nvSpPr>
        <p:spPr>
          <a:xfrm>
            <a:off x="1152939" y="507137"/>
            <a:ext cx="6082748" cy="523220"/>
          </a:xfrm>
          <a:prstGeom prst="rect">
            <a:avLst/>
          </a:prstGeom>
          <a:noFill/>
        </p:spPr>
        <p:txBody>
          <a:bodyPr wrap="square" rtlCol="0">
            <a:spAutoFit/>
          </a:bodyPr>
          <a:lstStyle/>
          <a:p>
            <a:r>
              <a:rPr lang="en-GB" sz="2800" dirty="0"/>
              <a:t>Ideas for </a:t>
            </a:r>
            <a:r>
              <a:rPr lang="en-GB" sz="2800" dirty="0" err="1"/>
              <a:t>Fevvers</a:t>
            </a:r>
            <a:r>
              <a:rPr lang="en-GB" sz="2800" dirty="0"/>
              <a:t>.</a:t>
            </a:r>
          </a:p>
        </p:txBody>
      </p:sp>
      <p:pic>
        <p:nvPicPr>
          <p:cNvPr id="1028" name="Picture 4" descr="15 Things You Didn't Know About Your Guardian Angel - Bulldog Catholic">
            <a:extLst>
              <a:ext uri="{FF2B5EF4-FFF2-40B4-BE49-F238E27FC236}">
                <a16:creationId xmlns:a16="http://schemas.microsoft.com/office/drawing/2014/main" id="{33963192-A456-4295-8C00-EB585E11F6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26" y="3275302"/>
            <a:ext cx="2122626" cy="358269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aring Women: 19th-century Aerialists – Catherine Clarke">
            <a:extLst>
              <a:ext uri="{FF2B5EF4-FFF2-40B4-BE49-F238E27FC236}">
                <a16:creationId xmlns:a16="http://schemas.microsoft.com/office/drawing/2014/main" id="{8514A2C9-396A-44AB-9933-BCD5B65E95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57253" y="3127942"/>
            <a:ext cx="2279996" cy="351446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eona Dare Soared Above Nineteenth-Century Audiences With Her Jaws Of Steel">
            <a:extLst>
              <a:ext uri="{FF2B5EF4-FFF2-40B4-BE49-F238E27FC236}">
                <a16:creationId xmlns:a16="http://schemas.microsoft.com/office/drawing/2014/main" id="{C73D5D18-3495-44DA-8DA7-6B9E552C92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9846" y="1119367"/>
            <a:ext cx="2209800" cy="206692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100+ 19th Century ideas | regency fashion, regency dress, regency era">
            <a:extLst>
              <a:ext uri="{FF2B5EF4-FFF2-40B4-BE49-F238E27FC236}">
                <a16:creationId xmlns:a16="http://schemas.microsoft.com/office/drawing/2014/main" id="{3C200346-AE51-4203-A41F-BDE1B95929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18127" y="120545"/>
            <a:ext cx="3355745" cy="488928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BB5130F-A92C-48A8-9495-B98F474EF8EC}"/>
              </a:ext>
            </a:extLst>
          </p:cNvPr>
          <p:cNvSpPr txBox="1"/>
          <p:nvPr/>
        </p:nvSpPr>
        <p:spPr>
          <a:xfrm>
            <a:off x="5314121" y="5165083"/>
            <a:ext cx="1563756" cy="1477328"/>
          </a:xfrm>
          <a:prstGeom prst="rect">
            <a:avLst/>
          </a:prstGeom>
          <a:noFill/>
        </p:spPr>
        <p:txBody>
          <a:bodyPr wrap="square" rtlCol="0">
            <a:spAutoFit/>
          </a:bodyPr>
          <a:lstStyle/>
          <a:p>
            <a:r>
              <a:rPr lang="en-GB" dirty="0"/>
              <a:t>Something like this with wings… Not too sure of a colour scheme</a:t>
            </a:r>
          </a:p>
        </p:txBody>
      </p:sp>
    </p:spTree>
    <p:extLst>
      <p:ext uri="{BB962C8B-B14F-4D97-AF65-F5344CB8AC3E}">
        <p14:creationId xmlns:p14="http://schemas.microsoft.com/office/powerpoint/2010/main" val="41326307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002225-B022-414B-A277-C00B10EE7B59}"/>
              </a:ext>
            </a:extLst>
          </p:cNvPr>
          <p:cNvSpPr txBox="1"/>
          <p:nvPr/>
        </p:nvSpPr>
        <p:spPr>
          <a:xfrm>
            <a:off x="927652" y="636104"/>
            <a:ext cx="5300870" cy="523220"/>
          </a:xfrm>
          <a:prstGeom prst="rect">
            <a:avLst/>
          </a:prstGeom>
          <a:noFill/>
        </p:spPr>
        <p:txBody>
          <a:bodyPr wrap="square" rtlCol="0">
            <a:spAutoFit/>
          </a:bodyPr>
          <a:lstStyle/>
          <a:p>
            <a:r>
              <a:rPr lang="en-GB" sz="2800" dirty="0"/>
              <a:t>Ideas for Jack</a:t>
            </a:r>
          </a:p>
        </p:txBody>
      </p:sp>
      <p:pic>
        <p:nvPicPr>
          <p:cNvPr id="2050" name="Picture 2" descr="Portrait of James Perry (1756-1821) a British journalist and newspaper  editor. Dated 19th century Stock Photo - Alamy">
            <a:extLst>
              <a:ext uri="{FF2B5EF4-FFF2-40B4-BE49-F238E27FC236}">
                <a16:creationId xmlns:a16="http://schemas.microsoft.com/office/drawing/2014/main" id="{F868DEBC-34D2-41FA-BCFF-FD283867E3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79119" y="324264"/>
            <a:ext cx="1666875" cy="27336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Century of Sartorial Style: A Visual Guide to 19th Century Menswear |  Author Mimi Matthews">
            <a:extLst>
              <a:ext uri="{FF2B5EF4-FFF2-40B4-BE49-F238E27FC236}">
                <a16:creationId xmlns:a16="http://schemas.microsoft.com/office/drawing/2014/main" id="{7BDE6DE2-F328-4A49-874D-6BFEF20A7E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272" y="3338870"/>
            <a:ext cx="2046841" cy="351913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Ripper Street Series 4: six things you need to know as Matthew Macfadyen's  DI Edmund Reid returns to Whitechapel | London Evening Standard">
            <a:extLst>
              <a:ext uri="{FF2B5EF4-FFF2-40B4-BE49-F238E27FC236}">
                <a16:creationId xmlns:a16="http://schemas.microsoft.com/office/drawing/2014/main" id="{D0AEE0B5-262C-42DC-896B-551512C302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8555" y="4085962"/>
            <a:ext cx="4933568" cy="27720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1F561D0-A22B-42AF-A6A1-D0396AF2AE1A}"/>
              </a:ext>
            </a:extLst>
          </p:cNvPr>
          <p:cNvSpPr txBox="1"/>
          <p:nvPr/>
        </p:nvSpPr>
        <p:spPr>
          <a:xfrm>
            <a:off x="166272" y="1691101"/>
            <a:ext cx="3425067" cy="1200329"/>
          </a:xfrm>
          <a:prstGeom prst="rect">
            <a:avLst/>
          </a:prstGeom>
          <a:noFill/>
        </p:spPr>
        <p:txBody>
          <a:bodyPr wrap="square" rtlCol="0">
            <a:spAutoFit/>
          </a:bodyPr>
          <a:lstStyle/>
          <a:p>
            <a:r>
              <a:rPr lang="en-GB" dirty="0"/>
              <a:t>Look up Ripper street Tv show, Upper working class clothing, better suits but not as fashionable as Upper/Middle class</a:t>
            </a:r>
          </a:p>
        </p:txBody>
      </p:sp>
      <p:pic>
        <p:nvPicPr>
          <p:cNvPr id="2058" name="Picture 10" descr="Ripper Street,' With Matthew Macfadyen, on BBC America - The New York Times">
            <a:extLst>
              <a:ext uri="{FF2B5EF4-FFF2-40B4-BE49-F238E27FC236}">
                <a16:creationId xmlns:a16="http://schemas.microsoft.com/office/drawing/2014/main" id="{920ED9C5-C333-437C-949A-3F7F9B0AC14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23964" y="443574"/>
            <a:ext cx="3519130" cy="3519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2454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B553A-2B08-4A3D-A513-28B567E4C7F8}"/>
              </a:ext>
            </a:extLst>
          </p:cNvPr>
          <p:cNvSpPr>
            <a:spLocks noGrp="1"/>
          </p:cNvSpPr>
          <p:nvPr>
            <p:ph type="title"/>
          </p:nvPr>
        </p:nvSpPr>
        <p:spPr/>
        <p:txBody>
          <a:bodyPr/>
          <a:lstStyle/>
          <a:p>
            <a:r>
              <a:rPr lang="en-GB" dirty="0"/>
              <a:t>Chorus; Creatures of the theatre</a:t>
            </a:r>
          </a:p>
        </p:txBody>
      </p:sp>
      <p:sp>
        <p:nvSpPr>
          <p:cNvPr id="3" name="TextBox 2">
            <a:extLst>
              <a:ext uri="{FF2B5EF4-FFF2-40B4-BE49-F238E27FC236}">
                <a16:creationId xmlns:a16="http://schemas.microsoft.com/office/drawing/2014/main" id="{33895488-F155-4741-8C1E-DACCABA9913A}"/>
              </a:ext>
            </a:extLst>
          </p:cNvPr>
          <p:cNvSpPr txBox="1"/>
          <p:nvPr/>
        </p:nvSpPr>
        <p:spPr>
          <a:xfrm>
            <a:off x="530087" y="2266122"/>
            <a:ext cx="4015409" cy="2031325"/>
          </a:xfrm>
          <a:prstGeom prst="rect">
            <a:avLst/>
          </a:prstGeom>
          <a:noFill/>
        </p:spPr>
        <p:txBody>
          <a:bodyPr wrap="square" rtlCol="0">
            <a:spAutoFit/>
          </a:bodyPr>
          <a:lstStyle/>
          <a:p>
            <a:pPr marL="285750" indent="-285750">
              <a:buFont typeface="Arial" panose="020B0604020202020204" pitchFamily="34" charset="0"/>
              <a:buChar char="•"/>
            </a:pPr>
            <a:r>
              <a:rPr lang="en-GB" dirty="0"/>
              <a:t>White creepy Masks</a:t>
            </a:r>
          </a:p>
          <a:p>
            <a:pPr marL="285750" indent="-285750">
              <a:buFont typeface="Arial" panose="020B0604020202020204" pitchFamily="34" charset="0"/>
              <a:buChar char="•"/>
            </a:pPr>
            <a:r>
              <a:rPr lang="en-GB" dirty="0"/>
              <a:t>Tatty Circus clothes</a:t>
            </a:r>
          </a:p>
          <a:p>
            <a:pPr marL="285750" indent="-285750">
              <a:buFont typeface="Arial" panose="020B0604020202020204" pitchFamily="34" charset="0"/>
              <a:buChar char="•"/>
            </a:pPr>
            <a:r>
              <a:rPr lang="en-GB" dirty="0"/>
              <a:t>Tatty Civilian clothes of era/ historical (Georgian, etc)</a:t>
            </a:r>
          </a:p>
          <a:p>
            <a:pPr marL="285750" indent="-285750">
              <a:buFont typeface="Arial" panose="020B0604020202020204" pitchFamily="34" charset="0"/>
              <a:buChar char="•"/>
            </a:pPr>
            <a:r>
              <a:rPr lang="en-GB" dirty="0"/>
              <a:t>Mixture of men &amp; women</a:t>
            </a:r>
          </a:p>
          <a:p>
            <a:pPr marL="285750" indent="-285750">
              <a:buFont typeface="Arial" panose="020B0604020202020204" pitchFamily="34" charset="0"/>
              <a:buChar char="•"/>
            </a:pPr>
            <a:r>
              <a:rPr lang="en-GB" dirty="0"/>
              <a:t>Guy Fawkes masks</a:t>
            </a:r>
          </a:p>
          <a:p>
            <a:pPr marL="285750" indent="-285750">
              <a:buFont typeface="Arial" panose="020B0604020202020204" pitchFamily="34" charset="0"/>
              <a:buChar char="•"/>
            </a:pPr>
            <a:r>
              <a:rPr lang="en-GB" dirty="0"/>
              <a:t>Phantom of the Opera</a:t>
            </a:r>
          </a:p>
        </p:txBody>
      </p:sp>
      <p:pic>
        <p:nvPicPr>
          <p:cNvPr id="1026" name="Picture 2" descr="The Phantom of the Opera: History and Facts Infographic | Broadway Direct">
            <a:extLst>
              <a:ext uri="{FF2B5EF4-FFF2-40B4-BE49-F238E27FC236}">
                <a16:creationId xmlns:a16="http://schemas.microsoft.com/office/drawing/2014/main" id="{B365B8DB-A442-48EE-8257-6492B5118F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2954" y="2193967"/>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hantom of the Opera Face Mask transparent PNG - StickPNG">
            <a:extLst>
              <a:ext uri="{FF2B5EF4-FFF2-40B4-BE49-F238E27FC236}">
                <a16:creationId xmlns:a16="http://schemas.microsoft.com/office/drawing/2014/main" id="{240E0960-8E10-46D5-AE7E-4C729AFF31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7583" y="2954200"/>
            <a:ext cx="2276475" cy="20097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asanova Face Venice Card | tradition venetian papier mache mask for sale">
            <a:extLst>
              <a:ext uri="{FF2B5EF4-FFF2-40B4-BE49-F238E27FC236}">
                <a16:creationId xmlns:a16="http://schemas.microsoft.com/office/drawing/2014/main" id="{B3818BC4-C155-463E-A21F-4E46576D1C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9071" y="4297447"/>
            <a:ext cx="1876425" cy="24384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Guy Fawkes Mask | Guy fawkes mask, Guy fawkes, V for vendetta mask">
            <a:extLst>
              <a:ext uri="{FF2B5EF4-FFF2-40B4-BE49-F238E27FC236}">
                <a16:creationId xmlns:a16="http://schemas.microsoft.com/office/drawing/2014/main" id="{CFA79D7F-AD85-40E3-B722-5BBB4FCBD0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7304" y="4540250"/>
            <a:ext cx="2343150" cy="1952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14095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B232-9E6E-45A1-99C5-1669A3A7A5B2}"/>
              </a:ext>
            </a:extLst>
          </p:cNvPr>
          <p:cNvSpPr>
            <a:spLocks noGrp="1"/>
          </p:cNvSpPr>
          <p:nvPr>
            <p:ph type="title"/>
          </p:nvPr>
        </p:nvSpPr>
        <p:spPr/>
        <p:txBody>
          <a:bodyPr/>
          <a:lstStyle/>
          <a:p>
            <a:r>
              <a:rPr lang="en-GB" dirty="0"/>
              <a:t>Chorus; “Whores”.</a:t>
            </a:r>
          </a:p>
        </p:txBody>
      </p:sp>
      <p:pic>
        <p:nvPicPr>
          <p:cNvPr id="2050" name="Picture 2" descr="Venetian Masks In Store Display In Venice Stock Photo - Download Image Now  - iStock">
            <a:extLst>
              <a:ext uri="{FF2B5EF4-FFF2-40B4-BE49-F238E27FC236}">
                <a16:creationId xmlns:a16="http://schemas.microsoft.com/office/drawing/2014/main" id="{4AF8F23D-E814-48E3-8E60-DE3E7FEF85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9119" y="103981"/>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Venetian Carnival Mask w/peacock design! | Venetian carnival masks,  Carnival masks, Wall mask">
            <a:extLst>
              <a:ext uri="{FF2B5EF4-FFF2-40B4-BE49-F238E27FC236}">
                <a16:creationId xmlns:a16="http://schemas.microsoft.com/office/drawing/2014/main" id="{6037855C-321A-4776-9327-7CE0362698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4819" y="3694063"/>
            <a:ext cx="1514475" cy="3009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Venetian Mask Lily (Genesis Fine Arts) | Bronze Gifts">
            <a:extLst>
              <a:ext uri="{FF2B5EF4-FFF2-40B4-BE49-F238E27FC236}">
                <a16:creationId xmlns:a16="http://schemas.microsoft.com/office/drawing/2014/main" id="{5ADB4CCD-764C-4D9C-AC27-BDACCBE67D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92542" y="1192834"/>
            <a:ext cx="1476375" cy="309562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Venetian Mask for Genesis 2 Female(s) | Venetian mask, Venetian, Female mask">
            <a:extLst>
              <a:ext uri="{FF2B5EF4-FFF2-40B4-BE49-F238E27FC236}">
                <a16:creationId xmlns:a16="http://schemas.microsoft.com/office/drawing/2014/main" id="{A446D951-B098-4173-8C40-BA9B7DEE5F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45976" y="2156481"/>
            <a:ext cx="1876425" cy="243840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20AC50EF-CF5F-44BD-A8EF-5D136733CC1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9599" y="4333869"/>
            <a:ext cx="1476375" cy="204787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Pin on Coroner's Assistant">
            <a:extLst>
              <a:ext uri="{FF2B5EF4-FFF2-40B4-BE49-F238E27FC236}">
                <a16:creationId xmlns:a16="http://schemas.microsoft.com/office/drawing/2014/main" id="{F4DAA212-563B-4D4A-8342-27FB7398258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01401" y="228956"/>
            <a:ext cx="3832281" cy="57588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CDAF2B8-71C3-4044-B766-D90B5F6809ED}"/>
              </a:ext>
            </a:extLst>
          </p:cNvPr>
          <p:cNvSpPr txBox="1"/>
          <p:nvPr/>
        </p:nvSpPr>
        <p:spPr>
          <a:xfrm>
            <a:off x="675861" y="1951831"/>
            <a:ext cx="4073699" cy="1477328"/>
          </a:xfrm>
          <a:prstGeom prst="rect">
            <a:avLst/>
          </a:prstGeom>
          <a:noFill/>
        </p:spPr>
        <p:txBody>
          <a:bodyPr wrap="square" rtlCol="0">
            <a:spAutoFit/>
          </a:bodyPr>
          <a:lstStyle/>
          <a:p>
            <a:pPr marL="285750" indent="-285750">
              <a:buFont typeface="Arial" panose="020B0604020202020204" pitchFamily="34" charset="0"/>
              <a:buChar char="•"/>
            </a:pPr>
            <a:r>
              <a:rPr lang="en-GB" dirty="0"/>
              <a:t>Masks with make up (rouge) </a:t>
            </a:r>
          </a:p>
          <a:p>
            <a:pPr marL="285750" indent="-285750">
              <a:buFont typeface="Arial" panose="020B0604020202020204" pitchFamily="34" charset="0"/>
              <a:buChar char="•"/>
            </a:pPr>
            <a:r>
              <a:rPr lang="en-GB" dirty="0"/>
              <a:t>worn Clothing???</a:t>
            </a:r>
          </a:p>
          <a:p>
            <a:pPr marL="285750" indent="-285750">
              <a:buFont typeface="Arial" panose="020B0604020202020204" pitchFamily="34" charset="0"/>
              <a:buChar char="•"/>
            </a:pPr>
            <a:r>
              <a:rPr lang="en-GB" dirty="0"/>
              <a:t>Wigs</a:t>
            </a:r>
          </a:p>
          <a:p>
            <a:pPr marL="285750" indent="-285750">
              <a:buFont typeface="Arial" panose="020B0604020202020204" pitchFamily="34" charset="0"/>
              <a:buChar char="•"/>
            </a:pPr>
            <a:r>
              <a:rPr lang="en-GB" dirty="0"/>
              <a:t>Venetian Masks</a:t>
            </a:r>
          </a:p>
          <a:p>
            <a:pPr marL="285750" indent="-285750">
              <a:buFont typeface="Arial" panose="020B0604020202020204" pitchFamily="34" charset="0"/>
              <a:buChar char="•"/>
            </a:pPr>
            <a:r>
              <a:rPr lang="en-GB" dirty="0"/>
              <a:t>Lavish???</a:t>
            </a:r>
          </a:p>
        </p:txBody>
      </p:sp>
    </p:spTree>
    <p:extLst>
      <p:ext uri="{BB962C8B-B14F-4D97-AF65-F5344CB8AC3E}">
        <p14:creationId xmlns:p14="http://schemas.microsoft.com/office/powerpoint/2010/main" val="41867898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4" name="Picture 6" descr="Victorian Dresses - Home | Facebook">
            <a:extLst>
              <a:ext uri="{FF2B5EF4-FFF2-40B4-BE49-F238E27FC236}">
                <a16:creationId xmlns:a16="http://schemas.microsoft.com/office/drawing/2014/main" id="{386ACB42-76EF-4FD1-B92F-5AC3F8AFDE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08580" y="1123527"/>
            <a:ext cx="2669223" cy="4604800"/>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050" name="Picture 2">
            <a:extLst>
              <a:ext uri="{FF2B5EF4-FFF2-40B4-BE49-F238E27FC236}">
                <a16:creationId xmlns:a16="http://schemas.microsoft.com/office/drawing/2014/main" id="{548E2039-F687-4AE9-B9F4-9CC5D489E9A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10676" y="1657254"/>
            <a:ext cx="3537345" cy="3537345"/>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052" name="Picture 4" descr="Lolitashow Red Short Sleeves Pleated Victorian Dress Costume -  Lolitashow.com">
            <a:extLst>
              <a:ext uri="{FF2B5EF4-FFF2-40B4-BE49-F238E27FC236}">
                <a16:creationId xmlns:a16="http://schemas.microsoft.com/office/drawing/2014/main" id="{1C8F2A5E-BB74-4355-8347-E46535D69B0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96318" y="1123528"/>
            <a:ext cx="3449155" cy="4604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5761F21-A667-4F55-B64B-452FF4730BBF}"/>
              </a:ext>
            </a:extLst>
          </p:cNvPr>
          <p:cNvSpPr txBox="1"/>
          <p:nvPr/>
        </p:nvSpPr>
        <p:spPr>
          <a:xfrm>
            <a:off x="2517913" y="5932444"/>
            <a:ext cx="4982778" cy="646331"/>
          </a:xfrm>
          <a:prstGeom prst="rect">
            <a:avLst/>
          </a:prstGeom>
          <a:noFill/>
        </p:spPr>
        <p:txBody>
          <a:bodyPr wrap="square" rtlCol="0">
            <a:spAutoFit/>
          </a:bodyPr>
          <a:lstStyle/>
          <a:p>
            <a:r>
              <a:rPr lang="en-GB" dirty="0"/>
              <a:t>The style but not necessarily the colours for the female characters.</a:t>
            </a:r>
          </a:p>
        </p:txBody>
      </p:sp>
    </p:spTree>
    <p:extLst>
      <p:ext uri="{BB962C8B-B14F-4D97-AF65-F5344CB8AC3E}">
        <p14:creationId xmlns:p14="http://schemas.microsoft.com/office/powerpoint/2010/main" val="42439696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Devil Fashion Red Vintage Gothic Victorian Tuxedo Party Velvet Jacket for  Women - DarkinCloset.com">
            <a:extLst>
              <a:ext uri="{FF2B5EF4-FFF2-40B4-BE49-F238E27FC236}">
                <a16:creationId xmlns:a16="http://schemas.microsoft.com/office/drawing/2014/main" id="{B5EFB51C-6B2F-4B98-B97E-CE517B098D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62" r="4045"/>
          <a:stretch/>
        </p:blipFill>
        <p:spPr bwMode="auto">
          <a:xfrm>
            <a:off x="7816130" y="-2"/>
            <a:ext cx="4375870"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Punk Rave Womens Steampunk Shirt Top Red Black Steampunk Gothic Blouse  Victorian - Buy Online">
            <a:extLst>
              <a:ext uri="{FF2B5EF4-FFF2-40B4-BE49-F238E27FC236}">
                <a16:creationId xmlns:a16="http://schemas.microsoft.com/office/drawing/2014/main" id="{AA3CACC2-EE28-4D7C-BCC5-B3A6A43A69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76" r="6432" b="1"/>
          <a:stretch/>
        </p:blipFill>
        <p:spPr bwMode="auto">
          <a:xfrm>
            <a:off x="3595404" y="33"/>
            <a:ext cx="4942298"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5" name="Freeform: Shape 74">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7" name="Freeform: Shape 76">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A2768B60-B25E-4F65-BF47-BD2CCBDC6B41}"/>
              </a:ext>
            </a:extLst>
          </p:cNvPr>
          <p:cNvSpPr txBox="1"/>
          <p:nvPr/>
        </p:nvSpPr>
        <p:spPr>
          <a:xfrm>
            <a:off x="438913" y="1511589"/>
            <a:ext cx="3430958" cy="289643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kern="1200">
                <a:solidFill>
                  <a:schemeClr val="tx1"/>
                </a:solidFill>
                <a:latin typeface="+mj-lt"/>
                <a:ea typeface="+mj-ea"/>
                <a:cs typeface="+mj-cs"/>
              </a:rPr>
              <a:t>Costume ideas for Lizzie.</a:t>
            </a:r>
          </a:p>
        </p:txBody>
      </p:sp>
      <p:sp>
        <p:nvSpPr>
          <p:cNvPr id="79" name="Rectangle 78">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81" name="Rectangle 80">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9A9942E-A1D4-4D91-AAA4-E6E3969A2F14}"/>
              </a:ext>
            </a:extLst>
          </p:cNvPr>
          <p:cNvSpPr txBox="1"/>
          <p:nvPr/>
        </p:nvSpPr>
        <p:spPr>
          <a:xfrm>
            <a:off x="361873" y="4782351"/>
            <a:ext cx="3233531" cy="1754326"/>
          </a:xfrm>
          <a:prstGeom prst="rect">
            <a:avLst/>
          </a:prstGeom>
          <a:noFill/>
        </p:spPr>
        <p:txBody>
          <a:bodyPr wrap="square" rtlCol="0">
            <a:spAutoFit/>
          </a:bodyPr>
          <a:lstStyle/>
          <a:p>
            <a:r>
              <a:rPr lang="en-GB" dirty="0"/>
              <a:t>Perhaps more respectable/matriarchal clothing for Lizzie as she is quite motherly/ a leader for most if the female characters, especially </a:t>
            </a:r>
            <a:r>
              <a:rPr lang="en-GB" dirty="0" err="1"/>
              <a:t>Fevvers</a:t>
            </a:r>
            <a:endParaRPr lang="en-GB" dirty="0"/>
          </a:p>
        </p:txBody>
      </p:sp>
    </p:spTree>
    <p:extLst>
      <p:ext uri="{BB962C8B-B14F-4D97-AF65-F5344CB8AC3E}">
        <p14:creationId xmlns:p14="http://schemas.microsoft.com/office/powerpoint/2010/main" val="8424619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8A155B-87AE-4544-BD1E-7665A4A37B89}"/>
              </a:ext>
            </a:extLst>
          </p:cNvPr>
          <p:cNvSpPr txBox="1"/>
          <p:nvPr/>
        </p:nvSpPr>
        <p:spPr>
          <a:xfrm>
            <a:off x="838200" y="723578"/>
            <a:ext cx="4595071" cy="164550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latin typeface="+mj-lt"/>
                <a:ea typeface="+mj-ea"/>
                <a:cs typeface="+mj-cs"/>
              </a:rPr>
              <a:t>Ideas for Mignon</a:t>
            </a:r>
          </a:p>
        </p:txBody>
      </p:sp>
      <p:sp>
        <p:nvSpPr>
          <p:cNvPr id="3" name="TextBox 2">
            <a:extLst>
              <a:ext uri="{FF2B5EF4-FFF2-40B4-BE49-F238E27FC236}">
                <a16:creationId xmlns:a16="http://schemas.microsoft.com/office/drawing/2014/main" id="{2DBA637C-AAB0-4627-A22D-953553239B65}"/>
              </a:ext>
            </a:extLst>
          </p:cNvPr>
          <p:cNvSpPr txBox="1"/>
          <p:nvPr/>
        </p:nvSpPr>
        <p:spPr>
          <a:xfrm>
            <a:off x="838200" y="2548467"/>
            <a:ext cx="4595071" cy="362849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Depicted as the prostitute (almost like a groupie) of the circus. Clothe in a style like circus attire, but make obvious of her status in the circus</a:t>
            </a:r>
          </a:p>
        </p:txBody>
      </p:sp>
      <p:sp>
        <p:nvSpPr>
          <p:cNvPr id="141" name="Rectangle 140">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Rectangle 142">
            <a:extLst>
              <a:ext uri="{FF2B5EF4-FFF2-40B4-BE49-F238E27FC236}">
                <a16:creationId xmlns:a16="http://schemas.microsoft.com/office/drawing/2014/main" id="{1CAB92A9-A23E-4C58-BF68-EDCB6F12A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616"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5" name="Rectangle 144">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borderlands mad moxxi boots - Google Search | Borderlands, Borderlands  cosplay, Zeichenkurs">
            <a:extLst>
              <a:ext uri="{FF2B5EF4-FFF2-40B4-BE49-F238E27FC236}">
                <a16:creationId xmlns:a16="http://schemas.microsoft.com/office/drawing/2014/main" id="{42954C79-9D54-4E89-B5FE-63B36D304A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1122" y="321734"/>
            <a:ext cx="1643888" cy="2739814"/>
          </a:xfrm>
          <a:prstGeom prst="rect">
            <a:avLst/>
          </a:prstGeom>
          <a:noFill/>
          <a:extLst>
            <a:ext uri="{909E8E84-426E-40DD-AFC4-6F175D3DCCD1}">
              <a14:hiddenFill xmlns:a14="http://schemas.microsoft.com/office/drawing/2010/main">
                <a:solidFill>
                  <a:srgbClr val="FFFFFF"/>
                </a:solidFill>
              </a14:hiddenFill>
            </a:ext>
          </a:extLst>
        </p:spPr>
      </p:pic>
      <p:sp>
        <p:nvSpPr>
          <p:cNvPr id="149" name="Rectangle 148">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8" name="Picture 6" descr="Borderlands 3 Mad Moxxi Cosplay Costume Uniform Suit Halloween Carnival  Costume Men Women Fancy Dress| | - AliExpress">
            <a:extLst>
              <a:ext uri="{FF2B5EF4-FFF2-40B4-BE49-F238E27FC236}">
                <a16:creationId xmlns:a16="http://schemas.microsoft.com/office/drawing/2014/main" id="{6B77F4AA-E469-47CB-B1CF-31B976EF1C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02775" y="509482"/>
            <a:ext cx="2364317" cy="236431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ad Moxxi cosplay costume inspired by Borderlands 3 MADE TO | Etsy">
            <a:extLst>
              <a:ext uri="{FF2B5EF4-FFF2-40B4-BE49-F238E27FC236}">
                <a16:creationId xmlns:a16="http://schemas.microsoft.com/office/drawing/2014/main" id="{0931E819-B3E8-4A13-A1FB-709156EE5CC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20908" y="4382438"/>
            <a:ext cx="2364317" cy="138792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Drawing Anime Circus Costume Dress-up, Anime free png | PNGFuel">
            <a:extLst>
              <a:ext uri="{FF2B5EF4-FFF2-40B4-BE49-F238E27FC236}">
                <a16:creationId xmlns:a16="http://schemas.microsoft.com/office/drawing/2014/main" id="{023FA47D-22F7-4AA0-94A4-1903E04F74C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514533" y="4446940"/>
            <a:ext cx="2364317" cy="1258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240015"/>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C4BBBD-4F6A-43DE-862E-D4DA524AC5C4}"/>
              </a:ext>
            </a:extLst>
          </p:cNvPr>
          <p:cNvSpPr txBox="1"/>
          <p:nvPr/>
        </p:nvSpPr>
        <p:spPr>
          <a:xfrm>
            <a:off x="5021821" y="4004732"/>
            <a:ext cx="6465287" cy="132423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Ideas for Colonel Kearney  </a:t>
            </a:r>
          </a:p>
        </p:txBody>
      </p:sp>
      <p:sp>
        <p:nvSpPr>
          <p:cNvPr id="75" name="Rectangle 74">
            <a:extLst>
              <a:ext uri="{FF2B5EF4-FFF2-40B4-BE49-F238E27FC236}">
                <a16:creationId xmlns:a16="http://schemas.microsoft.com/office/drawing/2014/main" id="{82B0BD37-87F5-4DDB-B767-20FA06048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17634" y="321733"/>
            <a:ext cx="4129237" cy="6060017"/>
          </a:xfrm>
          <a:prstGeom prst="rect">
            <a:avLst/>
          </a:prstGeom>
          <a:solidFill>
            <a:srgbClr val="FFFFFF"/>
          </a:solidFill>
          <a:ln w="127000" cap="sq" cmpd="thinThick">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Circus Ringmasters Performance Military Full Outfit - $449.99 : Michael  Jackson Celebrity Fashion Store , The Best Michael Jackson &amp; Reenactment  Clothing Store Online">
            <a:extLst>
              <a:ext uri="{FF2B5EF4-FFF2-40B4-BE49-F238E27FC236}">
                <a16:creationId xmlns:a16="http://schemas.microsoft.com/office/drawing/2014/main" id="{B6EFC996-1927-47AA-98D2-A0D94150AF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9246" y="628650"/>
            <a:ext cx="2623765" cy="5449360"/>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DFE5C4E-0B5D-4AB5-9877-3993F84A3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811469" y="321733"/>
            <a:ext cx="3375479" cy="3259667"/>
          </a:xfrm>
          <a:prstGeom prst="rect">
            <a:avLst/>
          </a:prstGeom>
          <a:solidFill>
            <a:srgbClr val="FFFFFF"/>
          </a:solidFill>
          <a:ln w="127000" cap="sq" cmpd="thinThick">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00" name="Picture 4" descr="Ringleader / Ringmaster | Steampunk characters, Steampunk art, Concept art  characters">
            <a:extLst>
              <a:ext uri="{FF2B5EF4-FFF2-40B4-BE49-F238E27FC236}">
                <a16:creationId xmlns:a16="http://schemas.microsoft.com/office/drawing/2014/main" id="{7DB5D890-D183-4F76-A8A1-A3CC585A7D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72745" y="628649"/>
            <a:ext cx="2639484" cy="2639484"/>
          </a:xfrm>
          <a:prstGeom prst="rect">
            <a:avLst/>
          </a:prstGeom>
          <a:noFill/>
          <a:extLst>
            <a:ext uri="{909E8E84-426E-40DD-AFC4-6F175D3DCCD1}">
              <a14:hiddenFill xmlns:a14="http://schemas.microsoft.com/office/drawing/2010/main">
                <a:solidFill>
                  <a:srgbClr val="FFFFFF"/>
                </a:solidFill>
              </a14:hiddenFill>
            </a:ext>
          </a:extLst>
        </p:spPr>
      </p:pic>
      <p:sp>
        <p:nvSpPr>
          <p:cNvPr id="4107" name="Rectangle 78">
            <a:extLst>
              <a:ext uri="{FF2B5EF4-FFF2-40B4-BE49-F238E27FC236}">
                <a16:creationId xmlns:a16="http://schemas.microsoft.com/office/drawing/2014/main" id="{06048CCE-094B-4948-B61B-DE627F176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8508682" y="321733"/>
            <a:ext cx="3375478" cy="3259667"/>
          </a:xfrm>
          <a:prstGeom prst="rect">
            <a:avLst/>
          </a:prstGeom>
          <a:solidFill>
            <a:srgbClr val="FFFFFF"/>
          </a:solidFill>
          <a:ln w="127000" cap="sq" cmpd="thinThick">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02" name="Picture 6" descr="Image result for 1920's circus ringleader | Dark circus, Ringmaster, Vintage  circus">
            <a:extLst>
              <a:ext uri="{FF2B5EF4-FFF2-40B4-BE49-F238E27FC236}">
                <a16:creationId xmlns:a16="http://schemas.microsoft.com/office/drawing/2014/main" id="{D6DA69B7-7D85-4060-B360-16321F26C2C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51731" y="628649"/>
            <a:ext cx="2132703" cy="2639484"/>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5BB48934-4796-4249-B64C-EE2375977B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chemeClr val="tx1">
                <a:lumMod val="6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D65BD1F-3E16-475D-A6BA-55DE7B326A08}"/>
              </a:ext>
            </a:extLst>
          </p:cNvPr>
          <p:cNvSpPr txBox="1"/>
          <p:nvPr/>
        </p:nvSpPr>
        <p:spPr>
          <a:xfrm>
            <a:off x="5512904" y="6078010"/>
            <a:ext cx="5327374" cy="369332"/>
          </a:xfrm>
          <a:prstGeom prst="rect">
            <a:avLst/>
          </a:prstGeom>
          <a:noFill/>
        </p:spPr>
        <p:txBody>
          <a:bodyPr wrap="square" rtlCol="0">
            <a:spAutoFit/>
          </a:bodyPr>
          <a:lstStyle/>
          <a:p>
            <a:r>
              <a:rPr lang="en-GB" dirty="0"/>
              <a:t>Perhaps a militant style for the Colonel</a:t>
            </a:r>
          </a:p>
        </p:txBody>
      </p:sp>
    </p:spTree>
    <p:extLst>
      <p:ext uri="{BB962C8B-B14F-4D97-AF65-F5344CB8AC3E}">
        <p14:creationId xmlns:p14="http://schemas.microsoft.com/office/powerpoint/2010/main" val="882858455"/>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BCA35D-1DA3-4A52-BE60-DAE745C1E9E7}"/>
              </a:ext>
            </a:extLst>
          </p:cNvPr>
          <p:cNvSpPr txBox="1"/>
          <p:nvPr/>
        </p:nvSpPr>
        <p:spPr>
          <a:xfrm>
            <a:off x="609601" y="4385066"/>
            <a:ext cx="10923638" cy="131764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kern="1200">
                <a:solidFill>
                  <a:schemeClr val="tx1"/>
                </a:solidFill>
                <a:latin typeface="+mj-lt"/>
                <a:ea typeface="+mj-ea"/>
                <a:cs typeface="+mj-cs"/>
              </a:rPr>
              <a:t>Ideas for Samson.</a:t>
            </a:r>
          </a:p>
        </p:txBody>
      </p:sp>
      <p:pic>
        <p:nvPicPr>
          <p:cNvPr id="5126" name="Picture 6" descr="Strongest Men in History Hoisted Cattle and Crushed Stones to Show Their  Might - HISTORY">
            <a:extLst>
              <a:ext uri="{FF2B5EF4-FFF2-40B4-BE49-F238E27FC236}">
                <a16:creationId xmlns:a16="http://schemas.microsoft.com/office/drawing/2014/main" id="{0FC3AA5B-E643-4A14-8273-A39C7D1D33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493" r="27561" b="1"/>
          <a:stretch/>
        </p:blipFill>
        <p:spPr bwMode="auto">
          <a:xfrm>
            <a:off x="20" y="10"/>
            <a:ext cx="3008514" cy="425735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Oldtime Strongmen - Isometrics Strength">
            <a:extLst>
              <a:ext uri="{FF2B5EF4-FFF2-40B4-BE49-F238E27FC236}">
                <a16:creationId xmlns:a16="http://schemas.microsoft.com/office/drawing/2014/main" id="{C5A17A36-B3CA-4525-86EC-69E4BD17F0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0" r="-1" b="-1"/>
          <a:stretch/>
        </p:blipFill>
        <p:spPr bwMode="auto">
          <a:xfrm>
            <a:off x="3061261" y="10"/>
            <a:ext cx="3008534" cy="426109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ircus Clipart of a Strong Man Standing by a Weight by patrimonio - #773">
            <a:extLst>
              <a:ext uri="{FF2B5EF4-FFF2-40B4-BE49-F238E27FC236}">
                <a16:creationId xmlns:a16="http://schemas.microsoft.com/office/drawing/2014/main" id="{1AE86E16-FEF7-429A-B77F-0AB365AC167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139" r="13668" b="-2"/>
          <a:stretch/>
        </p:blipFill>
        <p:spPr bwMode="auto">
          <a:xfrm>
            <a:off x="6122522" y="10"/>
            <a:ext cx="300837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82" name="Straight Connector 81">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2614"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5128" name="Picture 8" descr="18 Eye-Catching Strongman Tattoos | Tattoodo">
            <a:extLst>
              <a:ext uri="{FF2B5EF4-FFF2-40B4-BE49-F238E27FC236}">
                <a16:creationId xmlns:a16="http://schemas.microsoft.com/office/drawing/2014/main" id="{BED20A64-4795-461B-AA4B-2980B6824F2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 b="15792"/>
          <a:stretch/>
        </p:blipFill>
        <p:spPr bwMode="auto">
          <a:xfrm>
            <a:off x="9183624" y="10"/>
            <a:ext cx="3008376" cy="4261094"/>
          </a:xfrm>
          <a:prstGeom prst="rect">
            <a:avLst/>
          </a:prstGeom>
          <a:noFill/>
          <a:extLst>
            <a:ext uri="{909E8E84-426E-40DD-AFC4-6F175D3DCCD1}">
              <a14:hiddenFill xmlns:a14="http://schemas.microsoft.com/office/drawing/2010/main">
                <a:solidFill>
                  <a:srgbClr val="FFFFFF"/>
                </a:solidFill>
              </a14:hiddenFill>
            </a:ext>
          </a:extLst>
        </p:spPr>
      </p:pic>
      <p:cxnSp>
        <p:nvCxnSpPr>
          <p:cNvPr id="84" name="Straight Connector 83">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7921"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99FF1850-8D1E-4E84-BD9E-F2E9069585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37307"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7B7A5A4-45D2-4206-BD2E-8818AB566029}"/>
              </a:ext>
            </a:extLst>
          </p:cNvPr>
          <p:cNvSpPr txBox="1"/>
          <p:nvPr/>
        </p:nvSpPr>
        <p:spPr>
          <a:xfrm>
            <a:off x="8004313" y="5702709"/>
            <a:ext cx="3803374" cy="923330"/>
          </a:xfrm>
          <a:prstGeom prst="rect">
            <a:avLst/>
          </a:prstGeom>
          <a:noFill/>
        </p:spPr>
        <p:txBody>
          <a:bodyPr wrap="square" rtlCol="0">
            <a:spAutoFit/>
          </a:bodyPr>
          <a:lstStyle/>
          <a:p>
            <a:r>
              <a:rPr lang="en-GB" dirty="0"/>
              <a:t>Have revealing clothing</a:t>
            </a:r>
          </a:p>
          <a:p>
            <a:r>
              <a:rPr lang="en-GB" dirty="0"/>
              <a:t>Leopard/animal skin???</a:t>
            </a:r>
          </a:p>
          <a:p>
            <a:r>
              <a:rPr lang="en-GB" dirty="0"/>
              <a:t>Solid bold dark colour</a:t>
            </a:r>
          </a:p>
        </p:txBody>
      </p:sp>
    </p:spTree>
    <p:extLst>
      <p:ext uri="{BB962C8B-B14F-4D97-AF65-F5344CB8AC3E}">
        <p14:creationId xmlns:p14="http://schemas.microsoft.com/office/powerpoint/2010/main" val="2683592529"/>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638C0-CD83-4DFD-B99F-24B7285D7E03}"/>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a:solidFill>
                  <a:schemeClr val="tx1"/>
                </a:solidFill>
                <a:latin typeface="+mj-lt"/>
                <a:ea typeface="+mj-ea"/>
                <a:cs typeface="+mj-cs"/>
              </a:rPr>
              <a:t>Ideas for Buffo</a:t>
            </a:r>
          </a:p>
        </p:txBody>
      </p:sp>
      <p:sp>
        <p:nvSpPr>
          <p:cNvPr id="79" name="Freeform: Shape 7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Batman Quiz: How Well Do You Know The Dark Knight?">
            <a:extLst>
              <a:ext uri="{FF2B5EF4-FFF2-40B4-BE49-F238E27FC236}">
                <a16:creationId xmlns:a16="http://schemas.microsoft.com/office/drawing/2014/main" id="{28421861-4828-4FE1-BD58-44652918FD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8" r="3000" b="4"/>
          <a:stretch/>
        </p:blipFill>
        <p:spPr bwMode="auto">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During the bank robbery in The Dark Knight (movie), why is a private number  dialed? - Quora">
            <a:extLst>
              <a:ext uri="{FF2B5EF4-FFF2-40B4-BE49-F238E27FC236}">
                <a16:creationId xmlns:a16="http://schemas.microsoft.com/office/drawing/2014/main" id="{C234B96F-8FE9-4022-A36D-0E93241CA1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429" r="19887" b="-1"/>
          <a:stretch/>
        </p:blipFill>
        <p:spPr bwMode="auto">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noFill/>
          <a:extLst>
            <a:ext uri="{909E8E84-426E-40DD-AFC4-6F175D3DCCD1}">
              <a14:hiddenFill xmlns:a14="http://schemas.microsoft.com/office/drawing/2010/main">
                <a:solidFill>
                  <a:srgbClr val="FFFFFF"/>
                </a:solidFill>
              </a14:hiddenFill>
            </a:ext>
          </a:extLst>
        </p:spPr>
      </p:pic>
      <p:sp>
        <p:nvSpPr>
          <p:cNvPr id="83" name="Oval 82">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4" name="Picture 10" descr="It' Star Bill Skarsgard Says a 'Disturbing' Flashback Scene Was Cut From  the Movie - Variety">
            <a:extLst>
              <a:ext uri="{FF2B5EF4-FFF2-40B4-BE49-F238E27FC236}">
                <a16:creationId xmlns:a16="http://schemas.microsoft.com/office/drawing/2014/main" id="{590F1AB4-E14E-4770-A8FA-7005C1327C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371" r="21630" b="2"/>
          <a:stretch/>
        </p:blipFill>
        <p:spPr bwMode="auto">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noFill/>
          <a:extLst>
            <a:ext uri="{909E8E84-426E-40DD-AFC4-6F175D3DCCD1}">
              <a14:hiddenFill xmlns:a14="http://schemas.microsoft.com/office/drawing/2010/main">
                <a:solidFill>
                  <a:srgbClr val="FFFFFF"/>
                </a:solidFill>
              </a14:hiddenFill>
            </a:ext>
          </a:extLst>
        </p:spPr>
      </p:pic>
      <p:sp>
        <p:nvSpPr>
          <p:cNvPr id="85" name="Freeform: Shape 84">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30" name="Picture 6" descr="Traffic Posts Stopping the Joker &amp; Batman in Dark Knight">
            <a:extLst>
              <a:ext uri="{FF2B5EF4-FFF2-40B4-BE49-F238E27FC236}">
                <a16:creationId xmlns:a16="http://schemas.microsoft.com/office/drawing/2014/main" id="{D2430A9B-F930-4299-BC3E-376BB6295AA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318" r="40513" b="-1"/>
          <a:stretch/>
        </p:blipFill>
        <p:spPr bwMode="auto">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noFill/>
          <a:extLst>
            <a:ext uri="{909E8E84-426E-40DD-AFC4-6F175D3DCCD1}">
              <a14:hiddenFill xmlns:a14="http://schemas.microsoft.com/office/drawing/2010/main">
                <a:solidFill>
                  <a:srgbClr val="FFFFFF"/>
                </a:solidFill>
              </a14:hiddenFill>
            </a:ext>
          </a:extLst>
        </p:spPr>
      </p:pic>
      <p:sp>
        <p:nvSpPr>
          <p:cNvPr id="87" name="Freeform: Shape 86">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2" name="Picture 8" descr="Puddles Pity Party Plots New Tour Dates + Tickets | Consequence of Sound">
            <a:extLst>
              <a:ext uri="{FF2B5EF4-FFF2-40B4-BE49-F238E27FC236}">
                <a16:creationId xmlns:a16="http://schemas.microsoft.com/office/drawing/2014/main" id="{26D910DD-AD5F-478D-8A24-ACB4C4C15EB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0946" r="22207" b="-2"/>
          <a:stretch/>
        </p:blipFill>
        <p:spPr bwMode="auto">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6125770"/>
      </p:ext>
    </p:extLst>
  </p:cSld>
  <p:clrMapOvr>
    <a:overrideClrMapping bg1="dk1" tx1="lt1" bg2="dk2" tx2="lt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A2292-5909-458A-B841-AF0ACB54004A}"/>
              </a:ext>
            </a:extLst>
          </p:cNvPr>
          <p:cNvSpPr>
            <a:spLocks noGrp="1"/>
          </p:cNvSpPr>
          <p:nvPr>
            <p:ph type="title"/>
          </p:nvPr>
        </p:nvSpPr>
        <p:spPr>
          <a:xfrm>
            <a:off x="914399" y="139148"/>
            <a:ext cx="10515600" cy="1325563"/>
          </a:xfrm>
        </p:spPr>
        <p:txBody>
          <a:bodyPr/>
          <a:lstStyle/>
          <a:p>
            <a:r>
              <a:rPr lang="en-GB" dirty="0"/>
              <a:t>2</a:t>
            </a:r>
            <a:r>
              <a:rPr lang="en-GB" baseline="30000" dirty="0"/>
              <a:t>nd</a:t>
            </a:r>
            <a:r>
              <a:rPr lang="en-GB" dirty="0"/>
              <a:t> Read through.</a:t>
            </a:r>
          </a:p>
        </p:txBody>
      </p:sp>
      <p:sp>
        <p:nvSpPr>
          <p:cNvPr id="3" name="Content Placeholder 2">
            <a:extLst>
              <a:ext uri="{FF2B5EF4-FFF2-40B4-BE49-F238E27FC236}">
                <a16:creationId xmlns:a16="http://schemas.microsoft.com/office/drawing/2014/main" id="{5B8B2ED6-C081-491A-9ACF-22A2B3314909}"/>
              </a:ext>
            </a:extLst>
          </p:cNvPr>
          <p:cNvSpPr>
            <a:spLocks noGrp="1"/>
          </p:cNvSpPr>
          <p:nvPr>
            <p:ph sz="half" idx="1"/>
          </p:nvPr>
        </p:nvSpPr>
        <p:spPr>
          <a:xfrm>
            <a:off x="198784" y="1404730"/>
            <a:ext cx="5821017" cy="5314122"/>
          </a:xfrm>
        </p:spPr>
        <p:txBody>
          <a:bodyPr>
            <a:normAutofit fontScale="92500" lnSpcReduction="20000"/>
          </a:bodyPr>
          <a:lstStyle/>
          <a:p>
            <a:r>
              <a:rPr lang="en-GB" sz="1800" dirty="0"/>
              <a:t>Vesta-Costume as aristocracy, mocking humour. </a:t>
            </a:r>
          </a:p>
          <a:p>
            <a:r>
              <a:rPr lang="en-GB" sz="1800" dirty="0"/>
              <a:t>Chorus as Ma Nelson’s prostitutes…..</a:t>
            </a:r>
          </a:p>
          <a:p>
            <a:pPr marL="0" indent="0">
              <a:buNone/>
            </a:pPr>
            <a:r>
              <a:rPr lang="en-GB" sz="1800" dirty="0"/>
              <a:t> 2 sets of chorus, one as “whores”, one as “Creatures” act 1 needs both on set.</a:t>
            </a:r>
          </a:p>
          <a:p>
            <a:r>
              <a:rPr lang="en-GB" sz="1800" dirty="0"/>
              <a:t>Jack keeps repeating “is it midnight already” other reference rather than time passing by… Fanciful???</a:t>
            </a:r>
          </a:p>
          <a:p>
            <a:r>
              <a:rPr lang="en-GB" sz="1800" dirty="0"/>
              <a:t>Ma Nelson’s brother is Religious, she also references </a:t>
            </a:r>
            <a:r>
              <a:rPr lang="en-GB" sz="1800" dirty="0" err="1"/>
              <a:t>Fevvers</a:t>
            </a:r>
            <a:r>
              <a:rPr lang="en-GB" sz="1800" dirty="0"/>
              <a:t> as an angel.</a:t>
            </a:r>
          </a:p>
          <a:p>
            <a:pPr marL="0" indent="0">
              <a:buNone/>
            </a:pPr>
            <a:r>
              <a:rPr lang="en-GB" sz="1800" dirty="0"/>
              <a:t>	-Religious undertones in play?</a:t>
            </a:r>
          </a:p>
          <a:p>
            <a:pPr marL="0" indent="0">
              <a:buNone/>
            </a:pPr>
            <a:r>
              <a:rPr lang="en-GB" sz="1800" dirty="0"/>
              <a:t>	-Religious background of character?</a:t>
            </a:r>
          </a:p>
          <a:p>
            <a:r>
              <a:rPr lang="en-GB" sz="1800" dirty="0"/>
              <a:t>Absurd Imagery </a:t>
            </a:r>
          </a:p>
          <a:p>
            <a:r>
              <a:rPr lang="en-GB" sz="1800" dirty="0"/>
              <a:t>Lizzie- Practical, world weary, motherly.</a:t>
            </a:r>
          </a:p>
          <a:p>
            <a:r>
              <a:rPr lang="en-GB" sz="1800" dirty="0"/>
              <a:t>For Act 1; Scene- Cage, construct a dressing room + dec it out, Piano.</a:t>
            </a:r>
          </a:p>
          <a:p>
            <a:r>
              <a:rPr lang="en-GB" sz="1800" dirty="0"/>
              <a:t>For Act 2; Extra sound effects- Drum roll and audience</a:t>
            </a:r>
          </a:p>
          <a:p>
            <a:r>
              <a:rPr lang="en-GB" sz="1800" dirty="0"/>
              <a:t>Colonel Kearney- Educated</a:t>
            </a:r>
          </a:p>
          <a:p>
            <a:r>
              <a:rPr lang="en-GB" sz="1800" dirty="0"/>
              <a:t>What’s special about the Pig Syble??????</a:t>
            </a:r>
          </a:p>
          <a:p>
            <a:endParaRPr lang="en-GB" dirty="0"/>
          </a:p>
        </p:txBody>
      </p:sp>
      <p:sp>
        <p:nvSpPr>
          <p:cNvPr id="4" name="Content Placeholder 3">
            <a:extLst>
              <a:ext uri="{FF2B5EF4-FFF2-40B4-BE49-F238E27FC236}">
                <a16:creationId xmlns:a16="http://schemas.microsoft.com/office/drawing/2014/main" id="{9B49DD0B-3529-4420-8812-B922E6446E3C}"/>
              </a:ext>
            </a:extLst>
          </p:cNvPr>
          <p:cNvSpPr>
            <a:spLocks noGrp="1"/>
          </p:cNvSpPr>
          <p:nvPr>
            <p:ph sz="half" idx="2"/>
          </p:nvPr>
        </p:nvSpPr>
        <p:spPr>
          <a:xfrm>
            <a:off x="6172199" y="1404730"/>
            <a:ext cx="5821017" cy="5314122"/>
          </a:xfrm>
        </p:spPr>
        <p:txBody>
          <a:bodyPr>
            <a:normAutofit fontScale="92500" lnSpcReduction="20000"/>
          </a:bodyPr>
          <a:lstStyle/>
          <a:p>
            <a:r>
              <a:rPr lang="en-GB" sz="1800" dirty="0"/>
              <a:t>The Princess- (scars all over her back, No tongue [Pg.30]) later find out that the “No tongue” is an act. Why???</a:t>
            </a:r>
          </a:p>
          <a:p>
            <a:pPr marL="0" indent="0">
              <a:buNone/>
            </a:pPr>
            <a:r>
              <a:rPr lang="en-GB" sz="1800" dirty="0"/>
              <a:t>Tigers don’t like human voices. Feminist tones in play, perhaps some hidden reference to this????</a:t>
            </a:r>
          </a:p>
          <a:p>
            <a:r>
              <a:rPr lang="en-GB" sz="1800" dirty="0"/>
              <a:t>All characters speak very liberal. Since its set in the 19</a:t>
            </a:r>
            <a:r>
              <a:rPr lang="en-GB" sz="1800" baseline="30000" dirty="0"/>
              <a:t>th</a:t>
            </a:r>
            <a:r>
              <a:rPr lang="en-GB" sz="1800" dirty="0"/>
              <a:t> century you would expect them to speak more conservatively.</a:t>
            </a:r>
          </a:p>
          <a:p>
            <a:r>
              <a:rPr lang="en-GB" sz="1800" dirty="0" err="1"/>
              <a:t>Fevvers</a:t>
            </a:r>
            <a:r>
              <a:rPr lang="en-GB" sz="1800" dirty="0"/>
              <a:t> doesn’t want to be controlled by Lizzie, men, the circus, the brothel, No One… (Pg.35) “men deserve humiliation, they are built for shame”. (Pg.59) “I’m not giving my bank account to anyone”.</a:t>
            </a:r>
          </a:p>
          <a:p>
            <a:r>
              <a:rPr lang="en-GB" sz="1800" dirty="0"/>
              <a:t>Buffo, Troubled man. Beats up Jack (Pg.38). Religious undertones, Once devout, lost his wife and lost his faith???</a:t>
            </a:r>
          </a:p>
          <a:p>
            <a:r>
              <a:rPr lang="en-GB" sz="1800" dirty="0"/>
              <a:t>Women are the stronger characters in the play.</a:t>
            </a:r>
          </a:p>
          <a:p>
            <a:pPr marL="0" indent="0">
              <a:buNone/>
            </a:pPr>
            <a:r>
              <a:rPr lang="en-GB" sz="1800" dirty="0"/>
              <a:t>	-More world knowing + weary</a:t>
            </a:r>
          </a:p>
          <a:p>
            <a:pPr marL="0" indent="0">
              <a:buNone/>
            </a:pPr>
            <a:r>
              <a:rPr lang="en-GB" sz="1800" dirty="0"/>
              <a:t>	-Sampson is thick, Jack Naïve and Buffo is Troubled</a:t>
            </a:r>
          </a:p>
          <a:p>
            <a:r>
              <a:rPr lang="en-GB" sz="1800" u="sng" dirty="0"/>
              <a:t>Title- </a:t>
            </a:r>
            <a:r>
              <a:rPr lang="en-GB" sz="1800" dirty="0"/>
              <a:t>Act 2; Fifth movement, “The Land where the Lemon trees grow”. Symbolic meaning, reference to something else (Quote to a book, etc), more poetry???</a:t>
            </a:r>
          </a:p>
          <a:p>
            <a:r>
              <a:rPr lang="en-GB" sz="1800" dirty="0"/>
              <a:t>Each Conversation comes to no conclusion as if speaking empty words</a:t>
            </a:r>
            <a:r>
              <a:rPr lang="en-GB" sz="1800" u="sng" dirty="0"/>
              <a:t>.</a:t>
            </a:r>
          </a:p>
        </p:txBody>
      </p:sp>
    </p:spTree>
    <p:extLst>
      <p:ext uri="{BB962C8B-B14F-4D97-AF65-F5344CB8AC3E}">
        <p14:creationId xmlns:p14="http://schemas.microsoft.com/office/powerpoint/2010/main" val="9039013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4E332-1A97-4F13-B12B-502CBA8B652C}"/>
              </a:ext>
            </a:extLst>
          </p:cNvPr>
          <p:cNvSpPr>
            <a:spLocks noGrp="1"/>
          </p:cNvSpPr>
          <p:nvPr>
            <p:ph type="title"/>
          </p:nvPr>
        </p:nvSpPr>
        <p:spPr/>
        <p:txBody>
          <a:bodyPr/>
          <a:lstStyle/>
          <a:p>
            <a:r>
              <a:rPr lang="en-GB" dirty="0"/>
              <a:t>2</a:t>
            </a:r>
            <a:r>
              <a:rPr lang="en-GB" baseline="30000" dirty="0"/>
              <a:t>nd</a:t>
            </a:r>
            <a:r>
              <a:rPr lang="en-GB" dirty="0"/>
              <a:t> Read; Personal notes</a:t>
            </a:r>
          </a:p>
        </p:txBody>
      </p:sp>
      <p:sp>
        <p:nvSpPr>
          <p:cNvPr id="3" name="Content Placeholder 2">
            <a:extLst>
              <a:ext uri="{FF2B5EF4-FFF2-40B4-BE49-F238E27FC236}">
                <a16:creationId xmlns:a16="http://schemas.microsoft.com/office/drawing/2014/main" id="{95BF2F76-03E2-4649-BAA4-33D4332956BC}"/>
              </a:ext>
            </a:extLst>
          </p:cNvPr>
          <p:cNvSpPr>
            <a:spLocks noGrp="1"/>
          </p:cNvSpPr>
          <p:nvPr>
            <p:ph idx="1"/>
          </p:nvPr>
        </p:nvSpPr>
        <p:spPr/>
        <p:txBody>
          <a:bodyPr/>
          <a:lstStyle/>
          <a:p>
            <a:pPr marL="0" indent="0">
              <a:buNone/>
            </a:pPr>
            <a:r>
              <a:rPr lang="en-GB" dirty="0"/>
              <a:t>Still confused by what is going on…..</a:t>
            </a:r>
          </a:p>
          <a:p>
            <a:pPr marL="0" indent="0">
              <a:buNone/>
            </a:pPr>
            <a:r>
              <a:rPr lang="en-GB" dirty="0"/>
              <a:t>Feels more of a descriptive pamphlet (??? Think of better term)</a:t>
            </a:r>
          </a:p>
          <a:p>
            <a:pPr marL="0" indent="0">
              <a:buNone/>
            </a:pPr>
            <a:r>
              <a:rPr lang="en-GB" dirty="0"/>
              <a:t>(poetry) of the failings of man/love/world rather than a plot driven narrative.</a:t>
            </a:r>
          </a:p>
          <a:p>
            <a:pPr marL="0" indent="0">
              <a:buNone/>
            </a:pPr>
            <a:endParaRPr lang="en-GB" dirty="0"/>
          </a:p>
          <a:p>
            <a:pPr marL="0" indent="0">
              <a:buNone/>
            </a:pPr>
            <a:r>
              <a:rPr lang="en-GB" dirty="0"/>
              <a:t>It feels as if there is no structure, each conversation goes nowhere and there are so many incidences where people enter/ do something with no context or prelude to it happening. A bit jumpy.</a:t>
            </a:r>
          </a:p>
        </p:txBody>
      </p:sp>
    </p:spTree>
    <p:extLst>
      <p:ext uri="{BB962C8B-B14F-4D97-AF65-F5344CB8AC3E}">
        <p14:creationId xmlns:p14="http://schemas.microsoft.com/office/powerpoint/2010/main" val="18140421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Freeform: Shape 8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2" name="Picture 8" descr="The Art of Punk and the Punk Aesthetic: Design Observer">
            <a:extLst>
              <a:ext uri="{FF2B5EF4-FFF2-40B4-BE49-F238E27FC236}">
                <a16:creationId xmlns:a16="http://schemas.microsoft.com/office/drawing/2014/main" id="{47DD55BA-D4A3-4870-BA8B-9A82BCA0E4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500" y="469900"/>
            <a:ext cx="2286000" cy="2286000"/>
          </a:xfrm>
          <a:prstGeom prst="rect">
            <a:avLst/>
          </a:prstGeom>
          <a:extLst>
            <a:ext uri="{909E8E84-426E-40DD-AFC4-6F175D3DCCD1}">
              <a14:hiddenFill xmlns:a14="http://schemas.microsoft.com/office/drawing/2010/main">
                <a:solidFill>
                  <a:srgbClr val="FFFFFF"/>
                </a:solidFill>
              </a14:hiddenFill>
            </a:ext>
          </a:extLst>
        </p:spPr>
      </p:pic>
      <p:pic>
        <p:nvPicPr>
          <p:cNvPr id="1036" name="Picture 12" descr="What Everybody Should Know About Alternative Fashion">
            <a:extLst>
              <a:ext uri="{FF2B5EF4-FFF2-40B4-BE49-F238E27FC236}">
                <a16:creationId xmlns:a16="http://schemas.microsoft.com/office/drawing/2014/main" id="{3BB8CA48-AAC9-4BF7-9351-B27463FA64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6700" y="469900"/>
            <a:ext cx="3467100" cy="2286000"/>
          </a:xfrm>
          <a:prstGeom prst="rect">
            <a:avLst/>
          </a:prstGeom>
          <a:extLst>
            <a:ext uri="{909E8E84-426E-40DD-AFC4-6F175D3DCCD1}">
              <a14:hiddenFill xmlns:a14="http://schemas.microsoft.com/office/drawing/2010/main">
                <a:solidFill>
                  <a:srgbClr val="FFFFFF"/>
                </a:solidFill>
              </a14:hiddenFill>
            </a:ext>
          </a:extLst>
        </p:spPr>
      </p:pic>
      <p:pic>
        <p:nvPicPr>
          <p:cNvPr id="1034" name="Picture 10" descr="Twisted Sister Will Let Donald Trump Use 'We're Not Gonna Take It' As a  Rally Closer to Help Him 'Fight the System'">
            <a:extLst>
              <a:ext uri="{FF2B5EF4-FFF2-40B4-BE49-F238E27FC236}">
                <a16:creationId xmlns:a16="http://schemas.microsoft.com/office/drawing/2014/main" id="{1F52254C-F3D2-452D-8AD9-9E16D5FC25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4500" y="2819400"/>
            <a:ext cx="2616200" cy="1714500"/>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10 Punk Movies That Rock | Fandom">
            <a:extLst>
              <a:ext uri="{FF2B5EF4-FFF2-40B4-BE49-F238E27FC236}">
                <a16:creationId xmlns:a16="http://schemas.microsoft.com/office/drawing/2014/main" id="{EF64C92E-FFCE-4A0D-85D0-8E63304DE3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6900" y="2819400"/>
            <a:ext cx="3124200" cy="1714500"/>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Why the Berlin Wall rose—and how it fell | National Geographic">
            <a:extLst>
              <a:ext uri="{FF2B5EF4-FFF2-40B4-BE49-F238E27FC236}">
                <a16:creationId xmlns:a16="http://schemas.microsoft.com/office/drawing/2014/main" id="{6077E69B-F7F7-45D7-BDFD-281F689138E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24500" y="4622800"/>
            <a:ext cx="3124200" cy="1714500"/>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A 200-Foot Section of the Berlin Wall Has Been Torn Down to Make Way for  Condos, Leaving Historians Appalled | artnet News">
            <a:extLst>
              <a:ext uri="{FF2B5EF4-FFF2-40B4-BE49-F238E27FC236}">
                <a16:creationId xmlns:a16="http://schemas.microsoft.com/office/drawing/2014/main" id="{4E1F3E66-003B-4FC8-B0A4-D0379D4107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24900" y="4622800"/>
            <a:ext cx="2616200" cy="1714500"/>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EEDAAF-2252-460B-9F24-DBF17EE778F1}"/>
              </a:ext>
            </a:extLst>
          </p:cNvPr>
          <p:cNvSpPr>
            <a:spLocks noGrp="1"/>
          </p:cNvSpPr>
          <p:nvPr>
            <p:ph type="title"/>
          </p:nvPr>
        </p:nvSpPr>
        <p:spPr>
          <a:xfrm>
            <a:off x="850900" y="-732098"/>
            <a:ext cx="3416158" cy="4149075"/>
          </a:xfrm>
        </p:spPr>
        <p:txBody>
          <a:bodyPr vert="horz" lIns="91440" tIns="45720" rIns="91440" bIns="45720" rtlCol="0" anchor="ctr">
            <a:normAutofit/>
          </a:bodyPr>
          <a:lstStyle/>
          <a:p>
            <a:r>
              <a:rPr lang="en-US" kern="1200" dirty="0">
                <a:solidFill>
                  <a:srgbClr val="FFFFFF"/>
                </a:solidFill>
                <a:latin typeface="+mj-lt"/>
                <a:ea typeface="+mj-ea"/>
                <a:cs typeface="+mj-cs"/>
              </a:rPr>
              <a:t>Themes; Rebellion </a:t>
            </a:r>
          </a:p>
        </p:txBody>
      </p:sp>
      <p:sp>
        <p:nvSpPr>
          <p:cNvPr id="3" name="TextBox 2">
            <a:extLst>
              <a:ext uri="{FF2B5EF4-FFF2-40B4-BE49-F238E27FC236}">
                <a16:creationId xmlns:a16="http://schemas.microsoft.com/office/drawing/2014/main" id="{CE5E16D3-892D-4755-8761-05C4E9C3FCD6}"/>
              </a:ext>
            </a:extLst>
          </p:cNvPr>
          <p:cNvSpPr txBox="1"/>
          <p:nvPr/>
        </p:nvSpPr>
        <p:spPr>
          <a:xfrm>
            <a:off x="850901" y="2623930"/>
            <a:ext cx="3492358" cy="1754326"/>
          </a:xfrm>
          <a:prstGeom prst="rect">
            <a:avLst/>
          </a:prstGeom>
          <a:noFill/>
        </p:spPr>
        <p:txBody>
          <a:bodyPr wrap="square" rtlCol="0">
            <a:spAutoFit/>
          </a:bodyPr>
          <a:lstStyle/>
          <a:p>
            <a:r>
              <a:rPr lang="en-GB" dirty="0">
                <a:solidFill>
                  <a:schemeClr val="bg1"/>
                </a:solidFill>
              </a:rPr>
              <a:t>Look at how rebellion motifs and historical movements can alter how we design our version of A Night at the Circus. How it could change our inspiration for sets, costumes, lighting etc. </a:t>
            </a:r>
          </a:p>
        </p:txBody>
      </p:sp>
    </p:spTree>
    <p:extLst>
      <p:ext uri="{BB962C8B-B14F-4D97-AF65-F5344CB8AC3E}">
        <p14:creationId xmlns:p14="http://schemas.microsoft.com/office/powerpoint/2010/main" val="38991852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E1A92768-C90D-4200-8975-84CC4D4BC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 ">
            <a:extLst>
              <a:ext uri="{FF2B5EF4-FFF2-40B4-BE49-F238E27FC236}">
                <a16:creationId xmlns:a16="http://schemas.microsoft.com/office/drawing/2014/main" id="{120781B1-2D49-4290-BF87-660C811EA5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84" r="5823" b="-1"/>
          <a:stretch/>
        </p:blipFill>
        <p:spPr bwMode="auto">
          <a:xfrm>
            <a:off x="20" y="10"/>
            <a:ext cx="4003019" cy="3388883"/>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6 Revolution Quotes with Images 📸🖼️ - ReadBeach Quotes">
            <a:extLst>
              <a:ext uri="{FF2B5EF4-FFF2-40B4-BE49-F238E27FC236}">
                <a16:creationId xmlns:a16="http://schemas.microsoft.com/office/drawing/2014/main" id="{034B2069-166E-49A7-B424-35D0BE335E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704" r="-1" b="3010"/>
          <a:stretch/>
        </p:blipFill>
        <p:spPr bwMode="auto">
          <a:xfrm>
            <a:off x="4094479" y="10"/>
            <a:ext cx="4014047" cy="338327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Phoenix like situation. A story by Manuel J Aragón | by Futurists Club  Team | Futurists Club by Science of the Time | Medium">
            <a:extLst>
              <a:ext uri="{FF2B5EF4-FFF2-40B4-BE49-F238E27FC236}">
                <a16:creationId xmlns:a16="http://schemas.microsoft.com/office/drawing/2014/main" id="{862213AB-1FEF-40F4-8AA6-F6D6C13053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965" r="6607" b="-1"/>
          <a:stretch/>
        </p:blipFill>
        <p:spPr bwMode="auto">
          <a:xfrm>
            <a:off x="8188960" y="10"/>
            <a:ext cx="4003039" cy="338327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Revolution - Wikipedia">
            <a:extLst>
              <a:ext uri="{FF2B5EF4-FFF2-40B4-BE49-F238E27FC236}">
                <a16:creationId xmlns:a16="http://schemas.microsoft.com/office/drawing/2014/main" id="{41F52BC9-B9F1-4146-BA24-C8CA18825CC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454" r="1953" b="-1"/>
          <a:stretch/>
        </p:blipFill>
        <p:spPr bwMode="auto">
          <a:xfrm>
            <a:off x="20" y="3469102"/>
            <a:ext cx="4003019" cy="338889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35 Revolution Quotes to Help You Reflect | SayingImages.com">
            <a:extLst>
              <a:ext uri="{FF2B5EF4-FFF2-40B4-BE49-F238E27FC236}">
                <a16:creationId xmlns:a16="http://schemas.microsoft.com/office/drawing/2014/main" id="{89DC9178-8C07-4A6D-A677-65884796665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3" r="439" b="-3"/>
          <a:stretch/>
        </p:blipFill>
        <p:spPr bwMode="auto">
          <a:xfrm>
            <a:off x="4094479" y="3469102"/>
            <a:ext cx="4014047" cy="338328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 ">
            <a:extLst>
              <a:ext uri="{FF2B5EF4-FFF2-40B4-BE49-F238E27FC236}">
                <a16:creationId xmlns:a16="http://schemas.microsoft.com/office/drawing/2014/main" id="{538A7FA4-E94B-47EC-B1DE-AB00DD16C00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18327" r="-2" b="17868"/>
          <a:stretch/>
        </p:blipFill>
        <p:spPr bwMode="auto">
          <a:xfrm>
            <a:off x="8199966" y="3469102"/>
            <a:ext cx="3992034" cy="3388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6119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53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4" name="Rectangle 84">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4" name="Picture 8" descr="CRUST PUNK - Art By Kev G&quot; Postcard by ArtByKevG | Redbubble">
            <a:extLst>
              <a:ext uri="{FF2B5EF4-FFF2-40B4-BE49-F238E27FC236}">
                <a16:creationId xmlns:a16="http://schemas.microsoft.com/office/drawing/2014/main" id="{8ED6D54D-3EF1-4EBE-8088-4B587B4D33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56445" y="643467"/>
            <a:ext cx="1854350" cy="2475653"/>
          </a:xfrm>
          <a:prstGeom prst="rect">
            <a:avLst/>
          </a:prstGeom>
          <a:noFill/>
          <a:extLst>
            <a:ext uri="{909E8E84-426E-40DD-AFC4-6F175D3DCCD1}">
              <a14:hiddenFill xmlns:a14="http://schemas.microsoft.com/office/drawing/2010/main">
                <a:solidFill>
                  <a:srgbClr val="FFFFFF"/>
                </a:solidFill>
              </a14:hiddenFill>
            </a:ext>
          </a:extLst>
        </p:spPr>
      </p:pic>
      <p:sp>
        <p:nvSpPr>
          <p:cNvPr id="4115" name="Rectangle 86">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8" name="Picture 12" descr="Banksy loses art trademark battle with greeting card company in  'devastating' ruling | The Independent">
            <a:extLst>
              <a:ext uri="{FF2B5EF4-FFF2-40B4-BE49-F238E27FC236}">
                <a16:creationId xmlns:a16="http://schemas.microsoft.com/office/drawing/2014/main" id="{059BB821-9218-42F0-A2E0-23991E07FC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1676" y="666540"/>
            <a:ext cx="3252903" cy="2436537"/>
          </a:xfrm>
          <a:prstGeom prst="rect">
            <a:avLst/>
          </a:prstGeom>
          <a:noFill/>
          <a:extLst>
            <a:ext uri="{909E8E84-426E-40DD-AFC4-6F175D3DCCD1}">
              <a14:hiddenFill xmlns:a14="http://schemas.microsoft.com/office/drawing/2010/main">
                <a:solidFill>
                  <a:srgbClr val="FFFFFF"/>
                </a:solidFill>
              </a14:hiddenFill>
            </a:ext>
          </a:extLst>
        </p:spPr>
      </p:pic>
      <p:sp>
        <p:nvSpPr>
          <p:cNvPr id="4116" name="Rectangle 88">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Is Nonconformity Required to be Humanist in Our Modern Societies? | by  Scott Douglas Jacobsen | Humanist Voices | Medium">
            <a:extLst>
              <a:ext uri="{FF2B5EF4-FFF2-40B4-BE49-F238E27FC236}">
                <a16:creationId xmlns:a16="http://schemas.microsoft.com/office/drawing/2014/main" id="{0C48C298-A5C6-4D08-B1DB-EA1527DFA4A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13518" y="865413"/>
            <a:ext cx="3252903" cy="2038791"/>
          </a:xfrm>
          <a:prstGeom prst="rect">
            <a:avLst/>
          </a:prstGeom>
          <a:noFill/>
          <a:extLst>
            <a:ext uri="{909E8E84-426E-40DD-AFC4-6F175D3DCCD1}">
              <a14:hiddenFill xmlns:a14="http://schemas.microsoft.com/office/drawing/2010/main">
                <a:solidFill>
                  <a:srgbClr val="FFFFFF"/>
                </a:solidFill>
              </a14:hiddenFill>
            </a:ext>
          </a:extLst>
        </p:spPr>
      </p:pic>
      <p:sp>
        <p:nvSpPr>
          <p:cNvPr id="4117" name="Rectangle 90">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6" name="Picture 10" descr="Die Young: a new illustration series by Ben Brown | Punk art, Pop art, Art">
            <a:extLst>
              <a:ext uri="{FF2B5EF4-FFF2-40B4-BE49-F238E27FC236}">
                <a16:creationId xmlns:a16="http://schemas.microsoft.com/office/drawing/2014/main" id="{EC327F82-7D33-467E-9C46-9315C3F74EA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311328" y="3748194"/>
            <a:ext cx="1727385" cy="2471631"/>
          </a:xfrm>
          <a:prstGeom prst="rect">
            <a:avLst/>
          </a:prstGeom>
          <a:noFill/>
          <a:extLst>
            <a:ext uri="{909E8E84-426E-40DD-AFC4-6F175D3DCCD1}">
              <a14:hiddenFill xmlns:a14="http://schemas.microsoft.com/office/drawing/2010/main">
                <a:solidFill>
                  <a:srgbClr val="FFFFFF"/>
                </a:solidFill>
              </a14:hiddenFill>
            </a:ext>
          </a:extLst>
        </p:spPr>
      </p:pic>
      <p:sp>
        <p:nvSpPr>
          <p:cNvPr id="4118" name="Rectangle 92">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9" name="Rectangle 94">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10" name="Picture 14" descr="George S. Patton quote: If everyone is thinking alike, then somebody isn't  thinking.">
            <a:extLst>
              <a:ext uri="{FF2B5EF4-FFF2-40B4-BE49-F238E27FC236}">
                <a16:creationId xmlns:a16="http://schemas.microsoft.com/office/drawing/2014/main" id="{BA2CA93F-AF0C-473B-A1B4-A3A2C68E684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405433" y="4261672"/>
            <a:ext cx="3217333" cy="151519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Punks: Individuality For One and For All | Representing Subcultures &amp;  Social Movements">
            <a:extLst>
              <a:ext uri="{FF2B5EF4-FFF2-40B4-BE49-F238E27FC236}">
                <a16:creationId xmlns:a16="http://schemas.microsoft.com/office/drawing/2014/main" id="{AD3F1E45-EC40-42A7-A6F1-842F304E5E1B}"/>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313518" y="3986631"/>
            <a:ext cx="3252903" cy="2001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8154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14C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 ">
            <a:extLst>
              <a:ext uri="{FF2B5EF4-FFF2-40B4-BE49-F238E27FC236}">
                <a16:creationId xmlns:a16="http://schemas.microsoft.com/office/drawing/2014/main" id="{5C974049-D6B9-4C20-9A9F-27A8DD789A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14220" y="643467"/>
            <a:ext cx="1138800" cy="2475653"/>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 ">
            <a:extLst>
              <a:ext uri="{FF2B5EF4-FFF2-40B4-BE49-F238E27FC236}">
                <a16:creationId xmlns:a16="http://schemas.microsoft.com/office/drawing/2014/main" id="{A3429D12-2994-4EE5-B135-2BF59D3FFA5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85253" y="650497"/>
            <a:ext cx="1645748" cy="2468623"/>
          </a:xfrm>
          <a:prstGeom prst="rect">
            <a:avLst/>
          </a:prstGeom>
          <a:noFill/>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Rule the seven seas as raider royalty. You're the captain this Halloween with the Pirate Queen Adult Costume. This sexy getup features a pirate dress with ruffled sleeves, an attached corset, and a red skirt.">
            <a:extLst>
              <a:ext uri="{FF2B5EF4-FFF2-40B4-BE49-F238E27FC236}">
                <a16:creationId xmlns:a16="http://schemas.microsoft.com/office/drawing/2014/main" id="{933265CF-21F6-40EA-9F19-0C2ECB3C4CD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928520" y="650497"/>
            <a:ext cx="2022899" cy="2468623"/>
          </a:xfrm>
          <a:prstGeom prst="rect">
            <a:avLst/>
          </a:pr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 ">
            <a:extLst>
              <a:ext uri="{FF2B5EF4-FFF2-40B4-BE49-F238E27FC236}">
                <a16:creationId xmlns:a16="http://schemas.microsoft.com/office/drawing/2014/main" id="{DB87A135-0C7C-4212-B6E5-F58B65DBEE2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634351" y="3748194"/>
            <a:ext cx="1081338" cy="2471631"/>
          </a:xfrm>
          <a:prstGeom prst="rect">
            <a:avLst/>
          </a:prstGeom>
          <a:noFill/>
          <a:extLst>
            <a:ext uri="{909E8E84-426E-40DD-AFC4-6F175D3DCCD1}">
              <a14:hiddenFill xmlns:a14="http://schemas.microsoft.com/office/drawing/2010/main">
                <a:solidFill>
                  <a:srgbClr val="FFFFFF"/>
                </a:solidFill>
              </a14:hiddenFill>
            </a:ext>
          </a:extLst>
        </p:spPr>
      </p:pic>
      <p:sp>
        <p:nvSpPr>
          <p:cNvPr id="91" name="Rectangle 90">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4" name="Picture 10" descr=" ">
            <a:extLst>
              <a:ext uri="{FF2B5EF4-FFF2-40B4-BE49-F238E27FC236}">
                <a16:creationId xmlns:a16="http://schemas.microsoft.com/office/drawing/2014/main" id="{2DEBF000-5540-4B2C-91CD-86C9F0B4F04F}"/>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4631106" y="3818714"/>
            <a:ext cx="2765986" cy="240111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 ">
            <a:extLst>
              <a:ext uri="{FF2B5EF4-FFF2-40B4-BE49-F238E27FC236}">
                <a16:creationId xmlns:a16="http://schemas.microsoft.com/office/drawing/2014/main" id="{9E535A0E-8796-41A8-BF09-00B23A9C6CB5}"/>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554368" y="3755224"/>
            <a:ext cx="2771202" cy="24646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55A635F-9AF5-4E18-B8E3-F181655A51A0}"/>
              </a:ext>
            </a:extLst>
          </p:cNvPr>
          <p:cNvSpPr txBox="1"/>
          <p:nvPr/>
        </p:nvSpPr>
        <p:spPr>
          <a:xfrm>
            <a:off x="3511826" y="1961322"/>
            <a:ext cx="1673427" cy="1754326"/>
          </a:xfrm>
          <a:prstGeom prst="rect">
            <a:avLst/>
          </a:prstGeom>
          <a:noFill/>
        </p:spPr>
        <p:txBody>
          <a:bodyPr wrap="square" rtlCol="0">
            <a:spAutoFit/>
          </a:bodyPr>
          <a:lstStyle/>
          <a:p>
            <a:r>
              <a:rPr lang="en-GB" dirty="0">
                <a:highlight>
                  <a:srgbClr val="FFFF00"/>
                </a:highlight>
              </a:rPr>
              <a:t>Could dress certain characters like this??? Alternative fashion</a:t>
            </a:r>
          </a:p>
        </p:txBody>
      </p:sp>
    </p:spTree>
    <p:extLst>
      <p:ext uri="{BB962C8B-B14F-4D97-AF65-F5344CB8AC3E}">
        <p14:creationId xmlns:p14="http://schemas.microsoft.com/office/powerpoint/2010/main" val="36241809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60" name="Picture 12" descr="534 Best Pirate Fashion images | pirate fashion, pirates, fashion">
            <a:extLst>
              <a:ext uri="{FF2B5EF4-FFF2-40B4-BE49-F238E27FC236}">
                <a16:creationId xmlns:a16="http://schemas.microsoft.com/office/drawing/2014/main" id="{4CEB468B-5F91-42A8-AD2F-59DC6C60A5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7600" y="1333500"/>
            <a:ext cx="2146300" cy="1638300"/>
          </a:xfrm>
          <a:prstGeom prst="rect">
            <a:avLst/>
          </a:prstGeom>
          <a:extLst>
            <a:ext uri="{909E8E84-426E-40DD-AFC4-6F175D3DCCD1}">
              <a14:hiddenFill xmlns:a14="http://schemas.microsoft.com/office/drawing/2010/main">
                <a:solidFill>
                  <a:srgbClr val="FFFFFF"/>
                </a:solidFill>
              </a14:hiddenFill>
            </a:ext>
          </a:extLst>
        </p:spPr>
      </p:pic>
      <p:pic>
        <p:nvPicPr>
          <p:cNvPr id="2066" name="Picture 18" descr="The typical rugged pirate look. I enjoy the gruffness of the aesthetic. One  look from a character with this de… in 2020 | Character outfits, Fantasy  fashion, Clothes design">
            <a:extLst>
              <a:ext uri="{FF2B5EF4-FFF2-40B4-BE49-F238E27FC236}">
                <a16:creationId xmlns:a16="http://schemas.microsoft.com/office/drawing/2014/main" id="{8F6B3882-3B85-47CF-BB83-E10580DE54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7600" y="3048000"/>
            <a:ext cx="2146300" cy="2438400"/>
          </a:xfrm>
          <a:prstGeom prst="rect">
            <a:avLst/>
          </a:prstGeom>
          <a:extLst>
            <a:ext uri="{909E8E84-426E-40DD-AFC4-6F175D3DCCD1}">
              <a14:hiddenFill xmlns:a14="http://schemas.microsoft.com/office/drawing/2010/main">
                <a:solidFill>
                  <a:srgbClr val="FFFFFF"/>
                </a:solidFill>
              </a14:hiddenFill>
            </a:ext>
          </a:extLst>
        </p:spPr>
      </p:pic>
      <p:pic>
        <p:nvPicPr>
          <p:cNvPr id="2058" name="Picture 10" descr="kitten sock on Twitter: &quot;i truly felt my cutest as a pirate, might have to  adopt this aesthetic full-time… &quot;">
            <a:extLst>
              <a:ext uri="{FF2B5EF4-FFF2-40B4-BE49-F238E27FC236}">
                <a16:creationId xmlns:a16="http://schemas.microsoft.com/office/drawing/2014/main" id="{7BA2B9DF-0BA8-4E94-950F-334524CE13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7400" y="1333500"/>
            <a:ext cx="1460500" cy="2235200"/>
          </a:xfrm>
          <a:prstGeom prst="rect">
            <a:avLst/>
          </a:prstGeom>
          <a:extLst>
            <a:ext uri="{909E8E84-426E-40DD-AFC4-6F175D3DCCD1}">
              <a14:hiddenFill xmlns:a14="http://schemas.microsoft.com/office/drawing/2010/main">
                <a:solidFill>
                  <a:srgbClr val="FFFFFF"/>
                </a:solidFill>
              </a14:hiddenFill>
            </a:ext>
          </a:extLst>
        </p:spPr>
      </p:pic>
      <p:pic>
        <p:nvPicPr>
          <p:cNvPr id="2070" name="Picture 22" descr="Cobalt Velvet Paisley Frock | Pirate outfit, Pirate fashion, Clothes">
            <a:extLst>
              <a:ext uri="{FF2B5EF4-FFF2-40B4-BE49-F238E27FC236}">
                <a16:creationId xmlns:a16="http://schemas.microsoft.com/office/drawing/2014/main" id="{318BC549-A849-4E77-BC43-1EA76DA8B9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7400" y="3644900"/>
            <a:ext cx="1460500" cy="1841500"/>
          </a:xfrm>
          <a:prstGeom prst="rect">
            <a:avLst/>
          </a:prstGeom>
          <a:extLst>
            <a:ext uri="{909E8E84-426E-40DD-AFC4-6F175D3DCCD1}">
              <a14:hiddenFill xmlns:a14="http://schemas.microsoft.com/office/drawing/2010/main">
                <a:solidFill>
                  <a:srgbClr val="FFFFFF"/>
                </a:solidFill>
              </a14:hiddenFill>
            </a:ext>
          </a:extLst>
        </p:spPr>
      </p:pic>
      <p:pic>
        <p:nvPicPr>
          <p:cNvPr id="2072" name="Picture 24" descr="pirate outfit | Tumblr">
            <a:extLst>
              <a:ext uri="{FF2B5EF4-FFF2-40B4-BE49-F238E27FC236}">
                <a16:creationId xmlns:a16="http://schemas.microsoft.com/office/drawing/2014/main" id="{4CEEFDA7-F078-4FA4-A8E4-2DE6C20E6FB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64100" y="1333500"/>
            <a:ext cx="2654300" cy="4152900"/>
          </a:xfrm>
          <a:prstGeom prst="rect">
            <a:avLst/>
          </a:prstGeom>
          <a:extLst>
            <a:ext uri="{909E8E84-426E-40DD-AFC4-6F175D3DCCD1}">
              <a14:hiddenFill xmlns:a14="http://schemas.microsoft.com/office/drawing/2010/main">
                <a:solidFill>
                  <a:srgbClr val="FFFFFF"/>
                </a:solidFill>
              </a14:hiddenFill>
            </a:ext>
          </a:extLst>
        </p:spPr>
      </p:pic>
      <p:pic>
        <p:nvPicPr>
          <p:cNvPr id="2062" name="Picture 14" descr="Pin by Michael Joseph on Fashion | Pirate fashion, Mens outfits, Mens  fashion fall">
            <a:extLst>
              <a:ext uri="{FF2B5EF4-FFF2-40B4-BE49-F238E27FC236}">
                <a16:creationId xmlns:a16="http://schemas.microsoft.com/office/drawing/2014/main" id="{BDD8FC56-8EBB-4C33-B03A-960E7C97E1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94600" y="1333500"/>
            <a:ext cx="1612900" cy="2463800"/>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8tracks radio | Female Pirates (15 songs) | free and music playlist">
            <a:extLst>
              <a:ext uri="{FF2B5EF4-FFF2-40B4-BE49-F238E27FC236}">
                <a16:creationId xmlns:a16="http://schemas.microsoft.com/office/drawing/2014/main" id="{2AEEDD52-47B0-4BAB-A862-534C987D6BF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94600" y="3873500"/>
            <a:ext cx="1612900" cy="1612900"/>
          </a:xfrm>
          <a:prstGeom prst="rect">
            <a:avLst/>
          </a:prstGeom>
          <a:extLst>
            <a:ext uri="{909E8E84-426E-40DD-AFC4-6F175D3DCCD1}">
              <a14:hiddenFill xmlns:a14="http://schemas.microsoft.com/office/drawing/2010/main">
                <a:solidFill>
                  <a:srgbClr val="FFFFFF"/>
                </a:solidFill>
              </a14:hiddenFill>
            </a:ext>
          </a:extLst>
        </p:spPr>
      </p:pic>
      <p:pic>
        <p:nvPicPr>
          <p:cNvPr id="2068" name="Picture 20" descr="Renaissance clothing | Etsy">
            <a:extLst>
              <a:ext uri="{FF2B5EF4-FFF2-40B4-BE49-F238E27FC236}">
                <a16:creationId xmlns:a16="http://schemas.microsoft.com/office/drawing/2014/main" id="{3D01167A-AC82-4225-97E4-38D8EF52352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83700" y="1333500"/>
            <a:ext cx="1765300" cy="1384300"/>
          </a:xfrm>
          <a:prstGeom prst="rect">
            <a:avLst/>
          </a:prstGeom>
          <a:extLst>
            <a:ext uri="{909E8E84-426E-40DD-AFC4-6F175D3DCCD1}">
              <a14:hiddenFill xmlns:a14="http://schemas.microsoft.com/office/drawing/2010/main">
                <a:solidFill>
                  <a:srgbClr val="FFFFFF"/>
                </a:solidFill>
              </a14:hiddenFill>
            </a:ext>
          </a:extLst>
        </p:spPr>
      </p:pic>
      <p:pic>
        <p:nvPicPr>
          <p:cNvPr id="2064" name="Picture 16" descr="31 Examples of Peculiar Pirate Fashion">
            <a:extLst>
              <a:ext uri="{FF2B5EF4-FFF2-40B4-BE49-F238E27FC236}">
                <a16:creationId xmlns:a16="http://schemas.microsoft.com/office/drawing/2014/main" id="{CC1E2205-6639-4692-9D4E-3325F34EE94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83700" y="2794000"/>
            <a:ext cx="1765300" cy="269240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9055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4" name="Picture 10" descr="Grunge &amp; alternative style ♡ on Instagram: “Outfit 1 or 2? ✨❤ . . . Credit:  @mikateyuta 💕” | Aesthetic clothes, Hipster outfits, Alternative fashion">
            <a:extLst>
              <a:ext uri="{FF2B5EF4-FFF2-40B4-BE49-F238E27FC236}">
                <a16:creationId xmlns:a16="http://schemas.microsoft.com/office/drawing/2014/main" id="{519E3FF0-8B6A-4695-B003-DE237079A4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7600" y="1181100"/>
            <a:ext cx="2146300" cy="2578100"/>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Follow ALTGirl Alternative Style Grunge Style Gothic Style Grunge Girl  Grunge Outfits Alternative G… | Cool outfits, Outfits with leggings, Alternative  fashion punk">
            <a:extLst>
              <a:ext uri="{FF2B5EF4-FFF2-40B4-BE49-F238E27FC236}">
                <a16:creationId xmlns:a16="http://schemas.microsoft.com/office/drawing/2014/main" id="{011CEE6E-250D-408B-8985-D2F4646E2B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0100" y="1181100"/>
            <a:ext cx="2451100" cy="2578100"/>
          </a:xfrm>
          <a:prstGeom prst="rect">
            <a:avLst/>
          </a:prstGeom>
          <a:extLst>
            <a:ext uri="{909E8E84-426E-40DD-AFC4-6F175D3DCCD1}">
              <a14:hiddenFill xmlns:a14="http://schemas.microsoft.com/office/drawing/2010/main">
                <a:solidFill>
                  <a:srgbClr val="FFFFFF"/>
                </a:solidFill>
              </a14:hiddenFill>
            </a:ext>
          </a:extLst>
        </p:spPr>
      </p:pic>
      <p:pic>
        <p:nvPicPr>
          <p:cNvPr id="1038" name="Picture 14" descr="What Everybody Should Know About Alternative Fashion">
            <a:extLst>
              <a:ext uri="{FF2B5EF4-FFF2-40B4-BE49-F238E27FC236}">
                <a16:creationId xmlns:a16="http://schemas.microsoft.com/office/drawing/2014/main" id="{FA9D1121-EC4B-4858-A79D-B8BB624CCF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7600" y="3822700"/>
            <a:ext cx="2819400" cy="1803400"/>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Pin by Olive Kayongo on Fashion (coats) | Grunge fashion outfits, Grunge  fashion, Alternative fashion">
            <a:extLst>
              <a:ext uri="{FF2B5EF4-FFF2-40B4-BE49-F238E27FC236}">
                <a16:creationId xmlns:a16="http://schemas.microsoft.com/office/drawing/2014/main" id="{EA8E0026-08E6-45CC-88F3-A8F488EE11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0500" y="3822700"/>
            <a:ext cx="1778000" cy="1803400"/>
          </a:xfrm>
          <a:prstGeom prst="rect">
            <a:avLst/>
          </a:prstGeom>
          <a:extLst>
            <a:ext uri="{909E8E84-426E-40DD-AFC4-6F175D3DCCD1}">
              <a14:hiddenFill xmlns:a14="http://schemas.microsoft.com/office/drawing/2010/main">
                <a:solidFill>
                  <a:srgbClr val="FFFFFF"/>
                </a:solidFill>
              </a14:hiddenFill>
            </a:ext>
          </a:extLst>
        </p:spPr>
      </p:pic>
      <p:pic>
        <p:nvPicPr>
          <p:cNvPr id="1036" name="Picture 12" descr="Follow ALTGirl Alternative Style Grunge Style Gothic Style Grunge Girl  Grunge Outfits Alternative Girl Alternative Outf… | Edgy outfits, Outfits  for teens, Fashion">
            <a:extLst>
              <a:ext uri="{FF2B5EF4-FFF2-40B4-BE49-F238E27FC236}">
                <a16:creationId xmlns:a16="http://schemas.microsoft.com/office/drawing/2014/main" id="{0E0B8B31-03C8-46A2-8FB8-51BC836AAF6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54700" y="1181100"/>
            <a:ext cx="3733800" cy="4457700"/>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gothic-jewellery-fashion-alternative-plus-size-blog • Mysticum Luna">
            <a:extLst>
              <a:ext uri="{FF2B5EF4-FFF2-40B4-BE49-F238E27FC236}">
                <a16:creationId xmlns:a16="http://schemas.microsoft.com/office/drawing/2014/main" id="{4E09F3F0-E707-413E-8FA0-E07C30DC934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64700" y="1181100"/>
            <a:ext cx="1384300" cy="2108200"/>
          </a:xfrm>
          <a:prstGeom prst="rect">
            <a:avLst/>
          </a:prstGeom>
          <a:extLst>
            <a:ext uri="{909E8E84-426E-40DD-AFC4-6F175D3DCCD1}">
              <a14:hiddenFill xmlns:a14="http://schemas.microsoft.com/office/drawing/2010/main">
                <a:solidFill>
                  <a:srgbClr val="FFFFFF"/>
                </a:solidFill>
              </a14:hiddenFill>
            </a:ext>
          </a:extLst>
        </p:spPr>
      </p:pic>
      <p:pic>
        <p:nvPicPr>
          <p:cNvPr id="1032" name="Picture 8" descr="London UK 02 September 2018 The alternative fashion show with The biggest  collection of lifestyle fashion">
            <a:extLst>
              <a:ext uri="{FF2B5EF4-FFF2-40B4-BE49-F238E27FC236}">
                <a16:creationId xmlns:a16="http://schemas.microsoft.com/office/drawing/2014/main" id="{68792DDA-6D08-43A7-9740-6A6DC03325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64700" y="3365500"/>
            <a:ext cx="1384300" cy="2273300"/>
          </a:xfrm>
          <a:prstGeom prst="rect">
            <a:avLst/>
          </a:prstGeom>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F9BF083-7503-46BC-B64F-8A0A21172A8E}"/>
              </a:ext>
            </a:extLst>
          </p:cNvPr>
          <p:cNvSpPr txBox="1"/>
          <p:nvPr/>
        </p:nvSpPr>
        <p:spPr>
          <a:xfrm>
            <a:off x="3843130" y="2968487"/>
            <a:ext cx="5084972" cy="1200329"/>
          </a:xfrm>
          <a:prstGeom prst="rect">
            <a:avLst/>
          </a:prstGeom>
          <a:noFill/>
        </p:spPr>
        <p:txBody>
          <a:bodyPr wrap="square" rtlCol="0">
            <a:spAutoFit/>
          </a:bodyPr>
          <a:lstStyle/>
          <a:p>
            <a:r>
              <a:rPr lang="en-GB" sz="3600" dirty="0">
                <a:solidFill>
                  <a:srgbClr val="FF0000"/>
                </a:solidFill>
                <a:highlight>
                  <a:srgbClr val="FFFF00"/>
                </a:highlight>
              </a:rPr>
              <a:t>Incorporate the fashion????</a:t>
            </a:r>
          </a:p>
        </p:txBody>
      </p:sp>
    </p:spTree>
    <p:extLst>
      <p:ext uri="{BB962C8B-B14F-4D97-AF65-F5344CB8AC3E}">
        <p14:creationId xmlns:p14="http://schemas.microsoft.com/office/powerpoint/2010/main" val="33385631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ForOffice | alternative fashion shops london">
            <a:extLst>
              <a:ext uri="{FF2B5EF4-FFF2-40B4-BE49-F238E27FC236}">
                <a16:creationId xmlns:a16="http://schemas.microsoft.com/office/drawing/2014/main" id="{569C49F1-698B-4796-93C9-9BCAE3B41F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725" r="846"/>
          <a:stretch/>
        </p:blipFill>
        <p:spPr bwMode="auto">
          <a:xfrm>
            <a:off x="643467" y="643467"/>
            <a:ext cx="5372099" cy="557106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Osaka Gothic Lolita Punk shopping guide. Buy goth alternative clothing in  Japan, Shinsaibashi store maps &amp; addresse. | La Carmina Blog - Alternative  Fashion, Goth Travel, Subcultures">
            <a:extLst>
              <a:ext uri="{FF2B5EF4-FFF2-40B4-BE49-F238E27FC236}">
                <a16:creationId xmlns:a16="http://schemas.microsoft.com/office/drawing/2014/main" id="{C000A49E-8B57-477A-83AA-7703841245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461" r="10370"/>
          <a:stretch/>
        </p:blipFill>
        <p:spPr bwMode="auto">
          <a:xfrm>
            <a:off x="6176432" y="643467"/>
            <a:ext cx="5372100"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84069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E6F01E9F-6B0E-4CF9-87AF-27ECD8D46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0" name="Picture 6" descr="We should be celebratin Jacobitism, nae mournin it | The National">
            <a:extLst>
              <a:ext uri="{FF2B5EF4-FFF2-40B4-BE49-F238E27FC236}">
                <a16:creationId xmlns:a16="http://schemas.microsoft.com/office/drawing/2014/main" id="{05A77CF1-60A7-4A9B-BFFF-E0D9ECFDDA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72" r="7938" b="1"/>
          <a:stretch/>
        </p:blipFill>
        <p:spPr bwMode="auto">
          <a:xfrm>
            <a:off x="20" y="10"/>
            <a:ext cx="4635480" cy="342898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1745 Jacobite Rebellion | All About History">
            <a:extLst>
              <a:ext uri="{FF2B5EF4-FFF2-40B4-BE49-F238E27FC236}">
                <a16:creationId xmlns:a16="http://schemas.microsoft.com/office/drawing/2014/main" id="{B9D20EF7-03BB-4432-9854-B45DEE479A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69" r="3" b="3"/>
          <a:stretch/>
        </p:blipFill>
        <p:spPr bwMode="auto">
          <a:xfrm>
            <a:off x="20" y="3548987"/>
            <a:ext cx="4635480" cy="3309011"/>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10 Jacobite Songs from Scotland - YouTube">
            <a:extLst>
              <a:ext uri="{FF2B5EF4-FFF2-40B4-BE49-F238E27FC236}">
                <a16:creationId xmlns:a16="http://schemas.microsoft.com/office/drawing/2014/main" id="{07AD6118-F1B7-42FC-A83E-8FE790E2F85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631" b="-1"/>
          <a:stretch/>
        </p:blipFill>
        <p:spPr bwMode="auto">
          <a:xfrm>
            <a:off x="4738959" y="10"/>
            <a:ext cx="7453039" cy="4422801"/>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In pictures: A Jacobite trail around Scotland in 9 sites | The Scotsman">
            <a:extLst>
              <a:ext uri="{FF2B5EF4-FFF2-40B4-BE49-F238E27FC236}">
                <a16:creationId xmlns:a16="http://schemas.microsoft.com/office/drawing/2014/main" id="{68639C6B-8226-4EFB-A111-83D9C9499BF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948" r="6253" b="-1"/>
          <a:stretch/>
        </p:blipFill>
        <p:spPr bwMode="auto">
          <a:xfrm>
            <a:off x="4735912" y="4526276"/>
            <a:ext cx="2430949" cy="2331725"/>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Logan, Pt. II: The Jacobite Rising of 1715 | Scotland history, Scotland,  Scottish heritage">
            <a:extLst>
              <a:ext uri="{FF2B5EF4-FFF2-40B4-BE49-F238E27FC236}">
                <a16:creationId xmlns:a16="http://schemas.microsoft.com/office/drawing/2014/main" id="{83E5E7B2-3210-4197-8957-B65AA3C4387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5009" r="-3" b="24403"/>
          <a:stretch/>
        </p:blipFill>
        <p:spPr bwMode="auto">
          <a:xfrm>
            <a:off x="7267272" y="4526276"/>
            <a:ext cx="2412157" cy="2331725"/>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Battle of Culloden - Wikipedia">
            <a:extLst>
              <a:ext uri="{FF2B5EF4-FFF2-40B4-BE49-F238E27FC236}">
                <a16:creationId xmlns:a16="http://schemas.microsoft.com/office/drawing/2014/main" id="{53A814C4-5E43-4B7B-B786-CED616D96D2B}"/>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2322" r="15395" b="2"/>
          <a:stretch/>
        </p:blipFill>
        <p:spPr bwMode="auto">
          <a:xfrm>
            <a:off x="9779836" y="4526274"/>
            <a:ext cx="2412157" cy="23317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655DF08-C27F-4408-8CA2-7B1A312066B5}"/>
              </a:ext>
            </a:extLst>
          </p:cNvPr>
          <p:cNvSpPr txBox="1"/>
          <p:nvPr/>
        </p:nvSpPr>
        <p:spPr>
          <a:xfrm>
            <a:off x="5088835" y="238539"/>
            <a:ext cx="4285624" cy="1384995"/>
          </a:xfrm>
          <a:prstGeom prst="rect">
            <a:avLst/>
          </a:prstGeom>
          <a:noFill/>
        </p:spPr>
        <p:txBody>
          <a:bodyPr wrap="square" rtlCol="0">
            <a:spAutoFit/>
          </a:bodyPr>
          <a:lstStyle/>
          <a:p>
            <a:r>
              <a:rPr lang="en-GB" sz="2800" dirty="0">
                <a:highlight>
                  <a:srgbClr val="C0C0C0"/>
                </a:highlight>
              </a:rPr>
              <a:t>Jacobite rebellion. Interesting colours, might be good for costume</a:t>
            </a:r>
          </a:p>
        </p:txBody>
      </p:sp>
    </p:spTree>
    <p:extLst>
      <p:ext uri="{BB962C8B-B14F-4D97-AF65-F5344CB8AC3E}">
        <p14:creationId xmlns:p14="http://schemas.microsoft.com/office/powerpoint/2010/main" val="1781388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2" name="Picture 4" descr="The American Revolution: lesson overview (article) | Khan Academy">
            <a:extLst>
              <a:ext uri="{FF2B5EF4-FFF2-40B4-BE49-F238E27FC236}">
                <a16:creationId xmlns:a16="http://schemas.microsoft.com/office/drawing/2014/main" id="{F7C450CB-C2A1-4032-B5B4-58CB811F6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752" r="-2" b="-2"/>
          <a:stretch/>
        </p:blipFill>
        <p:spPr bwMode="auto">
          <a:xfrm>
            <a:off x="5162052" y="3272588"/>
            <a:ext cx="6105382" cy="3585411"/>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The American Revolution – James Green Works">
            <a:extLst>
              <a:ext uri="{FF2B5EF4-FFF2-40B4-BE49-F238E27FC236}">
                <a16:creationId xmlns:a16="http://schemas.microsoft.com/office/drawing/2014/main" id="{57402D26-94FB-42DC-A73F-BB3E0FC502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85" r="-1" b="7264"/>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pic>
        <p:nvPicPr>
          <p:cNvPr id="7170" name="Picture 2" descr="How the French Revolution Gave Birth to the Restaurant Business | Mental  Floss">
            <a:extLst>
              <a:ext uri="{FF2B5EF4-FFF2-40B4-BE49-F238E27FC236}">
                <a16:creationId xmlns:a16="http://schemas.microsoft.com/office/drawing/2014/main" id="{7B96F0D9-8C2A-4EE9-A888-7BCD578FFB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651" r="9407" b="2"/>
          <a:stretch/>
        </p:blipFill>
        <p:spPr bwMode="auto">
          <a:xfrm>
            <a:off x="7458302" y="-22547"/>
            <a:ext cx="3809132" cy="3139531"/>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B4B9B9-6810-49F8-A435-925838CDF4AE}"/>
              </a:ext>
            </a:extLst>
          </p:cNvPr>
          <p:cNvSpPr txBox="1"/>
          <p:nvPr/>
        </p:nvSpPr>
        <p:spPr>
          <a:xfrm>
            <a:off x="278296" y="5022574"/>
            <a:ext cx="4426226" cy="1384995"/>
          </a:xfrm>
          <a:prstGeom prst="rect">
            <a:avLst/>
          </a:prstGeom>
          <a:noFill/>
        </p:spPr>
        <p:txBody>
          <a:bodyPr wrap="square" rtlCol="0">
            <a:spAutoFit/>
          </a:bodyPr>
          <a:lstStyle/>
          <a:p>
            <a:r>
              <a:rPr lang="en-GB" sz="2800" dirty="0"/>
              <a:t>American and French Revolution. Good idea for colour scheme</a:t>
            </a:r>
          </a:p>
        </p:txBody>
      </p:sp>
    </p:spTree>
    <p:extLst>
      <p:ext uri="{BB962C8B-B14F-4D97-AF65-F5344CB8AC3E}">
        <p14:creationId xmlns:p14="http://schemas.microsoft.com/office/powerpoint/2010/main" val="50017389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DB7BA8-7093-4F9A-9CC2-8D4BB511A9F4}"/>
              </a:ext>
            </a:extLst>
          </p:cNvPr>
          <p:cNvSpPr txBox="1"/>
          <p:nvPr/>
        </p:nvSpPr>
        <p:spPr>
          <a:xfrm>
            <a:off x="192156" y="168136"/>
            <a:ext cx="5075583" cy="923330"/>
          </a:xfrm>
          <a:prstGeom prst="rect">
            <a:avLst/>
          </a:prstGeom>
          <a:noFill/>
        </p:spPr>
        <p:txBody>
          <a:bodyPr wrap="square" rtlCol="0">
            <a:spAutoFit/>
          </a:bodyPr>
          <a:lstStyle/>
          <a:p>
            <a:r>
              <a:rPr lang="en-GB" dirty="0"/>
              <a:t>Could incorporate a punk (and other alternative) like fashion/make-up/hairstyles to characters such as Lizzie and </a:t>
            </a:r>
            <a:r>
              <a:rPr lang="en-GB" dirty="0" err="1"/>
              <a:t>Fevvers</a:t>
            </a:r>
            <a:r>
              <a:rPr lang="en-GB" dirty="0"/>
              <a:t>.</a:t>
            </a:r>
          </a:p>
        </p:txBody>
      </p:sp>
      <p:pic>
        <p:nvPicPr>
          <p:cNvPr id="3074" name="Picture 2" descr="70+ 80's Punk Fashion ideas in 2020 | punk fashion, punk, 80s punk">
            <a:extLst>
              <a:ext uri="{FF2B5EF4-FFF2-40B4-BE49-F238E27FC236}">
                <a16:creationId xmlns:a16="http://schemas.microsoft.com/office/drawing/2014/main" id="{2E5425B6-7FFC-4AFB-9229-D6D1218032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83395" y="353253"/>
            <a:ext cx="2147911" cy="33838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80's punk fashion for women - Google Search | 80s punk fashion, Alternative  fashion grunge, Alternative fashion punk">
            <a:extLst>
              <a:ext uri="{FF2B5EF4-FFF2-40B4-BE49-F238E27FC236}">
                <a16:creationId xmlns:a16="http://schemas.microsoft.com/office/drawing/2014/main" id="{5D01A10F-8CCE-485A-9C6E-DA14788F45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710" y="3429000"/>
            <a:ext cx="1724025" cy="265747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20 Pop Punk Fashion ideas | pop punk fashion, punk fashion, fashion">
            <a:extLst>
              <a:ext uri="{FF2B5EF4-FFF2-40B4-BE49-F238E27FC236}">
                <a16:creationId xmlns:a16="http://schemas.microsoft.com/office/drawing/2014/main" id="{40171731-5A5C-497D-AC6B-FB825A28CD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4799" y="4132289"/>
            <a:ext cx="1460959" cy="257612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70+ Punk fashion ideas | punk fashion, punk, fashion">
            <a:extLst>
              <a:ext uri="{FF2B5EF4-FFF2-40B4-BE49-F238E27FC236}">
                <a16:creationId xmlns:a16="http://schemas.microsoft.com/office/drawing/2014/main" id="{2F71503A-FFBE-419A-B859-B73382650D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68740" y="4069993"/>
            <a:ext cx="1733550" cy="26384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Female Punk Musicians | Punk Hairstyles for Women – Stylish Punk Hair  Photos | Punk hair, Short punk hair, Punk haircut">
            <a:extLst>
              <a:ext uri="{FF2B5EF4-FFF2-40B4-BE49-F238E27FC236}">
                <a16:creationId xmlns:a16="http://schemas.microsoft.com/office/drawing/2014/main" id="{81DDEC39-BD89-4816-8947-170D1902000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48427" y="48166"/>
            <a:ext cx="2676343" cy="4021827"/>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56 Punk Hairstyles to Help You Stand Out From the Crowd">
            <a:extLst>
              <a:ext uri="{FF2B5EF4-FFF2-40B4-BE49-F238E27FC236}">
                <a16:creationId xmlns:a16="http://schemas.microsoft.com/office/drawing/2014/main" id="{1797B756-8CB4-4C99-8AE4-9A10BA0CF2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92235" y="2040836"/>
            <a:ext cx="2805038" cy="39122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D0C5361-E3F8-4303-9D26-2526CD870523}"/>
              </a:ext>
            </a:extLst>
          </p:cNvPr>
          <p:cNvSpPr txBox="1"/>
          <p:nvPr/>
        </p:nvSpPr>
        <p:spPr>
          <a:xfrm>
            <a:off x="636104" y="2040836"/>
            <a:ext cx="2093844" cy="923330"/>
          </a:xfrm>
          <a:prstGeom prst="rect">
            <a:avLst/>
          </a:prstGeom>
          <a:noFill/>
        </p:spPr>
        <p:txBody>
          <a:bodyPr wrap="square" rtlCol="0">
            <a:spAutoFit/>
          </a:bodyPr>
          <a:lstStyle/>
          <a:p>
            <a:r>
              <a:rPr lang="en-GB" dirty="0"/>
              <a:t>With hairstyle could incorporate colour theory into it????</a:t>
            </a:r>
          </a:p>
        </p:txBody>
      </p:sp>
    </p:spTree>
    <p:extLst>
      <p:ext uri="{BB962C8B-B14F-4D97-AF65-F5344CB8AC3E}">
        <p14:creationId xmlns:p14="http://schemas.microsoft.com/office/powerpoint/2010/main" val="12435288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2" name="Freeform: Shape 78">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30" name="Picture 10" descr="Medieval Town | Fantasy city, Fantasy landscape, Fantasy town">
            <a:extLst>
              <a:ext uri="{FF2B5EF4-FFF2-40B4-BE49-F238E27FC236}">
                <a16:creationId xmlns:a16="http://schemas.microsoft.com/office/drawing/2014/main" id="{FDC46897-3C36-4511-886D-0484F6695C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26531" y="643467"/>
            <a:ext cx="2360944" cy="2435726"/>
          </a:xfrm>
          <a:prstGeom prst="rect">
            <a:avLst/>
          </a:prstGeom>
          <a:noFill/>
          <a:extLst>
            <a:ext uri="{909E8E84-426E-40DD-AFC4-6F175D3DCCD1}">
              <a14:hiddenFill xmlns:a14="http://schemas.microsoft.com/office/drawing/2010/main">
                <a:solidFill>
                  <a:srgbClr val="FFFFFF"/>
                </a:solidFill>
              </a14:hiddenFill>
            </a:ext>
          </a:extLst>
        </p:spPr>
      </p:pic>
      <p:sp>
        <p:nvSpPr>
          <p:cNvPr id="81" name="Freeform: Shape 80">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6" name="Picture 6" descr="Village Night by penemenn on DeviantArt | Fantasy village, Fantasy city, Fantasy  town">
            <a:extLst>
              <a:ext uri="{FF2B5EF4-FFF2-40B4-BE49-F238E27FC236}">
                <a16:creationId xmlns:a16="http://schemas.microsoft.com/office/drawing/2014/main" id="{A9434C70-C206-4AE1-8D66-46222730B13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4264155"/>
            <a:ext cx="2927072" cy="1524712"/>
          </a:xfrm>
          <a:prstGeom prst="rect">
            <a:avLst/>
          </a:prstGeom>
          <a:noFill/>
          <a:extLst>
            <a:ext uri="{909E8E84-426E-40DD-AFC4-6F175D3DCCD1}">
              <a14:hiddenFill xmlns:a14="http://schemas.microsoft.com/office/drawing/2010/main">
                <a:solidFill>
                  <a:srgbClr val="FFFFFF"/>
                </a:solidFill>
              </a14:hiddenFill>
            </a:ext>
          </a:extLst>
        </p:spPr>
      </p:pic>
      <p:sp>
        <p:nvSpPr>
          <p:cNvPr id="85" name="Freeform: Shape 84">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8" name="Picture 8" descr="JONASDERO - Concept Artist | Fantasy town, Fantasy city, Fantasy landscape">
            <a:extLst>
              <a:ext uri="{FF2B5EF4-FFF2-40B4-BE49-F238E27FC236}">
                <a16:creationId xmlns:a16="http://schemas.microsoft.com/office/drawing/2014/main" id="{C66E3B04-2149-46A3-9038-5992D545105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305469" y="2544926"/>
            <a:ext cx="3581061" cy="176814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ityscape, #fantasy art, #dark fantasy, #fantasy city wallpaper | Fantasy  city, Fantasy castle, Fantasy landscape">
            <a:extLst>
              <a:ext uri="{FF2B5EF4-FFF2-40B4-BE49-F238E27FC236}">
                <a16:creationId xmlns:a16="http://schemas.microsoft.com/office/drawing/2014/main" id="{DE467E0C-D4E0-426B-A8E1-948AF4201FF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621460" y="901285"/>
            <a:ext cx="2927072" cy="1881689"/>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Bloodborne Concept Art &amp; Characters">
            <a:extLst>
              <a:ext uri="{FF2B5EF4-FFF2-40B4-BE49-F238E27FC236}">
                <a16:creationId xmlns:a16="http://schemas.microsoft.com/office/drawing/2014/main" id="{B5186AD3-D7CD-4339-A4D0-B69EEAE173B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621460" y="4140474"/>
            <a:ext cx="2927071" cy="175624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DA7B4BA-CE14-4B89-90D6-90F5091C7D8B}"/>
              </a:ext>
            </a:extLst>
          </p:cNvPr>
          <p:cNvSpPr txBox="1"/>
          <p:nvPr/>
        </p:nvSpPr>
        <p:spPr>
          <a:xfrm>
            <a:off x="4744278" y="384313"/>
            <a:ext cx="2927072" cy="923330"/>
          </a:xfrm>
          <a:prstGeom prst="rect">
            <a:avLst/>
          </a:prstGeom>
          <a:noFill/>
        </p:spPr>
        <p:txBody>
          <a:bodyPr wrap="square" rtlCol="0">
            <a:spAutoFit/>
          </a:bodyPr>
          <a:lstStyle/>
          <a:p>
            <a:r>
              <a:rPr lang="en-GB" dirty="0">
                <a:highlight>
                  <a:srgbClr val="FFFF00"/>
                </a:highlight>
              </a:rPr>
              <a:t>Make the sets atmospheric, moody and a little creepy????</a:t>
            </a:r>
          </a:p>
        </p:txBody>
      </p:sp>
    </p:spTree>
    <p:extLst>
      <p:ext uri="{BB962C8B-B14F-4D97-AF65-F5344CB8AC3E}">
        <p14:creationId xmlns:p14="http://schemas.microsoft.com/office/powerpoint/2010/main" val="302413260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CB92C8CA-51CB-4511-AEBA-C04E0B721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687474703a2f2f77686672702e776565626c792e636f6d2f75706c6f6164732f312f322f342f302f31323430383437382f373135333131…  | Fantasy town, Concept art world, Fantasy landscape">
            <a:extLst>
              <a:ext uri="{FF2B5EF4-FFF2-40B4-BE49-F238E27FC236}">
                <a16:creationId xmlns:a16="http://schemas.microsoft.com/office/drawing/2014/main" id="{117EE855-6EB6-471F-855A-CA04E69D41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226" r="745" b="2"/>
          <a:stretch/>
        </p:blipFill>
        <p:spPr bwMode="auto">
          <a:xfrm>
            <a:off x="196730" y="165419"/>
            <a:ext cx="5806505" cy="318193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 ">
            <a:extLst>
              <a:ext uri="{FF2B5EF4-FFF2-40B4-BE49-F238E27FC236}">
                <a16:creationId xmlns:a16="http://schemas.microsoft.com/office/drawing/2014/main" id="{5467FA94-BD60-48D6-8722-37DDD942E8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992" b="-1"/>
          <a:stretch/>
        </p:blipFill>
        <p:spPr bwMode="auto">
          <a:xfrm>
            <a:off x="6188766" y="165419"/>
            <a:ext cx="2822342" cy="318193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omeplace where the Mata is asking questions about the rebellion">
            <a:extLst>
              <a:ext uri="{FF2B5EF4-FFF2-40B4-BE49-F238E27FC236}">
                <a16:creationId xmlns:a16="http://schemas.microsoft.com/office/drawing/2014/main" id="{3FFF7C50-6395-4162-AC56-F29CA5CDBF4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753" r="-1" b="321"/>
          <a:stretch/>
        </p:blipFill>
        <p:spPr bwMode="auto">
          <a:xfrm>
            <a:off x="9181834" y="165419"/>
            <a:ext cx="2851140" cy="318193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edieval Buildings And Towns For Concept Art Inspiration in 2020 | Fantasy  art landscapes, Fantasy landscape, Fantasy town">
            <a:extLst>
              <a:ext uri="{FF2B5EF4-FFF2-40B4-BE49-F238E27FC236}">
                <a16:creationId xmlns:a16="http://schemas.microsoft.com/office/drawing/2014/main" id="{0A3B1052-8142-4479-A4B7-11841321C68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6904"/>
          <a:stretch/>
        </p:blipFill>
        <p:spPr bwMode="auto">
          <a:xfrm>
            <a:off x="191087" y="3515901"/>
            <a:ext cx="5806505" cy="27968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 ">
            <a:extLst>
              <a:ext uri="{FF2B5EF4-FFF2-40B4-BE49-F238E27FC236}">
                <a16:creationId xmlns:a16="http://schemas.microsoft.com/office/drawing/2014/main" id="{5C22A01B-2BA8-4845-893D-51F145169AD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305" r="33866" b="1"/>
          <a:stretch/>
        </p:blipFill>
        <p:spPr bwMode="auto">
          <a:xfrm>
            <a:off x="6194411" y="3510646"/>
            <a:ext cx="2822342" cy="279683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ncept Art for Video Games: Annotated | A Games Blog">
            <a:extLst>
              <a:ext uri="{FF2B5EF4-FFF2-40B4-BE49-F238E27FC236}">
                <a16:creationId xmlns:a16="http://schemas.microsoft.com/office/drawing/2014/main" id="{08CEEE56-C653-42C5-9F37-F074ADAE12F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161" r="24469" b="3"/>
          <a:stretch/>
        </p:blipFill>
        <p:spPr bwMode="auto">
          <a:xfrm>
            <a:off x="9187479" y="3510646"/>
            <a:ext cx="2851140" cy="2796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6923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80">
            <a:extLst>
              <a:ext uri="{FF2B5EF4-FFF2-40B4-BE49-F238E27FC236}">
                <a16:creationId xmlns:a16="http://schemas.microsoft.com/office/drawing/2014/main" id="{E6F01E9F-6B0E-4CF9-87AF-27ECD8D46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Medieval Village by João Neto | Illustration | 3D | CGSociety | Fantasy  landscape, Fantasy village, Fantasy town">
            <a:extLst>
              <a:ext uri="{FF2B5EF4-FFF2-40B4-BE49-F238E27FC236}">
                <a16:creationId xmlns:a16="http://schemas.microsoft.com/office/drawing/2014/main" id="{1E07F267-AA07-419F-A6DC-FCCD25771B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796" r="-1" b="33795"/>
          <a:stretch/>
        </p:blipFill>
        <p:spPr bwMode="auto">
          <a:xfrm>
            <a:off x="20" y="10"/>
            <a:ext cx="4635480" cy="3428986"/>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The Art Of Bloodborne | Bloodborne concept art, Dark souls design works,  Bloodborne">
            <a:extLst>
              <a:ext uri="{FF2B5EF4-FFF2-40B4-BE49-F238E27FC236}">
                <a16:creationId xmlns:a16="http://schemas.microsoft.com/office/drawing/2014/main" id="{C437B56F-BD98-41A0-919B-6D29DC6543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44" r="8022" b="1"/>
          <a:stretch/>
        </p:blipFill>
        <p:spPr bwMode="auto">
          <a:xfrm>
            <a:off x="20" y="3548987"/>
            <a:ext cx="4635480" cy="3309011"/>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Medieval Buildings And Towns For Concept Art Inspiration">
            <a:extLst>
              <a:ext uri="{FF2B5EF4-FFF2-40B4-BE49-F238E27FC236}">
                <a16:creationId xmlns:a16="http://schemas.microsoft.com/office/drawing/2014/main" id="{70BAC0C5-F4AA-44E1-A02E-70904851E2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542" b="-2"/>
          <a:stretch/>
        </p:blipFill>
        <p:spPr bwMode="auto">
          <a:xfrm>
            <a:off x="4738959" y="10"/>
            <a:ext cx="7453039" cy="442280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C] Knights &amp; Nightmares: A Classic Dark Fantasy Adventure — Roleplayer  Guild">
            <a:extLst>
              <a:ext uri="{FF2B5EF4-FFF2-40B4-BE49-F238E27FC236}">
                <a16:creationId xmlns:a16="http://schemas.microsoft.com/office/drawing/2014/main" id="{1D35BF46-1A7B-4321-8C3F-26DF5B55334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797" r="1322" b="-4"/>
          <a:stretch/>
        </p:blipFill>
        <p:spPr bwMode="auto">
          <a:xfrm>
            <a:off x="4735912" y="4526276"/>
            <a:ext cx="2430949" cy="2331725"/>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Concept Art | Bloodborne Wiki">
            <a:extLst>
              <a:ext uri="{FF2B5EF4-FFF2-40B4-BE49-F238E27FC236}">
                <a16:creationId xmlns:a16="http://schemas.microsoft.com/office/drawing/2014/main" id="{E968EB11-0598-4717-8A66-A92D471253F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7320" r="4747" b="-2"/>
          <a:stretch/>
        </p:blipFill>
        <p:spPr bwMode="auto">
          <a:xfrm>
            <a:off x="7267272" y="4526276"/>
            <a:ext cx="2412157" cy="233172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edieval Buildings And Towns For Concept Art Inspiration">
            <a:extLst>
              <a:ext uri="{FF2B5EF4-FFF2-40B4-BE49-F238E27FC236}">
                <a16:creationId xmlns:a16="http://schemas.microsoft.com/office/drawing/2014/main" id="{38402A50-E6B6-4395-9160-C7CC5C04AF0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1713" r="10160" b="-2"/>
          <a:stretch/>
        </p:blipFill>
        <p:spPr bwMode="auto">
          <a:xfrm>
            <a:off x="9779836" y="4526274"/>
            <a:ext cx="2412157" cy="23317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CDC0B3B-37B0-498A-B157-4AA87C79AA4A}"/>
              </a:ext>
            </a:extLst>
          </p:cNvPr>
          <p:cNvSpPr txBox="1"/>
          <p:nvPr/>
        </p:nvSpPr>
        <p:spPr>
          <a:xfrm>
            <a:off x="5194852" y="583096"/>
            <a:ext cx="3207026" cy="369332"/>
          </a:xfrm>
          <a:prstGeom prst="rect">
            <a:avLst/>
          </a:prstGeom>
          <a:noFill/>
        </p:spPr>
        <p:txBody>
          <a:bodyPr wrap="square" rtlCol="0">
            <a:spAutoFit/>
          </a:bodyPr>
          <a:lstStyle/>
          <a:p>
            <a:r>
              <a:rPr lang="en-GB" dirty="0">
                <a:highlight>
                  <a:srgbClr val="FFFF00"/>
                </a:highlight>
              </a:rPr>
              <a:t>Make gothic and eerie?????</a:t>
            </a:r>
          </a:p>
        </p:txBody>
      </p:sp>
    </p:spTree>
    <p:extLst>
      <p:ext uri="{BB962C8B-B14F-4D97-AF65-F5344CB8AC3E}">
        <p14:creationId xmlns:p14="http://schemas.microsoft.com/office/powerpoint/2010/main" val="350388421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D07B8-C2E3-4EE1-A6C5-FB734A55B90E}"/>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kern="1200">
                <a:solidFill>
                  <a:schemeClr val="tx1"/>
                </a:solidFill>
                <a:latin typeface="+mj-lt"/>
                <a:ea typeface="+mj-ea"/>
                <a:cs typeface="+mj-cs"/>
              </a:rPr>
              <a:t>Themes; Rebellion, Anger.</a:t>
            </a:r>
          </a:p>
        </p:txBody>
      </p:sp>
      <p:pic>
        <p:nvPicPr>
          <p:cNvPr id="2050" name="Picture 2" descr="How to be angry - Bishop Steven's Blog">
            <a:extLst>
              <a:ext uri="{FF2B5EF4-FFF2-40B4-BE49-F238E27FC236}">
                <a16:creationId xmlns:a16="http://schemas.microsoft.com/office/drawing/2014/main" id="{087F5AFB-062B-4180-A7C6-FCD88A0510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002" r="7939"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unselling Support in Stafford for Anger and Rage Issues">
            <a:extLst>
              <a:ext uri="{FF2B5EF4-FFF2-40B4-BE49-F238E27FC236}">
                <a16:creationId xmlns:a16="http://schemas.microsoft.com/office/drawing/2014/main" id="{DD06B28C-699A-421A-986F-860A55AB86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73" r="18021" b="1"/>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olor Meaning and Psychology – graf1x.com">
            <a:extLst>
              <a:ext uri="{FF2B5EF4-FFF2-40B4-BE49-F238E27FC236}">
                <a16:creationId xmlns:a16="http://schemas.microsoft.com/office/drawing/2014/main" id="{ED9959FE-60D3-4490-8F09-9D7B5CBB1D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792" r="24099"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2056"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B9947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214412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EAC5B5-7D6D-4F69-A06E-3C2063E344EB}"/>
              </a:ext>
            </a:extLst>
          </p:cNvPr>
          <p:cNvSpPr>
            <a:spLocks noGrp="1"/>
          </p:cNvSpPr>
          <p:nvPr>
            <p:ph type="title"/>
          </p:nvPr>
        </p:nvSpPr>
        <p:spPr>
          <a:xfrm>
            <a:off x="6687737" y="1384296"/>
            <a:ext cx="4605340" cy="2387600"/>
          </a:xfrm>
        </p:spPr>
        <p:txBody>
          <a:bodyPr vert="horz" lIns="91440" tIns="45720" rIns="91440" bIns="45720" rtlCol="0" anchor="b">
            <a:normAutofit/>
          </a:bodyPr>
          <a:lstStyle/>
          <a:p>
            <a:r>
              <a:rPr lang="en-US" sz="5000">
                <a:solidFill>
                  <a:schemeClr val="bg1"/>
                </a:solidFill>
              </a:rPr>
              <a:t>Constructing a Victorian scene</a:t>
            </a:r>
          </a:p>
        </p:txBody>
      </p:sp>
      <p:pic>
        <p:nvPicPr>
          <p:cNvPr id="1026" name="Picture 2" descr="How London Changed During the Victorian Period - Londontopia">
            <a:extLst>
              <a:ext uri="{FF2B5EF4-FFF2-40B4-BE49-F238E27FC236}">
                <a16:creationId xmlns:a16="http://schemas.microsoft.com/office/drawing/2014/main" id="{21DD4B05-AAF5-41F1-9FD4-F179A567857B}"/>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8030" r="18738" b="-1"/>
          <a:stretch/>
        </p:blipFill>
        <p:spPr bwMode="auto">
          <a:xfrm>
            <a:off x="47387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1029" name="Rectangle 72">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ectangle 74">
            <a:extLst>
              <a:ext uri="{FF2B5EF4-FFF2-40B4-BE49-F238E27FC236}">
                <a16:creationId xmlns:a16="http://schemas.microsoft.com/office/drawing/2014/main" id="{EF36B2BE-65F4-46E3-AFDD-A9AE9E885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956244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4DA0332-A1D9-48D6-BE1F-4A8295E2234B}"/>
              </a:ext>
            </a:extLst>
          </p:cNvPr>
          <p:cNvPicPr>
            <a:picLocks noChangeAspect="1"/>
          </p:cNvPicPr>
          <p:nvPr/>
        </p:nvPicPr>
        <p:blipFill rotWithShape="1">
          <a:blip r:embed="rId2">
            <a:alphaModFix amt="50000"/>
          </a:blip>
          <a:srcRect t="20475" r="-1" b="-1"/>
          <a:stretch/>
        </p:blipFill>
        <p:spPr>
          <a:xfrm>
            <a:off x="20" y="10"/>
            <a:ext cx="12188931" cy="6857990"/>
          </a:xfrm>
          <a:prstGeom prst="rect">
            <a:avLst/>
          </a:prstGeom>
        </p:spPr>
      </p:pic>
      <p:sp>
        <p:nvSpPr>
          <p:cNvPr id="2" name="Title 1">
            <a:extLst>
              <a:ext uri="{FF2B5EF4-FFF2-40B4-BE49-F238E27FC236}">
                <a16:creationId xmlns:a16="http://schemas.microsoft.com/office/drawing/2014/main" id="{D0581222-8D86-4868-9136-9A1ED0A25FFA}"/>
              </a:ext>
            </a:extLst>
          </p:cNvPr>
          <p:cNvSpPr>
            <a:spLocks noGrp="1"/>
          </p:cNvSpPr>
          <p:nvPr>
            <p:ph type="ctrTitle"/>
          </p:nvPr>
        </p:nvSpPr>
        <p:spPr>
          <a:xfrm>
            <a:off x="1527048" y="1124712"/>
            <a:ext cx="9144000" cy="3063240"/>
          </a:xfrm>
        </p:spPr>
        <p:txBody>
          <a:bodyPr>
            <a:normAutofit/>
          </a:bodyPr>
          <a:lstStyle/>
          <a:p>
            <a:pPr algn="ctr">
              <a:lnSpc>
                <a:spcPct val="90000"/>
              </a:lnSpc>
            </a:pPr>
            <a:r>
              <a:rPr lang="en-GB" sz="6700"/>
              <a:t>Victorian architecture and Construction mood board</a:t>
            </a:r>
          </a:p>
        </p:txBody>
      </p:sp>
    </p:spTree>
    <p:extLst>
      <p:ext uri="{BB962C8B-B14F-4D97-AF65-F5344CB8AC3E}">
        <p14:creationId xmlns:p14="http://schemas.microsoft.com/office/powerpoint/2010/main" val="409896854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B2BDE-0EF4-4F88-8BF2-9261AE0BB95E}"/>
              </a:ext>
            </a:extLst>
          </p:cNvPr>
          <p:cNvSpPr>
            <a:spLocks noGrp="1"/>
          </p:cNvSpPr>
          <p:nvPr>
            <p:ph type="title"/>
          </p:nvPr>
        </p:nvSpPr>
        <p:spPr/>
        <p:txBody>
          <a:bodyPr/>
          <a:lstStyle/>
          <a:p>
            <a:r>
              <a:rPr lang="en-GB" dirty="0"/>
              <a:t>Slums</a:t>
            </a:r>
          </a:p>
        </p:txBody>
      </p:sp>
      <p:sp>
        <p:nvSpPr>
          <p:cNvPr id="3" name="Content Placeholder 2">
            <a:extLst>
              <a:ext uri="{FF2B5EF4-FFF2-40B4-BE49-F238E27FC236}">
                <a16:creationId xmlns:a16="http://schemas.microsoft.com/office/drawing/2014/main" id="{72B67DF6-5583-4F2F-A5E1-F5E78C9D1926}"/>
              </a:ext>
            </a:extLst>
          </p:cNvPr>
          <p:cNvSpPr>
            <a:spLocks noGrp="1"/>
          </p:cNvSpPr>
          <p:nvPr>
            <p:ph idx="1"/>
          </p:nvPr>
        </p:nvSpPr>
        <p:spPr>
          <a:xfrm>
            <a:off x="838200" y="1494321"/>
            <a:ext cx="10515600" cy="2189784"/>
          </a:xfrm>
        </p:spPr>
        <p:txBody>
          <a:bodyPr>
            <a:normAutofit/>
          </a:bodyPr>
          <a:lstStyle/>
          <a:p>
            <a:pPr marL="0" indent="0">
              <a:buNone/>
            </a:pPr>
            <a:r>
              <a:rPr lang="en-GB" sz="1800" b="1" i="0" u="sng" dirty="0">
                <a:solidFill>
                  <a:srgbClr val="333333"/>
                </a:solidFill>
                <a:effectLst/>
                <a:latin typeface="Merriweather"/>
              </a:rPr>
              <a:t>Henry Mayhew,</a:t>
            </a:r>
            <a:br>
              <a:rPr lang="en-GB" sz="1800" b="1" u="sng" dirty="0"/>
            </a:br>
            <a:br>
              <a:rPr lang="en-GB" sz="1800" b="1" u="sng" dirty="0"/>
            </a:br>
            <a:r>
              <a:rPr lang="en-GB" sz="1800" b="1" i="1" u="sng" dirty="0">
                <a:solidFill>
                  <a:srgbClr val="333333"/>
                </a:solidFill>
                <a:effectLst/>
                <a:latin typeface="Source Sans Pro" panose="020B0503030403020204" pitchFamily="34" charset="0"/>
              </a:rPr>
              <a:t>“The pickpockets lodging there consist of handkerchief stealers, shoplifters…Besides pickpockets, there are also lodging in the house speculators in stolen goods…I have known, says my informant, these speculators to wait in the kitchen, walking about with their hands in their pockets till a little fellow would come in with such a thing as a piece of bacon, or a piece of mutton. They would purchase it, and then either retail it amongst the other lodgers in the kitchen or take it to some fence, where they would receive a profit upon it.”</a:t>
            </a:r>
            <a:endParaRPr lang="en-GB" sz="1800" b="1" u="sng" dirty="0"/>
          </a:p>
        </p:txBody>
      </p:sp>
      <p:sp>
        <p:nvSpPr>
          <p:cNvPr id="6" name="TextBox 5">
            <a:extLst>
              <a:ext uri="{FF2B5EF4-FFF2-40B4-BE49-F238E27FC236}">
                <a16:creationId xmlns:a16="http://schemas.microsoft.com/office/drawing/2014/main" id="{68311BA9-A70D-4505-A96F-DD4EB6F90836}"/>
              </a:ext>
            </a:extLst>
          </p:cNvPr>
          <p:cNvSpPr txBox="1"/>
          <p:nvPr/>
        </p:nvSpPr>
        <p:spPr>
          <a:xfrm>
            <a:off x="838200" y="3723862"/>
            <a:ext cx="10015330" cy="1754326"/>
          </a:xfrm>
          <a:prstGeom prst="rect">
            <a:avLst/>
          </a:prstGeom>
          <a:noFill/>
        </p:spPr>
        <p:txBody>
          <a:bodyPr wrap="square" rtlCol="0">
            <a:spAutoFit/>
          </a:bodyPr>
          <a:lstStyle/>
          <a:p>
            <a:r>
              <a:rPr lang="en-GB" b="0" i="0" dirty="0">
                <a:solidFill>
                  <a:srgbClr val="333333"/>
                </a:solidFill>
                <a:effectLst/>
                <a:latin typeface="Merriweather"/>
              </a:rPr>
              <a:t>The Victorian authorities were very happy to </a:t>
            </a:r>
            <a:r>
              <a:rPr lang="en-GB" b="0" i="0" dirty="0">
                <a:solidFill>
                  <a:srgbClr val="333333"/>
                </a:solidFill>
                <a:effectLst/>
                <a:highlight>
                  <a:srgbClr val="00FF00"/>
                </a:highlight>
                <a:latin typeface="Merriweather"/>
              </a:rPr>
              <a:t>hand over the problem of social housing to private landlords. </a:t>
            </a:r>
            <a:r>
              <a:rPr lang="en-GB" b="0" i="0" dirty="0">
                <a:solidFill>
                  <a:srgbClr val="333333"/>
                </a:solidFill>
                <a:effectLst/>
                <a:latin typeface="Merriweather"/>
              </a:rPr>
              <a:t>These men and women – often from </a:t>
            </a:r>
            <a:r>
              <a:rPr lang="en-GB" b="0" i="0" dirty="0">
                <a:solidFill>
                  <a:srgbClr val="333333"/>
                </a:solidFill>
                <a:effectLst/>
                <a:highlight>
                  <a:srgbClr val="00FFFF"/>
                </a:highlight>
                <a:latin typeface="Merriweather"/>
              </a:rPr>
              <a:t>impoverished backgrounds themselves </a:t>
            </a:r>
            <a:r>
              <a:rPr lang="en-GB" b="0" i="0" dirty="0">
                <a:solidFill>
                  <a:srgbClr val="333333"/>
                </a:solidFill>
                <a:effectLst/>
                <a:latin typeface="Merriweather"/>
              </a:rPr>
              <a:t>– were given free rein to control the districts in which they operated, with very little interference. Consequently, they became </a:t>
            </a:r>
            <a:r>
              <a:rPr lang="en-GB" b="0" i="0" dirty="0">
                <a:solidFill>
                  <a:srgbClr val="333333"/>
                </a:solidFill>
                <a:effectLst/>
                <a:highlight>
                  <a:srgbClr val="FF00FF"/>
                </a:highlight>
                <a:latin typeface="Merriweather"/>
              </a:rPr>
              <a:t>the ‘godfathers’ of their territory, providing safe houses for criminals, operating brothels and running illegal gambling rackets</a:t>
            </a:r>
            <a:r>
              <a:rPr lang="en-GB" b="0" i="0" dirty="0">
                <a:solidFill>
                  <a:srgbClr val="333333"/>
                </a:solidFill>
                <a:effectLst/>
                <a:latin typeface="Merriweather"/>
              </a:rPr>
              <a:t>. Any unwelcome attention from an over-zealous policeman was swiftly dealt with by way of a bribes.</a:t>
            </a:r>
            <a:endParaRPr lang="en-GB" dirty="0"/>
          </a:p>
        </p:txBody>
      </p:sp>
      <p:sp>
        <p:nvSpPr>
          <p:cNvPr id="7" name="TextBox 6">
            <a:extLst>
              <a:ext uri="{FF2B5EF4-FFF2-40B4-BE49-F238E27FC236}">
                <a16:creationId xmlns:a16="http://schemas.microsoft.com/office/drawing/2014/main" id="{F59EBBDA-4EB6-457D-A2CE-EB0BCD8F0D5E}"/>
              </a:ext>
            </a:extLst>
          </p:cNvPr>
          <p:cNvSpPr txBox="1"/>
          <p:nvPr/>
        </p:nvSpPr>
        <p:spPr>
          <a:xfrm>
            <a:off x="7275444" y="5647587"/>
            <a:ext cx="4568687" cy="923330"/>
          </a:xfrm>
          <a:prstGeom prst="rect">
            <a:avLst/>
          </a:prstGeom>
          <a:noFill/>
        </p:spPr>
        <p:txBody>
          <a:bodyPr wrap="square" rtlCol="0">
            <a:spAutoFit/>
          </a:bodyPr>
          <a:lstStyle/>
          <a:p>
            <a:r>
              <a:rPr lang="en-GB" dirty="0"/>
              <a:t>Taken from </a:t>
            </a:r>
            <a:r>
              <a:rPr lang="en-GB" dirty="0">
                <a:hlinkClick r:id="rId2"/>
              </a:rPr>
              <a:t>https://www.thehistorypress.co.uk/articles/five-facts-about-london-s-victorian-slums/</a:t>
            </a:r>
            <a:r>
              <a:rPr lang="en-GB" dirty="0"/>
              <a:t> </a:t>
            </a:r>
          </a:p>
        </p:txBody>
      </p:sp>
      <p:sp>
        <p:nvSpPr>
          <p:cNvPr id="8" name="TextBox 7">
            <a:extLst>
              <a:ext uri="{FF2B5EF4-FFF2-40B4-BE49-F238E27FC236}">
                <a16:creationId xmlns:a16="http://schemas.microsoft.com/office/drawing/2014/main" id="{07A3BD4B-4A39-4E6B-B8FE-4BC98213473F}"/>
              </a:ext>
            </a:extLst>
          </p:cNvPr>
          <p:cNvSpPr txBox="1"/>
          <p:nvPr/>
        </p:nvSpPr>
        <p:spPr>
          <a:xfrm>
            <a:off x="2584174" y="5924586"/>
            <a:ext cx="3710609" cy="646331"/>
          </a:xfrm>
          <a:prstGeom prst="rect">
            <a:avLst/>
          </a:prstGeom>
          <a:noFill/>
        </p:spPr>
        <p:txBody>
          <a:bodyPr wrap="square" rtlCol="0">
            <a:spAutoFit/>
          </a:bodyPr>
          <a:lstStyle/>
          <a:p>
            <a:r>
              <a:rPr lang="en-GB" dirty="0"/>
              <a:t>Things highlighted are noted for designs.</a:t>
            </a:r>
          </a:p>
        </p:txBody>
      </p:sp>
    </p:spTree>
    <p:extLst>
      <p:ext uri="{BB962C8B-B14F-4D97-AF65-F5344CB8AC3E}">
        <p14:creationId xmlns:p14="http://schemas.microsoft.com/office/powerpoint/2010/main" val="28770437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5689C2-A41D-4062-A69E-9D4E12E3AA85}"/>
              </a:ext>
            </a:extLst>
          </p:cNvPr>
          <p:cNvSpPr>
            <a:spLocks noGrp="1"/>
          </p:cNvSpPr>
          <p:nvPr>
            <p:ph idx="1"/>
          </p:nvPr>
        </p:nvSpPr>
        <p:spPr>
          <a:xfrm>
            <a:off x="424070" y="172279"/>
            <a:ext cx="10929730" cy="5552661"/>
          </a:xfrm>
        </p:spPr>
        <p:txBody>
          <a:bodyPr>
            <a:normAutofit/>
          </a:bodyPr>
          <a:lstStyle/>
          <a:p>
            <a:pPr marL="0" indent="0">
              <a:buNone/>
            </a:pPr>
            <a:r>
              <a:rPr lang="en-GB" sz="1600" b="0" i="0" dirty="0">
                <a:solidFill>
                  <a:srgbClr val="333333"/>
                </a:solidFill>
                <a:effectLst/>
                <a:latin typeface="Georgia" panose="02040502050405020303" pitchFamily="18" charset="0"/>
              </a:rPr>
              <a:t>Some </a:t>
            </a:r>
            <a:r>
              <a:rPr lang="en-GB" sz="1600" b="0" i="0" dirty="0">
                <a:solidFill>
                  <a:srgbClr val="333333"/>
                </a:solidFill>
                <a:effectLst/>
                <a:highlight>
                  <a:srgbClr val="00FF00"/>
                </a:highlight>
                <a:latin typeface="Georgia" panose="02040502050405020303" pitchFamily="18" charset="0"/>
              </a:rPr>
              <a:t>houses consisted of just two rooms</a:t>
            </a:r>
            <a:r>
              <a:rPr lang="en-GB" sz="1600" b="0" i="0" dirty="0">
                <a:solidFill>
                  <a:srgbClr val="333333"/>
                </a:solidFill>
                <a:effectLst/>
                <a:latin typeface="Georgia" panose="02040502050405020303" pitchFamily="18" charset="0"/>
              </a:rPr>
              <a:t>, one on top of the other; some were </a:t>
            </a:r>
            <a:r>
              <a:rPr lang="en-GB" sz="1600" b="0" i="0" dirty="0">
                <a:solidFill>
                  <a:srgbClr val="333333"/>
                </a:solidFill>
                <a:effectLst/>
                <a:highlight>
                  <a:srgbClr val="FF00FF"/>
                </a:highlight>
                <a:latin typeface="Georgia" panose="02040502050405020303" pitchFamily="18" charset="0"/>
              </a:rPr>
              <a:t>back-to-back with no through ventilation; all shared with neighbouring houses earth-closets built over cesspits, and took their water from a common standpipe. </a:t>
            </a:r>
            <a:r>
              <a:rPr lang="en-GB" sz="1600" b="0" i="0" dirty="0">
                <a:solidFill>
                  <a:srgbClr val="333333"/>
                </a:solidFill>
                <a:effectLst/>
                <a:latin typeface="Georgia" panose="02040502050405020303" pitchFamily="18" charset="0"/>
              </a:rPr>
              <a:t>In such places it </a:t>
            </a:r>
            <a:r>
              <a:rPr lang="en-GB" sz="1600" b="0" i="0" dirty="0">
                <a:solidFill>
                  <a:srgbClr val="333333"/>
                </a:solidFill>
                <a:effectLst/>
                <a:highlight>
                  <a:srgbClr val="00FFFF"/>
                </a:highlight>
                <a:latin typeface="Georgia" panose="02040502050405020303" pitchFamily="18" charset="0"/>
              </a:rPr>
              <a:t>was impossible to keep either bodies or dwellings clean; it was often easier to defecate in the streets, over gratings or in hidden corners than in the filthy crowded privies of the poor.</a:t>
            </a:r>
          </a:p>
          <a:p>
            <a:pPr marL="0" indent="0" algn="l">
              <a:buNone/>
            </a:pPr>
            <a:r>
              <a:rPr lang="en-GB" sz="1600" b="0" i="0" dirty="0">
                <a:solidFill>
                  <a:srgbClr val="333333"/>
                </a:solidFill>
                <a:effectLst/>
                <a:latin typeface="Georgia" panose="02040502050405020303" pitchFamily="18" charset="0"/>
              </a:rPr>
              <a:t>Tyndall’s Buildings and their like may have been the archetypal slums of Victorian London but </a:t>
            </a:r>
            <a:r>
              <a:rPr lang="en-GB" sz="1600" b="0" i="0" dirty="0">
                <a:solidFill>
                  <a:srgbClr val="333333"/>
                </a:solidFill>
                <a:effectLst/>
                <a:highlight>
                  <a:srgbClr val="00FF00"/>
                </a:highlight>
                <a:latin typeface="Georgia" panose="02040502050405020303" pitchFamily="18" charset="0"/>
              </a:rPr>
              <a:t>in fact slums came in many forms. In the early 19th century, as London grew and pressure on house-room increased, any open space – remnants of market gardens, marshy meadows not previously profitable for building, or the grounds of former farmhouses – became valuable terrain for the jerry-builder. These fag-end parcels of London clay would be leased for 21 years or even less, so builders had every incentive to put up hovels that would last no longer than that: without foundations; with dirt floors; with walls just half a brick thick; with yards and streets unpaved and without drains.</a:t>
            </a:r>
          </a:p>
          <a:p>
            <a:pPr marL="0" indent="0" algn="l">
              <a:buNone/>
            </a:pPr>
            <a:r>
              <a:rPr lang="en-GB" sz="1600" b="0" i="0" dirty="0">
                <a:solidFill>
                  <a:srgbClr val="333333"/>
                </a:solidFill>
                <a:effectLst/>
                <a:latin typeface="Georgia" panose="02040502050405020303" pitchFamily="18" charset="0"/>
              </a:rPr>
              <a:t>Such places were slums as soon as they were built. They might be clustered in large numbers in shanty towns which were sometimes named after the entrepreneur who had first developed the land. In London there was Tomlin’s New Town in Paddington; Agar Town, north of Battle Bridge and today’s King’s Cross; and the Potteries, self-built colonies of potters’, brickmakers’ and pig-keepers’ cottages west of Notting Hill.</a:t>
            </a:r>
          </a:p>
          <a:p>
            <a:pPr marL="0" indent="0" algn="l">
              <a:buNone/>
            </a:pPr>
            <a:r>
              <a:rPr lang="en-GB" sz="1600" b="0" i="0" dirty="0">
                <a:solidFill>
                  <a:srgbClr val="333333"/>
                </a:solidFill>
                <a:effectLst/>
                <a:latin typeface="Georgia" panose="02040502050405020303" pitchFamily="18" charset="0"/>
              </a:rPr>
              <a:t>“A Village – Not Picturesque,” was how Mary </a:t>
            </a:r>
            <a:r>
              <a:rPr lang="en-GB" sz="1600" b="0" i="0" dirty="0" err="1">
                <a:solidFill>
                  <a:srgbClr val="333333"/>
                </a:solidFill>
                <a:effectLst/>
                <a:latin typeface="Georgia" panose="02040502050405020303" pitchFamily="18" charset="0"/>
              </a:rPr>
              <a:t>Bayly</a:t>
            </a:r>
            <a:r>
              <a:rPr lang="en-GB" sz="1600" b="0" i="0" dirty="0">
                <a:solidFill>
                  <a:srgbClr val="333333"/>
                </a:solidFill>
                <a:effectLst/>
                <a:latin typeface="Georgia" panose="02040502050405020303" pitchFamily="18" charset="0"/>
              </a:rPr>
              <a:t>, an evangelical ‘bible-woman’ active among the poor of North Kensington, described the Potteries in 1859, citing a passage from </a:t>
            </a:r>
            <a:r>
              <a:rPr lang="en-GB" sz="1600" b="0" i="1" dirty="0">
                <a:solidFill>
                  <a:srgbClr val="333333"/>
                </a:solidFill>
                <a:effectLst/>
                <a:latin typeface="Georgia" panose="02040502050405020303" pitchFamily="18" charset="0"/>
              </a:rPr>
              <a:t>Household Words</a:t>
            </a:r>
            <a:r>
              <a:rPr lang="en-GB" sz="1600" b="0" i="0" dirty="0">
                <a:solidFill>
                  <a:srgbClr val="333333"/>
                </a:solidFill>
                <a:effectLst/>
                <a:latin typeface="Georgia" panose="02040502050405020303" pitchFamily="18" charset="0"/>
              </a:rPr>
              <a:t>, Charles Dickens’s first weekly magazine, to make her point: “</a:t>
            </a:r>
            <a:r>
              <a:rPr lang="en-GB" sz="1600" b="0" i="0" dirty="0">
                <a:solidFill>
                  <a:srgbClr val="333333"/>
                </a:solidFill>
                <a:effectLst/>
                <a:highlight>
                  <a:srgbClr val="FF00FF"/>
                </a:highlight>
                <a:latin typeface="Georgia" panose="02040502050405020303" pitchFamily="18" charset="0"/>
              </a:rPr>
              <a:t>There are foul ditches, open sewers, and defective drains, smelling most offensively… not a drop of clean water can be obtained </a:t>
            </a:r>
            <a:r>
              <a:rPr lang="en-GB" sz="1600" b="0" i="0" dirty="0">
                <a:solidFill>
                  <a:srgbClr val="333333"/>
                </a:solidFill>
                <a:effectLst/>
                <a:latin typeface="Georgia" panose="02040502050405020303" pitchFamily="18" charset="0"/>
              </a:rPr>
              <a:t>– all is charged to saturation with putrescent matter. Wells have been sunk on some of the premises, but they have become</a:t>
            </a:r>
            <a:r>
              <a:rPr lang="en-GB" sz="1600" b="0" i="0" dirty="0">
                <a:solidFill>
                  <a:srgbClr val="333333"/>
                </a:solidFill>
                <a:effectLst/>
                <a:highlight>
                  <a:srgbClr val="00FFFF"/>
                </a:highlight>
                <a:latin typeface="Georgia" panose="02040502050405020303" pitchFamily="18" charset="0"/>
              </a:rPr>
              <a:t>, in many instances, useless, from organic matter soaking into them. In some of the wells the water is perfectly black and fetid. The paint on the window-frames has become black from the action of the sulphuretted hydrogen gas. Nearly all the inhabitants look unhealthy; the women especially complain of sickness and want of appetite; their eyes are sunken, and their skin shrivelled.”</a:t>
            </a:r>
          </a:p>
          <a:p>
            <a:pPr marL="0" indent="0">
              <a:buNone/>
            </a:pPr>
            <a:endParaRPr lang="en-GB" sz="1800" dirty="0"/>
          </a:p>
        </p:txBody>
      </p:sp>
      <p:sp>
        <p:nvSpPr>
          <p:cNvPr id="4" name="TextBox 3">
            <a:extLst>
              <a:ext uri="{FF2B5EF4-FFF2-40B4-BE49-F238E27FC236}">
                <a16:creationId xmlns:a16="http://schemas.microsoft.com/office/drawing/2014/main" id="{ADCA8377-D29D-45DE-9175-96185ED94EBB}"/>
              </a:ext>
            </a:extLst>
          </p:cNvPr>
          <p:cNvSpPr txBox="1"/>
          <p:nvPr/>
        </p:nvSpPr>
        <p:spPr>
          <a:xfrm>
            <a:off x="6281530" y="5722635"/>
            <a:ext cx="5486400" cy="923330"/>
          </a:xfrm>
          <a:prstGeom prst="rect">
            <a:avLst/>
          </a:prstGeom>
          <a:noFill/>
        </p:spPr>
        <p:txBody>
          <a:bodyPr wrap="square" rtlCol="0">
            <a:spAutoFit/>
          </a:bodyPr>
          <a:lstStyle/>
          <a:p>
            <a:r>
              <a:rPr lang="en-GB" dirty="0"/>
              <a:t>Taken from</a:t>
            </a:r>
          </a:p>
          <a:p>
            <a:r>
              <a:rPr lang="en-GB" dirty="0">
                <a:hlinkClick r:id="rId2"/>
              </a:rPr>
              <a:t>https://www.historyextra.com/period/victorian/life-in-19th-century-slums-victorian-londons-homes-from-hell/</a:t>
            </a:r>
            <a:r>
              <a:rPr lang="en-GB" dirty="0"/>
              <a:t> </a:t>
            </a:r>
          </a:p>
        </p:txBody>
      </p:sp>
      <p:sp>
        <p:nvSpPr>
          <p:cNvPr id="6" name="TextBox 5">
            <a:extLst>
              <a:ext uri="{FF2B5EF4-FFF2-40B4-BE49-F238E27FC236}">
                <a16:creationId xmlns:a16="http://schemas.microsoft.com/office/drawing/2014/main" id="{40C31215-7B00-4E9E-84FD-2390557FC526}"/>
              </a:ext>
            </a:extLst>
          </p:cNvPr>
          <p:cNvSpPr txBox="1"/>
          <p:nvPr/>
        </p:nvSpPr>
        <p:spPr>
          <a:xfrm>
            <a:off x="556591" y="6184300"/>
            <a:ext cx="6096000" cy="369332"/>
          </a:xfrm>
          <a:prstGeom prst="rect">
            <a:avLst/>
          </a:prstGeom>
          <a:noFill/>
        </p:spPr>
        <p:txBody>
          <a:bodyPr wrap="square">
            <a:spAutoFit/>
          </a:bodyPr>
          <a:lstStyle/>
          <a:p>
            <a:r>
              <a:rPr lang="en-GB" dirty="0"/>
              <a:t>Things highlighted are noted for designs.</a:t>
            </a:r>
          </a:p>
        </p:txBody>
      </p:sp>
    </p:spTree>
    <p:extLst>
      <p:ext uri="{BB962C8B-B14F-4D97-AF65-F5344CB8AC3E}">
        <p14:creationId xmlns:p14="http://schemas.microsoft.com/office/powerpoint/2010/main" val="319536414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30CDD6-AA5C-4B01-A69F-11BBC1BE4016}"/>
              </a:ext>
            </a:extLst>
          </p:cNvPr>
          <p:cNvSpPr>
            <a:spLocks noGrp="1"/>
          </p:cNvSpPr>
          <p:nvPr>
            <p:ph idx="1"/>
          </p:nvPr>
        </p:nvSpPr>
        <p:spPr>
          <a:xfrm>
            <a:off x="5303520" y="548639"/>
            <a:ext cx="6424654" cy="5958177"/>
          </a:xfrm>
        </p:spPr>
        <p:txBody>
          <a:bodyPr>
            <a:normAutofit fontScale="55000" lnSpcReduction="20000"/>
          </a:bodyPr>
          <a:lstStyle/>
          <a:p>
            <a:pPr algn="l"/>
            <a:r>
              <a:rPr lang="en-GB" sz="3200" b="0" i="1" dirty="0">
                <a:solidFill>
                  <a:srgbClr val="000000"/>
                </a:solidFill>
                <a:effectLst/>
                <a:latin typeface="Arial" panose="020B0604020202020204" pitchFamily="34" charset="0"/>
              </a:rPr>
              <a:t>Victorian</a:t>
            </a:r>
            <a:r>
              <a:rPr lang="en-GB" sz="3200" b="0" i="0" dirty="0">
                <a:solidFill>
                  <a:srgbClr val="000000"/>
                </a:solidFill>
                <a:effectLst/>
                <a:latin typeface="Arial" panose="020B0604020202020204" pitchFamily="34" charset="0"/>
              </a:rPr>
              <a:t> architecture was primarily constructed with </a:t>
            </a:r>
            <a:r>
              <a:rPr lang="en-GB" sz="3200" b="0" i="0" u="none" strike="noStrike" dirty="0">
                <a:solidFill>
                  <a:srgbClr val="0B0080"/>
                </a:solidFill>
                <a:effectLst/>
                <a:latin typeface="Arial" panose="020B0604020202020204" pitchFamily="34" charset="0"/>
                <a:hlinkClick r:id="rId2" tooltip="Brick"/>
              </a:rPr>
              <a:t>brick</a:t>
            </a:r>
            <a:r>
              <a:rPr lang="en-GB" sz="3200" b="0" i="0" dirty="0">
                <a:solidFill>
                  <a:srgbClr val="000000"/>
                </a:solidFill>
                <a:effectLst/>
                <a:latin typeface="Arial" panose="020B0604020202020204" pitchFamily="34" charset="0"/>
              </a:rPr>
              <a:t> and mortar.</a:t>
            </a:r>
          </a:p>
          <a:p>
            <a:pPr algn="l"/>
            <a:r>
              <a:rPr lang="en-GB" sz="3200" b="0" i="0" dirty="0">
                <a:solidFill>
                  <a:srgbClr val="000000"/>
                </a:solidFill>
                <a:effectLst/>
                <a:latin typeface="Arial" panose="020B0604020202020204" pitchFamily="34" charset="0"/>
              </a:rPr>
              <a:t>The </a:t>
            </a:r>
            <a:r>
              <a:rPr lang="en-GB" sz="3200" b="0" i="0" dirty="0">
                <a:solidFill>
                  <a:srgbClr val="000000"/>
                </a:solidFill>
                <a:effectLst/>
                <a:highlight>
                  <a:srgbClr val="FFFF00"/>
                </a:highlight>
                <a:latin typeface="Arial" panose="020B0604020202020204" pitchFamily="34" charset="0"/>
              </a:rPr>
              <a:t>roofing material was typically composed of multiple layers of coal and tar over tongue and groove planking</a:t>
            </a:r>
            <a:r>
              <a:rPr lang="en-GB" sz="3200" b="0" i="0" dirty="0">
                <a:solidFill>
                  <a:srgbClr val="000000"/>
                </a:solidFill>
                <a:effectLst/>
                <a:latin typeface="Arial" panose="020B0604020202020204" pitchFamily="34" charset="0"/>
              </a:rPr>
              <a:t>. Slate, a more expensive and durable roofing material, was also used for high-class homes.</a:t>
            </a:r>
          </a:p>
          <a:p>
            <a:pPr algn="l"/>
            <a:r>
              <a:rPr lang="en-GB" sz="3200" b="0" i="0" dirty="0">
                <a:solidFill>
                  <a:srgbClr val="000000"/>
                </a:solidFill>
                <a:effectLst/>
                <a:latin typeface="Arial" panose="020B0604020202020204" pitchFamily="34" charset="0"/>
              </a:rPr>
              <a:t>The </a:t>
            </a:r>
            <a:r>
              <a:rPr lang="en-GB" sz="3200" b="0" i="0" dirty="0">
                <a:solidFill>
                  <a:srgbClr val="000000"/>
                </a:solidFill>
                <a:effectLst/>
                <a:highlight>
                  <a:srgbClr val="00FFFF"/>
                </a:highlight>
                <a:latin typeface="Arial" panose="020B0604020202020204" pitchFamily="34" charset="0"/>
              </a:rPr>
              <a:t>exterior was clad with wood clapboarding and the use of </a:t>
            </a:r>
            <a:r>
              <a:rPr lang="en-GB" sz="3200" b="0" i="0" u="none" strike="noStrike" dirty="0">
                <a:solidFill>
                  <a:srgbClr val="0B0080"/>
                </a:solidFill>
                <a:effectLst/>
                <a:highlight>
                  <a:srgbClr val="00FFFF"/>
                </a:highlight>
                <a:latin typeface="Arial" panose="020B0604020202020204" pitchFamily="34" charset="0"/>
                <a:hlinkClick r:id="rId3" tooltip="Granite"/>
              </a:rPr>
              <a:t>granite</a:t>
            </a:r>
            <a:r>
              <a:rPr lang="en-GB" sz="3200" b="0" i="0" dirty="0">
                <a:solidFill>
                  <a:srgbClr val="000000"/>
                </a:solidFill>
                <a:effectLst/>
                <a:highlight>
                  <a:srgbClr val="00FFFF"/>
                </a:highlight>
                <a:latin typeface="Arial" panose="020B0604020202020204" pitchFamily="34" charset="0"/>
              </a:rPr>
              <a:t> or other stone blocking, built over pine or oak framing.</a:t>
            </a:r>
          </a:p>
          <a:p>
            <a:pPr algn="l"/>
            <a:r>
              <a:rPr lang="en-GB" sz="3200" b="0" i="0" dirty="0">
                <a:solidFill>
                  <a:srgbClr val="000000"/>
                </a:solidFill>
                <a:effectLst/>
                <a:highlight>
                  <a:srgbClr val="00FF00"/>
                </a:highlight>
                <a:latin typeface="Arial" panose="020B0604020202020204" pitchFamily="34" charset="0"/>
              </a:rPr>
              <a:t>The high-class homes were stone with ashlar (a finely dressed masonry with thin mortar joints) over post and beam construction. When </a:t>
            </a:r>
            <a:r>
              <a:rPr lang="en-GB" sz="3200" b="0" i="0" u="none" strike="noStrike" dirty="0">
                <a:solidFill>
                  <a:srgbClr val="0B0080"/>
                </a:solidFill>
                <a:effectLst/>
                <a:highlight>
                  <a:srgbClr val="00FF00"/>
                </a:highlight>
                <a:latin typeface="Arial" panose="020B0604020202020204" pitchFamily="34" charset="0"/>
                <a:hlinkClick r:id="rId2" tooltip="Brick"/>
              </a:rPr>
              <a:t>brick</a:t>
            </a:r>
            <a:r>
              <a:rPr lang="en-GB" sz="3200" b="0" i="0" dirty="0">
                <a:solidFill>
                  <a:srgbClr val="000000"/>
                </a:solidFill>
                <a:effectLst/>
                <a:highlight>
                  <a:srgbClr val="00FF00"/>
                </a:highlight>
                <a:latin typeface="Arial" panose="020B0604020202020204" pitchFamily="34" charset="0"/>
              </a:rPr>
              <a:t> was used, it was dressed with plaster or stucco. Stone detailing and wrought metals were added for decorative purposes.</a:t>
            </a:r>
          </a:p>
          <a:p>
            <a:pPr algn="l"/>
            <a:r>
              <a:rPr lang="en-GB" sz="3200" b="0" i="0" dirty="0">
                <a:solidFill>
                  <a:srgbClr val="000000"/>
                </a:solidFill>
                <a:effectLst/>
                <a:latin typeface="Arial" panose="020B0604020202020204" pitchFamily="34" charset="0"/>
              </a:rPr>
              <a:t>Blown glass was used for the windows in the early examples of </a:t>
            </a:r>
            <a:r>
              <a:rPr lang="en-GB" sz="3200" b="0" i="1" dirty="0">
                <a:solidFill>
                  <a:srgbClr val="000000"/>
                </a:solidFill>
                <a:effectLst/>
                <a:latin typeface="Arial" panose="020B0604020202020204" pitchFamily="34" charset="0"/>
              </a:rPr>
              <a:t>Victorian</a:t>
            </a:r>
            <a:r>
              <a:rPr lang="en-GB" sz="3200" b="0" i="0" dirty="0">
                <a:solidFill>
                  <a:srgbClr val="000000"/>
                </a:solidFill>
                <a:effectLst/>
                <a:latin typeface="Arial" panose="020B0604020202020204" pitchFamily="34" charset="0"/>
              </a:rPr>
              <a:t> architecture. After innovations in technology, float glass was used in order to have larger windows at a lower cost.</a:t>
            </a:r>
          </a:p>
          <a:p>
            <a:pPr algn="l"/>
            <a:r>
              <a:rPr lang="en-GB" sz="3200" b="0" i="0" dirty="0">
                <a:solidFill>
                  <a:srgbClr val="000000"/>
                </a:solidFill>
                <a:effectLst/>
                <a:latin typeface="Arial" panose="020B0604020202020204" pitchFamily="34" charset="0"/>
              </a:rPr>
              <a:t>The </a:t>
            </a:r>
            <a:r>
              <a:rPr lang="en-GB" sz="3200" b="0" i="0" dirty="0">
                <a:solidFill>
                  <a:srgbClr val="000000"/>
                </a:solidFill>
                <a:effectLst/>
                <a:highlight>
                  <a:srgbClr val="FF00FF"/>
                </a:highlight>
                <a:latin typeface="Arial" panose="020B0604020202020204" pitchFamily="34" charset="0"/>
              </a:rPr>
              <a:t>interiors used a lot of sawn </a:t>
            </a:r>
            <a:r>
              <a:rPr lang="en-GB" sz="3200" b="0" i="0" dirty="0" err="1">
                <a:solidFill>
                  <a:srgbClr val="000000"/>
                </a:solidFill>
                <a:effectLst/>
                <a:highlight>
                  <a:srgbClr val="FF00FF"/>
                </a:highlight>
                <a:latin typeface="Arial" panose="020B0604020202020204" pitchFamily="34" charset="0"/>
              </a:rPr>
              <a:t>paneling</a:t>
            </a:r>
            <a:r>
              <a:rPr lang="en-GB" sz="3200" b="0" i="0" dirty="0">
                <a:solidFill>
                  <a:srgbClr val="000000"/>
                </a:solidFill>
                <a:effectLst/>
                <a:highlight>
                  <a:srgbClr val="FF00FF"/>
                </a:highlight>
                <a:latin typeface="Arial" panose="020B0604020202020204" pitchFamily="34" charset="0"/>
              </a:rPr>
              <a:t> and intricate plaster </a:t>
            </a:r>
            <a:r>
              <a:rPr lang="en-GB" sz="3200" b="0" i="0" dirty="0" err="1">
                <a:solidFill>
                  <a:srgbClr val="000000"/>
                </a:solidFill>
                <a:effectLst/>
                <a:highlight>
                  <a:srgbClr val="FF00FF"/>
                </a:highlight>
                <a:latin typeface="Arial" panose="020B0604020202020204" pitchFamily="34" charset="0"/>
              </a:rPr>
              <a:t>moldings</a:t>
            </a:r>
            <a:r>
              <a:rPr lang="en-GB" sz="3200" b="0" i="0" dirty="0">
                <a:solidFill>
                  <a:srgbClr val="000000"/>
                </a:solidFill>
                <a:effectLst/>
                <a:highlight>
                  <a:srgbClr val="FF00FF"/>
                </a:highlight>
                <a:latin typeface="Arial" panose="020B0604020202020204" pitchFamily="34" charset="0"/>
              </a:rPr>
              <a:t>. The walls were covered in classic wallpaper made from damascene silk, </a:t>
            </a:r>
            <a:r>
              <a:rPr lang="en-GB" sz="3200" b="0" i="0" dirty="0" err="1">
                <a:solidFill>
                  <a:srgbClr val="000000"/>
                </a:solidFill>
                <a:effectLst/>
                <a:highlight>
                  <a:srgbClr val="FF00FF"/>
                </a:highlight>
                <a:latin typeface="Arial" panose="020B0604020202020204" pitchFamily="34" charset="0"/>
              </a:rPr>
              <a:t>moire</a:t>
            </a:r>
            <a:r>
              <a:rPr lang="en-GB" sz="3200" b="0" i="0" dirty="0">
                <a:solidFill>
                  <a:srgbClr val="000000"/>
                </a:solidFill>
                <a:effectLst/>
                <a:highlight>
                  <a:srgbClr val="FF00FF"/>
                </a:highlight>
                <a:latin typeface="Arial" panose="020B0604020202020204" pitchFamily="34" charset="0"/>
              </a:rPr>
              <a:t> silk, linen, paper or felt. </a:t>
            </a:r>
            <a:r>
              <a:rPr lang="en-GB" sz="3200" b="0" i="0" dirty="0">
                <a:solidFill>
                  <a:srgbClr val="000000"/>
                </a:solidFill>
                <a:effectLst/>
                <a:latin typeface="Arial" panose="020B0604020202020204" pitchFamily="34" charset="0"/>
              </a:rPr>
              <a:t>The floors were done with wooden plank, and sometimes marble or terrazzo.</a:t>
            </a:r>
          </a:p>
          <a:p>
            <a:pPr algn="l"/>
            <a:r>
              <a:rPr lang="en-GB" sz="3200" b="0" i="0" dirty="0">
                <a:solidFill>
                  <a:srgbClr val="000000"/>
                </a:solidFill>
                <a:effectLst/>
                <a:latin typeface="Arial" panose="020B0604020202020204" pitchFamily="34" charset="0"/>
              </a:rPr>
              <a:t>Insulation did not exist at this time, so the wall cavity was empty and only the size of material dictated the assembly thickness. </a:t>
            </a:r>
            <a:r>
              <a:rPr lang="en-GB" sz="3200" b="0" i="0" u="none" strike="noStrike" baseline="30000" dirty="0">
                <a:solidFill>
                  <a:srgbClr val="0B0080"/>
                </a:solidFill>
                <a:effectLst/>
                <a:latin typeface="Arial" panose="020B0604020202020204" pitchFamily="34" charset="0"/>
                <a:hlinkClick r:id="rId4"/>
              </a:rPr>
              <a:t>[5</a:t>
            </a:r>
            <a:r>
              <a:rPr lang="en-GB" sz="2000" b="0" i="0" u="none" strike="noStrike" baseline="30000" dirty="0">
                <a:solidFill>
                  <a:srgbClr val="0B0080"/>
                </a:solidFill>
                <a:effectLst/>
                <a:latin typeface="Arial" panose="020B0604020202020204" pitchFamily="34" charset="0"/>
                <a:hlinkClick r:id="rId4"/>
              </a:rPr>
              <a:t>]</a:t>
            </a:r>
            <a:endParaRPr lang="en-GB" sz="2000" b="0" i="0" dirty="0">
              <a:solidFill>
                <a:srgbClr val="000000"/>
              </a:solidFill>
              <a:effectLst/>
              <a:latin typeface="Arial" panose="020B0604020202020204" pitchFamily="34" charset="0"/>
            </a:endParaRPr>
          </a:p>
          <a:p>
            <a:endParaRPr lang="en-GB" dirty="0"/>
          </a:p>
        </p:txBody>
      </p:sp>
      <p:sp>
        <p:nvSpPr>
          <p:cNvPr id="4" name="Text Placeholder 3">
            <a:extLst>
              <a:ext uri="{FF2B5EF4-FFF2-40B4-BE49-F238E27FC236}">
                <a16:creationId xmlns:a16="http://schemas.microsoft.com/office/drawing/2014/main" id="{006BB47D-F1B9-4BC3-968E-EEA10E3C5510}"/>
              </a:ext>
            </a:extLst>
          </p:cNvPr>
          <p:cNvSpPr>
            <a:spLocks noGrp="1"/>
          </p:cNvSpPr>
          <p:nvPr>
            <p:ph type="body" sz="half" idx="2"/>
          </p:nvPr>
        </p:nvSpPr>
        <p:spPr>
          <a:xfrm>
            <a:off x="124170" y="187519"/>
            <a:ext cx="4779133" cy="2158116"/>
          </a:xfrm>
        </p:spPr>
        <p:txBody>
          <a:bodyPr>
            <a:normAutofit/>
          </a:bodyPr>
          <a:lstStyle/>
          <a:p>
            <a:pPr algn="l"/>
            <a:r>
              <a:rPr lang="en-GB" sz="1700" b="0" i="0" dirty="0">
                <a:solidFill>
                  <a:srgbClr val="000000"/>
                </a:solidFill>
                <a:effectLst/>
                <a:latin typeface="Arial" panose="020B0604020202020204" pitchFamily="34" charset="0"/>
              </a:rPr>
              <a:t>Bay Window	Turret</a:t>
            </a:r>
          </a:p>
          <a:p>
            <a:pPr algn="l"/>
            <a:r>
              <a:rPr lang="en-GB" sz="1700" b="0" i="0" dirty="0">
                <a:solidFill>
                  <a:srgbClr val="000000"/>
                </a:solidFill>
                <a:effectLst/>
                <a:latin typeface="Arial" panose="020B0604020202020204" pitchFamily="34" charset="0"/>
              </a:rPr>
              <a:t>Dentil		Mansard Roof</a:t>
            </a:r>
          </a:p>
          <a:p>
            <a:pPr algn="l"/>
            <a:r>
              <a:rPr lang="en-GB" sz="1700" b="0" i="0" dirty="0">
                <a:solidFill>
                  <a:srgbClr val="000000"/>
                </a:solidFill>
                <a:effectLst/>
                <a:latin typeface="Arial" panose="020B0604020202020204" pitchFamily="34" charset="0"/>
              </a:rPr>
              <a:t>Column		Portico</a:t>
            </a:r>
          </a:p>
          <a:p>
            <a:pPr algn="l"/>
            <a:r>
              <a:rPr lang="en-GB" sz="1700" b="0" i="0" dirty="0">
                <a:solidFill>
                  <a:srgbClr val="000000"/>
                </a:solidFill>
                <a:effectLst/>
                <a:latin typeface="Arial" panose="020B0604020202020204" pitchFamily="34" charset="0"/>
              </a:rPr>
              <a:t>Dormer		</a:t>
            </a:r>
            <a:r>
              <a:rPr lang="en-GB" sz="1700" b="0" i="0" dirty="0" err="1">
                <a:solidFill>
                  <a:srgbClr val="000000"/>
                </a:solidFill>
                <a:effectLst/>
                <a:latin typeface="Arial" panose="020B0604020202020204" pitchFamily="34" charset="0"/>
              </a:rPr>
              <a:t>Pendiment</a:t>
            </a:r>
            <a:endParaRPr lang="en-GB" sz="1700" b="0" i="0" dirty="0">
              <a:solidFill>
                <a:srgbClr val="000000"/>
              </a:solidFill>
              <a:effectLst/>
              <a:latin typeface="Arial" panose="020B0604020202020204" pitchFamily="34" charset="0"/>
            </a:endParaRPr>
          </a:p>
          <a:p>
            <a:pPr algn="l"/>
            <a:r>
              <a:rPr lang="en-GB" sz="1700" b="0" i="0" dirty="0">
                <a:solidFill>
                  <a:srgbClr val="000000"/>
                </a:solidFill>
                <a:effectLst/>
                <a:latin typeface="Arial" panose="020B0604020202020204" pitchFamily="34" charset="0"/>
              </a:rPr>
              <a:t>Cornice		Gable</a:t>
            </a:r>
          </a:p>
          <a:p>
            <a:endParaRPr lang="en-GB" dirty="0"/>
          </a:p>
        </p:txBody>
      </p:sp>
      <p:pic>
        <p:nvPicPr>
          <p:cNvPr id="6" name="Picture 2">
            <a:extLst>
              <a:ext uri="{FF2B5EF4-FFF2-40B4-BE49-F238E27FC236}">
                <a16:creationId xmlns:a16="http://schemas.microsoft.com/office/drawing/2014/main" id="{F5468C3D-3065-4F11-96B3-A36905E008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62" y="1935018"/>
            <a:ext cx="2764804" cy="41472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F9C7AF7-6814-48CB-A063-9DC34C8B43AF}"/>
              </a:ext>
            </a:extLst>
          </p:cNvPr>
          <p:cNvSpPr txBox="1"/>
          <p:nvPr/>
        </p:nvSpPr>
        <p:spPr>
          <a:xfrm>
            <a:off x="2902428" y="5747151"/>
            <a:ext cx="2023606" cy="923330"/>
          </a:xfrm>
          <a:prstGeom prst="rect">
            <a:avLst/>
          </a:prstGeom>
          <a:noFill/>
        </p:spPr>
        <p:txBody>
          <a:bodyPr wrap="square">
            <a:spAutoFit/>
          </a:bodyPr>
          <a:lstStyle/>
          <a:p>
            <a:r>
              <a:rPr lang="en-GB" dirty="0"/>
              <a:t>Things highlighted are noted for designs.</a:t>
            </a:r>
          </a:p>
        </p:txBody>
      </p:sp>
    </p:spTree>
    <p:extLst>
      <p:ext uri="{BB962C8B-B14F-4D97-AF65-F5344CB8AC3E}">
        <p14:creationId xmlns:p14="http://schemas.microsoft.com/office/powerpoint/2010/main" val="265377719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6985C2-FC8A-408A-97FD-01C40776B907}"/>
              </a:ext>
            </a:extLst>
          </p:cNvPr>
          <p:cNvSpPr>
            <a:spLocks noGrp="1"/>
          </p:cNvSpPr>
          <p:nvPr>
            <p:ph idx="1"/>
          </p:nvPr>
        </p:nvSpPr>
        <p:spPr>
          <a:xfrm>
            <a:off x="132521" y="159026"/>
            <a:ext cx="11847443" cy="6506817"/>
          </a:xfrm>
        </p:spPr>
        <p:txBody>
          <a:bodyPr>
            <a:noAutofit/>
          </a:bodyPr>
          <a:lstStyle/>
          <a:p>
            <a:pPr marL="0" indent="0">
              <a:buNone/>
            </a:pPr>
            <a:r>
              <a:rPr lang="en-GB" sz="1600" b="1" i="0" dirty="0">
                <a:effectLst/>
                <a:latin typeface="Raleway"/>
              </a:rPr>
              <a:t>Victorian Building Research:</a:t>
            </a:r>
            <a:endParaRPr lang="en-GB" sz="1600" dirty="0">
              <a:latin typeface="Raleway"/>
            </a:endParaRPr>
          </a:p>
          <a:p>
            <a:pPr marL="0" indent="0">
              <a:buNone/>
            </a:pPr>
            <a:r>
              <a:rPr lang="en-GB" sz="1600" b="0" i="0" dirty="0">
                <a:effectLst/>
                <a:latin typeface="Raleway"/>
              </a:rPr>
              <a:t> </a:t>
            </a:r>
            <a:r>
              <a:rPr lang="en-GB" sz="1600" b="1" i="0" dirty="0">
                <a:effectLst/>
                <a:latin typeface="Raleway"/>
              </a:rPr>
              <a:t>Typical Features</a:t>
            </a:r>
            <a:endParaRPr lang="en-GB" sz="1600" b="0" i="0" dirty="0">
              <a:effectLst/>
              <a:latin typeface="Raleway"/>
            </a:endParaRPr>
          </a:p>
          <a:p>
            <a:r>
              <a:rPr lang="en-GB" sz="1600" b="0" i="0" dirty="0">
                <a:effectLst/>
                <a:latin typeface="Raleway"/>
              </a:rPr>
              <a:t>Victorian buildings are quite readily identifiable as a rule, although they show a remarkable variety in their forms of construction. </a:t>
            </a:r>
            <a:r>
              <a:rPr lang="en-GB" sz="1600" b="0" i="0" dirty="0">
                <a:effectLst/>
                <a:highlight>
                  <a:srgbClr val="00FF00"/>
                </a:highlight>
                <a:latin typeface="Raleway"/>
              </a:rPr>
              <a:t>Mass production techniques – and mass transportation </a:t>
            </a:r>
            <a:r>
              <a:rPr lang="en-GB" sz="1600" b="0" i="0" dirty="0">
                <a:effectLst/>
                <a:latin typeface="Raleway"/>
              </a:rPr>
              <a:t>- of many building materials were developing throughout this time, which provided builders and craftsmen with new challenges, and a number of techniques in construction were tried out during this time. The middle classes were burgeoning, and speculative development was increasingly commonplace. It wasn’t all roses, though – this was also the period of the industrial slum; huge areas of terraced housing built on the cheap to house low-paid labourers.</a:t>
            </a:r>
          </a:p>
          <a:p>
            <a:r>
              <a:rPr lang="en-GB" sz="1600" b="0" i="0" dirty="0">
                <a:effectLst/>
                <a:latin typeface="Raleway"/>
              </a:rPr>
              <a:t>There are a variety of styles attributed to Victorian buildings, including the </a:t>
            </a:r>
            <a:r>
              <a:rPr lang="en-GB" sz="1600" b="0" i="0" dirty="0">
                <a:effectLst/>
                <a:highlight>
                  <a:srgbClr val="00FF00"/>
                </a:highlight>
                <a:latin typeface="Raleway"/>
              </a:rPr>
              <a:t>Vernacular, Gothic Revival, Italianate, Arts and Crafts </a:t>
            </a:r>
            <a:r>
              <a:rPr lang="en-GB" sz="1600" b="0" i="0" dirty="0">
                <a:effectLst/>
                <a:latin typeface="Raleway"/>
              </a:rPr>
              <a:t>and so on. We won’t go into the different styles here, but instead concentrate on those aspects that they had in common.</a:t>
            </a:r>
          </a:p>
          <a:p>
            <a:r>
              <a:rPr lang="en-GB" sz="1600" b="0" i="0" dirty="0">
                <a:effectLst/>
                <a:latin typeface="Raleway"/>
              </a:rPr>
              <a:t>Most Victorian buildings have a </a:t>
            </a:r>
            <a:r>
              <a:rPr lang="en-GB" sz="1600" b="0" i="0" dirty="0">
                <a:effectLst/>
                <a:highlight>
                  <a:srgbClr val="FFFF00"/>
                </a:highlight>
                <a:latin typeface="Raleway"/>
              </a:rPr>
              <a:t>square, solid look to them, unsurprising in an era of new industrial engineering</a:t>
            </a:r>
            <a:r>
              <a:rPr lang="en-GB" sz="1600" b="0" i="0" dirty="0">
                <a:effectLst/>
                <a:latin typeface="Raleway"/>
              </a:rPr>
              <a:t>. They were often modelled </a:t>
            </a:r>
            <a:r>
              <a:rPr lang="en-GB" sz="1600" b="0" i="0" dirty="0">
                <a:effectLst/>
                <a:highlight>
                  <a:srgbClr val="FFFF00"/>
                </a:highlight>
                <a:latin typeface="Raleway"/>
              </a:rPr>
              <a:t>on larger townhouses belonging to the wealthy, and so would have a front parlour and a back room, usually off a hallway.</a:t>
            </a:r>
          </a:p>
          <a:p>
            <a:r>
              <a:rPr lang="en-GB" sz="1600" b="0" i="0" dirty="0">
                <a:effectLst/>
                <a:highlight>
                  <a:srgbClr val="FF00FF"/>
                </a:highlight>
                <a:latin typeface="Raleway"/>
              </a:rPr>
              <a:t> Brick was usually the favoured material, although in some towns – such as Bath – it was common for the local stone to be employed to ensure aesthetic harmony with the older buildings</a:t>
            </a:r>
            <a:r>
              <a:rPr lang="en-GB" sz="1600" b="0" i="0" dirty="0">
                <a:effectLst/>
                <a:highlight>
                  <a:srgbClr val="00FFFF"/>
                </a:highlight>
                <a:latin typeface="Raleway"/>
              </a:rPr>
              <a:t>. Where brick was used, it was usually red brick; yellow stocks had been common until the beginning of the nineteenth century</a:t>
            </a:r>
            <a:r>
              <a:rPr lang="en-GB" sz="1600" b="0" i="0" dirty="0">
                <a:effectLst/>
                <a:highlight>
                  <a:srgbClr val="FFFF00"/>
                </a:highlight>
                <a:latin typeface="Raleway"/>
              </a:rPr>
              <a:t> </a:t>
            </a:r>
            <a:r>
              <a:rPr lang="en-GB" sz="1600" b="0" i="0" dirty="0">
                <a:effectLst/>
                <a:latin typeface="Raleway"/>
              </a:rPr>
              <a:t>when mass-production techniques of red bricks made red the more fashionable colour. It is quite common for </a:t>
            </a:r>
            <a:r>
              <a:rPr lang="en-GB" sz="1600" b="0" i="0" dirty="0">
                <a:effectLst/>
                <a:highlight>
                  <a:srgbClr val="808080"/>
                </a:highlight>
                <a:latin typeface="Raleway"/>
              </a:rPr>
              <a:t>the front elevation of Victorian buildings to be built in red brick, often with a fair amount of decoration</a:t>
            </a:r>
            <a:r>
              <a:rPr lang="en-GB" sz="1600" b="0" i="0" dirty="0">
                <a:effectLst/>
                <a:latin typeface="Raleway"/>
              </a:rPr>
              <a:t>, whilst the rear </a:t>
            </a:r>
            <a:r>
              <a:rPr lang="en-GB" sz="1600" b="0" i="0" dirty="0">
                <a:effectLst/>
                <a:highlight>
                  <a:srgbClr val="808080"/>
                </a:highlight>
                <a:latin typeface="Raleway"/>
              </a:rPr>
              <a:t>of the house would be built in yellow brick and without decoration, </a:t>
            </a:r>
            <a:r>
              <a:rPr lang="en-GB" sz="1600" b="0" i="0" dirty="0">
                <a:effectLst/>
                <a:latin typeface="Raleway"/>
              </a:rPr>
              <a:t>to keep the cost down. </a:t>
            </a:r>
            <a:r>
              <a:rPr lang="en-GB" sz="1600" b="0" i="0" dirty="0">
                <a:effectLst/>
                <a:highlight>
                  <a:srgbClr val="808000"/>
                </a:highlight>
                <a:latin typeface="Raleway"/>
              </a:rPr>
              <a:t>Cement mortar was starting to replace lime mortar</a:t>
            </a:r>
            <a:r>
              <a:rPr lang="en-GB" sz="1600" b="0" i="0" dirty="0">
                <a:effectLst/>
                <a:latin typeface="Raleway"/>
              </a:rPr>
              <a:t>, although was not widely used for quite some time</a:t>
            </a:r>
          </a:p>
          <a:p>
            <a:pPr marL="0" indent="0">
              <a:buNone/>
            </a:pPr>
            <a:r>
              <a:rPr lang="en-GB" sz="1600" dirty="0"/>
              <a:t>Taken from </a:t>
            </a:r>
            <a:r>
              <a:rPr lang="en-GB" sz="1600" dirty="0">
                <a:hlinkClick r:id="rId2"/>
              </a:rPr>
              <a:t>https://folio.brighton.ac.uk/user/as620/victorian-building-analysis</a:t>
            </a:r>
            <a:endParaRPr lang="en-GB" sz="1600" dirty="0"/>
          </a:p>
        </p:txBody>
      </p:sp>
      <p:sp>
        <p:nvSpPr>
          <p:cNvPr id="4" name="TextBox 3">
            <a:extLst>
              <a:ext uri="{FF2B5EF4-FFF2-40B4-BE49-F238E27FC236}">
                <a16:creationId xmlns:a16="http://schemas.microsoft.com/office/drawing/2014/main" id="{2D6DF55E-F6F8-4EE3-AA4B-63F2B53CF861}"/>
              </a:ext>
            </a:extLst>
          </p:cNvPr>
          <p:cNvSpPr txBox="1"/>
          <p:nvPr/>
        </p:nvSpPr>
        <p:spPr>
          <a:xfrm>
            <a:off x="5963479" y="6296511"/>
            <a:ext cx="6096000" cy="369332"/>
          </a:xfrm>
          <a:prstGeom prst="rect">
            <a:avLst/>
          </a:prstGeom>
          <a:noFill/>
        </p:spPr>
        <p:txBody>
          <a:bodyPr wrap="square">
            <a:spAutoFit/>
          </a:bodyPr>
          <a:lstStyle/>
          <a:p>
            <a:r>
              <a:rPr lang="en-GB" dirty="0"/>
              <a:t>Things highlighted are noted for designs.</a:t>
            </a:r>
          </a:p>
        </p:txBody>
      </p:sp>
    </p:spTree>
    <p:extLst>
      <p:ext uri="{BB962C8B-B14F-4D97-AF65-F5344CB8AC3E}">
        <p14:creationId xmlns:p14="http://schemas.microsoft.com/office/powerpoint/2010/main" val="350769748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8740-352D-47BB-B089-47AE95DA6A79}"/>
              </a:ext>
            </a:extLst>
          </p:cNvPr>
          <p:cNvSpPr>
            <a:spLocks noGrp="1"/>
          </p:cNvSpPr>
          <p:nvPr>
            <p:ph type="title"/>
          </p:nvPr>
        </p:nvSpPr>
        <p:spPr/>
        <p:txBody>
          <a:bodyPr/>
          <a:lstStyle/>
          <a:p>
            <a:r>
              <a:rPr lang="en-GB" dirty="0"/>
              <a:t>Gothic Revival</a:t>
            </a:r>
          </a:p>
        </p:txBody>
      </p:sp>
      <p:sp>
        <p:nvSpPr>
          <p:cNvPr id="3" name="Content Placeholder 2">
            <a:extLst>
              <a:ext uri="{FF2B5EF4-FFF2-40B4-BE49-F238E27FC236}">
                <a16:creationId xmlns:a16="http://schemas.microsoft.com/office/drawing/2014/main" id="{23AAA75C-55C1-4B13-A755-7979DD94729A}"/>
              </a:ext>
            </a:extLst>
          </p:cNvPr>
          <p:cNvSpPr>
            <a:spLocks noGrp="1"/>
          </p:cNvSpPr>
          <p:nvPr>
            <p:ph idx="1"/>
          </p:nvPr>
        </p:nvSpPr>
        <p:spPr/>
        <p:txBody>
          <a:bodyPr>
            <a:normAutofit/>
          </a:bodyPr>
          <a:lstStyle/>
          <a:p>
            <a:r>
              <a:rPr lang="en-GB" sz="1600" b="1" i="0" dirty="0">
                <a:solidFill>
                  <a:srgbClr val="202122"/>
                </a:solidFill>
                <a:effectLst/>
                <a:latin typeface="Arial" panose="020B0604020202020204" pitchFamily="34" charset="0"/>
              </a:rPr>
              <a:t>Gothic Revival</a:t>
            </a:r>
            <a:r>
              <a:rPr lang="en-GB" sz="1600" b="0" i="0" dirty="0">
                <a:solidFill>
                  <a:srgbClr val="202122"/>
                </a:solidFill>
                <a:effectLst/>
                <a:latin typeface="Arial" panose="020B0604020202020204" pitchFamily="34" charset="0"/>
              </a:rPr>
              <a:t> (also referred to as </a:t>
            </a:r>
            <a:r>
              <a:rPr lang="en-GB" sz="1600" b="1" i="0" dirty="0">
                <a:solidFill>
                  <a:srgbClr val="202122"/>
                </a:solidFill>
                <a:effectLst/>
                <a:latin typeface="Arial" panose="020B0604020202020204" pitchFamily="34" charset="0"/>
              </a:rPr>
              <a:t>Victorian Gothic,</a:t>
            </a:r>
            <a:r>
              <a:rPr lang="en-GB" sz="1600" b="0" i="0" dirty="0">
                <a:solidFill>
                  <a:srgbClr val="202122"/>
                </a:solidFill>
                <a:effectLst/>
                <a:latin typeface="Arial" panose="020B0604020202020204" pitchFamily="34" charset="0"/>
              </a:rPr>
              <a:t> </a:t>
            </a:r>
            <a:r>
              <a:rPr lang="en-GB" sz="1600" b="1" i="0" dirty="0">
                <a:solidFill>
                  <a:srgbClr val="202122"/>
                </a:solidFill>
                <a:effectLst/>
                <a:latin typeface="Arial" panose="020B0604020202020204" pitchFamily="34" charset="0"/>
              </a:rPr>
              <a:t>neo-Gothic,</a:t>
            </a:r>
            <a:r>
              <a:rPr lang="en-GB" sz="1600" b="0" i="0" dirty="0">
                <a:solidFill>
                  <a:srgbClr val="202122"/>
                </a:solidFill>
                <a:effectLst/>
                <a:latin typeface="Arial" panose="020B0604020202020204" pitchFamily="34" charset="0"/>
              </a:rPr>
              <a:t> or </a:t>
            </a:r>
            <a:r>
              <a:rPr lang="en-GB" sz="1600" b="1" i="0" dirty="0" err="1">
                <a:solidFill>
                  <a:srgbClr val="202122"/>
                </a:solidFill>
                <a:effectLst/>
                <a:latin typeface="Arial" panose="020B0604020202020204" pitchFamily="34" charset="0"/>
              </a:rPr>
              <a:t>Gothick</a:t>
            </a:r>
            <a:r>
              <a:rPr lang="en-GB" sz="1600" b="0" i="0" dirty="0">
                <a:solidFill>
                  <a:srgbClr val="202122"/>
                </a:solidFill>
                <a:effectLst/>
                <a:latin typeface="Arial" panose="020B0604020202020204" pitchFamily="34" charset="0"/>
              </a:rPr>
              <a:t>) is an </a:t>
            </a:r>
            <a:r>
              <a:rPr lang="en-GB" sz="1600" b="0" i="0" u="none" strike="noStrike" dirty="0">
                <a:solidFill>
                  <a:srgbClr val="0B0080"/>
                </a:solidFill>
                <a:effectLst/>
                <a:latin typeface="Arial" panose="020B0604020202020204" pitchFamily="34" charset="0"/>
                <a:hlinkClick r:id="rId2" tooltip="Architectural style"/>
              </a:rPr>
              <a:t>architectural movement</a:t>
            </a:r>
            <a:r>
              <a:rPr lang="en-GB" sz="1600" b="0" i="0" dirty="0">
                <a:solidFill>
                  <a:srgbClr val="202122"/>
                </a:solidFill>
                <a:effectLst/>
                <a:latin typeface="Arial" panose="020B0604020202020204" pitchFamily="34" charset="0"/>
              </a:rPr>
              <a:t> that began in the late 1740s in England. Its momentum grew in the early 19th century, when increasingly serious and learned admirers of neo-Gothic styles sought to revive medieval </a:t>
            </a:r>
            <a:r>
              <a:rPr lang="en-GB" sz="1600" b="0" i="0" u="none" strike="noStrike" dirty="0">
                <a:solidFill>
                  <a:srgbClr val="0B0080"/>
                </a:solidFill>
                <a:effectLst/>
                <a:latin typeface="Arial" panose="020B0604020202020204" pitchFamily="34" charset="0"/>
                <a:hlinkClick r:id="rId3" tooltip="Gothic architecture"/>
              </a:rPr>
              <a:t>Gothic architecture</a:t>
            </a:r>
            <a:r>
              <a:rPr lang="en-GB" sz="1600" b="0" i="0" dirty="0">
                <a:solidFill>
                  <a:srgbClr val="202122"/>
                </a:solidFill>
                <a:effectLst/>
                <a:latin typeface="Arial" panose="020B0604020202020204" pitchFamily="34" charset="0"/>
              </a:rPr>
              <a:t>, in contrast to the </a:t>
            </a:r>
            <a:r>
              <a:rPr lang="en-GB" sz="1600" b="0" i="0" u="none" strike="noStrike" dirty="0">
                <a:solidFill>
                  <a:srgbClr val="0B0080"/>
                </a:solidFill>
                <a:effectLst/>
                <a:latin typeface="Arial" panose="020B0604020202020204" pitchFamily="34" charset="0"/>
                <a:hlinkClick r:id="rId4" tooltip="Neoclassical architecture"/>
              </a:rPr>
              <a:t>neoclassical</a:t>
            </a:r>
            <a:r>
              <a:rPr lang="en-GB" sz="1600" b="0" i="0" dirty="0">
                <a:solidFill>
                  <a:srgbClr val="202122"/>
                </a:solidFill>
                <a:effectLst/>
                <a:latin typeface="Arial" panose="020B0604020202020204" pitchFamily="34" charset="0"/>
              </a:rPr>
              <a:t> styles prevalent at the time. Gothic Revival draws features from the original Gothic style, including decorative patterns, </a:t>
            </a:r>
            <a:r>
              <a:rPr lang="en-GB" sz="1600" b="0" i="0" u="none" strike="noStrike" dirty="0">
                <a:solidFill>
                  <a:srgbClr val="0B0080"/>
                </a:solidFill>
                <a:effectLst/>
                <a:latin typeface="Arial" panose="020B0604020202020204" pitchFamily="34" charset="0"/>
                <a:hlinkClick r:id="rId5" tooltip="Finial"/>
              </a:rPr>
              <a:t>finials</a:t>
            </a:r>
            <a:r>
              <a:rPr lang="en-GB" sz="1600" b="0" i="0" dirty="0">
                <a:solidFill>
                  <a:srgbClr val="202122"/>
                </a:solidFill>
                <a:effectLst/>
                <a:latin typeface="Arial" panose="020B0604020202020204" pitchFamily="34" charset="0"/>
              </a:rPr>
              <a:t>, </a:t>
            </a:r>
            <a:r>
              <a:rPr lang="en-GB" sz="1600" b="0" i="0" u="none" strike="noStrike" dirty="0">
                <a:solidFill>
                  <a:srgbClr val="0B0080"/>
                </a:solidFill>
                <a:effectLst/>
                <a:latin typeface="Arial" panose="020B0604020202020204" pitchFamily="34" charset="0"/>
                <a:hlinkClick r:id="rId6" tooltip="Lancet window"/>
              </a:rPr>
              <a:t>lancet windows</a:t>
            </a:r>
            <a:r>
              <a:rPr lang="en-GB" sz="1600" b="0" i="0" dirty="0">
                <a:solidFill>
                  <a:srgbClr val="202122"/>
                </a:solidFill>
                <a:effectLst/>
                <a:latin typeface="Arial" panose="020B0604020202020204" pitchFamily="34" charset="0"/>
              </a:rPr>
              <a:t>, </a:t>
            </a:r>
            <a:r>
              <a:rPr lang="en-GB" sz="1600" b="0" i="0" u="none" strike="noStrike" dirty="0">
                <a:solidFill>
                  <a:srgbClr val="0B0080"/>
                </a:solidFill>
                <a:effectLst/>
                <a:latin typeface="Arial" panose="020B0604020202020204" pitchFamily="34" charset="0"/>
                <a:hlinkClick r:id="rId7" tooltip="Hood mould"/>
              </a:rPr>
              <a:t>hood moulds</a:t>
            </a:r>
            <a:r>
              <a:rPr lang="en-GB" sz="1600" b="0" i="0" dirty="0">
                <a:solidFill>
                  <a:srgbClr val="202122"/>
                </a:solidFill>
                <a:effectLst/>
                <a:latin typeface="Arial" panose="020B0604020202020204" pitchFamily="34" charset="0"/>
              </a:rPr>
              <a:t> and label stops. By the mid-19th century, it was established as the preeminent architectural style in the </a:t>
            </a:r>
            <a:r>
              <a:rPr lang="en-GB" sz="1600" b="0" i="0" u="none" strike="noStrike" dirty="0">
                <a:solidFill>
                  <a:srgbClr val="0B0080"/>
                </a:solidFill>
                <a:effectLst/>
                <a:latin typeface="Arial" panose="020B0604020202020204" pitchFamily="34" charset="0"/>
                <a:hlinkClick r:id="rId8" tooltip="Western world"/>
              </a:rPr>
              <a:t>Western world</a:t>
            </a:r>
            <a:r>
              <a:rPr lang="en-GB" sz="1600" b="0" i="0" dirty="0">
                <a:solidFill>
                  <a:srgbClr val="202122"/>
                </a:solidFill>
                <a:effectLst/>
                <a:latin typeface="Arial" panose="020B0604020202020204" pitchFamily="34" charset="0"/>
              </a:rPr>
              <a:t>.</a:t>
            </a:r>
            <a:endParaRPr lang="en-GB" sz="1600" dirty="0"/>
          </a:p>
        </p:txBody>
      </p:sp>
      <p:sp>
        <p:nvSpPr>
          <p:cNvPr id="4" name="TextBox 3">
            <a:extLst>
              <a:ext uri="{FF2B5EF4-FFF2-40B4-BE49-F238E27FC236}">
                <a16:creationId xmlns:a16="http://schemas.microsoft.com/office/drawing/2014/main" id="{A740B9A1-71DE-42A7-BE5F-D1E3EC1CAF76}"/>
              </a:ext>
            </a:extLst>
          </p:cNvPr>
          <p:cNvSpPr txBox="1"/>
          <p:nvPr/>
        </p:nvSpPr>
        <p:spPr>
          <a:xfrm>
            <a:off x="1086678" y="4452730"/>
            <a:ext cx="9210261" cy="369332"/>
          </a:xfrm>
          <a:prstGeom prst="rect">
            <a:avLst/>
          </a:prstGeom>
          <a:noFill/>
        </p:spPr>
        <p:txBody>
          <a:bodyPr wrap="square" rtlCol="0">
            <a:spAutoFit/>
          </a:bodyPr>
          <a:lstStyle/>
          <a:p>
            <a:r>
              <a:rPr lang="en-GB" b="1" dirty="0">
                <a:latin typeface="Adobe Heiti Std R" panose="020B0400000000000000" pitchFamily="34" charset="-128"/>
                <a:ea typeface="Adobe Heiti Std R" panose="020B0400000000000000" pitchFamily="34" charset="-128"/>
              </a:rPr>
              <a:t>https://www.thoughtco.com/victorian-gothic-house-styles-178207</a:t>
            </a:r>
          </a:p>
        </p:txBody>
      </p:sp>
    </p:spTree>
    <p:extLst>
      <p:ext uri="{BB962C8B-B14F-4D97-AF65-F5344CB8AC3E}">
        <p14:creationId xmlns:p14="http://schemas.microsoft.com/office/powerpoint/2010/main" val="13945750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53218-3A8B-41E2-83AB-618632785A67}"/>
              </a:ext>
            </a:extLst>
          </p:cNvPr>
          <p:cNvSpPr>
            <a:spLocks noGrp="1"/>
          </p:cNvSpPr>
          <p:nvPr>
            <p:ph type="title"/>
          </p:nvPr>
        </p:nvSpPr>
        <p:spPr/>
        <p:txBody>
          <a:bodyPr/>
          <a:lstStyle/>
          <a:p>
            <a:r>
              <a:rPr lang="en-GB" b="0" i="0" dirty="0">
                <a:solidFill>
                  <a:srgbClr val="282828"/>
                </a:solidFill>
                <a:effectLst/>
                <a:latin typeface="Lato"/>
              </a:rPr>
              <a:t>Brick Gothic Revival</a:t>
            </a:r>
            <a:endParaRPr lang="en-GB" dirty="0"/>
          </a:p>
        </p:txBody>
      </p:sp>
      <p:sp>
        <p:nvSpPr>
          <p:cNvPr id="3" name="Content Placeholder 2">
            <a:extLst>
              <a:ext uri="{FF2B5EF4-FFF2-40B4-BE49-F238E27FC236}">
                <a16:creationId xmlns:a16="http://schemas.microsoft.com/office/drawing/2014/main" id="{A7018246-B63A-455B-A3F9-926D9709A082}"/>
              </a:ext>
            </a:extLst>
          </p:cNvPr>
          <p:cNvSpPr>
            <a:spLocks noGrp="1"/>
          </p:cNvSpPr>
          <p:nvPr>
            <p:ph idx="1"/>
          </p:nvPr>
        </p:nvSpPr>
        <p:spPr>
          <a:xfrm>
            <a:off x="271395" y="1917656"/>
            <a:ext cx="5443330" cy="4829225"/>
          </a:xfrm>
        </p:spPr>
        <p:txBody>
          <a:bodyPr/>
          <a:lstStyle/>
          <a:p>
            <a:pPr algn="l" fontAlgn="base"/>
            <a:r>
              <a:rPr lang="en-GB" sz="2000" b="0" i="0" dirty="0">
                <a:solidFill>
                  <a:srgbClr val="282828"/>
                </a:solidFill>
                <a:effectLst/>
                <a:latin typeface="Georgia" panose="02040502050405020303" pitchFamily="18" charset="0"/>
              </a:rPr>
              <a:t>The earliest Victorian Gothic Revival homes were </a:t>
            </a:r>
            <a:r>
              <a:rPr lang="en-GB" sz="2000" b="0" i="0" dirty="0">
                <a:solidFill>
                  <a:srgbClr val="282828"/>
                </a:solidFill>
                <a:effectLst/>
                <a:highlight>
                  <a:srgbClr val="00FF00"/>
                </a:highlight>
                <a:latin typeface="Georgia" panose="02040502050405020303" pitchFamily="18" charset="0"/>
              </a:rPr>
              <a:t>built of stone</a:t>
            </a:r>
            <a:r>
              <a:rPr lang="en-GB" sz="2000" b="0" i="0" dirty="0">
                <a:solidFill>
                  <a:srgbClr val="282828"/>
                </a:solidFill>
                <a:effectLst/>
                <a:latin typeface="Georgia" panose="02040502050405020303" pitchFamily="18" charset="0"/>
              </a:rPr>
              <a:t>. Suggesting the cathedrals of medieval Europe, </a:t>
            </a:r>
            <a:r>
              <a:rPr lang="en-GB" sz="2000" b="0" i="0" dirty="0">
                <a:solidFill>
                  <a:srgbClr val="282828"/>
                </a:solidFill>
                <a:effectLst/>
                <a:highlight>
                  <a:srgbClr val="00FFFF"/>
                </a:highlight>
                <a:latin typeface="Georgia" panose="02040502050405020303" pitchFamily="18" charset="0"/>
              </a:rPr>
              <a:t>these homes had pinnacles and parapets</a:t>
            </a:r>
            <a:r>
              <a:rPr lang="en-GB" sz="2000" b="0" i="0" dirty="0">
                <a:solidFill>
                  <a:srgbClr val="282828"/>
                </a:solidFill>
                <a:effectLst/>
                <a:latin typeface="Georgia" panose="02040502050405020303" pitchFamily="18" charset="0"/>
              </a:rPr>
              <a:t>.</a:t>
            </a:r>
          </a:p>
          <a:p>
            <a:pPr algn="l" fontAlgn="base"/>
            <a:r>
              <a:rPr lang="en-GB" sz="2000" b="0" i="0" dirty="0">
                <a:solidFill>
                  <a:srgbClr val="282828"/>
                </a:solidFill>
                <a:effectLst/>
                <a:latin typeface="Georgia" panose="02040502050405020303" pitchFamily="18" charset="0"/>
              </a:rPr>
              <a:t>Later, more modest Victorian Revival homes were </a:t>
            </a:r>
            <a:r>
              <a:rPr lang="en-GB" sz="2000" b="0" i="0" dirty="0">
                <a:solidFill>
                  <a:srgbClr val="282828"/>
                </a:solidFill>
                <a:effectLst/>
                <a:highlight>
                  <a:srgbClr val="FF00FF"/>
                </a:highlight>
                <a:latin typeface="Georgia" panose="02040502050405020303" pitchFamily="18" charset="0"/>
              </a:rPr>
              <a:t>sometimes constructed of brick with wooden </a:t>
            </a:r>
            <a:r>
              <a:rPr lang="en-GB" sz="2000" b="0" i="0" dirty="0" err="1">
                <a:solidFill>
                  <a:srgbClr val="282828"/>
                </a:solidFill>
                <a:effectLst/>
                <a:highlight>
                  <a:srgbClr val="FF00FF"/>
                </a:highlight>
                <a:latin typeface="Georgia" panose="02040502050405020303" pitchFamily="18" charset="0"/>
              </a:rPr>
              <a:t>trimwork</a:t>
            </a:r>
            <a:r>
              <a:rPr lang="en-GB" sz="2000" b="0" i="0" dirty="0">
                <a:solidFill>
                  <a:srgbClr val="282828"/>
                </a:solidFill>
                <a:effectLst/>
                <a:highlight>
                  <a:srgbClr val="FF00FF"/>
                </a:highlight>
                <a:latin typeface="Georgia" panose="02040502050405020303" pitchFamily="18" charset="0"/>
              </a:rPr>
              <a:t>. </a:t>
            </a:r>
            <a:r>
              <a:rPr lang="en-GB" sz="2000" b="0" i="0" dirty="0">
                <a:solidFill>
                  <a:srgbClr val="282828"/>
                </a:solidFill>
                <a:effectLst/>
                <a:latin typeface="Georgia" panose="02040502050405020303" pitchFamily="18" charset="0"/>
              </a:rPr>
              <a:t>The timely invention of the steam-powered scroll saw meant that builders could add lacy wooden </a:t>
            </a:r>
            <a:r>
              <a:rPr lang="en-GB" sz="2000" b="0" i="0" u="none" strike="noStrike" dirty="0">
                <a:solidFill>
                  <a:srgbClr val="282828"/>
                </a:solidFill>
                <a:effectLst/>
                <a:latin typeface="Georgia" panose="02040502050405020303" pitchFamily="18" charset="0"/>
                <a:hlinkClick r:id="rId2"/>
              </a:rPr>
              <a:t>bargeboards</a:t>
            </a:r>
            <a:r>
              <a:rPr lang="en-GB" sz="2000" b="0" i="0" dirty="0">
                <a:solidFill>
                  <a:srgbClr val="282828"/>
                </a:solidFill>
                <a:effectLst/>
                <a:latin typeface="Georgia" panose="02040502050405020303" pitchFamily="18" charset="0"/>
              </a:rPr>
              <a:t> and other factory-made ornaments.</a:t>
            </a:r>
          </a:p>
          <a:p>
            <a:pPr marL="0" indent="0">
              <a:buNone/>
            </a:pPr>
            <a:endParaRPr lang="en-GB" dirty="0"/>
          </a:p>
        </p:txBody>
      </p:sp>
      <p:pic>
        <p:nvPicPr>
          <p:cNvPr id="2054" name="Picture 6" descr="An Overview of Gothic Revival Architecture">
            <a:extLst>
              <a:ext uri="{FF2B5EF4-FFF2-40B4-BE49-F238E27FC236}">
                <a16:creationId xmlns:a16="http://schemas.microsoft.com/office/drawing/2014/main" id="{D46C0C72-260F-4665-BBF3-1F812B3326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7217" y="2501918"/>
            <a:ext cx="6023388" cy="3990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490824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8A4D5-2A41-4A5E-8431-A53F28F17A93}"/>
              </a:ext>
            </a:extLst>
          </p:cNvPr>
          <p:cNvSpPr>
            <a:spLocks noGrp="1"/>
          </p:cNvSpPr>
          <p:nvPr>
            <p:ph type="title"/>
          </p:nvPr>
        </p:nvSpPr>
        <p:spPr/>
        <p:txBody>
          <a:bodyPr/>
          <a:lstStyle/>
          <a:p>
            <a:r>
              <a:rPr lang="en-GB" b="0" i="0" dirty="0">
                <a:solidFill>
                  <a:srgbClr val="282828"/>
                </a:solidFill>
                <a:effectLst/>
                <a:latin typeface="Lato"/>
              </a:rPr>
              <a:t>Carpenter Gothic Cottages</a:t>
            </a:r>
            <a:endParaRPr lang="en-GB" dirty="0"/>
          </a:p>
        </p:txBody>
      </p:sp>
      <p:sp>
        <p:nvSpPr>
          <p:cNvPr id="3" name="Content Placeholder 2">
            <a:extLst>
              <a:ext uri="{FF2B5EF4-FFF2-40B4-BE49-F238E27FC236}">
                <a16:creationId xmlns:a16="http://schemas.microsoft.com/office/drawing/2014/main" id="{9F4CCE3B-C289-433E-9EE7-9C0CF851DD5F}"/>
              </a:ext>
            </a:extLst>
          </p:cNvPr>
          <p:cNvSpPr>
            <a:spLocks noGrp="1"/>
          </p:cNvSpPr>
          <p:nvPr>
            <p:ph idx="1"/>
          </p:nvPr>
        </p:nvSpPr>
        <p:spPr>
          <a:xfrm>
            <a:off x="0" y="1887256"/>
            <a:ext cx="12192000" cy="2735381"/>
          </a:xfrm>
        </p:spPr>
        <p:txBody>
          <a:bodyPr>
            <a:normAutofit/>
          </a:bodyPr>
          <a:lstStyle/>
          <a:p>
            <a:pPr algn="l" fontAlgn="base"/>
            <a:r>
              <a:rPr lang="en-GB" sz="1900" b="0" i="0" dirty="0">
                <a:solidFill>
                  <a:srgbClr val="282828"/>
                </a:solidFill>
                <a:effectLst/>
                <a:latin typeface="Georgia" panose="02040502050405020303" pitchFamily="18" charset="0"/>
              </a:rPr>
              <a:t>Cottages, smaller than plantation homes,  were often built in populated areas. What these homes lacked in square footage was made up in a more ornate decoration,  A few religious revival groups in the American Northeast built densely clustered groupings — small cottages with lavish gingerbread trim. Methodist camps in Round Lake, New York and Oak Bluffs on Martha's Vineyard in Massachusetts became miniature villages in the Carpenter Gothic style.</a:t>
            </a:r>
          </a:p>
          <a:p>
            <a:pPr algn="l" fontAlgn="base"/>
            <a:r>
              <a:rPr lang="en-GB" sz="1900" b="0" i="0" dirty="0">
                <a:solidFill>
                  <a:srgbClr val="282828"/>
                </a:solidFill>
                <a:effectLst/>
                <a:latin typeface="Georgia" panose="02040502050405020303" pitchFamily="18" charset="0"/>
              </a:rPr>
              <a:t>Meanwhile, builders in towns and urban areas began to apply the fashionable Gothic details to traditional homes that were not, strictly speaking, Gothic at all. Possibly the most lavish example of a Gothic pretender is the Wedding Cake House in Kennebunk, Maine.</a:t>
            </a:r>
          </a:p>
          <a:p>
            <a:pPr marL="0" indent="0">
              <a:buNone/>
            </a:pPr>
            <a:endParaRPr lang="en-GB" dirty="0"/>
          </a:p>
        </p:txBody>
      </p:sp>
      <p:pic>
        <p:nvPicPr>
          <p:cNvPr id="4098" name="Picture 2" descr="50+ Best Carpenter Gothic Cottages images in 2020 | victorian homes, gothic  house, architecture">
            <a:extLst>
              <a:ext uri="{FF2B5EF4-FFF2-40B4-BE49-F238E27FC236}">
                <a16:creationId xmlns:a16="http://schemas.microsoft.com/office/drawing/2014/main" id="{501BD143-E9A6-4AEA-BC63-B4128C24FA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042" y="4622638"/>
            <a:ext cx="2801304" cy="210097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C1212165-6A3E-46FE-9E5D-8CC76E5688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6596" y="4122618"/>
            <a:ext cx="2035074" cy="273538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he Wedding Cake House... - Picture of Wedding Cake House, Kennebunkport -  Tripadvisor">
            <a:extLst>
              <a:ext uri="{FF2B5EF4-FFF2-40B4-BE49-F238E27FC236}">
                <a16:creationId xmlns:a16="http://schemas.microsoft.com/office/drawing/2014/main" id="{F6267C36-D36D-40B3-A980-1C933C6A6B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45339" y="4868781"/>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401025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05A2D-3387-4D03-95D1-41C2AE0B76D8}"/>
              </a:ext>
            </a:extLst>
          </p:cNvPr>
          <p:cNvSpPr>
            <a:spLocks noGrp="1"/>
          </p:cNvSpPr>
          <p:nvPr>
            <p:ph type="title"/>
          </p:nvPr>
        </p:nvSpPr>
        <p:spPr/>
        <p:txBody>
          <a:bodyPr/>
          <a:lstStyle/>
          <a:p>
            <a:r>
              <a:rPr lang="en-GB" b="0" i="0" dirty="0">
                <a:solidFill>
                  <a:srgbClr val="282828"/>
                </a:solidFill>
                <a:effectLst/>
                <a:latin typeface="Lato"/>
              </a:rPr>
              <a:t>Romantic Gothic Revival</a:t>
            </a:r>
            <a:endParaRPr lang="en-GB" dirty="0"/>
          </a:p>
        </p:txBody>
      </p:sp>
      <p:sp>
        <p:nvSpPr>
          <p:cNvPr id="3" name="Content Placeholder 2">
            <a:extLst>
              <a:ext uri="{FF2B5EF4-FFF2-40B4-BE49-F238E27FC236}">
                <a16:creationId xmlns:a16="http://schemas.microsoft.com/office/drawing/2014/main" id="{074F469D-AF60-4F2C-9D57-0821CCAEA309}"/>
              </a:ext>
            </a:extLst>
          </p:cNvPr>
          <p:cNvSpPr>
            <a:spLocks noGrp="1"/>
          </p:cNvSpPr>
          <p:nvPr>
            <p:ph idx="1"/>
          </p:nvPr>
        </p:nvSpPr>
        <p:spPr>
          <a:xfrm>
            <a:off x="304800" y="1977266"/>
            <a:ext cx="11887200" cy="1595694"/>
          </a:xfrm>
        </p:spPr>
        <p:txBody>
          <a:bodyPr>
            <a:noAutofit/>
          </a:bodyPr>
          <a:lstStyle/>
          <a:p>
            <a:pPr algn="l" fontAlgn="base"/>
            <a:r>
              <a:rPr lang="en-GB" sz="1600" b="0" i="0" dirty="0">
                <a:solidFill>
                  <a:srgbClr val="282828"/>
                </a:solidFill>
                <a:effectLst/>
                <a:latin typeface="Georgia" panose="02040502050405020303" pitchFamily="18" charset="0"/>
              </a:rPr>
              <a:t>Between 1840 and 1880, Gothic Revival became a prominent architectural style for both modest residences and churches throughout the United States. The much-beloved Gothic Revival stylings, eye-catching 19th-century architecture have many of these characteristics:</a:t>
            </a:r>
          </a:p>
          <a:p>
            <a:pPr algn="l" fontAlgn="base">
              <a:buFont typeface="Arial" panose="020B0604020202020204" pitchFamily="34" charset="0"/>
              <a:buChar char="•"/>
            </a:pPr>
            <a:r>
              <a:rPr lang="en-GB" sz="1600" b="0" i="0" dirty="0">
                <a:solidFill>
                  <a:srgbClr val="282828"/>
                </a:solidFill>
                <a:effectLst/>
                <a:latin typeface="Georgia" panose="02040502050405020303" pitchFamily="18" charset="0"/>
              </a:rPr>
              <a:t>Pointed windows with decorative tracery</a:t>
            </a:r>
          </a:p>
          <a:p>
            <a:pPr algn="l" fontAlgn="base">
              <a:buFont typeface="Arial" panose="020B0604020202020204" pitchFamily="34" charset="0"/>
              <a:buChar char="•"/>
            </a:pPr>
            <a:r>
              <a:rPr lang="en-GB" sz="1600" b="0" i="0" dirty="0">
                <a:solidFill>
                  <a:srgbClr val="282828"/>
                </a:solidFill>
                <a:effectLst/>
                <a:latin typeface="Georgia" panose="02040502050405020303" pitchFamily="18" charset="0"/>
              </a:rPr>
              <a:t>Grouped chimneys</a:t>
            </a:r>
          </a:p>
          <a:p>
            <a:pPr algn="l" fontAlgn="base">
              <a:buFont typeface="Arial" panose="020B0604020202020204" pitchFamily="34" charset="0"/>
              <a:buChar char="•"/>
            </a:pPr>
            <a:r>
              <a:rPr lang="en-GB" sz="1600" b="0" i="0" dirty="0">
                <a:solidFill>
                  <a:srgbClr val="282828"/>
                </a:solidFill>
                <a:effectLst/>
                <a:latin typeface="Georgia" panose="02040502050405020303" pitchFamily="18" charset="0"/>
              </a:rPr>
              <a:t>Pinnacles</a:t>
            </a:r>
          </a:p>
          <a:p>
            <a:pPr algn="l" fontAlgn="base">
              <a:buFont typeface="Arial" panose="020B0604020202020204" pitchFamily="34" charset="0"/>
              <a:buChar char="•"/>
            </a:pPr>
            <a:r>
              <a:rPr lang="en-GB" sz="1600" b="0" i="0" u="none" strike="noStrike" dirty="0">
                <a:solidFill>
                  <a:srgbClr val="282828"/>
                </a:solidFill>
                <a:effectLst/>
                <a:latin typeface="Georgia" panose="02040502050405020303" pitchFamily="18" charset="0"/>
                <a:hlinkClick r:id="rId2"/>
              </a:rPr>
              <a:t>Battlements</a:t>
            </a:r>
            <a:r>
              <a:rPr lang="en-GB" sz="1600" b="0" i="0" dirty="0">
                <a:solidFill>
                  <a:srgbClr val="282828"/>
                </a:solidFill>
                <a:effectLst/>
                <a:latin typeface="Georgia" panose="02040502050405020303" pitchFamily="18" charset="0"/>
              </a:rPr>
              <a:t> and shaped parapets</a:t>
            </a:r>
          </a:p>
          <a:p>
            <a:pPr algn="l" fontAlgn="base">
              <a:buFont typeface="Arial" panose="020B0604020202020204" pitchFamily="34" charset="0"/>
              <a:buChar char="•"/>
            </a:pPr>
            <a:r>
              <a:rPr lang="en-GB" sz="1600" b="0" i="0" dirty="0">
                <a:solidFill>
                  <a:srgbClr val="282828"/>
                </a:solidFill>
                <a:effectLst/>
                <a:latin typeface="Georgia" panose="02040502050405020303" pitchFamily="18" charset="0"/>
              </a:rPr>
              <a:t>Leaded glass</a:t>
            </a:r>
          </a:p>
          <a:p>
            <a:pPr algn="l" fontAlgn="base">
              <a:buFont typeface="Arial" panose="020B0604020202020204" pitchFamily="34" charset="0"/>
              <a:buChar char="•"/>
            </a:pPr>
            <a:r>
              <a:rPr lang="en-GB" sz="1600" b="0" i="0" dirty="0">
                <a:solidFill>
                  <a:srgbClr val="282828"/>
                </a:solidFill>
                <a:effectLst/>
                <a:latin typeface="Georgia" panose="02040502050405020303" pitchFamily="18" charset="0"/>
              </a:rPr>
              <a:t>Quatrefoil and clover-shaped windows</a:t>
            </a:r>
          </a:p>
          <a:p>
            <a:pPr algn="l" fontAlgn="base">
              <a:buFont typeface="Arial" panose="020B0604020202020204" pitchFamily="34" charset="0"/>
              <a:buChar char="•"/>
            </a:pPr>
            <a:r>
              <a:rPr lang="en-GB" sz="1600" b="0" i="0" u="none" strike="noStrike" dirty="0">
                <a:solidFill>
                  <a:srgbClr val="282828"/>
                </a:solidFill>
                <a:effectLst/>
                <a:latin typeface="Georgia" panose="02040502050405020303" pitchFamily="18" charset="0"/>
                <a:hlinkClick r:id="rId3"/>
              </a:rPr>
              <a:t>Oriel windows</a:t>
            </a:r>
            <a:endParaRPr lang="en-GB" sz="1600" b="0" i="0" dirty="0">
              <a:solidFill>
                <a:srgbClr val="282828"/>
              </a:solidFill>
              <a:effectLst/>
              <a:latin typeface="Georgia" panose="02040502050405020303" pitchFamily="18" charset="0"/>
            </a:endParaRPr>
          </a:p>
          <a:p>
            <a:pPr algn="l" fontAlgn="base">
              <a:buFont typeface="Arial" panose="020B0604020202020204" pitchFamily="34" charset="0"/>
              <a:buChar char="•"/>
            </a:pPr>
            <a:r>
              <a:rPr lang="en-GB" sz="1600" b="0" i="0" dirty="0">
                <a:solidFill>
                  <a:srgbClr val="282828"/>
                </a:solidFill>
                <a:effectLst/>
                <a:latin typeface="Georgia" panose="02040502050405020303" pitchFamily="18" charset="0"/>
              </a:rPr>
              <a:t>Asymmetrical floor plan</a:t>
            </a:r>
          </a:p>
          <a:p>
            <a:pPr algn="l" fontAlgn="base">
              <a:buFont typeface="Arial" panose="020B0604020202020204" pitchFamily="34" charset="0"/>
              <a:buChar char="•"/>
            </a:pPr>
            <a:r>
              <a:rPr lang="en-GB" sz="1600" b="0" i="0" dirty="0">
                <a:solidFill>
                  <a:srgbClr val="282828"/>
                </a:solidFill>
                <a:effectLst/>
                <a:latin typeface="Georgia" panose="02040502050405020303" pitchFamily="18" charset="0"/>
              </a:rPr>
              <a:t>Steeply pitched </a:t>
            </a:r>
            <a:r>
              <a:rPr lang="en-GB" sz="1600" b="0" i="0" u="none" strike="noStrike" dirty="0">
                <a:solidFill>
                  <a:srgbClr val="282828"/>
                </a:solidFill>
                <a:effectLst/>
                <a:latin typeface="Georgia" panose="02040502050405020303" pitchFamily="18" charset="0"/>
                <a:hlinkClick r:id="rId4"/>
              </a:rPr>
              <a:t>gables</a:t>
            </a:r>
            <a:endParaRPr lang="en-GB" sz="1600" b="0" i="0" dirty="0">
              <a:solidFill>
                <a:srgbClr val="282828"/>
              </a:solidFill>
              <a:effectLst/>
              <a:latin typeface="Georgia" panose="02040502050405020303" pitchFamily="18" charset="0"/>
            </a:endParaRPr>
          </a:p>
        </p:txBody>
      </p:sp>
      <p:pic>
        <p:nvPicPr>
          <p:cNvPr id="3076" name="Picture 4" descr="Gothic Revival Architecture Romantic Homes Spooky Edge - House Plans |  #42635">
            <a:extLst>
              <a:ext uri="{FF2B5EF4-FFF2-40B4-BE49-F238E27FC236}">
                <a16:creationId xmlns:a16="http://schemas.microsoft.com/office/drawing/2014/main" id="{56681AF0-D4A8-4E3D-82C0-0C94B53518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47947" y="2552957"/>
            <a:ext cx="2771775" cy="16478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thic Revival | Architectural Styles of America and Europe">
            <a:extLst>
              <a:ext uri="{FF2B5EF4-FFF2-40B4-BE49-F238E27FC236}">
                <a16:creationId xmlns:a16="http://schemas.microsoft.com/office/drawing/2014/main" id="{999FAD6B-11FA-4C27-BBCA-99FF3F53FB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61427" y="4041913"/>
            <a:ext cx="3469146" cy="2598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089262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9FF9-B822-480E-882D-7F8A3FDA8AE0}"/>
              </a:ext>
            </a:extLst>
          </p:cNvPr>
          <p:cNvSpPr>
            <a:spLocks noGrp="1"/>
          </p:cNvSpPr>
          <p:nvPr>
            <p:ph type="title"/>
          </p:nvPr>
        </p:nvSpPr>
        <p:spPr/>
        <p:txBody>
          <a:bodyPr/>
          <a:lstStyle/>
          <a:p>
            <a:r>
              <a:rPr lang="en-GB" dirty="0"/>
              <a:t>Italianate Architecture</a:t>
            </a:r>
          </a:p>
        </p:txBody>
      </p:sp>
      <p:sp>
        <p:nvSpPr>
          <p:cNvPr id="3" name="Content Placeholder 2">
            <a:extLst>
              <a:ext uri="{FF2B5EF4-FFF2-40B4-BE49-F238E27FC236}">
                <a16:creationId xmlns:a16="http://schemas.microsoft.com/office/drawing/2014/main" id="{36BFF784-3C58-4161-81DD-3109C40B9B38}"/>
              </a:ext>
            </a:extLst>
          </p:cNvPr>
          <p:cNvSpPr>
            <a:spLocks noGrp="1"/>
          </p:cNvSpPr>
          <p:nvPr>
            <p:ph idx="1"/>
          </p:nvPr>
        </p:nvSpPr>
        <p:spPr>
          <a:xfrm>
            <a:off x="96079" y="1902880"/>
            <a:ext cx="5059017" cy="4251960"/>
          </a:xfrm>
        </p:spPr>
        <p:txBody>
          <a:bodyPr>
            <a:normAutofit fontScale="55000" lnSpcReduction="20000"/>
          </a:bodyPr>
          <a:lstStyle/>
          <a:p>
            <a:pPr marL="0" indent="0" algn="l">
              <a:buNone/>
            </a:pPr>
            <a:r>
              <a:rPr lang="en-GB" b="0" i="0" dirty="0">
                <a:solidFill>
                  <a:srgbClr val="202122"/>
                </a:solidFill>
                <a:effectLst/>
                <a:latin typeface="Arial" panose="020B0604020202020204" pitchFamily="34" charset="0"/>
              </a:rPr>
              <a:t>	Key visual components of this style include:</a:t>
            </a:r>
            <a:r>
              <a:rPr lang="en-GB" b="0" i="0" u="none" strike="noStrike" baseline="30000" dirty="0">
                <a:solidFill>
                  <a:srgbClr val="0B0080"/>
                </a:solidFill>
                <a:effectLst/>
                <a:latin typeface="Arial" panose="020B0604020202020204" pitchFamily="34" charset="0"/>
                <a:hlinkClick r:id="rId2"/>
              </a:rPr>
              <a:t>[6]</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Low-pitched or </a:t>
            </a:r>
            <a:r>
              <a:rPr lang="en-GB" b="0" i="0" u="none" strike="noStrike" dirty="0">
                <a:solidFill>
                  <a:srgbClr val="0B0080"/>
                </a:solidFill>
                <a:effectLst/>
                <a:latin typeface="Arial" panose="020B0604020202020204" pitchFamily="34" charset="0"/>
                <a:hlinkClick r:id="rId3" tooltip="Flat roof"/>
              </a:rPr>
              <a:t>flat roofs</a:t>
            </a:r>
            <a:r>
              <a:rPr lang="en-GB" b="0" i="0" dirty="0">
                <a:solidFill>
                  <a:srgbClr val="202122"/>
                </a:solidFill>
                <a:effectLst/>
                <a:latin typeface="Arial" panose="020B0604020202020204" pitchFamily="34" charset="0"/>
              </a:rPr>
              <a:t>; roof is frequently </a:t>
            </a:r>
            <a:r>
              <a:rPr lang="en-GB" b="0" i="0" u="none" strike="noStrike" dirty="0">
                <a:solidFill>
                  <a:srgbClr val="0B0080"/>
                </a:solidFill>
                <a:effectLst/>
                <a:latin typeface="Arial" panose="020B0604020202020204" pitchFamily="34" charset="0"/>
                <a:hlinkClick r:id="rId4" tooltip="Hip roof"/>
              </a:rPr>
              <a:t>hipped</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Projecting </a:t>
            </a:r>
            <a:r>
              <a:rPr lang="en-GB" b="0" i="0" u="none" strike="noStrike" dirty="0">
                <a:solidFill>
                  <a:srgbClr val="0B0080"/>
                </a:solidFill>
                <a:effectLst/>
                <a:latin typeface="Arial" panose="020B0604020202020204" pitchFamily="34" charset="0"/>
                <a:hlinkClick r:id="rId5" tooltip="Eaves"/>
              </a:rPr>
              <a:t>eaves</a:t>
            </a:r>
            <a:r>
              <a:rPr lang="en-GB" b="0" i="0" dirty="0">
                <a:solidFill>
                  <a:srgbClr val="202122"/>
                </a:solidFill>
                <a:effectLst/>
                <a:latin typeface="Arial" panose="020B0604020202020204" pitchFamily="34" charset="0"/>
              </a:rPr>
              <a:t> supported by </a:t>
            </a:r>
            <a:r>
              <a:rPr lang="en-GB" b="0" i="0" u="none" strike="noStrike" dirty="0">
                <a:solidFill>
                  <a:srgbClr val="0B0080"/>
                </a:solidFill>
                <a:effectLst/>
                <a:latin typeface="Arial" panose="020B0604020202020204" pitchFamily="34" charset="0"/>
                <a:hlinkClick r:id="rId6" tooltip="Corbel"/>
              </a:rPr>
              <a:t>corbels</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Imposing </a:t>
            </a:r>
            <a:r>
              <a:rPr lang="en-GB" b="0" i="0" u="none" strike="noStrike" dirty="0">
                <a:solidFill>
                  <a:srgbClr val="0B0080"/>
                </a:solidFill>
                <a:effectLst/>
                <a:latin typeface="Arial" panose="020B0604020202020204" pitchFamily="34" charset="0"/>
                <a:hlinkClick r:id="rId7" tooltip="Cornice"/>
              </a:rPr>
              <a:t>cornice</a:t>
            </a:r>
            <a:r>
              <a:rPr lang="en-GB" b="0" i="0" dirty="0">
                <a:solidFill>
                  <a:srgbClr val="202122"/>
                </a:solidFill>
                <a:effectLst/>
                <a:latin typeface="Arial" panose="020B0604020202020204" pitchFamily="34" charset="0"/>
              </a:rPr>
              <a:t> structures</a:t>
            </a:r>
          </a:p>
          <a:p>
            <a:pPr algn="l">
              <a:buFont typeface="Arial" panose="020B0604020202020204" pitchFamily="34" charset="0"/>
              <a:buChar char="•"/>
            </a:pPr>
            <a:r>
              <a:rPr lang="en-GB" b="0" i="0" u="none" strike="noStrike" dirty="0">
                <a:solidFill>
                  <a:srgbClr val="0B0080"/>
                </a:solidFill>
                <a:effectLst/>
                <a:latin typeface="Arial" panose="020B0604020202020204" pitchFamily="34" charset="0"/>
                <a:hlinkClick r:id="rId8" tooltip="Pediment"/>
              </a:rPr>
              <a:t>Pedimented</a:t>
            </a:r>
            <a:r>
              <a:rPr lang="en-GB" b="0" i="0" dirty="0">
                <a:solidFill>
                  <a:srgbClr val="202122"/>
                </a:solidFill>
                <a:effectLst/>
                <a:latin typeface="Arial" panose="020B0604020202020204" pitchFamily="34" charset="0"/>
              </a:rPr>
              <a:t> windows and doors</a:t>
            </a:r>
          </a:p>
          <a:p>
            <a:pPr algn="l">
              <a:buFont typeface="Arial" panose="020B0604020202020204" pitchFamily="34" charset="0"/>
              <a:buChar char="•"/>
            </a:pPr>
            <a:r>
              <a:rPr lang="en-GB" b="0" i="0" dirty="0">
                <a:solidFill>
                  <a:srgbClr val="202122"/>
                </a:solidFill>
                <a:effectLst/>
                <a:latin typeface="Arial" panose="020B0604020202020204" pitchFamily="34" charset="0"/>
              </a:rPr>
              <a:t>Arch-headed, pedimented or </a:t>
            </a:r>
            <a:r>
              <a:rPr lang="en-GB" b="0" i="0" u="none" strike="noStrike" dirty="0" err="1">
                <a:solidFill>
                  <a:srgbClr val="0B0080"/>
                </a:solidFill>
                <a:effectLst/>
                <a:latin typeface="Arial" panose="020B0604020202020204" pitchFamily="34" charset="0"/>
                <a:hlinkClick r:id="rId9" tooltip="Palladian"/>
              </a:rPr>
              <a:t>Serlian</a:t>
            </a:r>
            <a:r>
              <a:rPr lang="en-GB" b="0" i="0" u="none" strike="noStrike" dirty="0">
                <a:solidFill>
                  <a:srgbClr val="0B0080"/>
                </a:solidFill>
                <a:effectLst/>
                <a:latin typeface="Arial" panose="020B0604020202020204" pitchFamily="34" charset="0"/>
                <a:hlinkClick r:id="rId9" tooltip="Palladian"/>
              </a:rPr>
              <a:t> windows</a:t>
            </a:r>
            <a:r>
              <a:rPr lang="en-GB" b="0" i="0" dirty="0">
                <a:solidFill>
                  <a:srgbClr val="202122"/>
                </a:solidFill>
                <a:effectLst/>
                <a:latin typeface="Arial" panose="020B0604020202020204" pitchFamily="34" charset="0"/>
              </a:rPr>
              <a:t> with pronounced </a:t>
            </a:r>
            <a:r>
              <a:rPr lang="en-GB" b="0" i="0" u="none" strike="noStrike" dirty="0">
                <a:solidFill>
                  <a:srgbClr val="0B0080"/>
                </a:solidFill>
                <a:effectLst/>
                <a:latin typeface="Arial" panose="020B0604020202020204" pitchFamily="34" charset="0"/>
                <a:hlinkClick r:id="rId10" tooltip="Architrave"/>
              </a:rPr>
              <a:t>architraves</a:t>
            </a:r>
            <a:r>
              <a:rPr lang="en-GB" b="0" i="0" dirty="0">
                <a:solidFill>
                  <a:srgbClr val="202122"/>
                </a:solidFill>
                <a:effectLst/>
                <a:latin typeface="Arial" panose="020B0604020202020204" pitchFamily="34" charset="0"/>
              </a:rPr>
              <a:t> and </a:t>
            </a:r>
            <a:r>
              <a:rPr lang="en-GB" b="0" i="0" u="none" strike="noStrike" dirty="0">
                <a:solidFill>
                  <a:srgbClr val="0B0080"/>
                </a:solidFill>
                <a:effectLst/>
                <a:latin typeface="Arial" panose="020B0604020202020204" pitchFamily="34" charset="0"/>
                <a:hlinkClick r:id="rId11" tooltip="Archivolt"/>
              </a:rPr>
              <a:t>archivolts</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Tall first floor windows suggesting a </a:t>
            </a:r>
            <a:r>
              <a:rPr lang="en-GB" b="0" i="1" u="none" strike="noStrike" dirty="0">
                <a:solidFill>
                  <a:srgbClr val="0B0080"/>
                </a:solidFill>
                <a:effectLst/>
                <a:latin typeface="Arial" panose="020B0604020202020204" pitchFamily="34" charset="0"/>
                <a:hlinkClick r:id="rId12" tooltip="Piano nobile"/>
              </a:rPr>
              <a:t>piano </a:t>
            </a:r>
            <a:r>
              <a:rPr lang="en-GB" b="0" i="1" u="none" strike="noStrike" dirty="0" err="1">
                <a:solidFill>
                  <a:srgbClr val="0B0080"/>
                </a:solidFill>
                <a:effectLst/>
                <a:latin typeface="Arial" panose="020B0604020202020204" pitchFamily="34" charset="0"/>
                <a:hlinkClick r:id="rId12" tooltip="Piano nobile"/>
              </a:rPr>
              <a:t>nobile</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u="none" strike="noStrike" dirty="0">
                <a:solidFill>
                  <a:srgbClr val="0B0080"/>
                </a:solidFill>
                <a:effectLst/>
                <a:latin typeface="Arial" panose="020B0604020202020204" pitchFamily="34" charset="0"/>
                <a:hlinkClick r:id="rId13" tooltip="Belvedere (structure)"/>
              </a:rPr>
              <a:t>Belvedere</a:t>
            </a:r>
            <a:r>
              <a:rPr lang="en-GB" b="0" i="0" dirty="0">
                <a:solidFill>
                  <a:srgbClr val="202122"/>
                </a:solidFill>
                <a:effectLst/>
                <a:latin typeface="Arial" panose="020B0604020202020204" pitchFamily="34" charset="0"/>
              </a:rPr>
              <a:t> or </a:t>
            </a:r>
            <a:r>
              <a:rPr lang="en-GB" b="0" i="0" u="none" strike="noStrike" dirty="0" err="1">
                <a:solidFill>
                  <a:srgbClr val="0B0080"/>
                </a:solidFill>
                <a:effectLst/>
                <a:latin typeface="Arial" panose="020B0604020202020204" pitchFamily="34" charset="0"/>
                <a:hlinkClick r:id="rId14" tooltip="Machicolation"/>
              </a:rPr>
              <a:t>machicolated</a:t>
            </a:r>
            <a:r>
              <a:rPr lang="en-GB" b="0" i="0" dirty="0">
                <a:solidFill>
                  <a:srgbClr val="202122"/>
                </a:solidFill>
                <a:effectLst/>
                <a:latin typeface="Arial" panose="020B0604020202020204" pitchFamily="34" charset="0"/>
              </a:rPr>
              <a:t> signorial towers</a:t>
            </a:r>
          </a:p>
          <a:p>
            <a:pPr algn="l">
              <a:buFont typeface="Arial" panose="020B0604020202020204" pitchFamily="34" charset="0"/>
              <a:buChar char="•"/>
            </a:pPr>
            <a:r>
              <a:rPr lang="en-GB" b="0" i="0" u="none" strike="noStrike" dirty="0">
                <a:solidFill>
                  <a:srgbClr val="0B0080"/>
                </a:solidFill>
                <a:effectLst/>
                <a:latin typeface="Arial" panose="020B0604020202020204" pitchFamily="34" charset="0"/>
                <a:hlinkClick r:id="rId15" tooltip="Cupola"/>
              </a:rPr>
              <a:t>Cupolas</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u="none" strike="noStrike" dirty="0">
                <a:solidFill>
                  <a:srgbClr val="0B0080"/>
                </a:solidFill>
                <a:effectLst/>
                <a:latin typeface="Arial" panose="020B0604020202020204" pitchFamily="34" charset="0"/>
                <a:hlinkClick r:id="rId16" tooltip="Quoin (architecture)"/>
              </a:rPr>
              <a:t>Quoins</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u="none" strike="noStrike" dirty="0">
                <a:solidFill>
                  <a:srgbClr val="0B0080"/>
                </a:solidFill>
                <a:effectLst/>
                <a:latin typeface="Arial" panose="020B0604020202020204" pitchFamily="34" charset="0"/>
                <a:hlinkClick r:id="rId17" tooltip="Loggia"/>
              </a:rPr>
              <a:t>Loggias</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Balustrades concealing the roof-scape</a:t>
            </a:r>
          </a:p>
        </p:txBody>
      </p:sp>
      <p:pic>
        <p:nvPicPr>
          <p:cNvPr id="1026" name="Picture 2">
            <a:extLst>
              <a:ext uri="{FF2B5EF4-FFF2-40B4-BE49-F238E27FC236}">
                <a16:creationId xmlns:a16="http://schemas.microsoft.com/office/drawing/2014/main" id="{DB6F734E-B78B-48A2-BF5F-777D871040A6}"/>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8494644" y="1974781"/>
            <a:ext cx="3299790" cy="24748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44131311-BB07-4B8A-B225-33758C1C185B}"/>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4611757" y="4020801"/>
            <a:ext cx="3761133" cy="2820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1780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371F1-F840-4ECD-8F8C-779045EB1B35}"/>
              </a:ext>
            </a:extLst>
          </p:cNvPr>
          <p:cNvSpPr>
            <a:spLocks noGrp="1"/>
          </p:cNvSpPr>
          <p:nvPr>
            <p:ph type="title"/>
          </p:nvPr>
        </p:nvSpPr>
        <p:spPr/>
        <p:txBody>
          <a:bodyPr/>
          <a:lstStyle/>
          <a:p>
            <a:r>
              <a:rPr lang="en-GB" dirty="0"/>
              <a:t>Queen Anne Revival</a:t>
            </a:r>
          </a:p>
        </p:txBody>
      </p:sp>
      <p:sp>
        <p:nvSpPr>
          <p:cNvPr id="3" name="Content Placeholder 2">
            <a:extLst>
              <a:ext uri="{FF2B5EF4-FFF2-40B4-BE49-F238E27FC236}">
                <a16:creationId xmlns:a16="http://schemas.microsoft.com/office/drawing/2014/main" id="{E3A929E3-78CA-4DAD-871B-CBA7B553EEC5}"/>
              </a:ext>
            </a:extLst>
          </p:cNvPr>
          <p:cNvSpPr>
            <a:spLocks noGrp="1"/>
          </p:cNvSpPr>
          <p:nvPr>
            <p:ph idx="1"/>
          </p:nvPr>
        </p:nvSpPr>
        <p:spPr>
          <a:xfrm>
            <a:off x="172277" y="1825624"/>
            <a:ext cx="11181523" cy="5032375"/>
          </a:xfrm>
        </p:spPr>
        <p:txBody>
          <a:bodyPr>
            <a:normAutofit fontScale="77500" lnSpcReduction="20000"/>
          </a:bodyPr>
          <a:lstStyle/>
          <a:p>
            <a:pPr algn="l"/>
            <a:r>
              <a:rPr lang="en-GB" b="0" i="0" dirty="0">
                <a:solidFill>
                  <a:srgbClr val="202122"/>
                </a:solidFill>
                <a:effectLst/>
                <a:latin typeface="Arial" panose="020B0604020202020204" pitchFamily="34" charset="0"/>
              </a:rPr>
              <a:t>The British Victorian version of the style empathises more closely with the </a:t>
            </a:r>
            <a:r>
              <a:rPr lang="en-GB" b="0" i="0" u="none" strike="noStrike" dirty="0">
                <a:solidFill>
                  <a:srgbClr val="0B0080"/>
                </a:solidFill>
                <a:effectLst/>
                <a:latin typeface="Arial" panose="020B0604020202020204" pitchFamily="34" charset="0"/>
                <a:hlinkClick r:id="rId2" tooltip="Arts and Crafts movement"/>
              </a:rPr>
              <a:t>Arts and Crafts movement</a:t>
            </a:r>
            <a:r>
              <a:rPr lang="en-GB" b="0" i="0" dirty="0">
                <a:solidFill>
                  <a:srgbClr val="202122"/>
                </a:solidFill>
                <a:effectLst/>
                <a:latin typeface="Arial" panose="020B0604020202020204" pitchFamily="34" charset="0"/>
              </a:rPr>
              <a:t> than does its American counterpart. A good example is </a:t>
            </a:r>
            <a:r>
              <a:rPr lang="en-GB" b="0" i="0" u="none" strike="noStrike" dirty="0" err="1">
                <a:solidFill>
                  <a:srgbClr val="0B0080"/>
                </a:solidFill>
                <a:effectLst/>
                <a:latin typeface="Arial" panose="020B0604020202020204" pitchFamily="34" charset="0"/>
                <a:hlinkClick r:id="rId3" tooltip="Severalls Hospital"/>
              </a:rPr>
              <a:t>Severalls</a:t>
            </a:r>
            <a:r>
              <a:rPr lang="en-GB" b="0" i="0" u="none" strike="noStrike" dirty="0">
                <a:solidFill>
                  <a:srgbClr val="0B0080"/>
                </a:solidFill>
                <a:effectLst/>
                <a:latin typeface="Arial" panose="020B0604020202020204" pitchFamily="34" charset="0"/>
                <a:hlinkClick r:id="rId3" tooltip="Severalls Hospital"/>
              </a:rPr>
              <a:t> Hospital</a:t>
            </a:r>
            <a:r>
              <a:rPr lang="en-GB" b="0" i="0" dirty="0">
                <a:solidFill>
                  <a:srgbClr val="202122"/>
                </a:solidFill>
                <a:effectLst/>
                <a:latin typeface="Arial" panose="020B0604020202020204" pitchFamily="34" charset="0"/>
              </a:rPr>
              <a:t> in Colchester, Essex (1913–1997), now defunct.</a:t>
            </a:r>
          </a:p>
          <a:p>
            <a:pPr algn="l"/>
            <a:r>
              <a:rPr lang="en-GB" b="0" i="0" dirty="0">
                <a:solidFill>
                  <a:srgbClr val="202122"/>
                </a:solidFill>
                <a:effectLst/>
                <a:latin typeface="Arial" panose="020B0604020202020204" pitchFamily="34" charset="0"/>
              </a:rPr>
              <a:t>The historic precedents of the Queen Anne style were broad:</a:t>
            </a:r>
          </a:p>
          <a:p>
            <a:pPr algn="l">
              <a:buFont typeface="Arial" panose="020B0604020202020204" pitchFamily="34" charset="0"/>
              <a:buChar char="•"/>
            </a:pPr>
            <a:r>
              <a:rPr lang="en-GB" b="0" i="0" dirty="0">
                <a:solidFill>
                  <a:srgbClr val="202122"/>
                </a:solidFill>
                <a:effectLst/>
                <a:latin typeface="Arial" panose="020B0604020202020204" pitchFamily="34" charset="0"/>
              </a:rPr>
              <a:t>fine brickwork, often in a warmer, softer finish than the Victorians characteristically used, varied with terracotta panels, or tile-hung upper stories, with crisply-painted white woodwork, or blond limestone detailing</a:t>
            </a:r>
          </a:p>
          <a:p>
            <a:pPr algn="l">
              <a:buFont typeface="Arial" panose="020B0604020202020204" pitchFamily="34" charset="0"/>
              <a:buChar char="•"/>
            </a:pPr>
            <a:r>
              <a:rPr lang="en-GB" b="0" i="0" u="none" strike="noStrike" dirty="0">
                <a:solidFill>
                  <a:srgbClr val="0B0080"/>
                </a:solidFill>
                <a:effectLst/>
                <a:latin typeface="Arial" panose="020B0604020202020204" pitchFamily="34" charset="0"/>
                <a:hlinkClick r:id="rId4" tooltip="Oriel window"/>
              </a:rPr>
              <a:t>oriel windows</a:t>
            </a:r>
            <a:r>
              <a:rPr lang="en-GB" b="0" i="0" dirty="0">
                <a:solidFill>
                  <a:srgbClr val="202122"/>
                </a:solidFill>
                <a:effectLst/>
                <a:latin typeface="Arial" panose="020B0604020202020204" pitchFamily="34" charset="0"/>
              </a:rPr>
              <a:t>, often stacked one above </a:t>
            </a:r>
          </a:p>
          <a:p>
            <a:pPr marL="0" indent="0" algn="l">
              <a:buNone/>
            </a:pPr>
            <a:r>
              <a:rPr lang="en-GB" b="0" i="0" dirty="0">
                <a:solidFill>
                  <a:srgbClr val="202122"/>
                </a:solidFill>
                <a:effectLst/>
                <a:latin typeface="Arial" panose="020B0604020202020204" pitchFamily="34" charset="0"/>
              </a:rPr>
              <a:t> another</a:t>
            </a:r>
          </a:p>
          <a:p>
            <a:pPr algn="l">
              <a:buFont typeface="Arial" panose="020B0604020202020204" pitchFamily="34" charset="0"/>
              <a:buChar char="•"/>
            </a:pPr>
            <a:r>
              <a:rPr lang="en-GB" b="0" i="0" dirty="0">
                <a:solidFill>
                  <a:srgbClr val="202122"/>
                </a:solidFill>
                <a:effectLst/>
                <a:latin typeface="Arial" panose="020B0604020202020204" pitchFamily="34" charset="0"/>
              </a:rPr>
              <a:t>corner towers</a:t>
            </a:r>
          </a:p>
          <a:p>
            <a:pPr algn="l">
              <a:buFont typeface="Arial" panose="020B0604020202020204" pitchFamily="34" charset="0"/>
              <a:buChar char="•"/>
            </a:pPr>
            <a:r>
              <a:rPr lang="en-GB" b="0" i="0" dirty="0">
                <a:solidFill>
                  <a:srgbClr val="202122"/>
                </a:solidFill>
                <a:effectLst/>
                <a:latin typeface="Arial" panose="020B0604020202020204" pitchFamily="34" charset="0"/>
              </a:rPr>
              <a:t>asymmetrical fronts and picturesque massing</a:t>
            </a:r>
          </a:p>
          <a:p>
            <a:pPr algn="l">
              <a:buFont typeface="Arial" panose="020B0604020202020204" pitchFamily="34" charset="0"/>
              <a:buChar char="•"/>
            </a:pPr>
            <a:r>
              <a:rPr lang="en-GB" b="0" i="0" dirty="0">
                <a:solidFill>
                  <a:srgbClr val="202122"/>
                </a:solidFill>
                <a:effectLst/>
                <a:latin typeface="Arial" panose="020B0604020202020204" pitchFamily="34" charset="0"/>
              </a:rPr>
              <a:t>Flemish </a:t>
            </a:r>
            <a:r>
              <a:rPr lang="en-GB" b="0" i="0" u="none" strike="noStrike" dirty="0">
                <a:solidFill>
                  <a:srgbClr val="0B0080"/>
                </a:solidFill>
                <a:effectLst/>
                <a:latin typeface="Arial" panose="020B0604020202020204" pitchFamily="34" charset="0"/>
                <a:hlinkClick r:id="rId5" tooltip="Mannerism"/>
              </a:rPr>
              <a:t>mannerist</a:t>
            </a:r>
            <a:r>
              <a:rPr lang="en-GB" b="0" i="0" dirty="0">
                <a:solidFill>
                  <a:srgbClr val="202122"/>
                </a:solidFill>
                <a:effectLst/>
                <a:latin typeface="Arial" panose="020B0604020202020204" pitchFamily="34" charset="0"/>
              </a:rPr>
              <a:t> sunken panels of </a:t>
            </a:r>
            <a:r>
              <a:rPr lang="en-GB" b="0" i="0" u="none" strike="noStrike" dirty="0">
                <a:solidFill>
                  <a:srgbClr val="0B0080"/>
                </a:solidFill>
                <a:effectLst/>
                <a:latin typeface="Arial" panose="020B0604020202020204" pitchFamily="34" charset="0"/>
                <a:hlinkClick r:id="rId6" tooltip="Strapwork"/>
              </a:rPr>
              <a:t>strapwork</a:t>
            </a:r>
            <a:endParaRPr lang="en-GB" b="0" i="0" dirty="0">
              <a:solidFill>
                <a:srgbClr val="202122"/>
              </a:solidFill>
              <a:effectLst/>
              <a:latin typeface="Arial" panose="020B0604020202020204" pitchFamily="34" charset="0"/>
            </a:endParaRPr>
          </a:p>
          <a:p>
            <a:pPr algn="l">
              <a:buFont typeface="Arial" panose="020B0604020202020204" pitchFamily="34" charset="0"/>
              <a:buChar char="•"/>
            </a:pPr>
            <a:r>
              <a:rPr lang="en-GB" b="0" i="0" dirty="0">
                <a:solidFill>
                  <a:srgbClr val="202122"/>
                </a:solidFill>
                <a:effectLst/>
                <a:latin typeface="Arial" panose="020B0604020202020204" pitchFamily="34" charset="0"/>
              </a:rPr>
              <a:t>deeply shadowed entrances</a:t>
            </a:r>
          </a:p>
          <a:p>
            <a:pPr algn="l">
              <a:buFont typeface="Arial" panose="020B0604020202020204" pitchFamily="34" charset="0"/>
              <a:buChar char="•"/>
            </a:pPr>
            <a:r>
              <a:rPr lang="en-GB" b="0" i="0" dirty="0">
                <a:solidFill>
                  <a:srgbClr val="202122"/>
                </a:solidFill>
                <a:effectLst/>
                <a:latin typeface="Arial" panose="020B0604020202020204" pitchFamily="34" charset="0"/>
              </a:rPr>
              <a:t>broad porches</a:t>
            </a:r>
          </a:p>
          <a:p>
            <a:pPr algn="l">
              <a:buFont typeface="Arial" panose="020B0604020202020204" pitchFamily="34" charset="0"/>
              <a:buChar char="•"/>
            </a:pPr>
            <a:r>
              <a:rPr lang="en-GB" b="0" i="0" dirty="0">
                <a:solidFill>
                  <a:srgbClr val="202122"/>
                </a:solidFill>
                <a:effectLst/>
                <a:latin typeface="Arial" panose="020B0604020202020204" pitchFamily="34" charset="0"/>
              </a:rPr>
              <a:t>overall, a domesticated free Renaissance style</a:t>
            </a:r>
          </a:p>
        </p:txBody>
      </p:sp>
      <p:pic>
        <p:nvPicPr>
          <p:cNvPr id="5122" name="Picture 2" descr="IMG_5798 | Victorian homes, Victorian style homes, Mansions">
            <a:extLst>
              <a:ext uri="{FF2B5EF4-FFF2-40B4-BE49-F238E27FC236}">
                <a16:creationId xmlns:a16="http://schemas.microsoft.com/office/drawing/2014/main" id="{BFAB086B-4CB8-4890-B035-D00F2F30756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55704" y="3901246"/>
            <a:ext cx="3271253" cy="246366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11E06175-525B-49F9-9277-60FB35B089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68656" y="3564558"/>
            <a:ext cx="2095500" cy="2800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831256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20181-A44E-4047-86D7-B8C4CBF32007}"/>
              </a:ext>
            </a:extLst>
          </p:cNvPr>
          <p:cNvSpPr>
            <a:spLocks noGrp="1"/>
          </p:cNvSpPr>
          <p:nvPr>
            <p:ph type="title"/>
          </p:nvPr>
        </p:nvSpPr>
        <p:spPr/>
        <p:txBody>
          <a:bodyPr>
            <a:normAutofit/>
          </a:bodyPr>
          <a:lstStyle/>
          <a:p>
            <a:r>
              <a:rPr lang="en-GB" dirty="0"/>
              <a:t>Links to more references for architecture styles.</a:t>
            </a:r>
          </a:p>
        </p:txBody>
      </p:sp>
      <p:sp>
        <p:nvSpPr>
          <p:cNvPr id="3" name="Content Placeholder 2">
            <a:extLst>
              <a:ext uri="{FF2B5EF4-FFF2-40B4-BE49-F238E27FC236}">
                <a16:creationId xmlns:a16="http://schemas.microsoft.com/office/drawing/2014/main" id="{76DE443B-262B-4E9E-BB77-8F86021EE0C0}"/>
              </a:ext>
            </a:extLst>
          </p:cNvPr>
          <p:cNvSpPr>
            <a:spLocks noGrp="1"/>
          </p:cNvSpPr>
          <p:nvPr>
            <p:ph idx="1"/>
          </p:nvPr>
        </p:nvSpPr>
        <p:spPr/>
        <p:txBody>
          <a:bodyPr/>
          <a:lstStyle/>
          <a:p>
            <a:r>
              <a:rPr lang="en-GB" dirty="0">
                <a:hlinkClick r:id="rId2"/>
              </a:rPr>
              <a:t>https://iammodernman.wordpress.com/2011/05/16/english-renaissance-tudor-elizabethan-and-jacobean/</a:t>
            </a:r>
            <a:r>
              <a:rPr lang="en-GB" dirty="0"/>
              <a:t> </a:t>
            </a:r>
          </a:p>
        </p:txBody>
      </p:sp>
    </p:spTree>
    <p:extLst>
      <p:ext uri="{BB962C8B-B14F-4D97-AF65-F5344CB8AC3E}">
        <p14:creationId xmlns:p14="http://schemas.microsoft.com/office/powerpoint/2010/main" val="172169088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im Realities of Life in London's 19th Century Slums | London history,  Victorian london, London life">
            <a:extLst>
              <a:ext uri="{FF2B5EF4-FFF2-40B4-BE49-F238E27FC236}">
                <a16:creationId xmlns:a16="http://schemas.microsoft.com/office/drawing/2014/main" id="{606C4A89-2C83-483A-865F-95834532FA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860" y="197540"/>
            <a:ext cx="3635652" cy="24953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lums - The British Library">
            <a:extLst>
              <a:ext uri="{FF2B5EF4-FFF2-40B4-BE49-F238E27FC236}">
                <a16:creationId xmlns:a16="http://schemas.microsoft.com/office/drawing/2014/main" id="{44E7CA98-F522-405C-9171-C6201EB047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7899" y="112643"/>
            <a:ext cx="4269241" cy="23907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lums, squalor and salvation">
            <a:extLst>
              <a:ext uri="{FF2B5EF4-FFF2-40B4-BE49-F238E27FC236}">
                <a16:creationId xmlns:a16="http://schemas.microsoft.com/office/drawing/2014/main" id="{576068C8-7220-4C06-9EEE-90DC1D3CC0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110" y="4251115"/>
            <a:ext cx="3258235" cy="240934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orgotten maps of Manchester slums restored and available to view">
            <a:extLst>
              <a:ext uri="{FF2B5EF4-FFF2-40B4-BE49-F238E27FC236}">
                <a16:creationId xmlns:a16="http://schemas.microsoft.com/office/drawing/2014/main" id="{44863253-13A2-49F5-892F-9AAD6D3124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12696" y="4318812"/>
            <a:ext cx="3159194" cy="243109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Remarkable black-and-white pics show barefoot kids living in Glasgow slums  in Victorian era">
            <a:extLst>
              <a:ext uri="{FF2B5EF4-FFF2-40B4-BE49-F238E27FC236}">
                <a16:creationId xmlns:a16="http://schemas.microsoft.com/office/drawing/2014/main" id="{5593EB8E-F283-4BDC-88B2-C047C866B20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51114" y="316047"/>
            <a:ext cx="1914525" cy="239077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Victorian London's Slums : UrbanHell">
            <a:extLst>
              <a:ext uri="{FF2B5EF4-FFF2-40B4-BE49-F238E27FC236}">
                <a16:creationId xmlns:a16="http://schemas.microsoft.com/office/drawing/2014/main" id="{72A7DFE0-AA31-42F5-8F8E-2ABDECB19B9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07844" y="230322"/>
            <a:ext cx="1847850" cy="247650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Inside the dark reality of life inside the Victorian slums">
            <a:extLst>
              <a:ext uri="{FF2B5EF4-FFF2-40B4-BE49-F238E27FC236}">
                <a16:creationId xmlns:a16="http://schemas.microsoft.com/office/drawing/2014/main" id="{77CC3021-1901-4A93-908E-7355401CE4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38706" y="4183960"/>
            <a:ext cx="3159193" cy="24093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7CF04B-5205-4935-B268-ACA6257E2959}"/>
              </a:ext>
            </a:extLst>
          </p:cNvPr>
          <p:cNvSpPr txBox="1"/>
          <p:nvPr/>
        </p:nvSpPr>
        <p:spPr>
          <a:xfrm>
            <a:off x="2809461" y="2981739"/>
            <a:ext cx="3909391" cy="923330"/>
          </a:xfrm>
          <a:prstGeom prst="rect">
            <a:avLst/>
          </a:prstGeom>
          <a:noFill/>
        </p:spPr>
        <p:txBody>
          <a:bodyPr wrap="square" rtlCol="0">
            <a:spAutoFit/>
          </a:bodyPr>
          <a:lstStyle/>
          <a:p>
            <a:r>
              <a:rPr lang="en-GB" dirty="0"/>
              <a:t>Using distressed and worn wallpaper &amp; other materials, could make the buildings unloved and appear slum like</a:t>
            </a:r>
          </a:p>
        </p:txBody>
      </p:sp>
    </p:spTree>
    <p:extLst>
      <p:ext uri="{BB962C8B-B14F-4D97-AF65-F5344CB8AC3E}">
        <p14:creationId xmlns:p14="http://schemas.microsoft.com/office/powerpoint/2010/main" val="376698335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49827-CA7B-4F57-B8DC-F45C84E299B0}"/>
              </a:ext>
            </a:extLst>
          </p:cNvPr>
          <p:cNvSpPr>
            <a:spLocks noGrp="1"/>
          </p:cNvSpPr>
          <p:nvPr>
            <p:ph type="title"/>
          </p:nvPr>
        </p:nvSpPr>
        <p:spPr>
          <a:xfrm>
            <a:off x="839788" y="0"/>
            <a:ext cx="10515600" cy="1021660"/>
          </a:xfrm>
        </p:spPr>
        <p:txBody>
          <a:bodyPr/>
          <a:lstStyle/>
          <a:p>
            <a:pPr algn="ctr"/>
            <a:r>
              <a:rPr lang="en-GB" dirty="0"/>
              <a:t>In conclusion</a:t>
            </a:r>
          </a:p>
        </p:txBody>
      </p:sp>
      <p:sp>
        <p:nvSpPr>
          <p:cNvPr id="3" name="Text Placeholder 2">
            <a:extLst>
              <a:ext uri="{FF2B5EF4-FFF2-40B4-BE49-F238E27FC236}">
                <a16:creationId xmlns:a16="http://schemas.microsoft.com/office/drawing/2014/main" id="{098F2CA2-D19A-46B7-9F02-9B9F574C6A9C}"/>
              </a:ext>
            </a:extLst>
          </p:cNvPr>
          <p:cNvSpPr>
            <a:spLocks noGrp="1"/>
          </p:cNvSpPr>
          <p:nvPr>
            <p:ph type="body" idx="1"/>
          </p:nvPr>
        </p:nvSpPr>
        <p:spPr>
          <a:xfrm>
            <a:off x="836612" y="714480"/>
            <a:ext cx="5157787" cy="823912"/>
          </a:xfrm>
        </p:spPr>
        <p:txBody>
          <a:bodyPr/>
          <a:lstStyle/>
          <a:p>
            <a:pPr algn="ctr"/>
            <a:r>
              <a:rPr lang="en-GB" dirty="0"/>
              <a:t>Slum</a:t>
            </a:r>
          </a:p>
        </p:txBody>
      </p:sp>
      <p:sp>
        <p:nvSpPr>
          <p:cNvPr id="4" name="Content Placeholder 3">
            <a:extLst>
              <a:ext uri="{FF2B5EF4-FFF2-40B4-BE49-F238E27FC236}">
                <a16:creationId xmlns:a16="http://schemas.microsoft.com/office/drawing/2014/main" id="{AC76D803-8A1C-41F7-8C1C-AEDFA7CD9CA3}"/>
              </a:ext>
            </a:extLst>
          </p:cNvPr>
          <p:cNvSpPr>
            <a:spLocks noGrp="1"/>
          </p:cNvSpPr>
          <p:nvPr>
            <p:ph sz="half" idx="2"/>
          </p:nvPr>
        </p:nvSpPr>
        <p:spPr>
          <a:xfrm>
            <a:off x="320881" y="1586705"/>
            <a:ext cx="5183187" cy="4893607"/>
          </a:xfrm>
        </p:spPr>
        <p:txBody>
          <a:bodyPr>
            <a:normAutofit/>
          </a:bodyPr>
          <a:lstStyle/>
          <a:p>
            <a:r>
              <a:rPr lang="en-GB" sz="2000" dirty="0"/>
              <a:t>Crime stricken ( In my mind, worn out and not maintained)</a:t>
            </a:r>
          </a:p>
          <a:p>
            <a:r>
              <a:rPr lang="en-GB" sz="2000" dirty="0"/>
              <a:t>Small (2 room flat)</a:t>
            </a:r>
          </a:p>
          <a:p>
            <a:r>
              <a:rPr lang="en-GB" sz="2000" dirty="0"/>
              <a:t>Cess pits and open sewers</a:t>
            </a:r>
          </a:p>
          <a:p>
            <a:r>
              <a:rPr lang="en-GB" sz="2000" dirty="0"/>
              <a:t>Hastily built (only to last 20 years at most)</a:t>
            </a:r>
          </a:p>
          <a:p>
            <a:r>
              <a:rPr lang="en-GB" sz="2000" dirty="0"/>
              <a:t>Unpaved streets</a:t>
            </a:r>
          </a:p>
          <a:p>
            <a:endParaRPr lang="en-GB" sz="2000" dirty="0"/>
          </a:p>
          <a:p>
            <a:endParaRPr lang="en-GB" sz="2000" dirty="0"/>
          </a:p>
          <a:p>
            <a:endParaRPr lang="en-GB" sz="2000" dirty="0"/>
          </a:p>
          <a:p>
            <a:pPr marL="0" indent="0">
              <a:buNone/>
            </a:pPr>
            <a:endParaRPr lang="en-GB" sz="2000" dirty="0"/>
          </a:p>
          <a:p>
            <a:pPr marL="0" indent="0">
              <a:buNone/>
            </a:pPr>
            <a:r>
              <a:rPr lang="en-GB" sz="2000" dirty="0"/>
              <a:t>To me it would look jagged, rough, uneven. With debris around the buildings.</a:t>
            </a:r>
          </a:p>
        </p:txBody>
      </p:sp>
      <p:sp>
        <p:nvSpPr>
          <p:cNvPr id="5" name="Text Placeholder 4">
            <a:extLst>
              <a:ext uri="{FF2B5EF4-FFF2-40B4-BE49-F238E27FC236}">
                <a16:creationId xmlns:a16="http://schemas.microsoft.com/office/drawing/2014/main" id="{079E904B-1EDF-4A38-B731-254C339CCFDB}"/>
              </a:ext>
            </a:extLst>
          </p:cNvPr>
          <p:cNvSpPr>
            <a:spLocks noGrp="1"/>
          </p:cNvSpPr>
          <p:nvPr>
            <p:ph type="body" sz="quarter" idx="3"/>
          </p:nvPr>
        </p:nvSpPr>
        <p:spPr>
          <a:xfrm>
            <a:off x="6197603" y="714480"/>
            <a:ext cx="5183188" cy="823912"/>
          </a:xfrm>
        </p:spPr>
        <p:txBody>
          <a:bodyPr/>
          <a:lstStyle/>
          <a:p>
            <a:pPr algn="ctr"/>
            <a:r>
              <a:rPr lang="en-GB" dirty="0"/>
              <a:t>High end architecture </a:t>
            </a:r>
          </a:p>
        </p:txBody>
      </p:sp>
      <p:sp>
        <p:nvSpPr>
          <p:cNvPr id="6" name="Content Placeholder 5">
            <a:extLst>
              <a:ext uri="{FF2B5EF4-FFF2-40B4-BE49-F238E27FC236}">
                <a16:creationId xmlns:a16="http://schemas.microsoft.com/office/drawing/2014/main" id="{0FB49833-920E-4B2A-B2F2-FDA8A07851A2}"/>
              </a:ext>
            </a:extLst>
          </p:cNvPr>
          <p:cNvSpPr>
            <a:spLocks noGrp="1"/>
          </p:cNvSpPr>
          <p:nvPr>
            <p:ph sz="quarter" idx="4"/>
          </p:nvPr>
        </p:nvSpPr>
        <p:spPr>
          <a:xfrm>
            <a:off x="6573078" y="1586705"/>
            <a:ext cx="5298044" cy="4893607"/>
          </a:xfrm>
        </p:spPr>
        <p:txBody>
          <a:bodyPr>
            <a:normAutofit/>
          </a:bodyPr>
          <a:lstStyle/>
          <a:p>
            <a:r>
              <a:rPr lang="en-GB" sz="2000" dirty="0"/>
              <a:t>Coal &amp; Tar Roofing</a:t>
            </a:r>
          </a:p>
          <a:p>
            <a:r>
              <a:rPr lang="en-GB" sz="2000" dirty="0"/>
              <a:t>Stone with ashlar (dressed masonry with thin mortar)</a:t>
            </a:r>
          </a:p>
          <a:p>
            <a:r>
              <a:rPr lang="en-GB" sz="2000" dirty="0"/>
              <a:t>Brick walls dressed with plaster</a:t>
            </a:r>
          </a:p>
          <a:p>
            <a:r>
              <a:rPr lang="en-GB" sz="2000" dirty="0"/>
              <a:t>Stone detailing</a:t>
            </a:r>
          </a:p>
          <a:p>
            <a:r>
              <a:rPr lang="en-GB" sz="2000" dirty="0"/>
              <a:t>Wall paper made of linen, silk, felt, paper</a:t>
            </a:r>
          </a:p>
          <a:p>
            <a:r>
              <a:rPr lang="en-GB" sz="2000" dirty="0"/>
              <a:t>Lancet windows</a:t>
            </a:r>
          </a:p>
          <a:p>
            <a:r>
              <a:rPr lang="en-GB" sz="2000" dirty="0"/>
              <a:t>Pinnacles and parapets</a:t>
            </a:r>
          </a:p>
          <a:p>
            <a:r>
              <a:rPr lang="en-GB" sz="2000" dirty="0"/>
              <a:t>Leaded glass</a:t>
            </a:r>
          </a:p>
          <a:p>
            <a:pPr marL="0" indent="0">
              <a:buNone/>
            </a:pPr>
            <a:endParaRPr lang="en-GB" sz="2000" dirty="0"/>
          </a:p>
          <a:p>
            <a:pPr marL="0" indent="0">
              <a:buNone/>
            </a:pPr>
            <a:r>
              <a:rPr lang="en-GB" sz="2000" dirty="0"/>
              <a:t>To me the buildings would look smooth and square, with only detailed features protruding from the building interior and exterior.</a:t>
            </a:r>
          </a:p>
        </p:txBody>
      </p:sp>
    </p:spTree>
    <p:extLst>
      <p:ext uri="{BB962C8B-B14F-4D97-AF65-F5344CB8AC3E}">
        <p14:creationId xmlns:p14="http://schemas.microsoft.com/office/powerpoint/2010/main" val="395601182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ircus Starr Interview – Kids' View | Tate Kids">
            <a:extLst>
              <a:ext uri="{FF2B5EF4-FFF2-40B4-BE49-F238E27FC236}">
                <a16:creationId xmlns:a16="http://schemas.microsoft.com/office/drawing/2014/main" id="{EEFA43A8-4D89-416E-B85B-D467FC8CB0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141" y="191742"/>
            <a:ext cx="3100952" cy="206354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abandoned circus | Circus aesthetic, Dark circus, Creepy  carnival">
            <a:extLst>
              <a:ext uri="{FF2B5EF4-FFF2-40B4-BE49-F238E27FC236}">
                <a16:creationId xmlns:a16="http://schemas.microsoft.com/office/drawing/2014/main" id="{4081CA4A-A392-42B6-A188-19F65998B6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9678" y="129622"/>
            <a:ext cx="3697181" cy="20635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V&amp;A · The Story Of Circus">
            <a:extLst>
              <a:ext uri="{FF2B5EF4-FFF2-40B4-BE49-F238E27FC236}">
                <a16:creationId xmlns:a16="http://schemas.microsoft.com/office/drawing/2014/main" id="{1110295B-B447-48B2-A698-764430DB3D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01878" y="3812667"/>
            <a:ext cx="3574981" cy="288858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ircus - Philip Astley and the first circuses | Britannica">
            <a:extLst>
              <a:ext uri="{FF2B5EF4-FFF2-40B4-BE49-F238E27FC236}">
                <a16:creationId xmlns:a16="http://schemas.microsoft.com/office/drawing/2014/main" id="{383E39A3-E0CD-4F52-ACC0-A349F69B6C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5141" y="4373217"/>
            <a:ext cx="3100952" cy="229304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Pin on fan of">
            <a:extLst>
              <a:ext uri="{FF2B5EF4-FFF2-40B4-BE49-F238E27FC236}">
                <a16:creationId xmlns:a16="http://schemas.microsoft.com/office/drawing/2014/main" id="{EA65C71A-2553-46EF-B195-ABC012DAC4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43017" y="191742"/>
            <a:ext cx="3933731" cy="2617719"/>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a:extLst>
              <a:ext uri="{FF2B5EF4-FFF2-40B4-BE49-F238E27FC236}">
                <a16:creationId xmlns:a16="http://schemas.microsoft.com/office/drawing/2014/main" id="{D536CFE6-D06B-431F-8C97-3C3C6AFEC43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43017" y="4000913"/>
            <a:ext cx="3933731" cy="261771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39FF057-0E8A-416B-A8A4-320E0FCB3971}"/>
              </a:ext>
            </a:extLst>
          </p:cNvPr>
          <p:cNvSpPr txBox="1"/>
          <p:nvPr/>
        </p:nvSpPr>
        <p:spPr>
          <a:xfrm>
            <a:off x="437322" y="2956892"/>
            <a:ext cx="3100952" cy="923330"/>
          </a:xfrm>
          <a:prstGeom prst="rect">
            <a:avLst/>
          </a:prstGeom>
          <a:noFill/>
        </p:spPr>
        <p:txBody>
          <a:bodyPr wrap="square" rtlCol="0">
            <a:spAutoFit/>
          </a:bodyPr>
          <a:lstStyle/>
          <a:p>
            <a:r>
              <a:rPr lang="en-GB" dirty="0"/>
              <a:t>Make the circus brightly painted and heavily featured to make it seem full of life </a:t>
            </a:r>
          </a:p>
        </p:txBody>
      </p:sp>
    </p:spTree>
    <p:extLst>
      <p:ext uri="{BB962C8B-B14F-4D97-AF65-F5344CB8AC3E}">
        <p14:creationId xmlns:p14="http://schemas.microsoft.com/office/powerpoint/2010/main" val="428304467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9 Analog Photography Techniques You Need to Know - Artsy">
            <a:extLst>
              <a:ext uri="{FF2B5EF4-FFF2-40B4-BE49-F238E27FC236}">
                <a16:creationId xmlns:a16="http://schemas.microsoft.com/office/drawing/2014/main" id="{E9E0BC8D-9F79-4AFF-AFFC-AF6387FFFE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113" y="2610679"/>
            <a:ext cx="10542454" cy="408726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93A969E-3F3C-4D30-BD0D-E185B27D6F4E}"/>
              </a:ext>
            </a:extLst>
          </p:cNvPr>
          <p:cNvSpPr txBox="1"/>
          <p:nvPr/>
        </p:nvSpPr>
        <p:spPr>
          <a:xfrm>
            <a:off x="251791" y="424070"/>
            <a:ext cx="11012557" cy="646331"/>
          </a:xfrm>
          <a:prstGeom prst="rect">
            <a:avLst/>
          </a:prstGeom>
          <a:noFill/>
        </p:spPr>
        <p:txBody>
          <a:bodyPr wrap="square" rtlCol="0">
            <a:spAutoFit/>
          </a:bodyPr>
          <a:lstStyle/>
          <a:p>
            <a:r>
              <a:rPr lang="en-GB" dirty="0">
                <a:latin typeface="Adobe Heiti Std R" panose="020B0400000000000000" pitchFamily="34" charset="-128"/>
                <a:ea typeface="Adobe Heiti Std R" panose="020B0400000000000000" pitchFamily="34" charset="-128"/>
              </a:rPr>
              <a:t>Building circus tent…. Timber columns at various lengths, getting smaller from the middle (the Biggest). Canvas stretched over, have support rope and beams on the exterior to help keep secure.</a:t>
            </a:r>
          </a:p>
        </p:txBody>
      </p:sp>
    </p:spTree>
    <p:extLst>
      <p:ext uri="{BB962C8B-B14F-4D97-AF65-F5344CB8AC3E}">
        <p14:creationId xmlns:p14="http://schemas.microsoft.com/office/powerpoint/2010/main" val="212322745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Page 2 - Circus Tents High Resolution Stock Photography and Images - Alamy">
            <a:extLst>
              <a:ext uri="{FF2B5EF4-FFF2-40B4-BE49-F238E27FC236}">
                <a16:creationId xmlns:a16="http://schemas.microsoft.com/office/drawing/2014/main" id="{A0B02C59-F309-403C-9254-97F24CF142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8296" y="204348"/>
            <a:ext cx="7951926" cy="665365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0E797C8-6A05-407C-9F8A-96E28776C6ED}"/>
              </a:ext>
            </a:extLst>
          </p:cNvPr>
          <p:cNvSpPr txBox="1"/>
          <p:nvPr/>
        </p:nvSpPr>
        <p:spPr>
          <a:xfrm>
            <a:off x="8521148" y="490330"/>
            <a:ext cx="3392556" cy="1477328"/>
          </a:xfrm>
          <a:prstGeom prst="rect">
            <a:avLst/>
          </a:prstGeom>
          <a:noFill/>
        </p:spPr>
        <p:txBody>
          <a:bodyPr wrap="square" rtlCol="0">
            <a:spAutoFit/>
          </a:bodyPr>
          <a:lstStyle/>
          <a:p>
            <a:r>
              <a:rPr lang="en-GB" dirty="0">
                <a:latin typeface="Adobe Heiti Std R" panose="020B0400000000000000" pitchFamily="34" charset="-128"/>
                <a:ea typeface="Adobe Heiti Std R" panose="020B0400000000000000" pitchFamily="34" charset="-128"/>
              </a:rPr>
              <a:t>Construct more like a stud partition or the cladding of a house/wall</a:t>
            </a:r>
          </a:p>
          <a:p>
            <a:r>
              <a:rPr lang="en-GB" dirty="0">
                <a:latin typeface="Adobe Heiti Std R" panose="020B0400000000000000" pitchFamily="34" charset="-128"/>
                <a:ea typeface="Adobe Heiti Std R" panose="020B0400000000000000" pitchFamily="34" charset="-128"/>
              </a:rPr>
              <a:t>Have canvas stretched around the outside.</a:t>
            </a:r>
          </a:p>
        </p:txBody>
      </p:sp>
    </p:spTree>
    <p:extLst>
      <p:ext uri="{BB962C8B-B14F-4D97-AF65-F5344CB8AC3E}">
        <p14:creationId xmlns:p14="http://schemas.microsoft.com/office/powerpoint/2010/main" val="295566255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B898D-6F96-4E8E-B566-C998E557EF29}"/>
              </a:ext>
            </a:extLst>
          </p:cNvPr>
          <p:cNvSpPr>
            <a:spLocks noGrp="1"/>
          </p:cNvSpPr>
          <p:nvPr>
            <p:ph type="title"/>
          </p:nvPr>
        </p:nvSpPr>
        <p:spPr/>
        <p:txBody>
          <a:bodyPr/>
          <a:lstStyle/>
          <a:p>
            <a:r>
              <a:rPr lang="en-GB" dirty="0"/>
              <a:t>Making set flats</a:t>
            </a:r>
          </a:p>
        </p:txBody>
      </p:sp>
      <p:sp>
        <p:nvSpPr>
          <p:cNvPr id="3" name="Content Placeholder 2">
            <a:extLst>
              <a:ext uri="{FF2B5EF4-FFF2-40B4-BE49-F238E27FC236}">
                <a16:creationId xmlns:a16="http://schemas.microsoft.com/office/drawing/2014/main" id="{700C69C1-A5D8-4D75-B2A8-C7547F4034E0}"/>
              </a:ext>
            </a:extLst>
          </p:cNvPr>
          <p:cNvSpPr>
            <a:spLocks noGrp="1"/>
          </p:cNvSpPr>
          <p:nvPr>
            <p:ph idx="1"/>
          </p:nvPr>
        </p:nvSpPr>
        <p:spPr/>
        <p:txBody>
          <a:bodyPr/>
          <a:lstStyle/>
          <a:p>
            <a:r>
              <a:rPr lang="en-GB" dirty="0">
                <a:hlinkClick r:id="rId2"/>
              </a:rPr>
              <a:t>http://www.theatrecrafts.com/pages/home/topics/scenic-stage-design/flats-types-methods/</a:t>
            </a:r>
            <a:r>
              <a:rPr lang="en-GB" dirty="0"/>
              <a:t> </a:t>
            </a:r>
          </a:p>
        </p:txBody>
      </p:sp>
    </p:spTree>
    <p:extLst>
      <p:ext uri="{BB962C8B-B14F-4D97-AF65-F5344CB8AC3E}">
        <p14:creationId xmlns:p14="http://schemas.microsoft.com/office/powerpoint/2010/main" val="13540502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7C5A-E3AE-435A-A81F-370C5D3BE097}"/>
              </a:ext>
            </a:extLst>
          </p:cNvPr>
          <p:cNvSpPr>
            <a:spLocks noGrp="1"/>
          </p:cNvSpPr>
          <p:nvPr>
            <p:ph type="title"/>
          </p:nvPr>
        </p:nvSpPr>
        <p:spPr>
          <a:xfrm>
            <a:off x="7025827" y="507158"/>
            <a:ext cx="4437509" cy="1106424"/>
          </a:xfrm>
        </p:spPr>
        <p:txBody>
          <a:bodyPr anchor="b">
            <a:normAutofit/>
          </a:bodyPr>
          <a:lstStyle/>
          <a:p>
            <a:r>
              <a:rPr lang="en-GB" sz="3300" dirty="0"/>
              <a:t>Hollywood Set Flats</a:t>
            </a:r>
          </a:p>
        </p:txBody>
      </p:sp>
      <p:pic>
        <p:nvPicPr>
          <p:cNvPr id="3074" name="Picture 2" descr="Scenery - createAscenecreateAscene">
            <a:extLst>
              <a:ext uri="{FF2B5EF4-FFF2-40B4-BE49-F238E27FC236}">
                <a16:creationId xmlns:a16="http://schemas.microsoft.com/office/drawing/2014/main" id="{0BE2B06D-79AF-4AAA-8CBC-B92565A0B8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25827" y="4281907"/>
            <a:ext cx="2671207" cy="181015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Flats are over-rated | Set Design and Tech">
            <a:extLst>
              <a:ext uri="{FF2B5EF4-FFF2-40B4-BE49-F238E27FC236}">
                <a16:creationId xmlns:a16="http://schemas.microsoft.com/office/drawing/2014/main" id="{C48267F9-F0BD-4497-960E-A22857184A7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7078" y="4800034"/>
            <a:ext cx="2980551" cy="197623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DFD6C93-E456-4C3E-9FE8-699B10D57111}"/>
              </a:ext>
            </a:extLst>
          </p:cNvPr>
          <p:cNvSpPr>
            <a:spLocks noGrp="1"/>
          </p:cNvSpPr>
          <p:nvPr>
            <p:ph idx="1"/>
          </p:nvPr>
        </p:nvSpPr>
        <p:spPr>
          <a:xfrm>
            <a:off x="7025827" y="2359152"/>
            <a:ext cx="4437509" cy="3429000"/>
          </a:xfrm>
        </p:spPr>
        <p:txBody>
          <a:bodyPr>
            <a:normAutofit/>
          </a:bodyPr>
          <a:lstStyle/>
          <a:p>
            <a:r>
              <a:rPr lang="en-GB" sz="1900" dirty="0">
                <a:latin typeface="Adobe Heiti Std R" panose="020B0400000000000000" pitchFamily="34" charset="-128"/>
                <a:ea typeface="Adobe Heiti Std R" panose="020B0400000000000000" pitchFamily="34" charset="-128"/>
                <a:hlinkClick r:id="rId4"/>
              </a:rPr>
              <a:t>https://www.youtube.com/watch?v=K3GxSo-de0w</a:t>
            </a:r>
            <a:endParaRPr lang="en-GB" sz="1900" dirty="0">
              <a:latin typeface="Adobe Heiti Std R" panose="020B0400000000000000" pitchFamily="34" charset="-128"/>
              <a:ea typeface="Adobe Heiti Std R" panose="020B0400000000000000" pitchFamily="34" charset="-128"/>
            </a:endParaRPr>
          </a:p>
          <a:p>
            <a:r>
              <a:rPr lang="en-GB" sz="1900" dirty="0">
                <a:latin typeface="Adobe Heiti Std R" panose="020B0400000000000000" pitchFamily="34" charset="-128"/>
                <a:ea typeface="Adobe Heiti Std R" panose="020B0400000000000000" pitchFamily="34" charset="-128"/>
                <a:hlinkClick r:id="rId5"/>
              </a:rPr>
              <a:t>https://www.youtube.com/watch?v=rNTjnpndxbg</a:t>
            </a:r>
            <a:endParaRPr lang="en-GB" sz="1900" dirty="0">
              <a:latin typeface="Adobe Heiti Std R" panose="020B0400000000000000" pitchFamily="34" charset="-128"/>
              <a:ea typeface="Adobe Heiti Std R" panose="020B0400000000000000" pitchFamily="34" charset="-128"/>
            </a:endParaRPr>
          </a:p>
          <a:p>
            <a:endParaRPr lang="en-GB" sz="1900" dirty="0"/>
          </a:p>
        </p:txBody>
      </p:sp>
      <p:pic>
        <p:nvPicPr>
          <p:cNvPr id="2050" name="Picture 2" descr="THE BIG OTHER: Hollywood style vs. Broadway style Flats">
            <a:extLst>
              <a:ext uri="{FF2B5EF4-FFF2-40B4-BE49-F238E27FC236}">
                <a16:creationId xmlns:a16="http://schemas.microsoft.com/office/drawing/2014/main" id="{61B3E91E-8165-4F4E-9FBD-4B756A0847F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9765" y="235671"/>
            <a:ext cx="4810539" cy="4246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47332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F2792-CF4D-4E57-BB3F-4F761E58967C}"/>
              </a:ext>
            </a:extLst>
          </p:cNvPr>
          <p:cNvSpPr>
            <a:spLocks noGrp="1"/>
          </p:cNvSpPr>
          <p:nvPr>
            <p:ph type="title"/>
          </p:nvPr>
        </p:nvSpPr>
        <p:spPr>
          <a:xfrm>
            <a:off x="7879529" y="153090"/>
            <a:ext cx="4144617" cy="1325563"/>
          </a:xfrm>
        </p:spPr>
        <p:txBody>
          <a:bodyPr/>
          <a:lstStyle/>
          <a:p>
            <a:r>
              <a:rPr lang="en-GB" dirty="0"/>
              <a:t>Broadway flats</a:t>
            </a:r>
          </a:p>
        </p:txBody>
      </p:sp>
      <p:pic>
        <p:nvPicPr>
          <p:cNvPr id="1026" name="Picture 2" descr="How to build Hollywood and Broadway flats. | Set design theatre, Stage set  design, Stage props">
            <a:extLst>
              <a:ext uri="{FF2B5EF4-FFF2-40B4-BE49-F238E27FC236}">
                <a16:creationId xmlns:a16="http://schemas.microsoft.com/office/drawing/2014/main" id="{9621F1C6-0F8C-4A8A-8E2B-D217BD1E16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1476" y="1478653"/>
            <a:ext cx="4462670" cy="46040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oadway Flat Diagram Poster - Pitzer Lighting Design | Set design theatre,  Theatre backdrops, Stage set design">
            <a:extLst>
              <a:ext uri="{FF2B5EF4-FFF2-40B4-BE49-F238E27FC236}">
                <a16:creationId xmlns:a16="http://schemas.microsoft.com/office/drawing/2014/main" id="{AA5FB7A9-39F9-4158-AE0C-395D496549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5" y="216555"/>
            <a:ext cx="5435994" cy="418316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B485CAF-30B5-4D9E-81A3-317B1A85D561}"/>
              </a:ext>
            </a:extLst>
          </p:cNvPr>
          <p:cNvSpPr txBox="1"/>
          <p:nvPr/>
        </p:nvSpPr>
        <p:spPr>
          <a:xfrm>
            <a:off x="265043" y="5009322"/>
            <a:ext cx="5435994" cy="1200329"/>
          </a:xfrm>
          <a:prstGeom prst="rect">
            <a:avLst/>
          </a:prstGeom>
          <a:noFill/>
        </p:spPr>
        <p:txBody>
          <a:bodyPr wrap="square" rtlCol="0">
            <a:spAutoFit/>
          </a:bodyPr>
          <a:lstStyle/>
          <a:p>
            <a:r>
              <a:rPr lang="en-GB" dirty="0"/>
              <a:t>Seems more complicated to make compared to the Hollywood.</a:t>
            </a:r>
          </a:p>
          <a:p>
            <a:endParaRPr lang="en-GB" dirty="0"/>
          </a:p>
          <a:p>
            <a:r>
              <a:rPr lang="en-GB" dirty="0"/>
              <a:t>Also seems to use more materials</a:t>
            </a:r>
          </a:p>
        </p:txBody>
      </p:sp>
    </p:spTree>
    <p:extLst>
      <p:ext uri="{BB962C8B-B14F-4D97-AF65-F5344CB8AC3E}">
        <p14:creationId xmlns:p14="http://schemas.microsoft.com/office/powerpoint/2010/main" val="151949462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C6853-E2FA-4D3D-81FE-3CBA1684A9DE}"/>
              </a:ext>
            </a:extLst>
          </p:cNvPr>
          <p:cNvSpPr>
            <a:spLocks noGrp="1"/>
          </p:cNvSpPr>
          <p:nvPr>
            <p:ph type="title"/>
          </p:nvPr>
        </p:nvSpPr>
        <p:spPr/>
        <p:txBody>
          <a:bodyPr/>
          <a:lstStyle/>
          <a:p>
            <a:r>
              <a:rPr lang="en-GB" dirty="0"/>
              <a:t>Materials</a:t>
            </a:r>
          </a:p>
        </p:txBody>
      </p:sp>
      <p:sp>
        <p:nvSpPr>
          <p:cNvPr id="3" name="Content Placeholder 2">
            <a:extLst>
              <a:ext uri="{FF2B5EF4-FFF2-40B4-BE49-F238E27FC236}">
                <a16:creationId xmlns:a16="http://schemas.microsoft.com/office/drawing/2014/main" id="{DA3204F9-7E2B-4175-81A3-DF2A7D007119}"/>
              </a:ext>
            </a:extLst>
          </p:cNvPr>
          <p:cNvSpPr>
            <a:spLocks noGrp="1"/>
          </p:cNvSpPr>
          <p:nvPr>
            <p:ph idx="1"/>
          </p:nvPr>
        </p:nvSpPr>
        <p:spPr/>
        <p:txBody>
          <a:bodyPr/>
          <a:lstStyle/>
          <a:p>
            <a:r>
              <a:rPr lang="en-GB" dirty="0">
                <a:latin typeface="Adobe Ming Std L" panose="02020300000000000000" pitchFamily="18" charset="-128"/>
                <a:ea typeface="Adobe Ming Std L" panose="02020300000000000000" pitchFamily="18" charset="-128"/>
              </a:rPr>
              <a:t>Plywood (find out dimensions when set designed)</a:t>
            </a:r>
          </a:p>
          <a:p>
            <a:r>
              <a:rPr lang="en-GB" dirty="0">
                <a:latin typeface="Adobe Ming Std L" panose="02020300000000000000" pitchFamily="18" charset="-128"/>
                <a:ea typeface="Adobe Ming Std L" panose="02020300000000000000" pitchFamily="18" charset="-128"/>
              </a:rPr>
              <a:t>Masonite</a:t>
            </a:r>
          </a:p>
          <a:p>
            <a:r>
              <a:rPr lang="en-GB" dirty="0">
                <a:latin typeface="Adobe Ming Std L" panose="02020300000000000000" pitchFamily="18" charset="-128"/>
                <a:ea typeface="Adobe Ming Std L" panose="02020300000000000000" pitchFamily="18" charset="-128"/>
              </a:rPr>
              <a:t>2X4</a:t>
            </a:r>
          </a:p>
          <a:p>
            <a:r>
              <a:rPr lang="en-GB" dirty="0">
                <a:latin typeface="Adobe Ming Std L" panose="02020300000000000000" pitchFamily="18" charset="-128"/>
                <a:ea typeface="Adobe Ming Std L" panose="02020300000000000000" pitchFamily="18" charset="-128"/>
              </a:rPr>
              <a:t>CLS</a:t>
            </a:r>
          </a:p>
          <a:p>
            <a:endParaRPr lang="en-GB" dirty="0"/>
          </a:p>
        </p:txBody>
      </p:sp>
    </p:spTree>
    <p:extLst>
      <p:ext uri="{BB962C8B-B14F-4D97-AF65-F5344CB8AC3E}">
        <p14:creationId xmlns:p14="http://schemas.microsoft.com/office/powerpoint/2010/main" val="127322615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F6CA8-7967-4F39-8A1A-B94D3BD749BD}"/>
              </a:ext>
            </a:extLst>
          </p:cNvPr>
          <p:cNvSpPr>
            <a:spLocks noGrp="1"/>
          </p:cNvSpPr>
          <p:nvPr>
            <p:ph type="title"/>
          </p:nvPr>
        </p:nvSpPr>
        <p:spPr>
          <a:xfrm>
            <a:off x="1235766" y="1067490"/>
            <a:ext cx="10515600" cy="1325563"/>
          </a:xfrm>
        </p:spPr>
        <p:txBody>
          <a:bodyPr/>
          <a:lstStyle/>
          <a:p>
            <a:r>
              <a:rPr lang="en-GB" dirty="0"/>
              <a:t>Decide if making Hollywood or Broadway Flats.</a:t>
            </a:r>
          </a:p>
        </p:txBody>
      </p:sp>
      <p:sp>
        <p:nvSpPr>
          <p:cNvPr id="4" name="TextBox 3">
            <a:extLst>
              <a:ext uri="{FF2B5EF4-FFF2-40B4-BE49-F238E27FC236}">
                <a16:creationId xmlns:a16="http://schemas.microsoft.com/office/drawing/2014/main" id="{87B7257E-F845-49D3-8A95-BE16A5CFE59F}"/>
              </a:ext>
            </a:extLst>
          </p:cNvPr>
          <p:cNvSpPr txBox="1"/>
          <p:nvPr/>
        </p:nvSpPr>
        <p:spPr>
          <a:xfrm>
            <a:off x="1404730" y="2941983"/>
            <a:ext cx="8150087" cy="1200329"/>
          </a:xfrm>
          <a:prstGeom prst="rect">
            <a:avLst/>
          </a:prstGeom>
          <a:noFill/>
        </p:spPr>
        <p:txBody>
          <a:bodyPr wrap="square" rtlCol="0">
            <a:spAutoFit/>
          </a:bodyPr>
          <a:lstStyle/>
          <a:p>
            <a:r>
              <a:rPr lang="en-GB" dirty="0"/>
              <a:t>Might be easier and more structurally sound to make the Hollywood flats, especially with an immersive theatre.</a:t>
            </a:r>
          </a:p>
          <a:p>
            <a:r>
              <a:rPr lang="en-GB" dirty="0"/>
              <a:t>Also depending on the set design, might make it as a stud partition with no cavity and use plywood over it to make like a wall </a:t>
            </a:r>
          </a:p>
        </p:txBody>
      </p:sp>
    </p:spTree>
    <p:extLst>
      <p:ext uri="{BB962C8B-B14F-4D97-AF65-F5344CB8AC3E}">
        <p14:creationId xmlns:p14="http://schemas.microsoft.com/office/powerpoint/2010/main" val="288478285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Victorian and Edwardian London at the Dawn of the Steel Age | Heritage  Calling">
            <a:extLst>
              <a:ext uri="{FF2B5EF4-FFF2-40B4-BE49-F238E27FC236}">
                <a16:creationId xmlns:a16="http://schemas.microsoft.com/office/drawing/2014/main" id="{49B51E28-F4A0-4EB5-B975-6AA5D52BBA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1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526302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FA9A13-3CA2-4469-BF06-64FF3AD73977}"/>
              </a:ext>
            </a:extLst>
          </p:cNvPr>
          <p:cNvSpPr txBox="1"/>
          <p:nvPr/>
        </p:nvSpPr>
        <p:spPr>
          <a:xfrm>
            <a:off x="304801" y="1711691"/>
            <a:ext cx="6096000" cy="1477328"/>
          </a:xfrm>
          <a:prstGeom prst="rect">
            <a:avLst/>
          </a:prstGeom>
          <a:noFill/>
        </p:spPr>
        <p:txBody>
          <a:bodyPr wrap="square">
            <a:spAutoFit/>
          </a:bodyPr>
          <a:lstStyle/>
          <a:p>
            <a:r>
              <a:rPr lang="en-GB" dirty="0">
                <a:hlinkClick r:id="rId2"/>
              </a:rPr>
              <a:t>https://www.therange.co.uk/decorating/wallpaper-and-accessories/design-trends/brick-wood-and-tile-wallpaper/brick-wallpaper/infinity-brick-wallpaper/#341868</a:t>
            </a:r>
            <a:endParaRPr lang="en-GB" dirty="0"/>
          </a:p>
          <a:p>
            <a:endParaRPr lang="en-GB" dirty="0"/>
          </a:p>
          <a:p>
            <a:r>
              <a:rPr lang="en-GB" dirty="0"/>
              <a:t>The Range £16.99</a:t>
            </a:r>
          </a:p>
        </p:txBody>
      </p:sp>
      <p:sp>
        <p:nvSpPr>
          <p:cNvPr id="4" name="TextBox 3">
            <a:extLst>
              <a:ext uri="{FF2B5EF4-FFF2-40B4-BE49-F238E27FC236}">
                <a16:creationId xmlns:a16="http://schemas.microsoft.com/office/drawing/2014/main" id="{B9B5F935-17BC-4684-BA59-A6144F959A48}"/>
              </a:ext>
            </a:extLst>
          </p:cNvPr>
          <p:cNvSpPr txBox="1"/>
          <p:nvPr/>
        </p:nvSpPr>
        <p:spPr>
          <a:xfrm>
            <a:off x="2835965" y="715617"/>
            <a:ext cx="7633252" cy="461665"/>
          </a:xfrm>
          <a:prstGeom prst="rect">
            <a:avLst/>
          </a:prstGeom>
          <a:noFill/>
        </p:spPr>
        <p:txBody>
          <a:bodyPr wrap="square" rtlCol="0">
            <a:spAutoFit/>
          </a:bodyPr>
          <a:lstStyle/>
          <a:p>
            <a:r>
              <a:rPr lang="en-GB" sz="2400" dirty="0"/>
              <a:t>Brick wall paper</a:t>
            </a:r>
          </a:p>
        </p:txBody>
      </p:sp>
      <p:sp>
        <p:nvSpPr>
          <p:cNvPr id="5" name="TextBox 4">
            <a:extLst>
              <a:ext uri="{FF2B5EF4-FFF2-40B4-BE49-F238E27FC236}">
                <a16:creationId xmlns:a16="http://schemas.microsoft.com/office/drawing/2014/main" id="{85345FE3-1A56-48AF-AB28-DD72E9294653}"/>
              </a:ext>
            </a:extLst>
          </p:cNvPr>
          <p:cNvSpPr txBox="1"/>
          <p:nvPr/>
        </p:nvSpPr>
        <p:spPr>
          <a:xfrm>
            <a:off x="742122" y="3962400"/>
            <a:ext cx="5844208" cy="1754326"/>
          </a:xfrm>
          <a:prstGeom prst="rect">
            <a:avLst/>
          </a:prstGeom>
          <a:noFill/>
        </p:spPr>
        <p:txBody>
          <a:bodyPr wrap="square" rtlCol="0">
            <a:spAutoFit/>
          </a:bodyPr>
          <a:lstStyle/>
          <a:p>
            <a:r>
              <a:rPr lang="en-GB" dirty="0">
                <a:hlinkClick r:id="rId3"/>
              </a:rPr>
              <a:t>https://www.therange.co.uk/decorating/wallpaper-and-accessories/design-trends/brick-wood-and-tile-wallpaper/brick-wallpaper/red-brick-wall-wallpaper/#188037</a:t>
            </a:r>
            <a:endParaRPr lang="en-GB" dirty="0"/>
          </a:p>
          <a:p>
            <a:endParaRPr lang="en-GB" dirty="0"/>
          </a:p>
          <a:p>
            <a:r>
              <a:rPr lang="en-GB" dirty="0"/>
              <a:t>The Range £7.99</a:t>
            </a:r>
          </a:p>
        </p:txBody>
      </p:sp>
    </p:spTree>
    <p:extLst>
      <p:ext uri="{BB962C8B-B14F-4D97-AF65-F5344CB8AC3E}">
        <p14:creationId xmlns:p14="http://schemas.microsoft.com/office/powerpoint/2010/main" val="412807336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ight Triangle 7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chair sitting in front of a brick wall&#10;&#10;Description automatically generated">
            <a:extLst>
              <a:ext uri="{FF2B5EF4-FFF2-40B4-BE49-F238E27FC236}">
                <a16:creationId xmlns:a16="http://schemas.microsoft.com/office/drawing/2014/main" id="{E30FC4C4-2DB5-4882-8922-2A9C6B5958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42957" y="918546"/>
            <a:ext cx="3585120" cy="497933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B1E2FBA-0EEE-44AF-9B71-CB9D2D8B6A98}"/>
              </a:ext>
            </a:extLst>
          </p:cNvPr>
          <p:cNvSpPr txBox="1"/>
          <p:nvPr/>
        </p:nvSpPr>
        <p:spPr>
          <a:xfrm>
            <a:off x="6756064" y="623275"/>
            <a:ext cx="4662776" cy="4524315"/>
          </a:xfrm>
          <a:prstGeom prst="rect">
            <a:avLst/>
          </a:prstGeom>
          <a:noFill/>
        </p:spPr>
        <p:txBody>
          <a:bodyPr wrap="square">
            <a:spAutoFit/>
          </a:bodyPr>
          <a:lstStyle/>
          <a:p>
            <a:r>
              <a:rPr lang="en-GB" dirty="0"/>
              <a:t>https://www.amazon.co.uk/Brewster-FD31045-Brick-Wallpaper-Orange-Red/dp/B008RLR6AQ/ref=sxin_9_ac_d_rm?ac_md=1-1-cmVkIGJyaWNrIHdhbGxwYXBlcg%3D%3D-ac_d_rm&amp;crid=1IZ2XPNDXMPOK&amp;cv_ct_cx=brick+wallpaper&amp;dchild=1&amp;keywords=brick+wallpaper&amp;pd_rd_i=B008RLR6AQ&amp;pd_rd_r=0366ead3-4c28-49e1-a2fb-134f7a680aee&amp;pd_rd_w=dz5XA&amp;pd_rd_wg=XWm92&amp;pf_rd_p=0c799c14-fd2d-4652-a647-3581649b0ff7&amp;pf_rd_r=GY0XTJRS44DZGG49N0FA&amp;psc=1&amp;qid=1603190355&amp;sprefix=brick+%2Caps%2C525&amp;sr=1-2-fe323411-17bb-433b-b2f8-c44f2e1370d4 </a:t>
            </a:r>
          </a:p>
          <a:p>
            <a:r>
              <a:rPr lang="en-GB" dirty="0"/>
              <a:t>£11.91</a:t>
            </a:r>
          </a:p>
        </p:txBody>
      </p:sp>
      <p:sp>
        <p:nvSpPr>
          <p:cNvPr id="4" name="TextBox 3">
            <a:extLst>
              <a:ext uri="{FF2B5EF4-FFF2-40B4-BE49-F238E27FC236}">
                <a16:creationId xmlns:a16="http://schemas.microsoft.com/office/drawing/2014/main" id="{9A3447D4-BD3E-40AD-A2EA-4EEFA99FA2BC}"/>
              </a:ext>
            </a:extLst>
          </p:cNvPr>
          <p:cNvSpPr txBox="1"/>
          <p:nvPr/>
        </p:nvSpPr>
        <p:spPr>
          <a:xfrm>
            <a:off x="641774" y="1378226"/>
            <a:ext cx="2079450" cy="1077218"/>
          </a:xfrm>
          <a:prstGeom prst="rect">
            <a:avLst/>
          </a:prstGeom>
          <a:noFill/>
        </p:spPr>
        <p:txBody>
          <a:bodyPr wrap="square" rtlCol="0">
            <a:spAutoFit/>
          </a:bodyPr>
          <a:lstStyle/>
          <a:p>
            <a:r>
              <a:rPr lang="en-GB" sz="3200" dirty="0"/>
              <a:t>Brick effect wallpaper</a:t>
            </a:r>
          </a:p>
        </p:txBody>
      </p:sp>
    </p:spTree>
    <p:extLst>
      <p:ext uri="{BB962C8B-B14F-4D97-AF65-F5344CB8AC3E}">
        <p14:creationId xmlns:p14="http://schemas.microsoft.com/office/powerpoint/2010/main" val="243703970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88900" dist="38100" dir="5400000" algn="t"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hair sitting in front of a brick building&#10;&#10;Description automatically generated">
            <a:extLst>
              <a:ext uri="{FF2B5EF4-FFF2-40B4-BE49-F238E27FC236}">
                <a16:creationId xmlns:a16="http://schemas.microsoft.com/office/drawing/2014/main" id="{C35E87C4-FB06-4518-9D9F-C6F6747200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2480" b="16531"/>
          <a:stretch/>
        </p:blipFill>
        <p:spPr bwMode="auto">
          <a:xfrm>
            <a:off x="20" y="1"/>
            <a:ext cx="12191980" cy="6216557"/>
          </a:xfrm>
          <a:custGeom>
            <a:avLst/>
            <a:gdLst/>
            <a:ahLst/>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FB3FD7-EC25-4DEB-B413-AAFCE995598A}"/>
              </a:ext>
            </a:extLst>
          </p:cNvPr>
          <p:cNvSpPr txBox="1"/>
          <p:nvPr/>
        </p:nvSpPr>
        <p:spPr>
          <a:xfrm>
            <a:off x="1913257" y="2861356"/>
            <a:ext cx="6196818" cy="3139321"/>
          </a:xfrm>
          <a:prstGeom prst="rect">
            <a:avLst/>
          </a:prstGeom>
          <a:noFill/>
        </p:spPr>
        <p:txBody>
          <a:bodyPr wrap="square">
            <a:spAutoFit/>
          </a:bodyPr>
          <a:lstStyle/>
          <a:p>
            <a:r>
              <a:rPr lang="en-GB" dirty="0">
                <a:solidFill>
                  <a:schemeClr val="accent4"/>
                </a:solidFill>
              </a:rPr>
              <a:t>https://www.amazon.co.uk/dp/B08L8TG9JD/ref=sspa_dk_detail_1?psc=1&amp;pd_rd_i=B08L8TG9JD&amp;pd_rd_w=7Rzrd&amp;pf_rd_p=1055d8b2-c10c-4d7d-b50d-96300553e15d&amp;pd_rd_wg=dlPY4&amp;pf_rd_r=GVGM234KVAA6P7VCPKXC&amp;pd_rd_r=fe4e8835-c803-4b3d-b2e2-6544bf598c2b&amp;spLa=ZW5jcnlwdGVkUXVhbGlmaWVyPUFNV1pMNTlHODBCR1YmZW5jcnlwdGVkSWQ9QTAwMjU5MjRUVU5PSkpWUEk4RksmZW5jcnlwdGVkQWRJZD1BMDU2NTI4MzMyRlQzTUZFMkxJMFEmd2lkZ2V0TmFtZT1zcF9kZXRhaWwmYWN0aW9uPWNsaWNrUmVkaXJlY3QmZG9Ob3RMb2dDbGljaz10cnVl</a:t>
            </a:r>
          </a:p>
          <a:p>
            <a:r>
              <a:rPr lang="en-GB" dirty="0">
                <a:solidFill>
                  <a:schemeClr val="accent4"/>
                </a:solidFill>
              </a:rPr>
              <a:t>£27</a:t>
            </a:r>
          </a:p>
        </p:txBody>
      </p:sp>
    </p:spTree>
    <p:extLst>
      <p:ext uri="{BB962C8B-B14F-4D97-AF65-F5344CB8AC3E}">
        <p14:creationId xmlns:p14="http://schemas.microsoft.com/office/powerpoint/2010/main" val="222523371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TONE SCENERY CLOTH ">
            <a:extLst>
              <a:ext uri="{FF2B5EF4-FFF2-40B4-BE49-F238E27FC236}">
                <a16:creationId xmlns:a16="http://schemas.microsoft.com/office/drawing/2014/main" id="{8599F085-2A53-41AF-8AA7-A89BA7245F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93" t="8799" r="25015" b="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Rectangle 1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1" name="Rectangle 1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2B2EA38-404E-497B-8708-4B0D39BF6D03}"/>
              </a:ext>
            </a:extLst>
          </p:cNvPr>
          <p:cNvSpPr>
            <a:spLocks noGrp="1"/>
          </p:cNvSpPr>
          <p:nvPr>
            <p:ph idx="1"/>
          </p:nvPr>
        </p:nvSpPr>
        <p:spPr>
          <a:xfrm>
            <a:off x="371094" y="2718054"/>
            <a:ext cx="3438906" cy="3207258"/>
          </a:xfrm>
        </p:spPr>
        <p:txBody>
          <a:bodyPr anchor="t">
            <a:normAutofit/>
          </a:bodyPr>
          <a:lstStyle/>
          <a:p>
            <a:pPr marL="0" indent="0">
              <a:buNone/>
            </a:pPr>
            <a:endParaRPr lang="en-GB" sz="1700" dirty="0"/>
          </a:p>
          <a:p>
            <a:pPr marL="0" indent="0">
              <a:buNone/>
            </a:pPr>
            <a:r>
              <a:rPr lang="en-GB" sz="1700" dirty="0">
                <a:hlinkClick r:id="rId3"/>
              </a:rPr>
              <a:t>https://www.props4shows.co.uk/display_fabrics/stone_scenery_cloth/32483_p.html</a:t>
            </a:r>
            <a:endParaRPr lang="en-GB" sz="1700" dirty="0"/>
          </a:p>
          <a:p>
            <a:pPr marL="0" indent="0">
              <a:buNone/>
            </a:pPr>
            <a:endParaRPr lang="en-GB" sz="1700" dirty="0"/>
          </a:p>
          <a:p>
            <a:pPr marL="0" indent="0">
              <a:buNone/>
            </a:pPr>
            <a:r>
              <a:rPr lang="en-GB" sz="1700" dirty="0"/>
              <a:t>£12.95</a:t>
            </a:r>
          </a:p>
          <a:p>
            <a:pPr marL="0" indent="0">
              <a:buNone/>
            </a:pPr>
            <a:endParaRPr lang="en-GB" sz="1700" dirty="0"/>
          </a:p>
        </p:txBody>
      </p:sp>
      <p:sp>
        <p:nvSpPr>
          <p:cNvPr id="2" name="TextBox 1">
            <a:extLst>
              <a:ext uri="{FF2B5EF4-FFF2-40B4-BE49-F238E27FC236}">
                <a16:creationId xmlns:a16="http://schemas.microsoft.com/office/drawing/2014/main" id="{35616150-8F72-4909-84A6-708B751FBACA}"/>
              </a:ext>
            </a:extLst>
          </p:cNvPr>
          <p:cNvSpPr txBox="1"/>
          <p:nvPr/>
        </p:nvSpPr>
        <p:spPr>
          <a:xfrm>
            <a:off x="424815" y="1431235"/>
            <a:ext cx="2676194" cy="1107996"/>
          </a:xfrm>
          <a:prstGeom prst="rect">
            <a:avLst/>
          </a:prstGeom>
          <a:noFill/>
        </p:spPr>
        <p:txBody>
          <a:bodyPr wrap="square" rtlCol="0">
            <a:spAutoFit/>
          </a:bodyPr>
          <a:lstStyle/>
          <a:p>
            <a:r>
              <a:rPr lang="en-GB" sz="2400" dirty="0"/>
              <a:t>Use as Cobblestone floor??????</a:t>
            </a:r>
          </a:p>
          <a:p>
            <a:endParaRPr lang="en-GB" dirty="0"/>
          </a:p>
        </p:txBody>
      </p:sp>
    </p:spTree>
    <p:extLst>
      <p:ext uri="{BB962C8B-B14F-4D97-AF65-F5344CB8AC3E}">
        <p14:creationId xmlns:p14="http://schemas.microsoft.com/office/powerpoint/2010/main" val="3498057165"/>
      </p:ext>
    </p:extLst>
  </p:cSld>
  <p:clrMapOvr>
    <a:overrideClrMapping bg1="dk1" tx1="lt1" bg2="dk2" tx2="lt2" accent1="accent1" accent2="accent2" accent3="accent3" accent4="accent4" accent5="accent5" accent6="accent6" hlink="hlink" folHlink="folHlink"/>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Wood Printed Fabric ">
            <a:extLst>
              <a:ext uri="{FF2B5EF4-FFF2-40B4-BE49-F238E27FC236}">
                <a16:creationId xmlns:a16="http://schemas.microsoft.com/office/drawing/2014/main" id="{FAC2774A-F333-40A0-B214-A8DA6CF29D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748" r="14958" b="5343"/>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1F16DC-CC17-4E34-8CE4-2A6479156FFD}"/>
              </a:ext>
            </a:extLst>
          </p:cNvPr>
          <p:cNvSpPr>
            <a:spLocks noGrp="1"/>
          </p:cNvSpPr>
          <p:nvPr>
            <p:ph type="title"/>
          </p:nvPr>
        </p:nvSpPr>
        <p:spPr>
          <a:xfrm>
            <a:off x="371094" y="1161288"/>
            <a:ext cx="3438144" cy="1124712"/>
          </a:xfrm>
        </p:spPr>
        <p:txBody>
          <a:bodyPr anchor="b">
            <a:normAutofit/>
          </a:bodyPr>
          <a:lstStyle/>
          <a:p>
            <a:r>
              <a:rPr lang="en-GB" sz="2800" dirty="0"/>
              <a:t>Flooring or walls???????</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6780C1F-8032-4B9F-95F6-D8A76BD42A2D}"/>
              </a:ext>
            </a:extLst>
          </p:cNvPr>
          <p:cNvSpPr>
            <a:spLocks noGrp="1"/>
          </p:cNvSpPr>
          <p:nvPr>
            <p:ph idx="1"/>
          </p:nvPr>
        </p:nvSpPr>
        <p:spPr>
          <a:xfrm>
            <a:off x="371094" y="2718054"/>
            <a:ext cx="3438906" cy="3207258"/>
          </a:xfrm>
        </p:spPr>
        <p:txBody>
          <a:bodyPr anchor="t">
            <a:normAutofit/>
          </a:bodyPr>
          <a:lstStyle/>
          <a:p>
            <a:r>
              <a:rPr lang="en-GB" sz="1700">
                <a:hlinkClick r:id="rId3"/>
              </a:rPr>
              <a:t>https://www.props4shows.co.uk/display_fabrics/wood_printed_fabric/32843_p.html</a:t>
            </a:r>
            <a:endParaRPr lang="en-GB" sz="1700"/>
          </a:p>
          <a:p>
            <a:pPr marL="0" indent="0">
              <a:buNone/>
            </a:pPr>
            <a:r>
              <a:rPr lang="en-GB" sz="1700"/>
              <a:t>£12.95</a:t>
            </a:r>
          </a:p>
        </p:txBody>
      </p:sp>
    </p:spTree>
    <p:extLst>
      <p:ext uri="{BB962C8B-B14F-4D97-AF65-F5344CB8AC3E}">
        <p14:creationId xmlns:p14="http://schemas.microsoft.com/office/powerpoint/2010/main" val="3598304136"/>
      </p:ext>
    </p:extLst>
  </p:cSld>
  <p:clrMapOvr>
    <a:overrideClrMapping bg1="dk1" tx1="lt1" bg2="dk2" tx2="lt2" accent1="accent1" accent2="accent2" accent3="accent3" accent4="accent4" accent5="accent5" accent6="accent6" hlink="hlink" folHlink="folHlink"/>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77617-74EE-475C-A8B9-768F2DE5DC6E}"/>
              </a:ext>
            </a:extLst>
          </p:cNvPr>
          <p:cNvSpPr>
            <a:spLocks noGrp="1"/>
          </p:cNvSpPr>
          <p:nvPr>
            <p:ph type="title"/>
          </p:nvPr>
        </p:nvSpPr>
        <p:spPr/>
        <p:txBody>
          <a:bodyPr/>
          <a:lstStyle/>
          <a:p>
            <a:r>
              <a:rPr lang="en-GB" dirty="0"/>
              <a:t>Builders Merchants</a:t>
            </a:r>
          </a:p>
        </p:txBody>
      </p:sp>
      <p:sp>
        <p:nvSpPr>
          <p:cNvPr id="3" name="Content Placeholder 2">
            <a:extLst>
              <a:ext uri="{FF2B5EF4-FFF2-40B4-BE49-F238E27FC236}">
                <a16:creationId xmlns:a16="http://schemas.microsoft.com/office/drawing/2014/main" id="{899FF8D6-14A6-4B1A-AD84-C97449322628}"/>
              </a:ext>
            </a:extLst>
          </p:cNvPr>
          <p:cNvSpPr>
            <a:spLocks noGrp="1"/>
          </p:cNvSpPr>
          <p:nvPr>
            <p:ph idx="1"/>
          </p:nvPr>
        </p:nvSpPr>
        <p:spPr/>
        <p:txBody>
          <a:bodyPr/>
          <a:lstStyle/>
          <a:p>
            <a:r>
              <a:rPr lang="en-GB" dirty="0"/>
              <a:t>Travis Perkins (nearest Branch </a:t>
            </a:r>
            <a:r>
              <a:rPr lang="en-GB" dirty="0" err="1"/>
              <a:t>Kidwelly</a:t>
            </a:r>
            <a:r>
              <a:rPr lang="en-GB" dirty="0"/>
              <a:t>) Have plywood and fixings but not great selection of timber</a:t>
            </a:r>
          </a:p>
          <a:p>
            <a:r>
              <a:rPr lang="en-GB" dirty="0"/>
              <a:t>LBS Building merchants (Branch in Carmarthen) (No Timber)</a:t>
            </a:r>
          </a:p>
          <a:p>
            <a:r>
              <a:rPr lang="en-GB" dirty="0"/>
              <a:t>Wicks, good selection of timber</a:t>
            </a:r>
          </a:p>
          <a:p>
            <a:endParaRPr lang="en-GB" dirty="0"/>
          </a:p>
        </p:txBody>
      </p:sp>
    </p:spTree>
    <p:extLst>
      <p:ext uri="{BB962C8B-B14F-4D97-AF65-F5344CB8AC3E}">
        <p14:creationId xmlns:p14="http://schemas.microsoft.com/office/powerpoint/2010/main" val="299236531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19411-003D-467F-A7E5-41A76D0392A9}"/>
              </a:ext>
            </a:extLst>
          </p:cNvPr>
          <p:cNvSpPr>
            <a:spLocks noGrp="1"/>
          </p:cNvSpPr>
          <p:nvPr>
            <p:ph type="title"/>
          </p:nvPr>
        </p:nvSpPr>
        <p:spPr>
          <a:xfrm>
            <a:off x="838200" y="351872"/>
            <a:ext cx="10515600" cy="1325563"/>
          </a:xfrm>
        </p:spPr>
        <p:txBody>
          <a:bodyPr/>
          <a:lstStyle/>
          <a:p>
            <a:r>
              <a:rPr lang="en-GB" dirty="0"/>
              <a:t>Useful Links</a:t>
            </a:r>
          </a:p>
        </p:txBody>
      </p:sp>
      <p:sp>
        <p:nvSpPr>
          <p:cNvPr id="3" name="Content Placeholder 2">
            <a:extLst>
              <a:ext uri="{FF2B5EF4-FFF2-40B4-BE49-F238E27FC236}">
                <a16:creationId xmlns:a16="http://schemas.microsoft.com/office/drawing/2014/main" id="{06FF0D95-0D23-4949-8B16-B259999B8258}"/>
              </a:ext>
            </a:extLst>
          </p:cNvPr>
          <p:cNvSpPr>
            <a:spLocks noGrp="1"/>
          </p:cNvSpPr>
          <p:nvPr>
            <p:ph idx="1"/>
          </p:nvPr>
        </p:nvSpPr>
        <p:spPr>
          <a:xfrm>
            <a:off x="838200" y="1838878"/>
            <a:ext cx="10515600" cy="4351338"/>
          </a:xfrm>
        </p:spPr>
        <p:txBody>
          <a:bodyPr/>
          <a:lstStyle/>
          <a:p>
            <a:r>
              <a:rPr lang="en-GB" dirty="0">
                <a:hlinkClick r:id="rId2"/>
              </a:rPr>
              <a:t>http://www.flints.co.uk/content/catalog</a:t>
            </a:r>
            <a:endParaRPr lang="en-GB" dirty="0"/>
          </a:p>
          <a:p>
            <a:r>
              <a:rPr lang="en-GB" dirty="0">
                <a:hlinkClick r:id="rId3"/>
              </a:rPr>
              <a:t>https://www.artem.com/portfolio</a:t>
            </a:r>
            <a:endParaRPr lang="en-GB" dirty="0"/>
          </a:p>
          <a:p>
            <a:r>
              <a:rPr lang="en-GB" dirty="0">
                <a:hlinkClick r:id="rId4"/>
              </a:rPr>
              <a:t>http://www.theatrecrafts.com/pages/home/topics/props-and-masks/</a:t>
            </a:r>
            <a:endParaRPr lang="en-GB" dirty="0"/>
          </a:p>
          <a:p>
            <a:r>
              <a:rPr lang="en-GB" dirty="0">
                <a:hlinkClick r:id="rId5"/>
              </a:rPr>
              <a:t>http://www.keeleyhire.co.uk/themes/circus_fairground_and_seaside</a:t>
            </a:r>
            <a:endParaRPr lang="en-GB" dirty="0"/>
          </a:p>
          <a:p>
            <a:r>
              <a:rPr lang="en-GB" dirty="0">
                <a:hlinkClick r:id="rId6"/>
              </a:rPr>
              <a:t>https://www.props4shows.co.uk/</a:t>
            </a:r>
            <a:endParaRPr lang="en-GB" dirty="0"/>
          </a:p>
          <a:p>
            <a:endParaRPr lang="en-GB" dirty="0"/>
          </a:p>
        </p:txBody>
      </p:sp>
    </p:spTree>
    <p:extLst>
      <p:ext uri="{BB962C8B-B14F-4D97-AF65-F5344CB8AC3E}">
        <p14:creationId xmlns:p14="http://schemas.microsoft.com/office/powerpoint/2010/main" val="119739564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pic>
        <p:nvPicPr>
          <p:cNvPr id="330" name="Google Shape;330;p37"/>
          <p:cNvPicPr preferRelativeResize="0"/>
          <p:nvPr/>
        </p:nvPicPr>
        <p:blipFill>
          <a:blip r:embed="rId3">
            <a:alphaModFix/>
          </a:blip>
          <a:stretch>
            <a:fillRect/>
          </a:stretch>
        </p:blipFill>
        <p:spPr>
          <a:xfrm>
            <a:off x="1242676" y="993913"/>
            <a:ext cx="10710786" cy="5864087"/>
          </a:xfrm>
          <a:prstGeom prst="rect">
            <a:avLst/>
          </a:prstGeom>
          <a:noFill/>
          <a:ln>
            <a:noFill/>
          </a:ln>
        </p:spPr>
      </p:pic>
      <p:sp>
        <p:nvSpPr>
          <p:cNvPr id="2" name="TextBox 1">
            <a:extLst>
              <a:ext uri="{FF2B5EF4-FFF2-40B4-BE49-F238E27FC236}">
                <a16:creationId xmlns:a16="http://schemas.microsoft.com/office/drawing/2014/main" id="{F9286E20-139D-433A-85BA-435FF9789BF6}"/>
              </a:ext>
            </a:extLst>
          </p:cNvPr>
          <p:cNvSpPr txBox="1"/>
          <p:nvPr/>
        </p:nvSpPr>
        <p:spPr>
          <a:xfrm>
            <a:off x="4214191" y="410817"/>
            <a:ext cx="5234609" cy="369332"/>
          </a:xfrm>
          <a:prstGeom prst="rect">
            <a:avLst/>
          </a:prstGeom>
          <a:noFill/>
        </p:spPr>
        <p:txBody>
          <a:bodyPr wrap="square" rtlCol="0">
            <a:spAutoFit/>
          </a:bodyPr>
          <a:lstStyle/>
          <a:p>
            <a:r>
              <a:rPr lang="en-GB" dirty="0"/>
              <a:t>Idea for clown Alley </a:t>
            </a:r>
          </a:p>
        </p:txBody>
      </p:sp>
      <p:sp>
        <p:nvSpPr>
          <p:cNvPr id="3" name="TextBox 2">
            <a:extLst>
              <a:ext uri="{FF2B5EF4-FFF2-40B4-BE49-F238E27FC236}">
                <a16:creationId xmlns:a16="http://schemas.microsoft.com/office/drawing/2014/main" id="{9EA32384-7FB4-4F94-A0E1-CA39EBC3F147}"/>
              </a:ext>
            </a:extLst>
          </p:cNvPr>
          <p:cNvSpPr txBox="1"/>
          <p:nvPr/>
        </p:nvSpPr>
        <p:spPr>
          <a:xfrm>
            <a:off x="8878957" y="622852"/>
            <a:ext cx="2610678" cy="646331"/>
          </a:xfrm>
          <a:prstGeom prst="rect">
            <a:avLst/>
          </a:prstGeom>
          <a:noFill/>
        </p:spPr>
        <p:txBody>
          <a:bodyPr wrap="square" rtlCol="0">
            <a:spAutoFit/>
          </a:bodyPr>
          <a:lstStyle/>
          <a:p>
            <a:r>
              <a:rPr lang="en-GB" dirty="0"/>
              <a:t>Represents stained glass, won’t be starry night</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6C7C3-F21F-4720-BCF7-EC4A7C609205}"/>
              </a:ext>
            </a:extLst>
          </p:cNvPr>
          <p:cNvSpPr>
            <a:spLocks noGrp="1"/>
          </p:cNvSpPr>
          <p:nvPr>
            <p:ph type="title"/>
          </p:nvPr>
        </p:nvSpPr>
        <p:spPr>
          <a:xfrm>
            <a:off x="2852530" y="2766218"/>
            <a:ext cx="10515600" cy="1325563"/>
          </a:xfrm>
        </p:spPr>
        <p:txBody>
          <a:bodyPr/>
          <a:lstStyle/>
          <a:p>
            <a:r>
              <a:rPr lang="en-GB" dirty="0"/>
              <a:t>Collaborative mood board</a:t>
            </a:r>
          </a:p>
        </p:txBody>
      </p:sp>
      <p:sp>
        <p:nvSpPr>
          <p:cNvPr id="3" name="TextBox 2">
            <a:extLst>
              <a:ext uri="{FF2B5EF4-FFF2-40B4-BE49-F238E27FC236}">
                <a16:creationId xmlns:a16="http://schemas.microsoft.com/office/drawing/2014/main" id="{96894F03-3FB1-49B0-A100-D1B11D0CF847}"/>
              </a:ext>
            </a:extLst>
          </p:cNvPr>
          <p:cNvSpPr txBox="1"/>
          <p:nvPr/>
        </p:nvSpPr>
        <p:spPr>
          <a:xfrm>
            <a:off x="689113" y="4969565"/>
            <a:ext cx="10641496" cy="646331"/>
          </a:xfrm>
          <a:prstGeom prst="rect">
            <a:avLst/>
          </a:prstGeom>
          <a:noFill/>
        </p:spPr>
        <p:txBody>
          <a:bodyPr wrap="square" rtlCol="0">
            <a:spAutoFit/>
          </a:bodyPr>
          <a:lstStyle/>
          <a:p>
            <a:r>
              <a:rPr lang="en-GB" dirty="0"/>
              <a:t>A discussion amongst our group to finalise what we want our final designs to feel and represent, ready for the Clientele Presentation.</a:t>
            </a:r>
          </a:p>
        </p:txBody>
      </p:sp>
    </p:spTree>
    <p:extLst>
      <p:ext uri="{BB962C8B-B14F-4D97-AF65-F5344CB8AC3E}">
        <p14:creationId xmlns:p14="http://schemas.microsoft.com/office/powerpoint/2010/main" val="170219156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pic>
        <p:nvPicPr>
          <p:cNvPr id="477" name="Google Shape;477;p52"/>
          <p:cNvPicPr preferRelativeResize="0"/>
          <p:nvPr/>
        </p:nvPicPr>
        <p:blipFill>
          <a:blip r:embed="rId3">
            <a:alphaModFix/>
          </a:blip>
          <a:stretch>
            <a:fillRect/>
          </a:stretch>
        </p:blipFill>
        <p:spPr>
          <a:xfrm>
            <a:off x="3777567" y="2549000"/>
            <a:ext cx="4636867" cy="2682901"/>
          </a:xfrm>
          <a:prstGeom prst="rect">
            <a:avLst/>
          </a:prstGeom>
          <a:noFill/>
          <a:ln>
            <a:noFill/>
          </a:ln>
        </p:spPr>
      </p:pic>
      <p:pic>
        <p:nvPicPr>
          <p:cNvPr id="478" name="Google Shape;478;p52"/>
          <p:cNvPicPr preferRelativeResize="0"/>
          <p:nvPr/>
        </p:nvPicPr>
        <p:blipFill>
          <a:blip r:embed="rId4">
            <a:alphaModFix/>
          </a:blip>
          <a:stretch>
            <a:fillRect/>
          </a:stretch>
        </p:blipFill>
        <p:spPr>
          <a:xfrm>
            <a:off x="0" y="1"/>
            <a:ext cx="1762400" cy="1577033"/>
          </a:xfrm>
          <a:prstGeom prst="rect">
            <a:avLst/>
          </a:prstGeom>
          <a:noFill/>
          <a:ln>
            <a:noFill/>
          </a:ln>
        </p:spPr>
      </p:pic>
      <p:pic>
        <p:nvPicPr>
          <p:cNvPr id="479" name="Google Shape;479;p52"/>
          <p:cNvPicPr preferRelativeResize="0"/>
          <p:nvPr/>
        </p:nvPicPr>
        <p:blipFill>
          <a:blip r:embed="rId5">
            <a:alphaModFix/>
          </a:blip>
          <a:stretch>
            <a:fillRect/>
          </a:stretch>
        </p:blipFill>
        <p:spPr>
          <a:xfrm>
            <a:off x="0" y="4702133"/>
            <a:ext cx="3824933" cy="2155867"/>
          </a:xfrm>
          <a:prstGeom prst="rect">
            <a:avLst/>
          </a:prstGeom>
          <a:noFill/>
          <a:ln>
            <a:noFill/>
          </a:ln>
        </p:spPr>
      </p:pic>
      <p:pic>
        <p:nvPicPr>
          <p:cNvPr id="480" name="Google Shape;480;p52"/>
          <p:cNvPicPr preferRelativeResize="0"/>
          <p:nvPr/>
        </p:nvPicPr>
        <p:blipFill>
          <a:blip r:embed="rId6">
            <a:alphaModFix/>
          </a:blip>
          <a:stretch>
            <a:fillRect/>
          </a:stretch>
        </p:blipFill>
        <p:spPr>
          <a:xfrm>
            <a:off x="10" y="2749467"/>
            <a:ext cx="2603556" cy="1952667"/>
          </a:xfrm>
          <a:prstGeom prst="rect">
            <a:avLst/>
          </a:prstGeom>
          <a:noFill/>
          <a:ln>
            <a:noFill/>
          </a:ln>
        </p:spPr>
      </p:pic>
      <p:pic>
        <p:nvPicPr>
          <p:cNvPr id="481" name="Google Shape;481;p52"/>
          <p:cNvPicPr preferRelativeResize="0"/>
          <p:nvPr/>
        </p:nvPicPr>
        <p:blipFill>
          <a:blip r:embed="rId7">
            <a:alphaModFix/>
          </a:blip>
          <a:stretch>
            <a:fillRect/>
          </a:stretch>
        </p:blipFill>
        <p:spPr>
          <a:xfrm>
            <a:off x="8367067" y="86800"/>
            <a:ext cx="3824933" cy="2521944"/>
          </a:xfrm>
          <a:prstGeom prst="rect">
            <a:avLst/>
          </a:prstGeom>
          <a:noFill/>
          <a:ln>
            <a:noFill/>
          </a:ln>
        </p:spPr>
      </p:pic>
      <p:pic>
        <p:nvPicPr>
          <p:cNvPr id="482" name="Google Shape;482;p52"/>
          <p:cNvPicPr preferRelativeResize="0"/>
          <p:nvPr/>
        </p:nvPicPr>
        <p:blipFill>
          <a:blip r:embed="rId8">
            <a:alphaModFix/>
          </a:blip>
          <a:stretch>
            <a:fillRect/>
          </a:stretch>
        </p:blipFill>
        <p:spPr>
          <a:xfrm>
            <a:off x="9160909" y="2596567"/>
            <a:ext cx="3031091" cy="2105567"/>
          </a:xfrm>
          <a:prstGeom prst="rect">
            <a:avLst/>
          </a:prstGeom>
          <a:noFill/>
          <a:ln>
            <a:noFill/>
          </a:ln>
        </p:spPr>
      </p:pic>
      <p:pic>
        <p:nvPicPr>
          <p:cNvPr id="483" name="Google Shape;483;p52"/>
          <p:cNvPicPr preferRelativeResize="0"/>
          <p:nvPr/>
        </p:nvPicPr>
        <p:blipFill>
          <a:blip r:embed="rId9">
            <a:alphaModFix/>
          </a:blip>
          <a:stretch>
            <a:fillRect/>
          </a:stretch>
        </p:blipFill>
        <p:spPr>
          <a:xfrm>
            <a:off x="4777033" y="0"/>
            <a:ext cx="3637400" cy="2521933"/>
          </a:xfrm>
          <a:prstGeom prst="rect">
            <a:avLst/>
          </a:prstGeom>
          <a:noFill/>
          <a:ln>
            <a:noFill/>
          </a:ln>
        </p:spPr>
      </p:pic>
      <p:pic>
        <p:nvPicPr>
          <p:cNvPr id="484" name="Google Shape;484;p52"/>
          <p:cNvPicPr preferRelativeResize="0"/>
          <p:nvPr/>
        </p:nvPicPr>
        <p:blipFill>
          <a:blip r:embed="rId10">
            <a:alphaModFix/>
          </a:blip>
          <a:stretch>
            <a:fillRect/>
          </a:stretch>
        </p:blipFill>
        <p:spPr>
          <a:xfrm>
            <a:off x="10808801" y="4702133"/>
            <a:ext cx="1226273" cy="2155867"/>
          </a:xfrm>
          <a:prstGeom prst="rect">
            <a:avLst/>
          </a:prstGeom>
          <a:noFill/>
          <a:ln>
            <a:noFill/>
          </a:ln>
        </p:spPr>
      </p:pic>
      <p:pic>
        <p:nvPicPr>
          <p:cNvPr id="485" name="Google Shape;485;p52"/>
          <p:cNvPicPr preferRelativeResize="0"/>
          <p:nvPr/>
        </p:nvPicPr>
        <p:blipFill>
          <a:blip r:embed="rId11">
            <a:alphaModFix/>
          </a:blip>
          <a:stretch>
            <a:fillRect/>
          </a:stretch>
        </p:blipFill>
        <p:spPr>
          <a:xfrm>
            <a:off x="8132133" y="4134293"/>
            <a:ext cx="2603567" cy="1777043"/>
          </a:xfrm>
          <a:prstGeom prst="rect">
            <a:avLst/>
          </a:prstGeom>
          <a:noFill/>
          <a:ln>
            <a:noFill/>
          </a:ln>
        </p:spPr>
      </p:pic>
      <p:pic>
        <p:nvPicPr>
          <p:cNvPr id="486" name="Google Shape;486;p52"/>
          <p:cNvPicPr preferRelativeResize="0"/>
          <p:nvPr/>
        </p:nvPicPr>
        <p:blipFill>
          <a:blip r:embed="rId12">
            <a:alphaModFix/>
          </a:blip>
          <a:stretch>
            <a:fillRect/>
          </a:stretch>
        </p:blipFill>
        <p:spPr>
          <a:xfrm>
            <a:off x="7970192" y="5258958"/>
            <a:ext cx="1117600" cy="1494541"/>
          </a:xfrm>
          <a:prstGeom prst="rect">
            <a:avLst/>
          </a:prstGeom>
          <a:noFill/>
          <a:ln>
            <a:noFill/>
          </a:ln>
        </p:spPr>
      </p:pic>
      <p:pic>
        <p:nvPicPr>
          <p:cNvPr id="487" name="Google Shape;487;p52"/>
          <p:cNvPicPr preferRelativeResize="0"/>
          <p:nvPr/>
        </p:nvPicPr>
        <p:blipFill>
          <a:blip r:embed="rId13">
            <a:alphaModFix/>
          </a:blip>
          <a:stretch>
            <a:fillRect/>
          </a:stretch>
        </p:blipFill>
        <p:spPr>
          <a:xfrm>
            <a:off x="6482101" y="5170700"/>
            <a:ext cx="1231900" cy="913157"/>
          </a:xfrm>
          <a:prstGeom prst="rect">
            <a:avLst/>
          </a:prstGeom>
          <a:noFill/>
          <a:ln>
            <a:noFill/>
          </a:ln>
        </p:spPr>
      </p:pic>
      <p:pic>
        <p:nvPicPr>
          <p:cNvPr id="488" name="Google Shape;488;p52"/>
          <p:cNvPicPr preferRelativeResize="0"/>
          <p:nvPr/>
        </p:nvPicPr>
        <p:blipFill>
          <a:blip r:embed="rId14">
            <a:alphaModFix/>
          </a:blip>
          <a:stretch>
            <a:fillRect/>
          </a:stretch>
        </p:blipFill>
        <p:spPr>
          <a:xfrm>
            <a:off x="5271833" y="5170701"/>
            <a:ext cx="1117600" cy="1671079"/>
          </a:xfrm>
          <a:prstGeom prst="rect">
            <a:avLst/>
          </a:prstGeom>
          <a:noFill/>
          <a:ln>
            <a:noFill/>
          </a:ln>
        </p:spPr>
      </p:pic>
      <p:pic>
        <p:nvPicPr>
          <p:cNvPr id="489" name="Google Shape;489;p52"/>
          <p:cNvPicPr preferRelativeResize="0"/>
          <p:nvPr/>
        </p:nvPicPr>
        <p:blipFill>
          <a:blip r:embed="rId15">
            <a:alphaModFix/>
          </a:blip>
          <a:stretch>
            <a:fillRect/>
          </a:stretch>
        </p:blipFill>
        <p:spPr>
          <a:xfrm>
            <a:off x="3938334" y="4851852"/>
            <a:ext cx="1333500" cy="1856441"/>
          </a:xfrm>
          <a:prstGeom prst="rect">
            <a:avLst/>
          </a:prstGeom>
          <a:noFill/>
          <a:ln>
            <a:noFill/>
          </a:ln>
        </p:spPr>
      </p:pic>
      <p:pic>
        <p:nvPicPr>
          <p:cNvPr id="490" name="Google Shape;490;p52"/>
          <p:cNvPicPr preferRelativeResize="0"/>
          <p:nvPr/>
        </p:nvPicPr>
        <p:blipFill>
          <a:blip r:embed="rId16">
            <a:alphaModFix/>
          </a:blip>
          <a:stretch>
            <a:fillRect/>
          </a:stretch>
        </p:blipFill>
        <p:spPr>
          <a:xfrm>
            <a:off x="1762401" y="86801"/>
            <a:ext cx="2015167" cy="1856433"/>
          </a:xfrm>
          <a:prstGeom prst="rect">
            <a:avLst/>
          </a:prstGeom>
          <a:noFill/>
          <a:ln>
            <a:noFill/>
          </a:ln>
        </p:spPr>
      </p:pic>
      <p:sp>
        <p:nvSpPr>
          <p:cNvPr id="491" name="Google Shape;491;p52"/>
          <p:cNvSpPr txBox="1"/>
          <p:nvPr/>
        </p:nvSpPr>
        <p:spPr>
          <a:xfrm>
            <a:off x="390733" y="5816600"/>
            <a:ext cx="4881200" cy="812800"/>
          </a:xfrm>
          <a:prstGeom prst="rect">
            <a:avLst/>
          </a:prstGeom>
          <a:noFill/>
          <a:ln>
            <a:noFill/>
          </a:ln>
        </p:spPr>
        <p:txBody>
          <a:bodyPr spcFirstLastPara="1" wrap="square" lIns="121900" tIns="121900" rIns="121900" bIns="121900" anchor="t" anchorCtr="0">
            <a:noAutofit/>
          </a:bodyPr>
          <a:lstStyle/>
          <a:p>
            <a:r>
              <a:rPr lang="en-GB" sz="6400">
                <a:solidFill>
                  <a:srgbClr val="FFFFFF"/>
                </a:solidFill>
              </a:rPr>
              <a:t>First Theatre</a:t>
            </a:r>
            <a:endParaRPr sz="6400">
              <a:solidFill>
                <a:srgbClr val="FFFFFF"/>
              </a:solidFill>
            </a:endParaRPr>
          </a:p>
        </p:txBody>
      </p:sp>
      <p:pic>
        <p:nvPicPr>
          <p:cNvPr id="492" name="Google Shape;492;p52"/>
          <p:cNvPicPr preferRelativeResize="0"/>
          <p:nvPr/>
        </p:nvPicPr>
        <p:blipFill>
          <a:blip r:embed="rId17">
            <a:alphaModFix/>
          </a:blip>
          <a:stretch>
            <a:fillRect/>
          </a:stretch>
        </p:blipFill>
        <p:spPr>
          <a:xfrm>
            <a:off x="112465" y="1943249"/>
            <a:ext cx="2603567" cy="753985"/>
          </a:xfrm>
          <a:prstGeom prst="rect">
            <a:avLst/>
          </a:prstGeom>
          <a:noFill/>
          <a:ln>
            <a:noFill/>
          </a:ln>
        </p:spPr>
      </p:pic>
      <p:pic>
        <p:nvPicPr>
          <p:cNvPr id="493" name="Google Shape;493;p52"/>
          <p:cNvPicPr preferRelativeResize="0"/>
          <p:nvPr/>
        </p:nvPicPr>
        <p:blipFill>
          <a:blip r:embed="rId18">
            <a:alphaModFix/>
          </a:blip>
          <a:stretch>
            <a:fillRect/>
          </a:stretch>
        </p:blipFill>
        <p:spPr>
          <a:xfrm>
            <a:off x="2738951" y="1655232"/>
            <a:ext cx="2015167" cy="1330016"/>
          </a:xfrm>
          <a:prstGeom prst="rect">
            <a:avLst/>
          </a:prstGeom>
          <a:noFill/>
          <a:ln>
            <a:noFill/>
          </a:ln>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Shape 497"/>
        <p:cNvGrpSpPr/>
        <p:nvPr/>
      </p:nvGrpSpPr>
      <p:grpSpPr>
        <a:xfrm>
          <a:off x="0" y="0"/>
          <a:ext cx="0" cy="0"/>
          <a:chOff x="0" y="0"/>
          <a:chExt cx="0" cy="0"/>
        </a:xfrm>
      </p:grpSpPr>
      <p:pic>
        <p:nvPicPr>
          <p:cNvPr id="498" name="Google Shape;498;p53"/>
          <p:cNvPicPr preferRelativeResize="0"/>
          <p:nvPr/>
        </p:nvPicPr>
        <p:blipFill>
          <a:blip r:embed="rId3">
            <a:alphaModFix/>
          </a:blip>
          <a:stretch>
            <a:fillRect/>
          </a:stretch>
        </p:blipFill>
        <p:spPr>
          <a:xfrm>
            <a:off x="10231035" y="2872801"/>
            <a:ext cx="1635933" cy="2761287"/>
          </a:xfrm>
          <a:prstGeom prst="rect">
            <a:avLst/>
          </a:prstGeom>
          <a:noFill/>
          <a:ln>
            <a:noFill/>
          </a:ln>
        </p:spPr>
      </p:pic>
      <p:pic>
        <p:nvPicPr>
          <p:cNvPr id="499" name="Google Shape;499;p53"/>
          <p:cNvPicPr preferRelativeResize="0"/>
          <p:nvPr/>
        </p:nvPicPr>
        <p:blipFill>
          <a:blip r:embed="rId4">
            <a:alphaModFix/>
          </a:blip>
          <a:stretch>
            <a:fillRect/>
          </a:stretch>
        </p:blipFill>
        <p:spPr>
          <a:xfrm>
            <a:off x="8915385" y="203201"/>
            <a:ext cx="1231900" cy="1587500"/>
          </a:xfrm>
          <a:prstGeom prst="rect">
            <a:avLst/>
          </a:prstGeom>
          <a:noFill/>
          <a:ln>
            <a:noFill/>
          </a:ln>
        </p:spPr>
      </p:pic>
      <p:pic>
        <p:nvPicPr>
          <p:cNvPr id="500" name="Google Shape;500;p53"/>
          <p:cNvPicPr preferRelativeResize="0"/>
          <p:nvPr/>
        </p:nvPicPr>
        <p:blipFill>
          <a:blip r:embed="rId5">
            <a:alphaModFix/>
          </a:blip>
          <a:stretch>
            <a:fillRect/>
          </a:stretch>
        </p:blipFill>
        <p:spPr>
          <a:xfrm>
            <a:off x="10147300" y="203201"/>
            <a:ext cx="1803400" cy="2527300"/>
          </a:xfrm>
          <a:prstGeom prst="rect">
            <a:avLst/>
          </a:prstGeom>
          <a:noFill/>
          <a:ln>
            <a:noFill/>
          </a:ln>
        </p:spPr>
      </p:pic>
      <p:pic>
        <p:nvPicPr>
          <p:cNvPr id="501" name="Google Shape;501;p53"/>
          <p:cNvPicPr preferRelativeResize="0"/>
          <p:nvPr/>
        </p:nvPicPr>
        <p:blipFill>
          <a:blip r:embed="rId6">
            <a:alphaModFix/>
          </a:blip>
          <a:stretch>
            <a:fillRect/>
          </a:stretch>
        </p:blipFill>
        <p:spPr>
          <a:xfrm>
            <a:off x="8806085" y="4445900"/>
            <a:ext cx="1231900" cy="1958920"/>
          </a:xfrm>
          <a:prstGeom prst="rect">
            <a:avLst/>
          </a:prstGeom>
          <a:noFill/>
          <a:ln>
            <a:noFill/>
          </a:ln>
        </p:spPr>
      </p:pic>
      <p:pic>
        <p:nvPicPr>
          <p:cNvPr id="502" name="Google Shape;502;p53"/>
          <p:cNvPicPr preferRelativeResize="0"/>
          <p:nvPr/>
        </p:nvPicPr>
        <p:blipFill>
          <a:blip r:embed="rId7">
            <a:alphaModFix/>
          </a:blip>
          <a:stretch>
            <a:fillRect/>
          </a:stretch>
        </p:blipFill>
        <p:spPr>
          <a:xfrm>
            <a:off x="8696767" y="1992067"/>
            <a:ext cx="1450533" cy="2252455"/>
          </a:xfrm>
          <a:prstGeom prst="rect">
            <a:avLst/>
          </a:prstGeom>
          <a:noFill/>
          <a:ln>
            <a:noFill/>
          </a:ln>
        </p:spPr>
      </p:pic>
      <p:pic>
        <p:nvPicPr>
          <p:cNvPr id="503" name="Google Shape;503;p53"/>
          <p:cNvPicPr preferRelativeResize="0"/>
          <p:nvPr/>
        </p:nvPicPr>
        <p:blipFill>
          <a:blip r:embed="rId8">
            <a:alphaModFix/>
          </a:blip>
          <a:stretch>
            <a:fillRect/>
          </a:stretch>
        </p:blipFill>
        <p:spPr>
          <a:xfrm>
            <a:off x="5359633" y="2068757"/>
            <a:ext cx="3253400" cy="1639028"/>
          </a:xfrm>
          <a:prstGeom prst="rect">
            <a:avLst/>
          </a:prstGeom>
          <a:noFill/>
          <a:ln>
            <a:noFill/>
          </a:ln>
        </p:spPr>
      </p:pic>
      <p:pic>
        <p:nvPicPr>
          <p:cNvPr id="504" name="Google Shape;504;p53"/>
          <p:cNvPicPr preferRelativeResize="0"/>
          <p:nvPr/>
        </p:nvPicPr>
        <p:blipFill>
          <a:blip r:embed="rId9">
            <a:alphaModFix/>
          </a:blip>
          <a:stretch>
            <a:fillRect/>
          </a:stretch>
        </p:blipFill>
        <p:spPr>
          <a:xfrm>
            <a:off x="6487418" y="165971"/>
            <a:ext cx="2427967" cy="1826100"/>
          </a:xfrm>
          <a:prstGeom prst="rect">
            <a:avLst/>
          </a:prstGeom>
          <a:noFill/>
          <a:ln>
            <a:noFill/>
          </a:ln>
        </p:spPr>
      </p:pic>
      <p:pic>
        <p:nvPicPr>
          <p:cNvPr id="505" name="Google Shape;505;p53"/>
          <p:cNvPicPr preferRelativeResize="0"/>
          <p:nvPr/>
        </p:nvPicPr>
        <p:blipFill>
          <a:blip r:embed="rId10">
            <a:alphaModFix/>
          </a:blip>
          <a:stretch>
            <a:fillRect/>
          </a:stretch>
        </p:blipFill>
        <p:spPr>
          <a:xfrm>
            <a:off x="5359635" y="3717949"/>
            <a:ext cx="3253397" cy="1958933"/>
          </a:xfrm>
          <a:prstGeom prst="rect">
            <a:avLst/>
          </a:prstGeom>
          <a:noFill/>
          <a:ln>
            <a:noFill/>
          </a:ln>
        </p:spPr>
      </p:pic>
      <p:pic>
        <p:nvPicPr>
          <p:cNvPr id="506" name="Google Shape;506;p53"/>
          <p:cNvPicPr preferRelativeResize="0"/>
          <p:nvPr/>
        </p:nvPicPr>
        <p:blipFill>
          <a:blip r:embed="rId11">
            <a:alphaModFix/>
          </a:blip>
          <a:stretch>
            <a:fillRect/>
          </a:stretch>
        </p:blipFill>
        <p:spPr>
          <a:xfrm>
            <a:off x="3218134" y="187568"/>
            <a:ext cx="3161033" cy="1782913"/>
          </a:xfrm>
          <a:prstGeom prst="rect">
            <a:avLst/>
          </a:prstGeom>
          <a:noFill/>
          <a:ln>
            <a:noFill/>
          </a:ln>
        </p:spPr>
      </p:pic>
      <p:pic>
        <p:nvPicPr>
          <p:cNvPr id="507" name="Google Shape;507;p53"/>
          <p:cNvPicPr preferRelativeResize="0"/>
          <p:nvPr/>
        </p:nvPicPr>
        <p:blipFill>
          <a:blip r:embed="rId12">
            <a:alphaModFix/>
          </a:blip>
          <a:stretch>
            <a:fillRect/>
          </a:stretch>
        </p:blipFill>
        <p:spPr>
          <a:xfrm>
            <a:off x="219345" y="4318001"/>
            <a:ext cx="5140288" cy="2408063"/>
          </a:xfrm>
          <a:prstGeom prst="rect">
            <a:avLst/>
          </a:prstGeom>
          <a:noFill/>
          <a:ln>
            <a:noFill/>
          </a:ln>
        </p:spPr>
      </p:pic>
      <p:pic>
        <p:nvPicPr>
          <p:cNvPr id="509" name="Google Shape;509;p53"/>
          <p:cNvPicPr preferRelativeResize="0"/>
          <p:nvPr/>
        </p:nvPicPr>
        <p:blipFill>
          <a:blip r:embed="rId13">
            <a:alphaModFix/>
          </a:blip>
          <a:stretch>
            <a:fillRect/>
          </a:stretch>
        </p:blipFill>
        <p:spPr>
          <a:xfrm>
            <a:off x="-3" y="86200"/>
            <a:ext cx="2973696" cy="1958933"/>
          </a:xfrm>
          <a:prstGeom prst="rect">
            <a:avLst/>
          </a:prstGeom>
          <a:noFill/>
          <a:ln>
            <a:noFill/>
          </a:ln>
        </p:spPr>
      </p:pic>
      <p:pic>
        <p:nvPicPr>
          <p:cNvPr id="510" name="Google Shape;510;p53"/>
          <p:cNvPicPr preferRelativeResize="0"/>
          <p:nvPr/>
        </p:nvPicPr>
        <p:blipFill>
          <a:blip r:embed="rId14">
            <a:alphaModFix/>
          </a:blip>
          <a:stretch>
            <a:fillRect/>
          </a:stretch>
        </p:blipFill>
        <p:spPr>
          <a:xfrm>
            <a:off x="2302201" y="2172134"/>
            <a:ext cx="2973700" cy="2018868"/>
          </a:xfrm>
          <a:prstGeom prst="rect">
            <a:avLst/>
          </a:prstGeom>
          <a:noFill/>
          <a:ln>
            <a:noFill/>
          </a:ln>
        </p:spPr>
      </p:pic>
      <p:pic>
        <p:nvPicPr>
          <p:cNvPr id="511" name="Google Shape;511;p53"/>
          <p:cNvPicPr preferRelativeResize="0"/>
          <p:nvPr/>
        </p:nvPicPr>
        <p:blipFill>
          <a:blip r:embed="rId15">
            <a:alphaModFix/>
          </a:blip>
          <a:stretch>
            <a:fillRect/>
          </a:stretch>
        </p:blipFill>
        <p:spPr>
          <a:xfrm>
            <a:off x="0" y="2172133"/>
            <a:ext cx="2731667" cy="1639000"/>
          </a:xfrm>
          <a:prstGeom prst="rect">
            <a:avLst/>
          </a:prstGeom>
          <a:noFill/>
          <a:ln>
            <a:noFill/>
          </a:ln>
        </p:spPr>
      </p:pic>
      <p:sp>
        <p:nvSpPr>
          <p:cNvPr id="2" name="TextBox 1">
            <a:extLst>
              <a:ext uri="{FF2B5EF4-FFF2-40B4-BE49-F238E27FC236}">
                <a16:creationId xmlns:a16="http://schemas.microsoft.com/office/drawing/2014/main" id="{285F1829-B78C-4853-BF13-29FE24730E01}"/>
              </a:ext>
            </a:extLst>
          </p:cNvPr>
          <p:cNvSpPr txBox="1"/>
          <p:nvPr/>
        </p:nvSpPr>
        <p:spPr>
          <a:xfrm>
            <a:off x="5788278" y="5804215"/>
            <a:ext cx="5140288" cy="830997"/>
          </a:xfrm>
          <a:prstGeom prst="rect">
            <a:avLst/>
          </a:prstGeom>
          <a:noFill/>
        </p:spPr>
        <p:txBody>
          <a:bodyPr wrap="square" rtlCol="0">
            <a:spAutoFit/>
          </a:bodyPr>
          <a:lstStyle/>
          <a:p>
            <a:r>
              <a:rPr lang="en-GB" sz="4800" dirty="0"/>
              <a:t>Brothel</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pic>
        <p:nvPicPr>
          <p:cNvPr id="516" name="Google Shape;516;p54"/>
          <p:cNvPicPr preferRelativeResize="0"/>
          <p:nvPr/>
        </p:nvPicPr>
        <p:blipFill>
          <a:blip r:embed="rId3">
            <a:alphaModFix/>
          </a:blip>
          <a:stretch>
            <a:fillRect/>
          </a:stretch>
        </p:blipFill>
        <p:spPr>
          <a:xfrm>
            <a:off x="6452400" y="4528400"/>
            <a:ext cx="3683000" cy="2209800"/>
          </a:xfrm>
          <a:prstGeom prst="rect">
            <a:avLst/>
          </a:prstGeom>
          <a:noFill/>
          <a:ln>
            <a:noFill/>
          </a:ln>
        </p:spPr>
      </p:pic>
      <p:pic>
        <p:nvPicPr>
          <p:cNvPr id="517" name="Google Shape;517;p54"/>
          <p:cNvPicPr preferRelativeResize="0"/>
          <p:nvPr/>
        </p:nvPicPr>
        <p:blipFill>
          <a:blip r:embed="rId4">
            <a:alphaModFix/>
          </a:blip>
          <a:stretch>
            <a:fillRect/>
          </a:stretch>
        </p:blipFill>
        <p:spPr>
          <a:xfrm>
            <a:off x="10421300" y="4201001"/>
            <a:ext cx="1666733" cy="2288767"/>
          </a:xfrm>
          <a:prstGeom prst="rect">
            <a:avLst/>
          </a:prstGeom>
          <a:noFill/>
          <a:ln>
            <a:noFill/>
          </a:ln>
        </p:spPr>
      </p:pic>
      <p:pic>
        <p:nvPicPr>
          <p:cNvPr id="518" name="Google Shape;518;p54"/>
          <p:cNvPicPr preferRelativeResize="0"/>
          <p:nvPr/>
        </p:nvPicPr>
        <p:blipFill>
          <a:blip r:embed="rId5">
            <a:alphaModFix/>
          </a:blip>
          <a:stretch>
            <a:fillRect/>
          </a:stretch>
        </p:blipFill>
        <p:spPr>
          <a:xfrm>
            <a:off x="9382734" y="167400"/>
            <a:ext cx="2705300" cy="1880733"/>
          </a:xfrm>
          <a:prstGeom prst="rect">
            <a:avLst/>
          </a:prstGeom>
          <a:noFill/>
          <a:ln>
            <a:noFill/>
          </a:ln>
        </p:spPr>
      </p:pic>
      <p:pic>
        <p:nvPicPr>
          <p:cNvPr id="519" name="Google Shape;519;p54"/>
          <p:cNvPicPr preferRelativeResize="0"/>
          <p:nvPr/>
        </p:nvPicPr>
        <p:blipFill>
          <a:blip r:embed="rId6">
            <a:alphaModFix/>
          </a:blip>
          <a:stretch>
            <a:fillRect/>
          </a:stretch>
        </p:blipFill>
        <p:spPr>
          <a:xfrm>
            <a:off x="266700" y="188901"/>
            <a:ext cx="2201867" cy="3140100"/>
          </a:xfrm>
          <a:prstGeom prst="rect">
            <a:avLst/>
          </a:prstGeom>
          <a:noFill/>
          <a:ln>
            <a:noFill/>
          </a:ln>
        </p:spPr>
      </p:pic>
      <p:pic>
        <p:nvPicPr>
          <p:cNvPr id="520" name="Google Shape;520;p54"/>
          <p:cNvPicPr preferRelativeResize="0"/>
          <p:nvPr/>
        </p:nvPicPr>
        <p:blipFill>
          <a:blip r:embed="rId7">
            <a:alphaModFix/>
          </a:blip>
          <a:stretch>
            <a:fillRect/>
          </a:stretch>
        </p:blipFill>
        <p:spPr>
          <a:xfrm>
            <a:off x="2577699" y="188905"/>
            <a:ext cx="2705300" cy="3117320"/>
          </a:xfrm>
          <a:prstGeom prst="rect">
            <a:avLst/>
          </a:prstGeom>
          <a:noFill/>
          <a:ln>
            <a:noFill/>
          </a:ln>
        </p:spPr>
      </p:pic>
      <p:pic>
        <p:nvPicPr>
          <p:cNvPr id="521" name="Google Shape;521;p54"/>
          <p:cNvPicPr preferRelativeResize="0"/>
          <p:nvPr/>
        </p:nvPicPr>
        <p:blipFill>
          <a:blip r:embed="rId8">
            <a:alphaModFix/>
          </a:blip>
          <a:stretch>
            <a:fillRect/>
          </a:stretch>
        </p:blipFill>
        <p:spPr>
          <a:xfrm>
            <a:off x="266701" y="3550563"/>
            <a:ext cx="2007967" cy="2939200"/>
          </a:xfrm>
          <a:prstGeom prst="rect">
            <a:avLst/>
          </a:prstGeom>
          <a:noFill/>
          <a:ln>
            <a:noFill/>
          </a:ln>
        </p:spPr>
      </p:pic>
      <p:pic>
        <p:nvPicPr>
          <p:cNvPr id="522" name="Google Shape;522;p54"/>
          <p:cNvPicPr preferRelativeResize="0"/>
          <p:nvPr/>
        </p:nvPicPr>
        <p:blipFill>
          <a:blip r:embed="rId9">
            <a:alphaModFix/>
          </a:blip>
          <a:stretch>
            <a:fillRect/>
          </a:stretch>
        </p:blipFill>
        <p:spPr>
          <a:xfrm>
            <a:off x="5392134" y="208967"/>
            <a:ext cx="3196733" cy="1797600"/>
          </a:xfrm>
          <a:prstGeom prst="rect">
            <a:avLst/>
          </a:prstGeom>
          <a:noFill/>
          <a:ln>
            <a:noFill/>
          </a:ln>
        </p:spPr>
      </p:pic>
      <p:pic>
        <p:nvPicPr>
          <p:cNvPr id="523" name="Google Shape;523;p54"/>
          <p:cNvPicPr preferRelativeResize="0"/>
          <p:nvPr/>
        </p:nvPicPr>
        <p:blipFill>
          <a:blip r:embed="rId10">
            <a:alphaModFix/>
          </a:blip>
          <a:stretch>
            <a:fillRect/>
          </a:stretch>
        </p:blipFill>
        <p:spPr>
          <a:xfrm>
            <a:off x="2468567" y="3550584"/>
            <a:ext cx="3196733" cy="2096217"/>
          </a:xfrm>
          <a:prstGeom prst="rect">
            <a:avLst/>
          </a:prstGeom>
          <a:noFill/>
          <a:ln>
            <a:noFill/>
          </a:ln>
        </p:spPr>
      </p:pic>
      <p:pic>
        <p:nvPicPr>
          <p:cNvPr id="524" name="Google Shape;524;p54"/>
          <p:cNvPicPr preferRelativeResize="0"/>
          <p:nvPr/>
        </p:nvPicPr>
        <p:blipFill>
          <a:blip r:embed="rId11">
            <a:alphaModFix/>
          </a:blip>
          <a:stretch>
            <a:fillRect/>
          </a:stretch>
        </p:blipFill>
        <p:spPr>
          <a:xfrm>
            <a:off x="10665551" y="2048130"/>
            <a:ext cx="1178235" cy="2096233"/>
          </a:xfrm>
          <a:prstGeom prst="rect">
            <a:avLst/>
          </a:prstGeom>
          <a:noFill/>
          <a:ln>
            <a:noFill/>
          </a:ln>
        </p:spPr>
      </p:pic>
      <p:pic>
        <p:nvPicPr>
          <p:cNvPr id="525" name="Google Shape;525;p54"/>
          <p:cNvPicPr preferRelativeResize="0"/>
          <p:nvPr/>
        </p:nvPicPr>
        <p:blipFill>
          <a:blip r:embed="rId12">
            <a:alphaModFix/>
          </a:blip>
          <a:stretch>
            <a:fillRect/>
          </a:stretch>
        </p:blipFill>
        <p:spPr>
          <a:xfrm>
            <a:off x="8588851" y="2048117"/>
            <a:ext cx="1939933" cy="1495000"/>
          </a:xfrm>
          <a:prstGeom prst="rect">
            <a:avLst/>
          </a:prstGeom>
          <a:noFill/>
          <a:ln>
            <a:noFill/>
          </a:ln>
        </p:spPr>
      </p:pic>
      <p:pic>
        <p:nvPicPr>
          <p:cNvPr id="526" name="Google Shape;526;p54"/>
          <p:cNvPicPr preferRelativeResize="0"/>
          <p:nvPr/>
        </p:nvPicPr>
        <p:blipFill>
          <a:blip r:embed="rId13">
            <a:alphaModFix/>
          </a:blip>
          <a:stretch>
            <a:fillRect/>
          </a:stretch>
        </p:blipFill>
        <p:spPr>
          <a:xfrm>
            <a:off x="5878999" y="2048133"/>
            <a:ext cx="2496179" cy="1797600"/>
          </a:xfrm>
          <a:prstGeom prst="rect">
            <a:avLst/>
          </a:prstGeom>
          <a:noFill/>
          <a:ln>
            <a:noFill/>
          </a:ln>
        </p:spPr>
      </p:pic>
      <p:sp>
        <p:nvSpPr>
          <p:cNvPr id="2" name="TextBox 1">
            <a:extLst>
              <a:ext uri="{FF2B5EF4-FFF2-40B4-BE49-F238E27FC236}">
                <a16:creationId xmlns:a16="http://schemas.microsoft.com/office/drawing/2014/main" id="{E41F806A-E05E-47AA-BEFE-A9E6F382BCA4}"/>
              </a:ext>
            </a:extLst>
          </p:cNvPr>
          <p:cNvSpPr txBox="1"/>
          <p:nvPr/>
        </p:nvSpPr>
        <p:spPr>
          <a:xfrm>
            <a:off x="2468567" y="6003235"/>
            <a:ext cx="3410432" cy="523220"/>
          </a:xfrm>
          <a:prstGeom prst="rect">
            <a:avLst/>
          </a:prstGeom>
          <a:noFill/>
        </p:spPr>
        <p:txBody>
          <a:bodyPr wrap="square" rtlCol="0">
            <a:spAutoFit/>
          </a:bodyPr>
          <a:lstStyle/>
          <a:p>
            <a:r>
              <a:rPr lang="en-GB" sz="2800" dirty="0"/>
              <a:t>Street outside Brothel</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Shape 531"/>
        <p:cNvGrpSpPr/>
        <p:nvPr/>
      </p:nvGrpSpPr>
      <p:grpSpPr>
        <a:xfrm>
          <a:off x="0" y="0"/>
          <a:ext cx="0" cy="0"/>
          <a:chOff x="0" y="0"/>
          <a:chExt cx="0" cy="0"/>
        </a:xfrm>
      </p:grpSpPr>
      <p:pic>
        <p:nvPicPr>
          <p:cNvPr id="532" name="Google Shape;532;p55"/>
          <p:cNvPicPr preferRelativeResize="0"/>
          <p:nvPr/>
        </p:nvPicPr>
        <p:blipFill>
          <a:blip r:embed="rId3">
            <a:alphaModFix/>
          </a:blip>
          <a:stretch>
            <a:fillRect/>
          </a:stretch>
        </p:blipFill>
        <p:spPr>
          <a:xfrm>
            <a:off x="203200" y="203201"/>
            <a:ext cx="2454267" cy="3677567"/>
          </a:xfrm>
          <a:prstGeom prst="rect">
            <a:avLst/>
          </a:prstGeom>
          <a:noFill/>
          <a:ln>
            <a:noFill/>
          </a:ln>
        </p:spPr>
      </p:pic>
      <p:pic>
        <p:nvPicPr>
          <p:cNvPr id="533" name="Google Shape;533;p55"/>
          <p:cNvPicPr preferRelativeResize="0"/>
          <p:nvPr/>
        </p:nvPicPr>
        <p:blipFill>
          <a:blip r:embed="rId4">
            <a:alphaModFix/>
          </a:blip>
          <a:stretch>
            <a:fillRect/>
          </a:stretch>
        </p:blipFill>
        <p:spPr>
          <a:xfrm>
            <a:off x="2364800" y="203201"/>
            <a:ext cx="2551701" cy="1554167"/>
          </a:xfrm>
          <a:prstGeom prst="rect">
            <a:avLst/>
          </a:prstGeom>
          <a:noFill/>
          <a:ln>
            <a:noFill/>
          </a:ln>
        </p:spPr>
      </p:pic>
      <p:pic>
        <p:nvPicPr>
          <p:cNvPr id="534" name="Google Shape;534;p55"/>
          <p:cNvPicPr preferRelativeResize="0"/>
          <p:nvPr/>
        </p:nvPicPr>
        <p:blipFill>
          <a:blip r:embed="rId5">
            <a:alphaModFix/>
          </a:blip>
          <a:stretch>
            <a:fillRect/>
          </a:stretch>
        </p:blipFill>
        <p:spPr>
          <a:xfrm>
            <a:off x="2364801" y="1757367"/>
            <a:ext cx="2551700" cy="1684775"/>
          </a:xfrm>
          <a:prstGeom prst="rect">
            <a:avLst/>
          </a:prstGeom>
          <a:noFill/>
          <a:ln>
            <a:noFill/>
          </a:ln>
        </p:spPr>
      </p:pic>
      <p:pic>
        <p:nvPicPr>
          <p:cNvPr id="535" name="Google Shape;535;p55"/>
          <p:cNvPicPr preferRelativeResize="0"/>
          <p:nvPr/>
        </p:nvPicPr>
        <p:blipFill>
          <a:blip r:embed="rId6">
            <a:alphaModFix/>
          </a:blip>
          <a:stretch>
            <a:fillRect/>
          </a:stretch>
        </p:blipFill>
        <p:spPr>
          <a:xfrm>
            <a:off x="5007500" y="203200"/>
            <a:ext cx="3468933" cy="2245200"/>
          </a:xfrm>
          <a:prstGeom prst="rect">
            <a:avLst/>
          </a:prstGeom>
          <a:noFill/>
          <a:ln>
            <a:noFill/>
          </a:ln>
        </p:spPr>
      </p:pic>
      <p:pic>
        <p:nvPicPr>
          <p:cNvPr id="536" name="Google Shape;536;p55"/>
          <p:cNvPicPr preferRelativeResize="0"/>
          <p:nvPr/>
        </p:nvPicPr>
        <p:blipFill>
          <a:blip r:embed="rId7">
            <a:alphaModFix/>
          </a:blip>
          <a:stretch>
            <a:fillRect/>
          </a:stretch>
        </p:blipFill>
        <p:spPr>
          <a:xfrm>
            <a:off x="5007501" y="2535834"/>
            <a:ext cx="2551700" cy="1890545"/>
          </a:xfrm>
          <a:prstGeom prst="rect">
            <a:avLst/>
          </a:prstGeom>
          <a:noFill/>
          <a:ln>
            <a:noFill/>
          </a:ln>
        </p:spPr>
      </p:pic>
      <p:pic>
        <p:nvPicPr>
          <p:cNvPr id="537" name="Google Shape;537;p55"/>
          <p:cNvPicPr preferRelativeResize="0"/>
          <p:nvPr/>
        </p:nvPicPr>
        <p:blipFill>
          <a:blip r:embed="rId8">
            <a:alphaModFix/>
          </a:blip>
          <a:stretch>
            <a:fillRect/>
          </a:stretch>
        </p:blipFill>
        <p:spPr>
          <a:xfrm>
            <a:off x="8567433" y="275001"/>
            <a:ext cx="2954192" cy="1684767"/>
          </a:xfrm>
          <a:prstGeom prst="rect">
            <a:avLst/>
          </a:prstGeom>
          <a:noFill/>
          <a:ln>
            <a:noFill/>
          </a:ln>
        </p:spPr>
      </p:pic>
      <p:pic>
        <p:nvPicPr>
          <p:cNvPr id="538" name="Google Shape;538;p55"/>
          <p:cNvPicPr preferRelativeResize="0"/>
          <p:nvPr/>
        </p:nvPicPr>
        <p:blipFill>
          <a:blip r:embed="rId9">
            <a:alphaModFix/>
          </a:blip>
          <a:stretch>
            <a:fillRect/>
          </a:stretch>
        </p:blipFill>
        <p:spPr>
          <a:xfrm>
            <a:off x="372897" y="4978400"/>
            <a:ext cx="2988352" cy="1879600"/>
          </a:xfrm>
          <a:prstGeom prst="rect">
            <a:avLst/>
          </a:prstGeom>
          <a:noFill/>
          <a:ln>
            <a:noFill/>
          </a:ln>
        </p:spPr>
      </p:pic>
      <p:pic>
        <p:nvPicPr>
          <p:cNvPr id="539" name="Google Shape;539;p55"/>
          <p:cNvPicPr preferRelativeResize="0"/>
          <p:nvPr/>
        </p:nvPicPr>
        <p:blipFill rotWithShape="1">
          <a:blip r:embed="rId10">
            <a:alphaModFix/>
          </a:blip>
          <a:srcRect l="-8213" b="-8213"/>
          <a:stretch/>
        </p:blipFill>
        <p:spPr>
          <a:xfrm>
            <a:off x="8240102" y="2367594"/>
            <a:ext cx="3709327" cy="2470167"/>
          </a:xfrm>
          <a:prstGeom prst="rect">
            <a:avLst/>
          </a:prstGeom>
          <a:noFill/>
          <a:ln>
            <a:noFill/>
          </a:ln>
        </p:spPr>
      </p:pic>
      <p:pic>
        <p:nvPicPr>
          <p:cNvPr id="540" name="Google Shape;540;p55"/>
          <p:cNvPicPr preferRelativeResize="0"/>
          <p:nvPr/>
        </p:nvPicPr>
        <p:blipFill>
          <a:blip r:embed="rId11">
            <a:alphaModFix/>
          </a:blip>
          <a:stretch>
            <a:fillRect/>
          </a:stretch>
        </p:blipFill>
        <p:spPr>
          <a:xfrm>
            <a:off x="10819134" y="4837769"/>
            <a:ext cx="1130300" cy="1716683"/>
          </a:xfrm>
          <a:prstGeom prst="rect">
            <a:avLst/>
          </a:prstGeom>
          <a:noFill/>
          <a:ln>
            <a:noFill/>
          </a:ln>
        </p:spPr>
      </p:pic>
      <p:pic>
        <p:nvPicPr>
          <p:cNvPr id="541" name="Google Shape;541;p55"/>
          <p:cNvPicPr preferRelativeResize="0"/>
          <p:nvPr/>
        </p:nvPicPr>
        <p:blipFill>
          <a:blip r:embed="rId12">
            <a:alphaModFix/>
          </a:blip>
          <a:stretch>
            <a:fillRect/>
          </a:stretch>
        </p:blipFill>
        <p:spPr>
          <a:xfrm>
            <a:off x="7559184" y="5546734"/>
            <a:ext cx="1338947" cy="1007733"/>
          </a:xfrm>
          <a:prstGeom prst="rect">
            <a:avLst/>
          </a:prstGeom>
          <a:noFill/>
          <a:ln>
            <a:noFill/>
          </a:ln>
        </p:spPr>
      </p:pic>
      <p:pic>
        <p:nvPicPr>
          <p:cNvPr id="542" name="Google Shape;542;p55"/>
          <p:cNvPicPr preferRelativeResize="0"/>
          <p:nvPr/>
        </p:nvPicPr>
        <p:blipFill>
          <a:blip r:embed="rId13">
            <a:alphaModFix/>
          </a:blip>
          <a:stretch>
            <a:fillRect/>
          </a:stretch>
        </p:blipFill>
        <p:spPr>
          <a:xfrm>
            <a:off x="8991312" y="4667411"/>
            <a:ext cx="1549400" cy="2057400"/>
          </a:xfrm>
          <a:prstGeom prst="rect">
            <a:avLst/>
          </a:prstGeom>
          <a:noFill/>
          <a:ln>
            <a:noFill/>
          </a:ln>
        </p:spPr>
      </p:pic>
      <p:pic>
        <p:nvPicPr>
          <p:cNvPr id="543" name="Google Shape;543;p55"/>
          <p:cNvPicPr preferRelativeResize="0"/>
          <p:nvPr/>
        </p:nvPicPr>
        <p:blipFill>
          <a:blip r:embed="rId14">
            <a:alphaModFix/>
          </a:blip>
          <a:stretch>
            <a:fillRect/>
          </a:stretch>
        </p:blipFill>
        <p:spPr>
          <a:xfrm>
            <a:off x="5672400" y="5546734"/>
            <a:ext cx="1007733" cy="1007733"/>
          </a:xfrm>
          <a:prstGeom prst="rect">
            <a:avLst/>
          </a:prstGeom>
          <a:noFill/>
          <a:ln>
            <a:noFill/>
          </a:ln>
        </p:spPr>
      </p:pic>
      <p:pic>
        <p:nvPicPr>
          <p:cNvPr id="544" name="Google Shape;544;p55"/>
          <p:cNvPicPr preferRelativeResize="0"/>
          <p:nvPr/>
        </p:nvPicPr>
        <p:blipFill>
          <a:blip r:embed="rId15">
            <a:alphaModFix/>
          </a:blip>
          <a:stretch>
            <a:fillRect/>
          </a:stretch>
        </p:blipFill>
        <p:spPr>
          <a:xfrm>
            <a:off x="6720772" y="5502700"/>
            <a:ext cx="738833" cy="1095797"/>
          </a:xfrm>
          <a:prstGeom prst="rect">
            <a:avLst/>
          </a:prstGeom>
          <a:noFill/>
          <a:ln>
            <a:noFill/>
          </a:ln>
        </p:spPr>
      </p:pic>
      <p:pic>
        <p:nvPicPr>
          <p:cNvPr id="546" name="Google Shape;546;p55"/>
          <p:cNvPicPr preferRelativeResize="0"/>
          <p:nvPr/>
        </p:nvPicPr>
        <p:blipFill>
          <a:blip r:embed="rId16">
            <a:alphaModFix/>
          </a:blip>
          <a:stretch>
            <a:fillRect/>
          </a:stretch>
        </p:blipFill>
        <p:spPr>
          <a:xfrm>
            <a:off x="203200" y="3880782"/>
            <a:ext cx="1549400" cy="1000551"/>
          </a:xfrm>
          <a:prstGeom prst="rect">
            <a:avLst/>
          </a:prstGeom>
          <a:noFill/>
          <a:ln>
            <a:noFill/>
          </a:ln>
        </p:spPr>
      </p:pic>
      <p:pic>
        <p:nvPicPr>
          <p:cNvPr id="547" name="Google Shape;547;p55"/>
          <p:cNvPicPr preferRelativeResize="0"/>
          <p:nvPr/>
        </p:nvPicPr>
        <p:blipFill>
          <a:blip r:embed="rId17">
            <a:alphaModFix/>
          </a:blip>
          <a:stretch>
            <a:fillRect/>
          </a:stretch>
        </p:blipFill>
        <p:spPr>
          <a:xfrm>
            <a:off x="3454404" y="5857137"/>
            <a:ext cx="1338933" cy="1000863"/>
          </a:xfrm>
          <a:prstGeom prst="rect">
            <a:avLst/>
          </a:prstGeom>
          <a:noFill/>
          <a:ln>
            <a:noFill/>
          </a:ln>
        </p:spPr>
      </p:pic>
      <p:pic>
        <p:nvPicPr>
          <p:cNvPr id="548" name="Google Shape;548;p55"/>
          <p:cNvPicPr preferRelativeResize="0"/>
          <p:nvPr/>
        </p:nvPicPr>
        <p:blipFill>
          <a:blip r:embed="rId18">
            <a:alphaModFix/>
          </a:blip>
          <a:stretch>
            <a:fillRect/>
          </a:stretch>
        </p:blipFill>
        <p:spPr>
          <a:xfrm>
            <a:off x="1752600" y="3442146"/>
            <a:ext cx="1549400" cy="1043345"/>
          </a:xfrm>
          <a:prstGeom prst="rect">
            <a:avLst/>
          </a:prstGeom>
          <a:noFill/>
          <a:ln>
            <a:noFill/>
          </a:ln>
        </p:spPr>
      </p:pic>
      <p:pic>
        <p:nvPicPr>
          <p:cNvPr id="549" name="Google Shape;549;p55"/>
          <p:cNvPicPr preferRelativeResize="0"/>
          <p:nvPr/>
        </p:nvPicPr>
        <p:blipFill>
          <a:blip r:embed="rId19">
            <a:alphaModFix/>
          </a:blip>
          <a:stretch>
            <a:fillRect/>
          </a:stretch>
        </p:blipFill>
        <p:spPr>
          <a:xfrm>
            <a:off x="3485282" y="3677986"/>
            <a:ext cx="1338933" cy="1005180"/>
          </a:xfrm>
          <a:prstGeom prst="rect">
            <a:avLst/>
          </a:prstGeom>
          <a:noFill/>
          <a:ln>
            <a:noFill/>
          </a:ln>
        </p:spPr>
      </p:pic>
      <p:pic>
        <p:nvPicPr>
          <p:cNvPr id="550" name="Google Shape;550;p55"/>
          <p:cNvPicPr preferRelativeResize="0"/>
          <p:nvPr/>
        </p:nvPicPr>
        <p:blipFill>
          <a:blip r:embed="rId20">
            <a:alphaModFix/>
          </a:blip>
          <a:stretch>
            <a:fillRect/>
          </a:stretch>
        </p:blipFill>
        <p:spPr>
          <a:xfrm>
            <a:off x="7559200" y="3091700"/>
            <a:ext cx="917232" cy="1554168"/>
          </a:xfrm>
          <a:prstGeom prst="rect">
            <a:avLst/>
          </a:prstGeom>
          <a:noFill/>
          <a:ln>
            <a:noFill/>
          </a:ln>
        </p:spPr>
      </p:pic>
      <p:pic>
        <p:nvPicPr>
          <p:cNvPr id="551" name="Google Shape;551;p55"/>
          <p:cNvPicPr preferRelativeResize="0"/>
          <p:nvPr/>
        </p:nvPicPr>
        <p:blipFill>
          <a:blip r:embed="rId21">
            <a:alphaModFix/>
          </a:blip>
          <a:stretch>
            <a:fillRect/>
          </a:stretch>
        </p:blipFill>
        <p:spPr>
          <a:xfrm>
            <a:off x="4163466" y="4513802"/>
            <a:ext cx="1130300" cy="1440375"/>
          </a:xfrm>
          <a:prstGeom prst="rect">
            <a:avLst/>
          </a:prstGeom>
          <a:noFill/>
          <a:ln>
            <a:noFill/>
          </a:ln>
        </p:spPr>
      </p:pic>
      <p:sp>
        <p:nvSpPr>
          <p:cNvPr id="2" name="TextBox 1">
            <a:extLst>
              <a:ext uri="{FF2B5EF4-FFF2-40B4-BE49-F238E27FC236}">
                <a16:creationId xmlns:a16="http://schemas.microsoft.com/office/drawing/2014/main" id="{7014A2E6-ACEB-449A-8D2D-24AEF8C18BB2}"/>
              </a:ext>
            </a:extLst>
          </p:cNvPr>
          <p:cNvSpPr txBox="1"/>
          <p:nvPr/>
        </p:nvSpPr>
        <p:spPr>
          <a:xfrm>
            <a:off x="4002157" y="2955235"/>
            <a:ext cx="6437243" cy="646331"/>
          </a:xfrm>
          <a:prstGeom prst="rect">
            <a:avLst/>
          </a:prstGeom>
          <a:noFill/>
        </p:spPr>
        <p:txBody>
          <a:bodyPr wrap="square" rtlCol="0">
            <a:spAutoFit/>
          </a:bodyPr>
          <a:lstStyle/>
          <a:p>
            <a:r>
              <a:rPr lang="en-GB" sz="3600" dirty="0">
                <a:highlight>
                  <a:srgbClr val="FFFF00"/>
                </a:highlight>
              </a:rPr>
              <a:t>Colonel Kearney’s circus</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Shape 555"/>
        <p:cNvGrpSpPr/>
        <p:nvPr/>
      </p:nvGrpSpPr>
      <p:grpSpPr>
        <a:xfrm>
          <a:off x="0" y="0"/>
          <a:ext cx="0" cy="0"/>
          <a:chOff x="0" y="0"/>
          <a:chExt cx="0" cy="0"/>
        </a:xfrm>
      </p:grpSpPr>
      <p:pic>
        <p:nvPicPr>
          <p:cNvPr id="556" name="Google Shape;556;p56"/>
          <p:cNvPicPr preferRelativeResize="0"/>
          <p:nvPr/>
        </p:nvPicPr>
        <p:blipFill>
          <a:blip r:embed="rId3">
            <a:alphaModFix/>
          </a:blip>
          <a:stretch>
            <a:fillRect/>
          </a:stretch>
        </p:blipFill>
        <p:spPr>
          <a:xfrm>
            <a:off x="96600" y="154322"/>
            <a:ext cx="2569067" cy="1956812"/>
          </a:xfrm>
          <a:prstGeom prst="rect">
            <a:avLst/>
          </a:prstGeom>
          <a:noFill/>
          <a:ln>
            <a:noFill/>
          </a:ln>
        </p:spPr>
      </p:pic>
      <p:pic>
        <p:nvPicPr>
          <p:cNvPr id="557" name="Google Shape;557;p56"/>
          <p:cNvPicPr preferRelativeResize="0"/>
          <p:nvPr/>
        </p:nvPicPr>
        <p:blipFill>
          <a:blip r:embed="rId4">
            <a:alphaModFix/>
          </a:blip>
          <a:stretch>
            <a:fillRect/>
          </a:stretch>
        </p:blipFill>
        <p:spPr>
          <a:xfrm>
            <a:off x="1" y="2184400"/>
            <a:ext cx="3064988" cy="1956800"/>
          </a:xfrm>
          <a:prstGeom prst="rect">
            <a:avLst/>
          </a:prstGeom>
          <a:noFill/>
          <a:ln>
            <a:noFill/>
          </a:ln>
        </p:spPr>
      </p:pic>
      <p:pic>
        <p:nvPicPr>
          <p:cNvPr id="558" name="Google Shape;558;p56"/>
          <p:cNvPicPr preferRelativeResize="0"/>
          <p:nvPr/>
        </p:nvPicPr>
        <p:blipFill>
          <a:blip r:embed="rId5">
            <a:alphaModFix/>
          </a:blip>
          <a:stretch>
            <a:fillRect/>
          </a:stretch>
        </p:blipFill>
        <p:spPr>
          <a:xfrm>
            <a:off x="2831801" y="266565"/>
            <a:ext cx="2757167" cy="1844567"/>
          </a:xfrm>
          <a:prstGeom prst="rect">
            <a:avLst/>
          </a:prstGeom>
          <a:noFill/>
          <a:ln>
            <a:noFill/>
          </a:ln>
        </p:spPr>
      </p:pic>
      <p:pic>
        <p:nvPicPr>
          <p:cNvPr id="559" name="Google Shape;559;p56"/>
          <p:cNvPicPr preferRelativeResize="0"/>
          <p:nvPr/>
        </p:nvPicPr>
        <p:blipFill>
          <a:blip r:embed="rId6">
            <a:alphaModFix/>
          </a:blip>
          <a:stretch>
            <a:fillRect/>
          </a:stretch>
        </p:blipFill>
        <p:spPr>
          <a:xfrm>
            <a:off x="3172900" y="2237302"/>
            <a:ext cx="2416067" cy="1752225"/>
          </a:xfrm>
          <a:prstGeom prst="rect">
            <a:avLst/>
          </a:prstGeom>
          <a:noFill/>
          <a:ln>
            <a:noFill/>
          </a:ln>
        </p:spPr>
      </p:pic>
      <p:pic>
        <p:nvPicPr>
          <p:cNvPr id="560" name="Google Shape;560;p56"/>
          <p:cNvPicPr preferRelativeResize="0"/>
          <p:nvPr/>
        </p:nvPicPr>
        <p:blipFill>
          <a:blip r:embed="rId7">
            <a:alphaModFix/>
          </a:blip>
          <a:stretch>
            <a:fillRect/>
          </a:stretch>
        </p:blipFill>
        <p:spPr>
          <a:xfrm>
            <a:off x="7558434" y="-1433"/>
            <a:ext cx="2188833" cy="2920348"/>
          </a:xfrm>
          <a:prstGeom prst="rect">
            <a:avLst/>
          </a:prstGeom>
          <a:noFill/>
          <a:ln>
            <a:noFill/>
          </a:ln>
        </p:spPr>
      </p:pic>
      <p:pic>
        <p:nvPicPr>
          <p:cNvPr id="561" name="Google Shape;561;p56"/>
          <p:cNvPicPr preferRelativeResize="0"/>
          <p:nvPr/>
        </p:nvPicPr>
        <p:blipFill>
          <a:blip r:embed="rId8">
            <a:alphaModFix/>
          </a:blip>
          <a:stretch>
            <a:fillRect/>
          </a:stretch>
        </p:blipFill>
        <p:spPr>
          <a:xfrm>
            <a:off x="9140196" y="3166400"/>
            <a:ext cx="2819909" cy="3691600"/>
          </a:xfrm>
          <a:prstGeom prst="rect">
            <a:avLst/>
          </a:prstGeom>
          <a:noFill/>
          <a:ln>
            <a:noFill/>
          </a:ln>
        </p:spPr>
      </p:pic>
      <p:pic>
        <p:nvPicPr>
          <p:cNvPr id="562" name="Google Shape;562;p56"/>
          <p:cNvPicPr preferRelativeResize="0"/>
          <p:nvPr/>
        </p:nvPicPr>
        <p:blipFill>
          <a:blip r:embed="rId9">
            <a:alphaModFix/>
          </a:blip>
          <a:stretch>
            <a:fillRect/>
          </a:stretch>
        </p:blipFill>
        <p:spPr>
          <a:xfrm>
            <a:off x="9747267" y="1"/>
            <a:ext cx="2375400" cy="3166404"/>
          </a:xfrm>
          <a:prstGeom prst="rect">
            <a:avLst/>
          </a:prstGeom>
          <a:noFill/>
          <a:ln>
            <a:noFill/>
          </a:ln>
        </p:spPr>
      </p:pic>
      <p:pic>
        <p:nvPicPr>
          <p:cNvPr id="563" name="Google Shape;563;p56"/>
          <p:cNvPicPr preferRelativeResize="0"/>
          <p:nvPr/>
        </p:nvPicPr>
        <p:blipFill>
          <a:blip r:embed="rId10">
            <a:alphaModFix/>
          </a:blip>
          <a:stretch>
            <a:fillRect/>
          </a:stretch>
        </p:blipFill>
        <p:spPr>
          <a:xfrm>
            <a:off x="5" y="3989534"/>
            <a:ext cx="1377100" cy="1377100"/>
          </a:xfrm>
          <a:prstGeom prst="rect">
            <a:avLst/>
          </a:prstGeom>
          <a:noFill/>
          <a:ln>
            <a:noFill/>
          </a:ln>
        </p:spPr>
      </p:pic>
      <p:pic>
        <p:nvPicPr>
          <p:cNvPr id="564" name="Google Shape;564;p56"/>
          <p:cNvPicPr preferRelativeResize="0"/>
          <p:nvPr/>
        </p:nvPicPr>
        <p:blipFill>
          <a:blip r:embed="rId11">
            <a:alphaModFix/>
          </a:blip>
          <a:stretch>
            <a:fillRect/>
          </a:stretch>
        </p:blipFill>
        <p:spPr>
          <a:xfrm>
            <a:off x="2946733" y="4532039"/>
            <a:ext cx="3149267" cy="2095695"/>
          </a:xfrm>
          <a:prstGeom prst="rect">
            <a:avLst/>
          </a:prstGeom>
          <a:noFill/>
          <a:ln>
            <a:noFill/>
          </a:ln>
        </p:spPr>
      </p:pic>
      <p:pic>
        <p:nvPicPr>
          <p:cNvPr id="565" name="Google Shape;565;p56"/>
          <p:cNvPicPr preferRelativeResize="0"/>
          <p:nvPr/>
        </p:nvPicPr>
        <p:blipFill>
          <a:blip r:embed="rId12">
            <a:alphaModFix/>
          </a:blip>
          <a:stretch>
            <a:fillRect/>
          </a:stretch>
        </p:blipFill>
        <p:spPr>
          <a:xfrm>
            <a:off x="5698501" y="4667832"/>
            <a:ext cx="3441700" cy="2190169"/>
          </a:xfrm>
          <a:prstGeom prst="rect">
            <a:avLst/>
          </a:prstGeom>
          <a:noFill/>
          <a:ln>
            <a:noFill/>
          </a:ln>
        </p:spPr>
      </p:pic>
      <p:pic>
        <p:nvPicPr>
          <p:cNvPr id="566" name="Google Shape;566;p56"/>
          <p:cNvPicPr preferRelativeResize="0"/>
          <p:nvPr/>
        </p:nvPicPr>
        <p:blipFill rotWithShape="1">
          <a:blip r:embed="rId13">
            <a:alphaModFix/>
          </a:blip>
          <a:srcRect l="19436" t="9788" r="16117" b="4418"/>
          <a:stretch/>
        </p:blipFill>
        <p:spPr>
          <a:xfrm>
            <a:off x="6572033" y="2848481"/>
            <a:ext cx="2510099" cy="1879585"/>
          </a:xfrm>
          <a:prstGeom prst="rect">
            <a:avLst/>
          </a:prstGeom>
          <a:noFill/>
          <a:ln>
            <a:noFill/>
          </a:ln>
        </p:spPr>
      </p:pic>
      <p:pic>
        <p:nvPicPr>
          <p:cNvPr id="567" name="Google Shape;567;p56"/>
          <p:cNvPicPr preferRelativeResize="0"/>
          <p:nvPr/>
        </p:nvPicPr>
        <p:blipFill>
          <a:blip r:embed="rId14">
            <a:alphaModFix/>
          </a:blip>
          <a:stretch>
            <a:fillRect/>
          </a:stretch>
        </p:blipFill>
        <p:spPr>
          <a:xfrm>
            <a:off x="5588967" y="256612"/>
            <a:ext cx="1757860" cy="1752233"/>
          </a:xfrm>
          <a:prstGeom prst="rect">
            <a:avLst/>
          </a:prstGeom>
          <a:noFill/>
          <a:ln>
            <a:noFill/>
          </a:ln>
        </p:spPr>
      </p:pic>
      <p:pic>
        <p:nvPicPr>
          <p:cNvPr id="568" name="Google Shape;568;p56"/>
          <p:cNvPicPr preferRelativeResize="0"/>
          <p:nvPr/>
        </p:nvPicPr>
        <p:blipFill>
          <a:blip r:embed="rId15">
            <a:alphaModFix/>
          </a:blip>
          <a:stretch>
            <a:fillRect/>
          </a:stretch>
        </p:blipFill>
        <p:spPr>
          <a:xfrm>
            <a:off x="5264695" y="2111144"/>
            <a:ext cx="1168400" cy="1029923"/>
          </a:xfrm>
          <a:prstGeom prst="rect">
            <a:avLst/>
          </a:prstGeom>
          <a:noFill/>
          <a:ln>
            <a:noFill/>
          </a:ln>
        </p:spPr>
      </p:pic>
      <p:pic>
        <p:nvPicPr>
          <p:cNvPr id="569" name="Google Shape;569;p56"/>
          <p:cNvPicPr preferRelativeResize="0"/>
          <p:nvPr/>
        </p:nvPicPr>
        <p:blipFill>
          <a:blip r:embed="rId16">
            <a:alphaModFix/>
          </a:blip>
          <a:stretch>
            <a:fillRect/>
          </a:stretch>
        </p:blipFill>
        <p:spPr>
          <a:xfrm>
            <a:off x="6563552" y="2206218"/>
            <a:ext cx="864433" cy="839735"/>
          </a:xfrm>
          <a:prstGeom prst="rect">
            <a:avLst/>
          </a:prstGeom>
          <a:noFill/>
          <a:ln>
            <a:noFill/>
          </a:ln>
        </p:spPr>
      </p:pic>
      <p:pic>
        <p:nvPicPr>
          <p:cNvPr id="570" name="Google Shape;570;p56"/>
          <p:cNvPicPr preferRelativeResize="0"/>
          <p:nvPr/>
        </p:nvPicPr>
        <p:blipFill>
          <a:blip r:embed="rId17">
            <a:alphaModFix/>
          </a:blip>
          <a:stretch>
            <a:fillRect/>
          </a:stretch>
        </p:blipFill>
        <p:spPr>
          <a:xfrm>
            <a:off x="3386935" y="3797967"/>
            <a:ext cx="1757867" cy="734055"/>
          </a:xfrm>
          <a:prstGeom prst="rect">
            <a:avLst/>
          </a:prstGeom>
          <a:noFill/>
          <a:ln>
            <a:noFill/>
          </a:ln>
        </p:spPr>
      </p:pic>
      <p:pic>
        <p:nvPicPr>
          <p:cNvPr id="571" name="Google Shape;571;p56"/>
          <p:cNvPicPr preferRelativeResize="0"/>
          <p:nvPr/>
        </p:nvPicPr>
        <p:blipFill>
          <a:blip r:embed="rId18">
            <a:alphaModFix/>
          </a:blip>
          <a:stretch>
            <a:fillRect/>
          </a:stretch>
        </p:blipFill>
        <p:spPr>
          <a:xfrm>
            <a:off x="5042301" y="3274034"/>
            <a:ext cx="1565729" cy="1029933"/>
          </a:xfrm>
          <a:prstGeom prst="rect">
            <a:avLst/>
          </a:prstGeom>
          <a:noFill/>
          <a:ln>
            <a:noFill/>
          </a:ln>
        </p:spPr>
      </p:pic>
      <p:sp>
        <p:nvSpPr>
          <p:cNvPr id="572" name="Google Shape;572;p56"/>
          <p:cNvSpPr txBox="1"/>
          <p:nvPr/>
        </p:nvSpPr>
        <p:spPr>
          <a:xfrm>
            <a:off x="3704034" y="4311142"/>
            <a:ext cx="7708800" cy="900000"/>
          </a:xfrm>
          <a:prstGeom prst="rect">
            <a:avLst/>
          </a:prstGeom>
          <a:noFill/>
          <a:ln>
            <a:noFill/>
          </a:ln>
        </p:spPr>
        <p:txBody>
          <a:bodyPr spcFirstLastPara="1" wrap="square" lIns="121900" tIns="121900" rIns="121900" bIns="121900" anchor="t" anchorCtr="0">
            <a:noAutofit/>
          </a:bodyPr>
          <a:lstStyle/>
          <a:p>
            <a:r>
              <a:rPr lang="en-GB" sz="4000" dirty="0">
                <a:highlight>
                  <a:srgbClr val="FFFF00"/>
                </a:highlight>
              </a:rPr>
              <a:t>Clown Alley</a:t>
            </a:r>
            <a:endParaRPr sz="4000" dirty="0">
              <a:highlight>
                <a:srgbClr val="FFFF00"/>
              </a:highlight>
            </a:endParaRPr>
          </a:p>
        </p:txBody>
      </p:sp>
      <p:pic>
        <p:nvPicPr>
          <p:cNvPr id="573" name="Google Shape;573;p56"/>
          <p:cNvPicPr preferRelativeResize="0"/>
          <p:nvPr/>
        </p:nvPicPr>
        <p:blipFill>
          <a:blip r:embed="rId19">
            <a:alphaModFix/>
          </a:blip>
          <a:stretch>
            <a:fillRect/>
          </a:stretch>
        </p:blipFill>
        <p:spPr>
          <a:xfrm>
            <a:off x="1797817" y="4214463"/>
            <a:ext cx="1168400" cy="1371823"/>
          </a:xfrm>
          <a:prstGeom prst="rect">
            <a:avLst/>
          </a:prstGeom>
          <a:noFill/>
          <a:ln>
            <a:noFill/>
          </a:ln>
        </p:spPr>
      </p:pic>
      <p:pic>
        <p:nvPicPr>
          <p:cNvPr id="574" name="Google Shape;574;p56"/>
          <p:cNvPicPr preferRelativeResize="0"/>
          <p:nvPr/>
        </p:nvPicPr>
        <p:blipFill>
          <a:blip r:embed="rId20">
            <a:alphaModFix/>
          </a:blip>
          <a:stretch>
            <a:fillRect/>
          </a:stretch>
        </p:blipFill>
        <p:spPr>
          <a:xfrm>
            <a:off x="0" y="5567692"/>
            <a:ext cx="864400" cy="1296600"/>
          </a:xfrm>
          <a:prstGeom prst="rect">
            <a:avLst/>
          </a:prstGeom>
          <a:noFill/>
          <a:ln>
            <a:noFill/>
          </a:ln>
        </p:spPr>
      </p:pic>
      <p:pic>
        <p:nvPicPr>
          <p:cNvPr id="575" name="Google Shape;575;p56"/>
          <p:cNvPicPr preferRelativeResize="0"/>
          <p:nvPr/>
        </p:nvPicPr>
        <p:blipFill>
          <a:blip r:embed="rId21">
            <a:alphaModFix/>
          </a:blip>
          <a:stretch>
            <a:fillRect/>
          </a:stretch>
        </p:blipFill>
        <p:spPr>
          <a:xfrm>
            <a:off x="1047268" y="5369401"/>
            <a:ext cx="970481" cy="1296600"/>
          </a:xfrm>
          <a:prstGeom prst="rect">
            <a:avLst/>
          </a:prstGeom>
          <a:noFill/>
          <a:ln>
            <a:noFill/>
          </a:ln>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Shape 579"/>
        <p:cNvGrpSpPr/>
        <p:nvPr/>
      </p:nvGrpSpPr>
      <p:grpSpPr>
        <a:xfrm>
          <a:off x="0" y="0"/>
          <a:ext cx="0" cy="0"/>
          <a:chOff x="0" y="0"/>
          <a:chExt cx="0" cy="0"/>
        </a:xfrm>
      </p:grpSpPr>
      <p:pic>
        <p:nvPicPr>
          <p:cNvPr id="580" name="Google Shape;580;p57"/>
          <p:cNvPicPr preferRelativeResize="0"/>
          <p:nvPr/>
        </p:nvPicPr>
        <p:blipFill>
          <a:blip r:embed="rId3">
            <a:alphaModFix/>
          </a:blip>
          <a:stretch>
            <a:fillRect/>
          </a:stretch>
        </p:blipFill>
        <p:spPr>
          <a:xfrm>
            <a:off x="0" y="0"/>
            <a:ext cx="3472733" cy="2312067"/>
          </a:xfrm>
          <a:prstGeom prst="rect">
            <a:avLst/>
          </a:prstGeom>
          <a:noFill/>
          <a:ln>
            <a:noFill/>
          </a:ln>
        </p:spPr>
      </p:pic>
      <p:pic>
        <p:nvPicPr>
          <p:cNvPr id="581" name="Google Shape;581;p57"/>
          <p:cNvPicPr preferRelativeResize="0"/>
          <p:nvPr/>
        </p:nvPicPr>
        <p:blipFill>
          <a:blip r:embed="rId4">
            <a:alphaModFix/>
          </a:blip>
          <a:stretch>
            <a:fillRect/>
          </a:stretch>
        </p:blipFill>
        <p:spPr>
          <a:xfrm>
            <a:off x="0" y="2079601"/>
            <a:ext cx="3006600" cy="2017700"/>
          </a:xfrm>
          <a:prstGeom prst="rect">
            <a:avLst/>
          </a:prstGeom>
          <a:noFill/>
          <a:ln>
            <a:noFill/>
          </a:ln>
        </p:spPr>
      </p:pic>
      <p:pic>
        <p:nvPicPr>
          <p:cNvPr id="582" name="Google Shape;582;p57"/>
          <p:cNvPicPr preferRelativeResize="0"/>
          <p:nvPr/>
        </p:nvPicPr>
        <p:blipFill>
          <a:blip r:embed="rId5">
            <a:alphaModFix/>
          </a:blip>
          <a:stretch>
            <a:fillRect/>
          </a:stretch>
        </p:blipFill>
        <p:spPr>
          <a:xfrm>
            <a:off x="3472733" y="1"/>
            <a:ext cx="2377867" cy="3499300"/>
          </a:xfrm>
          <a:prstGeom prst="rect">
            <a:avLst/>
          </a:prstGeom>
          <a:noFill/>
          <a:ln>
            <a:noFill/>
          </a:ln>
        </p:spPr>
      </p:pic>
      <p:pic>
        <p:nvPicPr>
          <p:cNvPr id="583" name="Google Shape;583;p57"/>
          <p:cNvPicPr preferRelativeResize="0"/>
          <p:nvPr/>
        </p:nvPicPr>
        <p:blipFill>
          <a:blip r:embed="rId6">
            <a:alphaModFix/>
          </a:blip>
          <a:stretch>
            <a:fillRect/>
          </a:stretch>
        </p:blipFill>
        <p:spPr>
          <a:xfrm>
            <a:off x="257200" y="4271933"/>
            <a:ext cx="2312067" cy="2312067"/>
          </a:xfrm>
          <a:prstGeom prst="rect">
            <a:avLst/>
          </a:prstGeom>
          <a:noFill/>
          <a:ln>
            <a:noFill/>
          </a:ln>
        </p:spPr>
      </p:pic>
      <p:pic>
        <p:nvPicPr>
          <p:cNvPr id="584" name="Google Shape;584;p57"/>
          <p:cNvPicPr preferRelativeResize="0"/>
          <p:nvPr/>
        </p:nvPicPr>
        <p:blipFill>
          <a:blip r:embed="rId7">
            <a:alphaModFix/>
          </a:blip>
          <a:stretch>
            <a:fillRect/>
          </a:stretch>
        </p:blipFill>
        <p:spPr>
          <a:xfrm>
            <a:off x="8696901" y="2079601"/>
            <a:ext cx="3333167" cy="1615316"/>
          </a:xfrm>
          <a:prstGeom prst="rect">
            <a:avLst/>
          </a:prstGeom>
          <a:noFill/>
          <a:ln>
            <a:noFill/>
          </a:ln>
        </p:spPr>
      </p:pic>
      <p:pic>
        <p:nvPicPr>
          <p:cNvPr id="585" name="Google Shape;585;p57"/>
          <p:cNvPicPr preferRelativeResize="0"/>
          <p:nvPr/>
        </p:nvPicPr>
        <p:blipFill>
          <a:blip r:embed="rId8">
            <a:alphaModFix/>
          </a:blip>
          <a:stretch>
            <a:fillRect/>
          </a:stretch>
        </p:blipFill>
        <p:spPr>
          <a:xfrm>
            <a:off x="8757243" y="203200"/>
            <a:ext cx="3333159" cy="1876400"/>
          </a:xfrm>
          <a:prstGeom prst="rect">
            <a:avLst/>
          </a:prstGeom>
          <a:noFill/>
          <a:ln>
            <a:noFill/>
          </a:ln>
        </p:spPr>
      </p:pic>
      <p:pic>
        <p:nvPicPr>
          <p:cNvPr id="586" name="Google Shape;586;p57"/>
          <p:cNvPicPr preferRelativeResize="0"/>
          <p:nvPr/>
        </p:nvPicPr>
        <p:blipFill>
          <a:blip r:embed="rId9">
            <a:alphaModFix/>
          </a:blip>
          <a:stretch>
            <a:fillRect/>
          </a:stretch>
        </p:blipFill>
        <p:spPr>
          <a:xfrm>
            <a:off x="8874733" y="4097316"/>
            <a:ext cx="3215667" cy="2355467"/>
          </a:xfrm>
          <a:prstGeom prst="rect">
            <a:avLst/>
          </a:prstGeom>
          <a:noFill/>
          <a:ln>
            <a:noFill/>
          </a:ln>
        </p:spPr>
      </p:pic>
      <p:pic>
        <p:nvPicPr>
          <p:cNvPr id="587" name="Google Shape;587;p57"/>
          <p:cNvPicPr preferRelativeResize="0"/>
          <p:nvPr/>
        </p:nvPicPr>
        <p:blipFill>
          <a:blip r:embed="rId10">
            <a:alphaModFix/>
          </a:blip>
          <a:stretch>
            <a:fillRect/>
          </a:stretch>
        </p:blipFill>
        <p:spPr>
          <a:xfrm>
            <a:off x="3286367" y="4535035"/>
            <a:ext cx="3804400" cy="2124867"/>
          </a:xfrm>
          <a:prstGeom prst="rect">
            <a:avLst/>
          </a:prstGeom>
          <a:noFill/>
          <a:ln>
            <a:noFill/>
          </a:ln>
        </p:spPr>
      </p:pic>
      <p:pic>
        <p:nvPicPr>
          <p:cNvPr id="588" name="Google Shape;588;p57"/>
          <p:cNvPicPr preferRelativeResize="0"/>
          <p:nvPr/>
        </p:nvPicPr>
        <p:blipFill>
          <a:blip r:embed="rId11">
            <a:alphaModFix/>
          </a:blip>
          <a:stretch>
            <a:fillRect/>
          </a:stretch>
        </p:blipFill>
        <p:spPr>
          <a:xfrm>
            <a:off x="6095985" y="203201"/>
            <a:ext cx="1647076" cy="2276167"/>
          </a:xfrm>
          <a:prstGeom prst="rect">
            <a:avLst/>
          </a:prstGeom>
          <a:noFill/>
          <a:ln>
            <a:noFill/>
          </a:ln>
        </p:spPr>
      </p:pic>
      <p:pic>
        <p:nvPicPr>
          <p:cNvPr id="589" name="Google Shape;589;p57"/>
          <p:cNvPicPr preferRelativeResize="0"/>
          <p:nvPr/>
        </p:nvPicPr>
        <p:blipFill>
          <a:blip r:embed="rId12">
            <a:alphaModFix/>
          </a:blip>
          <a:stretch>
            <a:fillRect/>
          </a:stretch>
        </p:blipFill>
        <p:spPr>
          <a:xfrm>
            <a:off x="7090767" y="1878401"/>
            <a:ext cx="1429627" cy="2017700"/>
          </a:xfrm>
          <a:prstGeom prst="rect">
            <a:avLst/>
          </a:prstGeom>
          <a:noFill/>
          <a:ln>
            <a:noFill/>
          </a:ln>
        </p:spPr>
      </p:pic>
      <p:sp>
        <p:nvSpPr>
          <p:cNvPr id="2" name="TextBox 1">
            <a:extLst>
              <a:ext uri="{FF2B5EF4-FFF2-40B4-BE49-F238E27FC236}">
                <a16:creationId xmlns:a16="http://schemas.microsoft.com/office/drawing/2014/main" id="{5A6BD1E0-C4D3-48F9-AB7A-E639E5021170}"/>
              </a:ext>
            </a:extLst>
          </p:cNvPr>
          <p:cNvSpPr txBox="1"/>
          <p:nvPr/>
        </p:nvSpPr>
        <p:spPr>
          <a:xfrm>
            <a:off x="3286367" y="3694917"/>
            <a:ext cx="4943233" cy="523220"/>
          </a:xfrm>
          <a:prstGeom prst="rect">
            <a:avLst/>
          </a:prstGeom>
          <a:noFill/>
        </p:spPr>
        <p:txBody>
          <a:bodyPr wrap="square" rtlCol="0">
            <a:spAutoFit/>
          </a:bodyPr>
          <a:lstStyle/>
          <a:p>
            <a:r>
              <a:rPr lang="en-GB" sz="2800" dirty="0" err="1"/>
              <a:t>Fevver’s</a:t>
            </a:r>
            <a:r>
              <a:rPr lang="en-GB" sz="2800" dirty="0"/>
              <a:t> Hotel</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Shape 594"/>
        <p:cNvGrpSpPr/>
        <p:nvPr/>
      </p:nvGrpSpPr>
      <p:grpSpPr>
        <a:xfrm>
          <a:off x="0" y="0"/>
          <a:ext cx="0" cy="0"/>
          <a:chOff x="0" y="0"/>
          <a:chExt cx="0" cy="0"/>
        </a:xfrm>
      </p:grpSpPr>
      <p:pic>
        <p:nvPicPr>
          <p:cNvPr id="595" name="Google Shape;595;p58"/>
          <p:cNvPicPr preferRelativeResize="0"/>
          <p:nvPr/>
        </p:nvPicPr>
        <p:blipFill>
          <a:blip r:embed="rId3">
            <a:alphaModFix/>
          </a:blip>
          <a:stretch>
            <a:fillRect/>
          </a:stretch>
        </p:blipFill>
        <p:spPr>
          <a:xfrm>
            <a:off x="519001" y="185301"/>
            <a:ext cx="3492500" cy="2324100"/>
          </a:xfrm>
          <a:prstGeom prst="rect">
            <a:avLst/>
          </a:prstGeom>
          <a:noFill/>
          <a:ln>
            <a:noFill/>
          </a:ln>
        </p:spPr>
      </p:pic>
      <p:pic>
        <p:nvPicPr>
          <p:cNvPr id="596" name="Google Shape;596;p58"/>
          <p:cNvPicPr preferRelativeResize="0"/>
          <p:nvPr/>
        </p:nvPicPr>
        <p:blipFill>
          <a:blip r:embed="rId4">
            <a:alphaModFix/>
          </a:blip>
          <a:stretch>
            <a:fillRect/>
          </a:stretch>
        </p:blipFill>
        <p:spPr>
          <a:xfrm>
            <a:off x="283916" y="2654301"/>
            <a:ext cx="3962667" cy="1979100"/>
          </a:xfrm>
          <a:prstGeom prst="rect">
            <a:avLst/>
          </a:prstGeom>
          <a:noFill/>
          <a:ln>
            <a:noFill/>
          </a:ln>
        </p:spPr>
      </p:pic>
      <p:pic>
        <p:nvPicPr>
          <p:cNvPr id="597" name="Google Shape;597;p58"/>
          <p:cNvPicPr preferRelativeResize="0"/>
          <p:nvPr/>
        </p:nvPicPr>
        <p:blipFill>
          <a:blip r:embed="rId5">
            <a:alphaModFix/>
          </a:blip>
          <a:stretch>
            <a:fillRect/>
          </a:stretch>
        </p:blipFill>
        <p:spPr>
          <a:xfrm>
            <a:off x="178768" y="4778301"/>
            <a:ext cx="3580001" cy="2041167"/>
          </a:xfrm>
          <a:prstGeom prst="rect">
            <a:avLst/>
          </a:prstGeom>
          <a:noFill/>
          <a:ln>
            <a:noFill/>
          </a:ln>
        </p:spPr>
      </p:pic>
      <p:pic>
        <p:nvPicPr>
          <p:cNvPr id="598" name="Google Shape;598;p58"/>
          <p:cNvPicPr preferRelativeResize="0"/>
          <p:nvPr/>
        </p:nvPicPr>
        <p:blipFill>
          <a:blip r:embed="rId6">
            <a:alphaModFix/>
          </a:blip>
          <a:stretch>
            <a:fillRect/>
          </a:stretch>
        </p:blipFill>
        <p:spPr>
          <a:xfrm>
            <a:off x="8058176" y="3757603"/>
            <a:ext cx="4133824" cy="3100400"/>
          </a:xfrm>
          <a:prstGeom prst="rect">
            <a:avLst/>
          </a:prstGeom>
          <a:noFill/>
          <a:ln>
            <a:noFill/>
          </a:ln>
        </p:spPr>
      </p:pic>
      <p:pic>
        <p:nvPicPr>
          <p:cNvPr id="599" name="Google Shape;599;p58"/>
          <p:cNvPicPr preferRelativeResize="0"/>
          <p:nvPr/>
        </p:nvPicPr>
        <p:blipFill>
          <a:blip r:embed="rId7">
            <a:alphaModFix/>
          </a:blip>
          <a:stretch>
            <a:fillRect/>
          </a:stretch>
        </p:blipFill>
        <p:spPr>
          <a:xfrm>
            <a:off x="7737000" y="1"/>
            <a:ext cx="4455000" cy="3686167"/>
          </a:xfrm>
          <a:prstGeom prst="rect">
            <a:avLst/>
          </a:prstGeom>
          <a:noFill/>
          <a:ln>
            <a:noFill/>
          </a:ln>
        </p:spPr>
      </p:pic>
      <p:sp>
        <p:nvSpPr>
          <p:cNvPr id="2" name="TextBox 1">
            <a:extLst>
              <a:ext uri="{FF2B5EF4-FFF2-40B4-BE49-F238E27FC236}">
                <a16:creationId xmlns:a16="http://schemas.microsoft.com/office/drawing/2014/main" id="{9BCE4484-B46A-45FC-B2D2-F717EF78F32B}"/>
              </a:ext>
            </a:extLst>
          </p:cNvPr>
          <p:cNvSpPr txBox="1"/>
          <p:nvPr/>
        </p:nvSpPr>
        <p:spPr>
          <a:xfrm>
            <a:off x="4704522" y="3686168"/>
            <a:ext cx="4240695" cy="584775"/>
          </a:xfrm>
          <a:prstGeom prst="rect">
            <a:avLst/>
          </a:prstGeom>
          <a:noFill/>
        </p:spPr>
        <p:txBody>
          <a:bodyPr wrap="square" rtlCol="0">
            <a:spAutoFit/>
          </a:bodyPr>
          <a:lstStyle/>
          <a:p>
            <a:r>
              <a:rPr lang="en-GB" sz="3200" dirty="0"/>
              <a:t>White room.</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C5FF4-B485-47A7-B334-EA9D53AC50EB}"/>
              </a:ext>
            </a:extLst>
          </p:cNvPr>
          <p:cNvSpPr>
            <a:spLocks noGrp="1"/>
          </p:cNvSpPr>
          <p:nvPr>
            <p:ph type="title"/>
          </p:nvPr>
        </p:nvSpPr>
        <p:spPr>
          <a:xfrm>
            <a:off x="1795670" y="484395"/>
            <a:ext cx="10515600" cy="1325563"/>
          </a:xfrm>
        </p:spPr>
        <p:txBody>
          <a:bodyPr/>
          <a:lstStyle/>
          <a:p>
            <a:r>
              <a:rPr lang="en-GB" dirty="0"/>
              <a:t>Construction side of Presentation</a:t>
            </a:r>
          </a:p>
        </p:txBody>
      </p:sp>
      <p:sp>
        <p:nvSpPr>
          <p:cNvPr id="5" name="TextBox 4">
            <a:extLst>
              <a:ext uri="{FF2B5EF4-FFF2-40B4-BE49-F238E27FC236}">
                <a16:creationId xmlns:a16="http://schemas.microsoft.com/office/drawing/2014/main" id="{5BDAF0DD-AB90-461F-BCFA-142BF8D4E5FE}"/>
              </a:ext>
            </a:extLst>
          </p:cNvPr>
          <p:cNvSpPr txBox="1"/>
          <p:nvPr/>
        </p:nvSpPr>
        <p:spPr>
          <a:xfrm>
            <a:off x="331304" y="2556447"/>
            <a:ext cx="4638261" cy="3139321"/>
          </a:xfrm>
          <a:prstGeom prst="rect">
            <a:avLst/>
          </a:prstGeom>
          <a:noFill/>
        </p:spPr>
        <p:txBody>
          <a:bodyPr wrap="square" rtlCol="0">
            <a:spAutoFit/>
          </a:bodyPr>
          <a:lstStyle/>
          <a:p>
            <a:r>
              <a:rPr lang="en-GB" dirty="0"/>
              <a:t>Tasks to do;</a:t>
            </a:r>
          </a:p>
          <a:p>
            <a:pPr marL="285750" indent="-285750">
              <a:buFont typeface="Arial" panose="020B0604020202020204" pitchFamily="34" charset="0"/>
              <a:buChar char="•"/>
            </a:pPr>
            <a:r>
              <a:rPr lang="en-GB" dirty="0"/>
              <a:t>Think of different ways to make an immersive theatre</a:t>
            </a:r>
          </a:p>
          <a:p>
            <a:pPr marL="285750" indent="-285750">
              <a:buFont typeface="Arial" panose="020B0604020202020204" pitchFamily="34" charset="0"/>
              <a:buChar char="•"/>
            </a:pPr>
            <a:r>
              <a:rPr lang="en-GB" dirty="0"/>
              <a:t>Think of ways to make props to make play seem more life like</a:t>
            </a:r>
          </a:p>
          <a:p>
            <a:pPr marL="285750" indent="-285750">
              <a:buFont typeface="Arial" panose="020B0604020202020204" pitchFamily="34" charset="0"/>
              <a:buChar char="•"/>
            </a:pPr>
            <a:r>
              <a:rPr lang="en-GB" dirty="0"/>
              <a:t>Use the celebrative mood boards to create scenes and to help get materials that would fit into the feeling we’re going for</a:t>
            </a:r>
          </a:p>
          <a:p>
            <a:pPr marL="285750" indent="-285750">
              <a:buFont typeface="Arial" panose="020B0604020202020204" pitchFamily="34" charset="0"/>
              <a:buChar char="•"/>
            </a:pPr>
            <a:r>
              <a:rPr lang="en-GB" dirty="0"/>
              <a:t>Speak to set designer and Lighting to see if certain sets need to be constructed in a certain way</a:t>
            </a:r>
          </a:p>
        </p:txBody>
      </p:sp>
    </p:spTree>
    <p:extLst>
      <p:ext uri="{BB962C8B-B14F-4D97-AF65-F5344CB8AC3E}">
        <p14:creationId xmlns:p14="http://schemas.microsoft.com/office/powerpoint/2010/main" val="61058133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89390-3B4E-4E08-ABD5-9492A23A2B2F}"/>
              </a:ext>
            </a:extLst>
          </p:cNvPr>
          <p:cNvSpPr>
            <a:spLocks noGrp="1"/>
          </p:cNvSpPr>
          <p:nvPr>
            <p:ph type="title"/>
          </p:nvPr>
        </p:nvSpPr>
        <p:spPr/>
        <p:txBody>
          <a:bodyPr/>
          <a:lstStyle/>
          <a:p>
            <a:r>
              <a:rPr lang="en-GB" dirty="0"/>
              <a:t>Set designed by Ewan</a:t>
            </a:r>
          </a:p>
        </p:txBody>
      </p:sp>
      <p:pic>
        <p:nvPicPr>
          <p:cNvPr id="11266" name="Picture 2">
            <a:extLst>
              <a:ext uri="{FF2B5EF4-FFF2-40B4-BE49-F238E27FC236}">
                <a16:creationId xmlns:a16="http://schemas.microsoft.com/office/drawing/2014/main" id="{21A0AE65-2DE9-4F6C-BA42-84DDE0B8D0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673" y="1467885"/>
            <a:ext cx="6375501" cy="47871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258DAD-B891-42EB-8DE2-00433435AC1E}"/>
              </a:ext>
            </a:extLst>
          </p:cNvPr>
          <p:cNvSpPr txBox="1"/>
          <p:nvPr/>
        </p:nvSpPr>
        <p:spPr>
          <a:xfrm>
            <a:off x="7116417" y="2663687"/>
            <a:ext cx="4532244" cy="2031325"/>
          </a:xfrm>
          <a:prstGeom prst="rect">
            <a:avLst/>
          </a:prstGeom>
          <a:noFill/>
        </p:spPr>
        <p:txBody>
          <a:bodyPr wrap="square" rtlCol="0">
            <a:spAutoFit/>
          </a:bodyPr>
          <a:lstStyle/>
          <a:p>
            <a:r>
              <a:rPr lang="en-GB" sz="1800" b="0" i="0" u="none" strike="noStrike" dirty="0">
                <a:solidFill>
                  <a:srgbClr val="000000"/>
                </a:solidFill>
                <a:effectLst/>
                <a:latin typeface="Arial" panose="020B0604020202020204" pitchFamily="34" charset="0"/>
              </a:rPr>
              <a:t>The brothel, the street scene, the half-wall and all scenes that are backed up by the circus will have stud partitions.</a:t>
            </a:r>
          </a:p>
          <a:p>
            <a:r>
              <a:rPr lang="en-GB" dirty="0">
                <a:solidFill>
                  <a:srgbClr val="000000"/>
                </a:solidFill>
                <a:latin typeface="Arial" panose="020B0604020202020204" pitchFamily="34" charset="0"/>
              </a:rPr>
              <a:t>The outer circle (apart from scenes mentioned) will be made from Hollywood flats</a:t>
            </a:r>
            <a:endParaRPr lang="en-GB" b="0" dirty="0">
              <a:effectLst/>
            </a:endParaRPr>
          </a:p>
          <a:p>
            <a:endParaRPr lang="en-GB" dirty="0"/>
          </a:p>
        </p:txBody>
      </p:sp>
    </p:spTree>
    <p:extLst>
      <p:ext uri="{BB962C8B-B14F-4D97-AF65-F5344CB8AC3E}">
        <p14:creationId xmlns:p14="http://schemas.microsoft.com/office/powerpoint/2010/main" val="382496015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0FC7606C-B1E3-44A2-81BC-26E7BD2925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8811" y="2119312"/>
            <a:ext cx="5438775" cy="26193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016399-9082-45D2-8310-C0F04B587A90}"/>
              </a:ext>
            </a:extLst>
          </p:cNvPr>
          <p:cNvSpPr txBox="1"/>
          <p:nvPr/>
        </p:nvSpPr>
        <p:spPr>
          <a:xfrm>
            <a:off x="2520811" y="677279"/>
            <a:ext cx="6096000" cy="1077218"/>
          </a:xfrm>
          <a:prstGeom prst="rect">
            <a:avLst/>
          </a:prstGeom>
          <a:noFill/>
        </p:spPr>
        <p:txBody>
          <a:bodyPr wrap="square">
            <a:spAutoFit/>
          </a:bodyPr>
          <a:lstStyle/>
          <a:p>
            <a:pPr rtl="0">
              <a:spcBef>
                <a:spcPts val="0"/>
              </a:spcBef>
              <a:spcAft>
                <a:spcPts val="0"/>
              </a:spcAft>
            </a:pPr>
            <a:r>
              <a:rPr lang="en-GB" sz="2800" dirty="0">
                <a:solidFill>
                  <a:srgbClr val="000000"/>
                </a:solidFill>
                <a:latin typeface="Arial" panose="020B0604020202020204" pitchFamily="34" charset="0"/>
              </a:rPr>
              <a:t>S</a:t>
            </a:r>
            <a:r>
              <a:rPr lang="en-GB" sz="2800" b="0" i="0" u="none" strike="noStrike" dirty="0">
                <a:solidFill>
                  <a:srgbClr val="000000"/>
                </a:solidFill>
                <a:effectLst/>
                <a:latin typeface="Arial" panose="020B0604020202020204" pitchFamily="34" charset="0"/>
              </a:rPr>
              <a:t>tud partitions </a:t>
            </a:r>
            <a:endParaRPr lang="en-GB" sz="2800" b="0" dirty="0">
              <a:effectLst/>
            </a:endParaRPr>
          </a:p>
          <a:p>
            <a:br>
              <a:rPr lang="en-GB" dirty="0"/>
            </a:br>
            <a:endParaRPr lang="en-GB" dirty="0"/>
          </a:p>
        </p:txBody>
      </p:sp>
      <p:pic>
        <p:nvPicPr>
          <p:cNvPr id="4100" name="Picture 4">
            <a:extLst>
              <a:ext uri="{FF2B5EF4-FFF2-40B4-BE49-F238E27FC236}">
                <a16:creationId xmlns:a16="http://schemas.microsoft.com/office/drawing/2014/main" id="{C62CC47C-5D1F-4DAE-B23C-0923D6C414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863" y="1754497"/>
            <a:ext cx="4591050" cy="45910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1A79554-83C8-4A75-A18A-DB9850698393}"/>
              </a:ext>
            </a:extLst>
          </p:cNvPr>
          <p:cNvSpPr txBox="1"/>
          <p:nvPr/>
        </p:nvSpPr>
        <p:spPr>
          <a:xfrm>
            <a:off x="5568811" y="5168348"/>
            <a:ext cx="5138946" cy="1200329"/>
          </a:xfrm>
          <a:prstGeom prst="rect">
            <a:avLst/>
          </a:prstGeom>
          <a:noFill/>
        </p:spPr>
        <p:txBody>
          <a:bodyPr wrap="square" rtlCol="0">
            <a:spAutoFit/>
          </a:bodyPr>
          <a:lstStyle/>
          <a:p>
            <a:r>
              <a:rPr lang="en-GB" dirty="0"/>
              <a:t>3D concept design for the stud partitions. The brown panels are the Plywood, which will be decorated to apply for the scene. The green represents the stud partition</a:t>
            </a:r>
          </a:p>
        </p:txBody>
      </p:sp>
    </p:spTree>
    <p:extLst>
      <p:ext uri="{BB962C8B-B14F-4D97-AF65-F5344CB8AC3E}">
        <p14:creationId xmlns:p14="http://schemas.microsoft.com/office/powerpoint/2010/main" val="291447683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A69F7FA6-CDB4-48FD-988B-C01E3423FD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529" y="3322568"/>
            <a:ext cx="4933950" cy="31813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2DF3CA-9578-41CA-9096-D32C315EB6DC}"/>
              </a:ext>
            </a:extLst>
          </p:cNvPr>
          <p:cNvSpPr txBox="1"/>
          <p:nvPr/>
        </p:nvSpPr>
        <p:spPr>
          <a:xfrm>
            <a:off x="5764695" y="2371364"/>
            <a:ext cx="6096000" cy="3129062"/>
          </a:xfrm>
          <a:prstGeom prst="rect">
            <a:avLst/>
          </a:prstGeom>
          <a:noFill/>
        </p:spPr>
        <p:txBody>
          <a:bodyPr wrap="square">
            <a:spAutoFit/>
          </a:bodyPr>
          <a:lstStyle/>
          <a:p>
            <a:pPr rtl="0">
              <a:spcBef>
                <a:spcPts val="0"/>
              </a:spcBef>
              <a:spcAft>
                <a:spcPts val="1600"/>
              </a:spcAft>
            </a:pPr>
            <a:r>
              <a:rPr lang="en-GB" sz="1800" b="0" i="0" u="none" strike="noStrike" dirty="0">
                <a:solidFill>
                  <a:srgbClr val="595959"/>
                </a:solidFill>
                <a:effectLst/>
                <a:latin typeface="Arial" panose="020B0604020202020204" pitchFamily="34" charset="0"/>
              </a:rPr>
              <a:t>Price per flat £28.20 (without fixtures or bracings)</a:t>
            </a:r>
            <a:endParaRPr lang="en-GB" b="0" dirty="0">
              <a:effectLst/>
            </a:endParaRPr>
          </a:p>
          <a:p>
            <a:pPr rtl="0">
              <a:spcBef>
                <a:spcPts val="0"/>
              </a:spcBef>
              <a:spcAft>
                <a:spcPts val="1600"/>
              </a:spcAft>
            </a:pPr>
            <a:r>
              <a:rPr lang="en-GB" sz="1800" b="0" i="0" u="none" strike="noStrike" dirty="0">
                <a:solidFill>
                  <a:srgbClr val="595959"/>
                </a:solidFill>
                <a:effectLst/>
                <a:latin typeface="Arial" panose="020B0604020202020204" pitchFamily="34" charset="0"/>
              </a:rPr>
              <a:t>3.6mm plywood (2400x1200)= £17.70 per sheet from Travis </a:t>
            </a:r>
            <a:r>
              <a:rPr lang="en-GB" dirty="0">
                <a:solidFill>
                  <a:srgbClr val="595959"/>
                </a:solidFill>
                <a:latin typeface="Arial" panose="020B0604020202020204" pitchFamily="34" charset="0"/>
              </a:rPr>
              <a:t>Pe</a:t>
            </a:r>
            <a:r>
              <a:rPr lang="en-GB" sz="1800" b="0" i="0" u="none" strike="noStrike" dirty="0">
                <a:solidFill>
                  <a:srgbClr val="595959"/>
                </a:solidFill>
                <a:effectLst/>
                <a:latin typeface="Arial" panose="020B0604020202020204" pitchFamily="34" charset="0"/>
              </a:rPr>
              <a:t>rkins</a:t>
            </a:r>
            <a:endParaRPr lang="en-GB" b="0" dirty="0">
              <a:effectLst/>
            </a:endParaRPr>
          </a:p>
          <a:p>
            <a:pPr rtl="0">
              <a:spcBef>
                <a:spcPts val="0"/>
              </a:spcBef>
              <a:spcAft>
                <a:spcPts val="1600"/>
              </a:spcAft>
            </a:pPr>
            <a:r>
              <a:rPr lang="en-GB" sz="1800" b="0" i="0" u="none" strike="noStrike" dirty="0">
                <a:solidFill>
                  <a:srgbClr val="595959"/>
                </a:solidFill>
                <a:effectLst/>
                <a:latin typeface="Arial" panose="020B0604020202020204" pitchFamily="34" charset="0"/>
              </a:rPr>
              <a:t>38x63x2400, would need 3.5 lengths per flat =£10.50 per flat</a:t>
            </a:r>
            <a:endParaRPr lang="en-GB" b="0" dirty="0">
              <a:effectLst/>
            </a:endParaRPr>
          </a:p>
          <a:p>
            <a:pPr rtl="0">
              <a:spcBef>
                <a:spcPts val="0"/>
              </a:spcBef>
              <a:spcAft>
                <a:spcPts val="1600"/>
              </a:spcAft>
            </a:pPr>
            <a:r>
              <a:rPr lang="en-GB" sz="1800" b="0" i="0" u="none" strike="noStrike" dirty="0">
                <a:solidFill>
                  <a:srgbClr val="595959"/>
                </a:solidFill>
                <a:effectLst/>
                <a:latin typeface="Arial" panose="020B0604020202020204" pitchFamily="34" charset="0"/>
              </a:rPr>
              <a:t>£3 per length from Wickes</a:t>
            </a:r>
            <a:endParaRPr lang="en-GB" b="0" dirty="0">
              <a:effectLst/>
            </a:endParaRPr>
          </a:p>
          <a:p>
            <a:br>
              <a:rPr lang="en-GB" dirty="0"/>
            </a:br>
            <a:endParaRPr lang="en-GB" dirty="0"/>
          </a:p>
        </p:txBody>
      </p:sp>
      <p:sp>
        <p:nvSpPr>
          <p:cNvPr id="3" name="TextBox 2">
            <a:extLst>
              <a:ext uri="{FF2B5EF4-FFF2-40B4-BE49-F238E27FC236}">
                <a16:creationId xmlns:a16="http://schemas.microsoft.com/office/drawing/2014/main" id="{42894AD0-4878-424B-8421-A68C09221223}"/>
              </a:ext>
            </a:extLst>
          </p:cNvPr>
          <p:cNvSpPr txBox="1"/>
          <p:nvPr/>
        </p:nvSpPr>
        <p:spPr>
          <a:xfrm>
            <a:off x="2080591" y="768626"/>
            <a:ext cx="6811618" cy="584775"/>
          </a:xfrm>
          <a:prstGeom prst="rect">
            <a:avLst/>
          </a:prstGeom>
          <a:noFill/>
        </p:spPr>
        <p:txBody>
          <a:bodyPr wrap="square" rtlCol="0">
            <a:spAutoFit/>
          </a:bodyPr>
          <a:lstStyle/>
          <a:p>
            <a:r>
              <a:rPr lang="en-GB" sz="3200" b="0" i="0" u="none" strike="noStrike" dirty="0">
                <a:solidFill>
                  <a:srgbClr val="000000"/>
                </a:solidFill>
                <a:effectLst/>
                <a:latin typeface="Arial" panose="020B0604020202020204" pitchFamily="34" charset="0"/>
              </a:rPr>
              <a:t>Hollywood flats</a:t>
            </a:r>
            <a:endParaRPr lang="en-GB" sz="3200" dirty="0"/>
          </a:p>
        </p:txBody>
      </p:sp>
    </p:spTree>
    <p:extLst>
      <p:ext uri="{BB962C8B-B14F-4D97-AF65-F5344CB8AC3E}">
        <p14:creationId xmlns:p14="http://schemas.microsoft.com/office/powerpoint/2010/main" val="102491877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3CA6B963-FF1F-4203-9670-1BB6ED6948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792" y="3216966"/>
            <a:ext cx="3429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6D57EA92-AA4D-4B97-B686-1A59F9B893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1208" y="3216967"/>
            <a:ext cx="3429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C3968BED-666C-449B-BEF4-55401D5213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1500" y="3216966"/>
            <a:ext cx="3429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BE46BAF-5452-4A1D-B64A-F864F2300D07}"/>
              </a:ext>
            </a:extLst>
          </p:cNvPr>
          <p:cNvSpPr txBox="1"/>
          <p:nvPr/>
        </p:nvSpPr>
        <p:spPr>
          <a:xfrm>
            <a:off x="251792" y="695057"/>
            <a:ext cx="6096000" cy="2308324"/>
          </a:xfrm>
          <a:prstGeom prst="rect">
            <a:avLst/>
          </a:prstGeom>
          <a:noFill/>
        </p:spPr>
        <p:txBody>
          <a:bodyPr wrap="square">
            <a:spAutoFit/>
          </a:bodyPr>
          <a:lstStyle/>
          <a:p>
            <a:pPr rtl="0">
              <a:spcBef>
                <a:spcPts val="0"/>
              </a:spcBef>
              <a:spcAft>
                <a:spcPts val="0"/>
              </a:spcAft>
            </a:pPr>
            <a:r>
              <a:rPr lang="en-GB" sz="1800" b="0" i="0" u="none" strike="noStrike" dirty="0">
                <a:solidFill>
                  <a:srgbClr val="000000"/>
                </a:solidFill>
                <a:effectLst/>
                <a:latin typeface="Arial" panose="020B0604020202020204" pitchFamily="34" charset="0"/>
              </a:rPr>
              <a:t>Selection of wallpaper, available from Homebase, Amazon and various online suppliers.</a:t>
            </a:r>
          </a:p>
          <a:p>
            <a:pPr rtl="0">
              <a:spcBef>
                <a:spcPts val="0"/>
              </a:spcBef>
              <a:spcAft>
                <a:spcPts val="0"/>
              </a:spcAft>
            </a:pPr>
            <a:endParaRPr lang="en-GB" dirty="0">
              <a:solidFill>
                <a:srgbClr val="000000"/>
              </a:solidFill>
              <a:latin typeface="Arial" panose="020B0604020202020204" pitchFamily="34" charset="0"/>
            </a:endParaRPr>
          </a:p>
          <a:p>
            <a:pPr rtl="0">
              <a:spcBef>
                <a:spcPts val="0"/>
              </a:spcBef>
              <a:spcAft>
                <a:spcPts val="0"/>
              </a:spcAft>
            </a:pPr>
            <a:r>
              <a:rPr lang="en-GB" b="0" dirty="0">
                <a:solidFill>
                  <a:srgbClr val="000000"/>
                </a:solidFill>
                <a:effectLst/>
                <a:latin typeface="Arial" panose="020B0604020202020204" pitchFamily="34" charset="0"/>
              </a:rPr>
              <a:t>Can be used to make certain scenes look more like buildings, as well as making the flats or the stud partition lightweight.</a:t>
            </a:r>
            <a:endParaRPr lang="en-GB" b="0" dirty="0">
              <a:effectLst/>
            </a:endParaRPr>
          </a:p>
          <a:p>
            <a:br>
              <a:rPr lang="en-GB" dirty="0"/>
            </a:br>
            <a:endParaRPr lang="en-GB" dirty="0"/>
          </a:p>
        </p:txBody>
      </p:sp>
    </p:spTree>
    <p:extLst>
      <p:ext uri="{BB962C8B-B14F-4D97-AF65-F5344CB8AC3E}">
        <p14:creationId xmlns:p14="http://schemas.microsoft.com/office/powerpoint/2010/main" val="428601148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B22CF1-3643-435A-BD68-B883E860C13E}"/>
              </a:ext>
            </a:extLst>
          </p:cNvPr>
          <p:cNvSpPr txBox="1"/>
          <p:nvPr/>
        </p:nvSpPr>
        <p:spPr>
          <a:xfrm>
            <a:off x="689111" y="5623244"/>
            <a:ext cx="11198087" cy="923330"/>
          </a:xfrm>
          <a:prstGeom prst="rect">
            <a:avLst/>
          </a:prstGeom>
          <a:noFill/>
        </p:spPr>
        <p:txBody>
          <a:bodyPr wrap="square">
            <a:spAutoFit/>
          </a:bodyPr>
          <a:lstStyle/>
          <a:p>
            <a:pPr rtl="0">
              <a:spcBef>
                <a:spcPts val="0"/>
              </a:spcBef>
              <a:spcAft>
                <a:spcPts val="0"/>
              </a:spcAft>
            </a:pPr>
            <a:r>
              <a:rPr lang="en-GB" sz="1800" b="0" i="0" u="none" strike="noStrike" dirty="0">
                <a:solidFill>
                  <a:srgbClr val="000000"/>
                </a:solidFill>
                <a:effectLst/>
                <a:latin typeface="Arial" panose="020B0604020202020204" pitchFamily="34" charset="0"/>
              </a:rPr>
              <a:t>Vac formed Brick wall can be used to make the flats 3D and with that it does add more realism for an immersive theatre.</a:t>
            </a:r>
          </a:p>
          <a:p>
            <a:r>
              <a:rPr lang="en-GB" sz="1800" b="0" i="0" u="none" strike="noStrike" dirty="0">
                <a:solidFill>
                  <a:srgbClr val="000000"/>
                </a:solidFill>
                <a:effectLst/>
                <a:latin typeface="Arial" panose="020B0604020202020204" pitchFamily="34" charset="0"/>
              </a:rPr>
              <a:t>Available from Flints theatre suppliers and various online shops.</a:t>
            </a:r>
            <a:endParaRPr lang="en-GB" b="0" dirty="0">
              <a:effectLst/>
            </a:endParaRPr>
          </a:p>
        </p:txBody>
      </p:sp>
      <p:pic>
        <p:nvPicPr>
          <p:cNvPr id="7170" name="Picture 2">
            <a:extLst>
              <a:ext uri="{FF2B5EF4-FFF2-40B4-BE49-F238E27FC236}">
                <a16:creationId xmlns:a16="http://schemas.microsoft.com/office/drawing/2014/main" id="{64863993-D6F5-4E3A-BB28-0A5D41A1C9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2192" y="179338"/>
            <a:ext cx="5287616" cy="52876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386883E-AD75-42D4-B859-F323DD32DF4F}"/>
              </a:ext>
            </a:extLst>
          </p:cNvPr>
          <p:cNvSpPr txBox="1"/>
          <p:nvPr/>
        </p:nvSpPr>
        <p:spPr>
          <a:xfrm>
            <a:off x="1071563" y="4820623"/>
            <a:ext cx="6096000" cy="646331"/>
          </a:xfrm>
          <a:prstGeom prst="rect">
            <a:avLst/>
          </a:prstGeom>
          <a:noFill/>
        </p:spPr>
        <p:txBody>
          <a:bodyPr wrap="square">
            <a:spAutoFit/>
          </a:bodyPr>
          <a:lstStyle/>
          <a:p>
            <a:br>
              <a:rPr lang="en-GB" dirty="0"/>
            </a:br>
            <a:endParaRPr lang="en-GB" dirty="0"/>
          </a:p>
        </p:txBody>
      </p:sp>
    </p:spTree>
    <p:extLst>
      <p:ext uri="{BB962C8B-B14F-4D97-AF65-F5344CB8AC3E}">
        <p14:creationId xmlns:p14="http://schemas.microsoft.com/office/powerpoint/2010/main" val="355929007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664643C4-5D70-4D97-A4C9-AB36377B4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7148" y="126726"/>
            <a:ext cx="4993651" cy="374082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AF571CA5-35F7-40A6-83A4-38011B46FC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6620" y="3935895"/>
            <a:ext cx="5134179" cy="279537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95EFFA-B318-43D0-A37F-574C409F8CEE}"/>
              </a:ext>
            </a:extLst>
          </p:cNvPr>
          <p:cNvSpPr txBox="1"/>
          <p:nvPr/>
        </p:nvSpPr>
        <p:spPr>
          <a:xfrm>
            <a:off x="530087" y="503583"/>
            <a:ext cx="5565913" cy="584775"/>
          </a:xfrm>
          <a:prstGeom prst="rect">
            <a:avLst/>
          </a:prstGeom>
          <a:noFill/>
        </p:spPr>
        <p:txBody>
          <a:bodyPr wrap="square" rtlCol="0">
            <a:spAutoFit/>
          </a:bodyPr>
          <a:lstStyle/>
          <a:p>
            <a:r>
              <a:rPr lang="en-GB" sz="3200" dirty="0"/>
              <a:t>Brothel</a:t>
            </a:r>
          </a:p>
        </p:txBody>
      </p:sp>
      <p:sp>
        <p:nvSpPr>
          <p:cNvPr id="3" name="TextBox 2">
            <a:extLst>
              <a:ext uri="{FF2B5EF4-FFF2-40B4-BE49-F238E27FC236}">
                <a16:creationId xmlns:a16="http://schemas.microsoft.com/office/drawing/2014/main" id="{7A1B1965-4154-481D-AFC4-474F07665DC2}"/>
              </a:ext>
            </a:extLst>
          </p:cNvPr>
          <p:cNvSpPr txBox="1"/>
          <p:nvPr/>
        </p:nvSpPr>
        <p:spPr>
          <a:xfrm>
            <a:off x="291548" y="1802296"/>
            <a:ext cx="5446643" cy="3139321"/>
          </a:xfrm>
          <a:prstGeom prst="rect">
            <a:avLst/>
          </a:prstGeom>
          <a:noFill/>
        </p:spPr>
        <p:txBody>
          <a:bodyPr wrap="square" rtlCol="0">
            <a:spAutoFit/>
          </a:bodyPr>
          <a:lstStyle/>
          <a:p>
            <a:r>
              <a:rPr lang="en-GB" dirty="0"/>
              <a:t>Working from Ewan’s concept design, I decided to create the brothel with all walls being stud partitions. I chose this is it would allow me to add props and features to make it feel more realistic. For example, having support beams behind the decorative panel (bottom image) will allow me to attach a bannister to the wall and make it more realistic. To this, I plan on making a load bearing staircase to be part of the scenery, it will be portable and be able to attach to the wall. With a painted background to add perspective, as if the wall goes further back.</a:t>
            </a:r>
          </a:p>
        </p:txBody>
      </p:sp>
    </p:spTree>
    <p:extLst>
      <p:ext uri="{BB962C8B-B14F-4D97-AF65-F5344CB8AC3E}">
        <p14:creationId xmlns:p14="http://schemas.microsoft.com/office/powerpoint/2010/main" val="39543693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a:extLst>
              <a:ext uri="{FF2B5EF4-FFF2-40B4-BE49-F238E27FC236}">
                <a16:creationId xmlns:a16="http://schemas.microsoft.com/office/drawing/2014/main" id="{07DD381A-64B5-4291-A93F-333544D647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9095" y="187188"/>
            <a:ext cx="5248275"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7D71EFCC-4CAC-468D-96C8-0EAFB78E87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094" y="3813312"/>
            <a:ext cx="5248276" cy="2857501"/>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a:extLst>
              <a:ext uri="{FF2B5EF4-FFF2-40B4-BE49-F238E27FC236}">
                <a16:creationId xmlns:a16="http://schemas.microsoft.com/office/drawing/2014/main" id="{6D1C3264-8819-4A0A-8CF5-B3901AFD11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630" y="4028661"/>
            <a:ext cx="3522869" cy="264215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935C292-84BA-4FC6-807A-9C9890B0D85B}"/>
              </a:ext>
            </a:extLst>
          </p:cNvPr>
          <p:cNvSpPr txBox="1"/>
          <p:nvPr/>
        </p:nvSpPr>
        <p:spPr>
          <a:xfrm>
            <a:off x="1285461" y="344557"/>
            <a:ext cx="4452730" cy="523220"/>
          </a:xfrm>
          <a:prstGeom prst="rect">
            <a:avLst/>
          </a:prstGeom>
          <a:noFill/>
        </p:spPr>
        <p:txBody>
          <a:bodyPr wrap="square" rtlCol="0">
            <a:spAutoFit/>
          </a:bodyPr>
          <a:lstStyle/>
          <a:p>
            <a:r>
              <a:rPr lang="en-GB" sz="2800" dirty="0"/>
              <a:t>Street by Brothel.</a:t>
            </a:r>
          </a:p>
        </p:txBody>
      </p:sp>
      <p:sp>
        <p:nvSpPr>
          <p:cNvPr id="3" name="TextBox 2">
            <a:extLst>
              <a:ext uri="{FF2B5EF4-FFF2-40B4-BE49-F238E27FC236}">
                <a16:creationId xmlns:a16="http://schemas.microsoft.com/office/drawing/2014/main" id="{CDDA751D-E95F-4736-911D-C03974E2AB2D}"/>
              </a:ext>
            </a:extLst>
          </p:cNvPr>
          <p:cNvSpPr txBox="1"/>
          <p:nvPr/>
        </p:nvSpPr>
        <p:spPr>
          <a:xfrm>
            <a:off x="132108" y="1007165"/>
            <a:ext cx="5129005" cy="2308324"/>
          </a:xfrm>
          <a:prstGeom prst="rect">
            <a:avLst/>
          </a:prstGeom>
          <a:noFill/>
        </p:spPr>
        <p:txBody>
          <a:bodyPr wrap="square" rtlCol="0">
            <a:spAutoFit/>
          </a:bodyPr>
          <a:lstStyle/>
          <a:p>
            <a:r>
              <a:rPr lang="en-GB" dirty="0"/>
              <a:t>Speaking to Ffion (who was in charge of lighting), we discussed about having a roof over the street scene. This will be painted black and to allow the attachment of string lighting to create the affect of stars in a night sky. With this in mind, I designed the construction of this as a stud partition, with joist at the top (like flooring) to support plywood which can be painted and have lighting attached.</a:t>
            </a:r>
          </a:p>
        </p:txBody>
      </p:sp>
    </p:spTree>
    <p:extLst>
      <p:ext uri="{BB962C8B-B14F-4D97-AF65-F5344CB8AC3E}">
        <p14:creationId xmlns:p14="http://schemas.microsoft.com/office/powerpoint/2010/main" val="398588671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45FA756D-73FC-4D7D-A260-E0B804A882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208997" y="113969"/>
            <a:ext cx="1447524" cy="663138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a:extLst>
              <a:ext uri="{FF2B5EF4-FFF2-40B4-BE49-F238E27FC236}">
                <a16:creationId xmlns:a16="http://schemas.microsoft.com/office/drawing/2014/main" id="{21661456-A616-421C-85B1-CA1B99101F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7878" y="113968"/>
            <a:ext cx="2905125" cy="67440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C694BD2-30F8-45A9-A316-F61DE92FF863}"/>
              </a:ext>
            </a:extLst>
          </p:cNvPr>
          <p:cNvSpPr txBox="1"/>
          <p:nvPr/>
        </p:nvSpPr>
        <p:spPr>
          <a:xfrm>
            <a:off x="2968487" y="609600"/>
            <a:ext cx="5777948" cy="4801314"/>
          </a:xfrm>
          <a:prstGeom prst="rect">
            <a:avLst/>
          </a:prstGeom>
          <a:noFill/>
        </p:spPr>
        <p:txBody>
          <a:bodyPr wrap="square" rtlCol="0">
            <a:spAutoFit/>
          </a:bodyPr>
          <a:lstStyle/>
          <a:p>
            <a:r>
              <a:rPr lang="en-GB" dirty="0"/>
              <a:t>For the street scene we discussed about having a street lamp, to add additional lighting, as well as making the scene look more like a 19</a:t>
            </a:r>
            <a:r>
              <a:rPr lang="en-GB" baseline="30000" dirty="0"/>
              <a:t>th</a:t>
            </a:r>
            <a:r>
              <a:rPr lang="en-GB" dirty="0"/>
              <a:t> century street.</a:t>
            </a:r>
          </a:p>
          <a:p>
            <a:r>
              <a:rPr lang="en-GB" dirty="0"/>
              <a:t>The image on the left is a break down on how I would plan on making the light.</a:t>
            </a:r>
          </a:p>
          <a:p>
            <a:r>
              <a:rPr lang="en-GB" dirty="0"/>
              <a:t>The green box will be a support base, which can be screwed into the gutting pipe (long black piece) and filled with something like sand to add more support. The purple curves is a vac formed moulding (</a:t>
            </a:r>
            <a:r>
              <a:rPr lang="en-GB" sz="1800" b="0" i="0" u="none" strike="noStrike" dirty="0">
                <a:solidFill>
                  <a:srgbClr val="000000"/>
                </a:solidFill>
                <a:effectLst/>
                <a:latin typeface="Arial" panose="020B0604020202020204" pitchFamily="34" charset="0"/>
              </a:rPr>
              <a:t>available from inter-form)</a:t>
            </a:r>
            <a:r>
              <a:rPr lang="en-GB" dirty="0"/>
              <a:t>, this is to look decretive, as well as to hide the support base.</a:t>
            </a:r>
          </a:p>
          <a:p>
            <a:r>
              <a:rPr lang="en-GB" dirty="0"/>
              <a:t>The stand will be made from 6.8cm diameter guttering pipe (available from Travis Perkins).</a:t>
            </a:r>
          </a:p>
          <a:p>
            <a:r>
              <a:rPr lang="en-GB" dirty="0"/>
              <a:t>The lamp at the top will be made out of plywood and roofing baton. The baton will  be used to create support for the structure and the plywood resting over it to make it look like a solid one piece feature, so that it will look like the image on the left.</a:t>
            </a:r>
          </a:p>
        </p:txBody>
      </p:sp>
    </p:spTree>
    <p:extLst>
      <p:ext uri="{BB962C8B-B14F-4D97-AF65-F5344CB8AC3E}">
        <p14:creationId xmlns:p14="http://schemas.microsoft.com/office/powerpoint/2010/main" val="1329318845"/>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61B15-8C7A-45F5-A0EE-6B0309DCBD56}"/>
              </a:ext>
            </a:extLst>
          </p:cNvPr>
          <p:cNvSpPr>
            <a:spLocks noGrp="1"/>
          </p:cNvSpPr>
          <p:nvPr>
            <p:ph type="title"/>
          </p:nvPr>
        </p:nvSpPr>
        <p:spPr/>
        <p:txBody>
          <a:bodyPr/>
          <a:lstStyle/>
          <a:p>
            <a:pPr algn="ctr"/>
            <a:r>
              <a:rPr lang="en-GB" dirty="0"/>
              <a:t>Evaluation.</a:t>
            </a:r>
          </a:p>
        </p:txBody>
      </p:sp>
      <p:sp>
        <p:nvSpPr>
          <p:cNvPr id="3" name="TextBox 2">
            <a:extLst>
              <a:ext uri="{FF2B5EF4-FFF2-40B4-BE49-F238E27FC236}">
                <a16:creationId xmlns:a16="http://schemas.microsoft.com/office/drawing/2014/main" id="{F3041F3F-F597-4A8D-9393-9A25C43DD46A}"/>
              </a:ext>
            </a:extLst>
          </p:cNvPr>
          <p:cNvSpPr txBox="1"/>
          <p:nvPr/>
        </p:nvSpPr>
        <p:spPr>
          <a:xfrm>
            <a:off x="384313" y="1815548"/>
            <a:ext cx="10969487" cy="3970318"/>
          </a:xfrm>
          <a:prstGeom prst="rect">
            <a:avLst/>
          </a:prstGeom>
          <a:noFill/>
        </p:spPr>
        <p:txBody>
          <a:bodyPr wrap="square" rtlCol="0">
            <a:spAutoFit/>
          </a:bodyPr>
          <a:lstStyle/>
          <a:p>
            <a:r>
              <a:rPr lang="en-GB" dirty="0"/>
              <a:t>I really enjoyed this project, I am fascinated by the Victorian Era so found it a pleasure researching the society and customs.</a:t>
            </a:r>
          </a:p>
          <a:p>
            <a:r>
              <a:rPr lang="en-GB" dirty="0"/>
              <a:t>I’m really pleased with the way the presentation turned out. I’m glad that I was able to find out so much about the architecture of the era and be able to implement it in a way that it would fit on stage, as well as keep it as realistic to the era as possible. However I do feel as if I was quite limited to what I could achieve with restricted space for the scenes. It felt as if my part of the project was more theoretical and relied more on research, so I would love the opportunity to construct larger sized models of Victorian architecture, or being able to construct scenes for a production run by the University.</a:t>
            </a:r>
          </a:p>
          <a:p>
            <a:endParaRPr lang="en-GB" dirty="0"/>
          </a:p>
          <a:p>
            <a:r>
              <a:rPr lang="en-GB" dirty="0"/>
              <a:t>I would like to improve my CAD and drawing skills, so for future projects I could demonstrate my ideas and designs in more imaginative ways, something I do feel hindered me in this project,</a:t>
            </a:r>
          </a:p>
          <a:p>
            <a:r>
              <a:rPr lang="en-GB" dirty="0"/>
              <a:t>For future assignments and presentations I would love the opportunity to try and specialise in different areas, so that I can gain knowledge and experience. Something which will make me more employable in my chosen career path, as well as for my own gratification of being able to dabble in different skills.</a:t>
            </a:r>
          </a:p>
        </p:txBody>
      </p:sp>
    </p:spTree>
    <p:extLst>
      <p:ext uri="{BB962C8B-B14F-4D97-AF65-F5344CB8AC3E}">
        <p14:creationId xmlns:p14="http://schemas.microsoft.com/office/powerpoint/2010/main" val="2116927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1817</TotalTime>
  <Words>6306</Words>
  <Application>Microsoft Office PowerPoint</Application>
  <PresentationFormat>Widescreen</PresentationFormat>
  <Paragraphs>442</Paragraphs>
  <Slides>117</Slides>
  <Notes>8</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117</vt:i4>
      </vt:variant>
    </vt:vector>
  </HeadingPairs>
  <TitlesOfParts>
    <vt:vector size="131" baseType="lpstr">
      <vt:lpstr>Adobe Heiti Std R</vt:lpstr>
      <vt:lpstr>Adobe Ming Std L</vt:lpstr>
      <vt:lpstr>Arial</vt:lpstr>
      <vt:lpstr>Avenir Next LT Pro</vt:lpstr>
      <vt:lpstr>Calibri</vt:lpstr>
      <vt:lpstr>Calibri Light</vt:lpstr>
      <vt:lpstr>Georgia</vt:lpstr>
      <vt:lpstr>Lato</vt:lpstr>
      <vt:lpstr>Linux Libertine</vt:lpstr>
      <vt:lpstr>Merriweather</vt:lpstr>
      <vt:lpstr>Raleway</vt:lpstr>
      <vt:lpstr>Source Sans Pro</vt:lpstr>
      <vt:lpstr>The Sans</vt:lpstr>
      <vt:lpstr>Office Theme</vt:lpstr>
      <vt:lpstr>Nights at the Circus Work Process Book</vt:lpstr>
      <vt:lpstr>Brief</vt:lpstr>
      <vt:lpstr>A Cacophony of Design</vt:lpstr>
      <vt:lpstr>Job role within company</vt:lpstr>
      <vt:lpstr>Analysis of images and poetry.</vt:lpstr>
      <vt:lpstr>Poetry Analysis</vt:lpstr>
      <vt:lpstr>Painting analysis #1</vt:lpstr>
      <vt:lpstr>Painting analysis #2</vt:lpstr>
      <vt:lpstr>Painting analysis #3</vt:lpstr>
      <vt:lpstr>Film and screen analysis #1</vt:lpstr>
      <vt:lpstr>Film and screen analysis #2</vt:lpstr>
      <vt:lpstr>Film and screen analysis #3</vt:lpstr>
      <vt:lpstr>Atmospheric Picture, Spirit Photography.</vt:lpstr>
      <vt:lpstr>First read/reaction Nights at the Circus.</vt:lpstr>
      <vt:lpstr>19th Century Britain, Europe and The circus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Colour scheme and characters they might suit.</vt:lpstr>
      <vt:lpstr>PowerPoint Presentation</vt:lpstr>
      <vt:lpstr>PowerPoint Presentation</vt:lpstr>
      <vt:lpstr>Chorus; Creatures of the theatre</vt:lpstr>
      <vt:lpstr>Chorus; “Whores”.</vt:lpstr>
      <vt:lpstr>PowerPoint Presentation</vt:lpstr>
      <vt:lpstr>PowerPoint Presentation</vt:lpstr>
      <vt:lpstr>PowerPoint Presentation</vt:lpstr>
      <vt:lpstr>PowerPoint Presentation</vt:lpstr>
      <vt:lpstr>PowerPoint Presentation</vt:lpstr>
      <vt:lpstr>Ideas for Buffo</vt:lpstr>
      <vt:lpstr>2nd Read through.</vt:lpstr>
      <vt:lpstr>2nd Read; Personal notes</vt:lpstr>
      <vt:lpstr>Themes; Rebellion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Themes; Rebellion, Anger.</vt:lpstr>
      <vt:lpstr>Constructing a Victorian scene</vt:lpstr>
      <vt:lpstr>Victorian architecture and Construction mood board</vt:lpstr>
      <vt:lpstr>Slums</vt:lpstr>
      <vt:lpstr>PowerPoint Presentation</vt:lpstr>
      <vt:lpstr>PowerPoint Presentation</vt:lpstr>
      <vt:lpstr>PowerPoint Presentation</vt:lpstr>
      <vt:lpstr>Gothic Revival</vt:lpstr>
      <vt:lpstr>Brick Gothic Revival</vt:lpstr>
      <vt:lpstr>Carpenter Gothic Cottages</vt:lpstr>
      <vt:lpstr>Romantic Gothic Revival</vt:lpstr>
      <vt:lpstr>Italianate Architecture</vt:lpstr>
      <vt:lpstr>Queen Anne Revival</vt:lpstr>
      <vt:lpstr>Links to more references for architecture styles.</vt:lpstr>
      <vt:lpstr>PowerPoint Presentation</vt:lpstr>
      <vt:lpstr>In conclusion</vt:lpstr>
      <vt:lpstr>PowerPoint Presentation</vt:lpstr>
      <vt:lpstr>PowerPoint Presentation</vt:lpstr>
      <vt:lpstr>PowerPoint Presentation</vt:lpstr>
      <vt:lpstr>Making set flats</vt:lpstr>
      <vt:lpstr>Hollywood Set Flats</vt:lpstr>
      <vt:lpstr>Broadway flats</vt:lpstr>
      <vt:lpstr>Materials</vt:lpstr>
      <vt:lpstr>Decide if making Hollywood or Broadway Flats.</vt:lpstr>
      <vt:lpstr>PowerPoint Presentation</vt:lpstr>
      <vt:lpstr>PowerPoint Presentation</vt:lpstr>
      <vt:lpstr>PowerPoint Presentation</vt:lpstr>
      <vt:lpstr>PowerPoint Presentation</vt:lpstr>
      <vt:lpstr>PowerPoint Presentation</vt:lpstr>
      <vt:lpstr>Flooring or walls???????</vt:lpstr>
      <vt:lpstr>Builders Merchants</vt:lpstr>
      <vt:lpstr>Useful Links</vt:lpstr>
      <vt:lpstr>PowerPoint Presentation</vt:lpstr>
      <vt:lpstr>Collaborative mood board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Construction side of Presentation</vt:lpstr>
      <vt:lpstr>Set designed by Ewan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Process Book</dc:title>
  <dc:creator>Joe Gallagher</dc:creator>
  <cp:lastModifiedBy>Joe Gallagher</cp:lastModifiedBy>
  <cp:revision>69</cp:revision>
  <dcterms:created xsi:type="dcterms:W3CDTF">2020-10-21T16:28:38Z</dcterms:created>
  <dcterms:modified xsi:type="dcterms:W3CDTF">2020-11-19T19:23:42Z</dcterms:modified>
</cp:coreProperties>
</file>