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258" r:id="rId2"/>
    <p:sldId id="260" r:id="rId3"/>
    <p:sldId id="292" r:id="rId4"/>
    <p:sldId id="294" r:id="rId5"/>
    <p:sldId id="295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5" r:id="rId14"/>
    <p:sldId id="291" r:id="rId15"/>
    <p:sldId id="293" r:id="rId16"/>
    <p:sldId id="290" r:id="rId17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6" autoAdjust="0"/>
    <p:restoredTop sz="86380" autoAdjust="0"/>
  </p:normalViewPr>
  <p:slideViewPr>
    <p:cSldViewPr>
      <p:cViewPr varScale="1">
        <p:scale>
          <a:sx n="79" d="100"/>
          <a:sy n="79" d="100"/>
        </p:scale>
        <p:origin x="1644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Think</a:t>
            </a:r>
            <a:r>
              <a:rPr lang="en-GB" baseline="0" dirty="0" smtClean="0"/>
              <a:t> about the following –</a:t>
            </a:r>
          </a:p>
          <a:p>
            <a:r>
              <a:rPr lang="en-GB" baseline="0" dirty="0" smtClean="0"/>
              <a:t>What is your main question.  What do you need to ask to gain useful insight to the issues?</a:t>
            </a:r>
          </a:p>
          <a:p>
            <a:r>
              <a:rPr lang="en-GB" baseline="0" dirty="0" smtClean="0"/>
              <a:t>What is the best question to start with (usually demographic questions, such as what is …your age [provide choices], what is your gender [provide choices]What will the flow of the questions look like.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Questionnaires collect data by asking people to respond to exactly the same set of questions.</a:t>
            </a:r>
          </a:p>
          <a:p>
            <a:r>
              <a:rPr lang="en-GB" dirty="0" smtClean="0"/>
              <a:t>So think carefully about the way you want to response to appear.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71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Askinga</a:t>
            </a:r>
            <a:r>
              <a:rPr lang="en-GB" dirty="0" smtClean="0"/>
              <a:t> question about how well someone AGREES with something – use a 5 category scale or 7 category scale.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00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Asking a question relating to the amount of something – consider these categories for possible responses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Asking a question about how often someone does something.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72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Asking a question about what are the chances that you may do this / encounter this ..</a:t>
            </a:r>
            <a:r>
              <a:rPr lang="en-GB" dirty="0" err="1" smtClean="0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17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They are forced to report</a:t>
            </a:r>
            <a:r>
              <a:rPr lang="en-GB" baseline="0" dirty="0" smtClean="0"/>
              <a:t> the answer in a particular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055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question about the extent to which they achieve some thing</a:t>
            </a:r>
            <a:r>
              <a:rPr lang="en-GB" baseline="0" dirty="0" smtClean="0"/>
              <a:t> 0 this is an example of that style of question.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970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how this is done by you (the researcher) on the </a:t>
            </a:r>
            <a:r>
              <a:rPr lang="en-GB" b="1" dirty="0" smtClean="0"/>
              <a:t>Week 8 – Single Use Plastic Questionnaire</a:t>
            </a:r>
          </a:p>
          <a:p>
            <a:r>
              <a:rPr lang="en-GB" b="1" dirty="0" smtClean="0"/>
              <a:t>Beside each category</a:t>
            </a:r>
            <a:r>
              <a:rPr lang="en-GB" b="1" baseline="0" dirty="0" smtClean="0"/>
              <a:t> notice there is a numeric code.  </a:t>
            </a:r>
          </a:p>
          <a:p>
            <a:r>
              <a:rPr lang="en-GB" b="0" baseline="0" dirty="0" smtClean="0"/>
              <a:t>You use the codes in SPSS to analyse the results.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23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is an example of</a:t>
            </a:r>
            <a:r>
              <a:rPr lang="en-GB" baseline="0" dirty="0" smtClean="0"/>
              <a:t> what to create in your survey to allow the participants to go to the survey questions.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62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19/03/2020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980728"/>
            <a:ext cx="6620968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WEEK </a:t>
            </a:r>
            <a:r>
              <a:rPr lang="en-GB" dirty="0" smtClean="0"/>
              <a:t>8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Surveys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 smtClean="0"/>
              <a:t>Learning Outcomes</a:t>
            </a:r>
            <a:endParaRPr lang="en-US" b="1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467544" y="2060848"/>
            <a:ext cx="8110538" cy="307404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Download SPSS on your laptop / Mac</a:t>
            </a:r>
          </a:p>
          <a:p>
            <a:pPr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Determine which tool to use for creating online surveys.</a:t>
            </a:r>
          </a:p>
          <a:p>
            <a:pPr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Define categories for question types.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create an online survey following the practical instructions</a:t>
            </a:r>
            <a:endParaRPr lang="en-US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Getting SPSS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3304" y="1853248"/>
            <a:ext cx="8964488" cy="4195481"/>
          </a:xfrm>
        </p:spPr>
        <p:txBody>
          <a:bodyPr>
            <a:normAutofit lnSpcReduction="10000"/>
          </a:bodyPr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In the section named – </a:t>
            </a:r>
            <a:r>
              <a:rPr lang="en-GB" sz="2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Week 7 : The SPSS environment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1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Download a file named – </a:t>
            </a:r>
            <a:r>
              <a:rPr lang="en-GB" sz="24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a Student Copy of SPSS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lvl="2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You need this software to analyse the data.</a:t>
            </a:r>
          </a:p>
          <a:p>
            <a:pPr lvl="2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section named – Week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8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Analysis and Charts in SPSS plus alternative applications to SPSS.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Plenty of useful links to a variety of instruction guides and resources online to help your learning.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43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GB" b="1" dirty="0" smtClean="0"/>
              <a:t>Survey Design Tools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425585" cy="5184576"/>
          </a:xfrm>
        </p:spPr>
        <p:txBody>
          <a:bodyPr>
            <a:noAutofit/>
          </a:bodyPr>
          <a:lstStyle/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It is your choice as to which tool you use to design your online survey, the suggestions are Survey Monkey, Google or Forms for Excel.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 provide detailed instruction in the Section named –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Outdoor Adventure Education  |  Week 8 – Additional Materials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to create a practice survey using </a:t>
            </a:r>
            <a:r>
              <a:rPr lang="en-GB" sz="2200" b="1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Forms for Excel. 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your choice as to the survey too you use.</a:t>
            </a:r>
          </a:p>
          <a:p>
            <a:endParaRPr lang="en-GB" sz="2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Assessment 2 </a:t>
            </a:r>
          </a:p>
          <a:p>
            <a:pPr lvl="1"/>
            <a:r>
              <a:rPr lang="en-GB" sz="2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create any more than 10 questions, so 8-10 questions max.</a:t>
            </a:r>
          </a:p>
          <a:p>
            <a:pPr lvl="1"/>
            <a:r>
              <a:rPr lang="en-GB" sz="2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10-20 responses max.</a:t>
            </a:r>
            <a:endParaRPr lang="en-GB" sz="2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56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95" y="188640"/>
            <a:ext cx="7055380" cy="1400530"/>
          </a:xfrm>
        </p:spPr>
        <p:txBody>
          <a:bodyPr/>
          <a:lstStyle/>
          <a:p>
            <a:r>
              <a:rPr lang="en-GB" b="1" dirty="0" smtClean="0"/>
              <a:t>Question Design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1399319"/>
            <a:ext cx="6711950" cy="28653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4710" y="4479566"/>
            <a:ext cx="7443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Think about what questions need to be asked.</a:t>
            </a:r>
          </a:p>
          <a:p>
            <a:r>
              <a:rPr lang="en-GB" sz="2000" dirty="0" smtClean="0"/>
              <a:t>Usually Closed questions – as you want to return a number to the response for analysis.</a:t>
            </a:r>
          </a:p>
          <a:p>
            <a:r>
              <a:rPr lang="en-GB" sz="2000" dirty="0" smtClean="0"/>
              <a:t>What is the best order for the questions to appear?</a:t>
            </a:r>
          </a:p>
          <a:p>
            <a:r>
              <a:rPr lang="en-GB" sz="2000" dirty="0" smtClean="0"/>
              <a:t>What is the best style of asking the question? (a choice or to select from a scale of 1-5 1 poor 5 excellent </a:t>
            </a:r>
            <a:r>
              <a:rPr lang="en-GB" sz="2000" dirty="0" err="1" smtClean="0"/>
              <a:t>etc</a:t>
            </a:r>
            <a:r>
              <a:rPr lang="en-GB" sz="2000" dirty="0" smtClean="0"/>
              <a:t>)</a:t>
            </a:r>
            <a:endParaRPr lang="en-GB" sz="2000" dirty="0"/>
          </a:p>
        </p:txBody>
      </p:sp>
      <p:sp>
        <p:nvSpPr>
          <p:cNvPr id="9" name="Rectangle 8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942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US" b="1" dirty="0"/>
              <a:t>Types of </a:t>
            </a:r>
            <a:r>
              <a:rPr lang="en-US" b="1" dirty="0" smtClean="0"/>
              <a:t>Closed </a:t>
            </a:r>
            <a:r>
              <a:rPr lang="en-US" b="1" dirty="0"/>
              <a:t>question</a:t>
            </a:r>
          </a:p>
        </p:txBody>
      </p:sp>
      <p:sp>
        <p:nvSpPr>
          <p:cNvPr id="3" name="Text Box 1"/>
          <p:cNvSpPr>
            <a:spLocks noGrp="1"/>
          </p:cNvSpPr>
          <p:nvPr>
            <p:ph idx="1"/>
          </p:nvPr>
        </p:nvSpPr>
        <p:spPr>
          <a:xfrm>
            <a:off x="467544" y="1124744"/>
            <a:ext cx="7920764" cy="5616624"/>
          </a:xfrm>
        </p:spPr>
        <p:txBody>
          <a:bodyPr>
            <a:noAutofit/>
          </a:bodyPr>
          <a:lstStyle/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offered a list of items, any of which may be selected;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category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only one response can be selected from a given set of categories;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ranking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asked to place something in order;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rating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in which a rating device is used to record responses;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quantity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to which the response is a number giving the amount;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matrix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responses to two or more questions can be recorded using the same grid;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creating a </a:t>
            </a:r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 measure constructs by combining rating questions.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14043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99288" y="25568"/>
            <a:ext cx="8565200" cy="1097280"/>
          </a:xfrm>
        </p:spPr>
        <p:txBody>
          <a:bodyPr/>
          <a:lstStyle/>
          <a:p>
            <a:r>
              <a:rPr lang="en-US" sz="4000" b="1" dirty="0"/>
              <a:t>Table </a:t>
            </a:r>
            <a:r>
              <a:rPr lang="en-US" sz="4000" b="1" dirty="0" smtClean="0"/>
              <a:t>1 - </a:t>
            </a:r>
            <a:r>
              <a:rPr lang="en-US" sz="4000" dirty="0" smtClean="0"/>
              <a:t>Response </a:t>
            </a:r>
            <a:r>
              <a:rPr lang="en-US" sz="4000" dirty="0"/>
              <a:t>categories for different types of </a:t>
            </a:r>
            <a:r>
              <a:rPr lang="en-US" sz="4000" dirty="0">
                <a:solidFill>
                  <a:srgbClr val="FFC000"/>
                </a:solidFill>
              </a:rPr>
              <a:t>rating</a:t>
            </a:r>
            <a:r>
              <a:rPr lang="en-US" sz="4000" dirty="0"/>
              <a:t> questions: agreement</a:t>
            </a:r>
            <a:endParaRPr lang="en-US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28EE6E7-28B9-6848-A0EC-5DFF72140537}"/>
              </a:ext>
            </a:extLst>
          </p:cNvPr>
          <p:cNvSpPr txBox="1"/>
          <p:nvPr/>
        </p:nvSpPr>
        <p:spPr>
          <a:xfrm>
            <a:off x="5439754" y="1839871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24" y="2132856"/>
            <a:ext cx="8312727" cy="430970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62846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82552" y="116632"/>
            <a:ext cx="8437920" cy="2016224"/>
          </a:xfrm>
        </p:spPr>
        <p:txBody>
          <a:bodyPr/>
          <a:lstStyle/>
          <a:p>
            <a:r>
              <a:rPr lang="en-US" sz="4000" b="1" dirty="0"/>
              <a:t>Table </a:t>
            </a:r>
            <a:r>
              <a:rPr lang="en-US" sz="4000" b="1" dirty="0" smtClean="0"/>
              <a:t>2 - </a:t>
            </a:r>
            <a:r>
              <a:rPr lang="en-US" sz="4000" dirty="0" smtClean="0"/>
              <a:t>Response </a:t>
            </a:r>
            <a:r>
              <a:rPr lang="en-US" sz="4000" dirty="0"/>
              <a:t>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amount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28EE6E7-28B9-6848-A0EC-5DFF72140537}"/>
              </a:ext>
            </a:extLst>
          </p:cNvPr>
          <p:cNvSpPr txBox="1"/>
          <p:nvPr/>
        </p:nvSpPr>
        <p:spPr>
          <a:xfrm>
            <a:off x="381832" y="6093296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32" y="2491362"/>
            <a:ext cx="8312727" cy="35725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679033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016224"/>
          </a:xfrm>
        </p:spPr>
        <p:txBody>
          <a:bodyPr/>
          <a:lstStyle/>
          <a:p>
            <a:r>
              <a:rPr lang="en-US" sz="4000" b="1" dirty="0"/>
              <a:t>Table </a:t>
            </a:r>
            <a:r>
              <a:rPr lang="en-US" sz="4000" b="1" dirty="0" smtClean="0"/>
              <a:t>3 - </a:t>
            </a:r>
            <a:r>
              <a:rPr lang="en-US" sz="4000" dirty="0" smtClean="0"/>
              <a:t>Response </a:t>
            </a:r>
            <a:r>
              <a:rPr lang="en-US" sz="4000" dirty="0"/>
              <a:t>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frequency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28EE6E7-28B9-6848-A0EC-5DFF72140537}"/>
              </a:ext>
            </a:extLst>
          </p:cNvPr>
          <p:cNvSpPr txBox="1"/>
          <p:nvPr/>
        </p:nvSpPr>
        <p:spPr>
          <a:xfrm>
            <a:off x="5364088" y="2079280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53912"/>
            <a:ext cx="8312727" cy="406758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5376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97280"/>
          </a:xfrm>
        </p:spPr>
        <p:txBody>
          <a:bodyPr/>
          <a:lstStyle/>
          <a:p>
            <a:r>
              <a:rPr lang="en-US" b="1" dirty="0"/>
              <a:t>Table </a:t>
            </a:r>
            <a:r>
              <a:rPr lang="en-US" b="1" dirty="0" smtClean="0"/>
              <a:t>4 - </a:t>
            </a:r>
            <a:r>
              <a:rPr lang="en-US" dirty="0" smtClean="0"/>
              <a:t>Response </a:t>
            </a:r>
            <a:r>
              <a:rPr lang="en-US" dirty="0"/>
              <a:t>categories for different types of rating questions: </a:t>
            </a:r>
            <a:r>
              <a:rPr lang="en-US" dirty="0">
                <a:solidFill>
                  <a:srgbClr val="FFC000"/>
                </a:solidFill>
              </a:rPr>
              <a:t>likelihood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28EE6E7-28B9-6848-A0EC-5DFF72140537}"/>
              </a:ext>
            </a:extLst>
          </p:cNvPr>
          <p:cNvSpPr txBox="1"/>
          <p:nvPr/>
        </p:nvSpPr>
        <p:spPr>
          <a:xfrm>
            <a:off x="323528" y="6237312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8312727" cy="35403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43608" y="65253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2152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81000" y="332656"/>
            <a:ext cx="8229600" cy="1097280"/>
          </a:xfrm>
        </p:spPr>
        <p:txBody>
          <a:bodyPr/>
          <a:lstStyle/>
          <a:p>
            <a:r>
              <a:rPr lang="en-US" b="1" dirty="0"/>
              <a:t>Quantity question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28800"/>
            <a:ext cx="8534400" cy="183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781962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33072" y="404664"/>
            <a:ext cx="8229600" cy="1097280"/>
          </a:xfrm>
        </p:spPr>
        <p:txBody>
          <a:bodyPr/>
          <a:lstStyle/>
          <a:p>
            <a:r>
              <a:rPr lang="en-US" b="1" dirty="0"/>
              <a:t>Matrix question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28EE6E7-28B9-6848-A0EC-5DFF72140537}"/>
              </a:ext>
            </a:extLst>
          </p:cNvPr>
          <p:cNvSpPr txBox="1"/>
          <p:nvPr/>
        </p:nvSpPr>
        <p:spPr>
          <a:xfrm>
            <a:off x="251520" y="6021288"/>
            <a:ext cx="46137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</a:t>
            </a:r>
            <a:r>
              <a:rPr lang="en-US" sz="800" dirty="0"/>
              <a:t>: Question created by </a:t>
            </a:r>
            <a:r>
              <a:rPr lang="en-US" sz="800" dirty="0" err="1"/>
              <a:t>SurveyMonkey</a:t>
            </a:r>
            <a:r>
              <a:rPr lang="en-US" sz="800" dirty="0"/>
              <a:t> Inc. (2018) San Mateo. Reproduced with permission</a:t>
            </a:r>
            <a:endParaRPr lang="en-GB" sz="2000" dirty="0" err="1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8004676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0184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13129" y="399635"/>
            <a:ext cx="8229600" cy="1097280"/>
          </a:xfrm>
        </p:spPr>
        <p:txBody>
          <a:bodyPr/>
          <a:lstStyle/>
          <a:p>
            <a:r>
              <a:rPr lang="en-US" b="1" dirty="0"/>
              <a:t>Coding questions</a:t>
            </a:r>
          </a:p>
        </p:txBody>
      </p:sp>
      <p:grpSp>
        <p:nvGrpSpPr>
          <p:cNvPr id="4" name="Group 3"/>
          <p:cNvGrpSpPr>
            <a:grpSpLocks noChangeAspect="1"/>
          </p:cNvGrpSpPr>
          <p:nvPr/>
        </p:nvGrpSpPr>
        <p:grpSpPr>
          <a:xfrm>
            <a:off x="298745" y="1916832"/>
            <a:ext cx="8831591" cy="2556702"/>
            <a:chOff x="673100" y="2771775"/>
            <a:chExt cx="7797800" cy="2257425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100" y="2771775"/>
              <a:ext cx="7797800" cy="1314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00" y="4051300"/>
              <a:ext cx="6178550" cy="977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467544" y="5368693"/>
            <a:ext cx="8229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 smtClean="0"/>
              <a:t>Remember – that the respondents chose the text category.</a:t>
            </a:r>
          </a:p>
          <a:p>
            <a:r>
              <a:rPr lang="en-GB" sz="2200" dirty="0" smtClean="0"/>
              <a:t>You have to numerically code each category </a:t>
            </a:r>
            <a:r>
              <a:rPr lang="en-GB" sz="2200" dirty="0" smtClean="0">
                <a:solidFill>
                  <a:srgbClr val="FFFF00"/>
                </a:solidFill>
              </a:rPr>
              <a:t>response </a:t>
            </a:r>
          </a:p>
          <a:p>
            <a:r>
              <a:rPr lang="en-GB" sz="2200" dirty="0" smtClean="0"/>
              <a:t>(i.e. </a:t>
            </a:r>
            <a:r>
              <a:rPr lang="en-GB" sz="2200" b="1" dirty="0" smtClean="0">
                <a:solidFill>
                  <a:srgbClr val="FFC000"/>
                </a:solidFill>
              </a:rPr>
              <a:t>result</a:t>
            </a:r>
            <a:r>
              <a:rPr lang="en-GB" sz="2200" dirty="0" smtClean="0"/>
              <a:t>) so that you can analyse at a later date.</a:t>
            </a:r>
            <a:endParaRPr lang="en-GB" sz="2200" dirty="0"/>
          </a:p>
        </p:txBody>
      </p:sp>
      <p:sp>
        <p:nvSpPr>
          <p:cNvPr id="7" name="Rectangle 6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35665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310" y="188640"/>
            <a:ext cx="7055380" cy="1400530"/>
          </a:xfrm>
        </p:spPr>
        <p:txBody>
          <a:bodyPr/>
          <a:lstStyle/>
          <a:p>
            <a:r>
              <a:rPr lang="en-GB" b="1" dirty="0" smtClean="0"/>
              <a:t>Participant Agreement and Ethics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2060848"/>
            <a:ext cx="7910534" cy="4195481"/>
          </a:xfrm>
        </p:spPr>
        <p:txBody>
          <a:bodyPr>
            <a:noAutofit/>
          </a:bodyPr>
          <a:lstStyle/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Agreement –</a:t>
            </a:r>
          </a:p>
          <a:p>
            <a:pPr lvl="1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Participant agreement - This can be a box they check on the survey to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they agree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their participation.</a:t>
            </a:r>
          </a:p>
          <a:p>
            <a:pPr marL="457207" lvl="1" indent="0">
              <a:buNone/>
            </a:pP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Ethics Form</a:t>
            </a:r>
          </a:p>
          <a:p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As explained in Week 3,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studies require the completion of an ethics form.  This form must be </a:t>
            </a:r>
            <a:r>
              <a:rPr lang="en-GB" sz="2200" dirty="0" smtClean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uploaded with the Assessment 2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report.  There is a separate assessment 2  ethics form upload area.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5034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251520" y="-11400"/>
            <a:ext cx="8229600" cy="1429832"/>
          </a:xfrm>
        </p:spPr>
        <p:txBody>
          <a:bodyPr/>
          <a:lstStyle/>
          <a:p>
            <a:r>
              <a:rPr lang="en-US" b="1" dirty="0"/>
              <a:t>Request for respondent’s consent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=""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1054100" y="5862935"/>
            <a:ext cx="5367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This question was generated using </a:t>
            </a:r>
            <a:r>
              <a:rPr lang="en-US" sz="800" dirty="0" err="1"/>
              <a:t>Qualtrics</a:t>
            </a:r>
            <a:r>
              <a:rPr lang="en-US" sz="800" dirty="0"/>
              <a:t> software, of the </a:t>
            </a:r>
            <a:r>
              <a:rPr lang="en-US" sz="800" dirty="0" err="1"/>
              <a:t>Qualtrics</a:t>
            </a:r>
            <a:r>
              <a:rPr lang="en-US" sz="800" dirty="0"/>
              <a:t> Research Suite. Copyright © 2018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. </a:t>
            </a:r>
            <a:r>
              <a:rPr lang="en-US" sz="800" dirty="0" err="1"/>
              <a:t>Qualtrics</a:t>
            </a:r>
            <a:r>
              <a:rPr lang="en-US" sz="800" dirty="0"/>
              <a:t> and all other </a:t>
            </a:r>
            <a:r>
              <a:rPr lang="en-US" sz="800" dirty="0" err="1"/>
              <a:t>Qualtrics</a:t>
            </a:r>
            <a:r>
              <a:rPr lang="en-US" sz="800" dirty="0"/>
              <a:t> product or service names are registered trademarks or trademarks of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, Provo, UT, USA. http://www.qualtrics.com . The authors are not affiliated to </a:t>
            </a:r>
            <a:r>
              <a:rPr lang="en-US" sz="800" dirty="0" err="1"/>
              <a:t>Qualtrics</a:t>
            </a:r>
            <a:endParaRPr lang="en-GB" sz="2000" dirty="0" err="1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1700808"/>
            <a:ext cx="6119413" cy="480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 smtClean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02059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83462" cy="990600"/>
          </a:xfrm>
        </p:spPr>
        <p:txBody>
          <a:bodyPr/>
          <a:lstStyle/>
          <a:p>
            <a:r>
              <a:rPr lang="en-GB" b="1" dirty="0" smtClean="0"/>
              <a:t>Practical exercises</a:t>
            </a:r>
            <a:endParaRPr lang="en-GB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7922840" cy="4532313"/>
          </a:xfrm>
        </p:spPr>
        <p:txBody>
          <a:bodyPr>
            <a:normAutofit/>
          </a:bodyPr>
          <a:lstStyle/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Exercise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Using Forms for Excel.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Cleaning the data so it is converted to number for analysis.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Import the Excel file into SPSS.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Try some Descriptive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statistical analysis.</a:t>
            </a:r>
          </a:p>
          <a:p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Try some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nferential </a:t>
            </a:r>
            <a:r>
              <a:rPr lang="en-GB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statistical analysis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419</TotalTime>
  <Words>1308</Words>
  <Application>Microsoft Office PowerPoint</Application>
  <PresentationFormat>On-screen Show (4:3)</PresentationFormat>
  <Paragraphs>103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ArialMT</vt:lpstr>
      <vt:lpstr>Century Gothic</vt:lpstr>
      <vt:lpstr>Wingdings</vt:lpstr>
      <vt:lpstr>Wingdings 3</vt:lpstr>
      <vt:lpstr>Ion</vt:lpstr>
      <vt:lpstr>BMSP5007  Business Inquiry &amp; Research</vt:lpstr>
      <vt:lpstr>Learning Outcomes</vt:lpstr>
      <vt:lpstr>Getting SPSS</vt:lpstr>
      <vt:lpstr>Survey Design Tools</vt:lpstr>
      <vt:lpstr>Question Design</vt:lpstr>
      <vt:lpstr>Types of Closed question</vt:lpstr>
      <vt:lpstr>Table 1 - Response categories for different types of rating questions: agreement</vt:lpstr>
      <vt:lpstr>Table 2 - Response categories for different types of rating questions: amount</vt:lpstr>
      <vt:lpstr>Table 3 - Response categories for different types of rating questions: frequency</vt:lpstr>
      <vt:lpstr>Table 4 - Response categories for different types of rating questions: likelihood</vt:lpstr>
      <vt:lpstr>Quantity question</vt:lpstr>
      <vt:lpstr>Matrix question</vt:lpstr>
      <vt:lpstr>Coding questions</vt:lpstr>
      <vt:lpstr>Participant Agreement and Ethics </vt:lpstr>
      <vt:lpstr>Request for respondent’s consent</vt:lpstr>
      <vt:lpstr>Practical exercises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L0237_User</cp:lastModifiedBy>
  <cp:revision>31</cp:revision>
  <dcterms:created xsi:type="dcterms:W3CDTF">2011-03-23T13:50:02Z</dcterms:created>
  <dcterms:modified xsi:type="dcterms:W3CDTF">2020-03-19T12:34:24Z</dcterms:modified>
</cp:coreProperties>
</file>