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8" r:id="rId4"/>
    <p:sldId id="258" r:id="rId5"/>
    <p:sldId id="259" r:id="rId6"/>
    <p:sldId id="260" r:id="rId7"/>
    <p:sldId id="261" r:id="rId8"/>
    <p:sldId id="262" r:id="rId9"/>
    <p:sldId id="263" r:id="rId10"/>
    <p:sldId id="264" r:id="rId11"/>
    <p:sldId id="265" r:id="rId12"/>
    <p:sldId id="266" r:id="rId13"/>
    <p:sldId id="267"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68" d="100"/>
          <a:sy n="68" d="100"/>
        </p:scale>
        <p:origin x="84"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In general I buy luxury brands</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8961-4E86-8058-DEF6E60DBC1C}"/>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8961-4E86-8058-DEF6E60DBC1C}"/>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8961-4E86-8058-DEF6E60DBC1C}"/>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8961-4E86-8058-DEF6E60DBC1C}"/>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8961-4E86-8058-DEF6E60DBC1C}"/>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Strongly Disagree</c:v>
                </c:pt>
                <c:pt idx="1">
                  <c:v>Disagree</c:v>
                </c:pt>
                <c:pt idx="2">
                  <c:v>Neutral</c:v>
                </c:pt>
                <c:pt idx="3">
                  <c:v>Agree</c:v>
                </c:pt>
                <c:pt idx="4">
                  <c:v>5th Qtr</c:v>
                </c:pt>
              </c:strCache>
            </c:strRef>
          </c:cat>
          <c:val>
            <c:numRef>
              <c:f>Sheet1!$B$2:$B$6</c:f>
              <c:numCache>
                <c:formatCode>General</c:formatCode>
                <c:ptCount val="5"/>
                <c:pt idx="0">
                  <c:v>11.4</c:v>
                </c:pt>
                <c:pt idx="1">
                  <c:v>41.2</c:v>
                </c:pt>
                <c:pt idx="2">
                  <c:v>29.8</c:v>
                </c:pt>
                <c:pt idx="3">
                  <c:v>15.8</c:v>
                </c:pt>
                <c:pt idx="4">
                  <c:v>2</c:v>
                </c:pt>
              </c:numCache>
            </c:numRef>
          </c:val>
          <c:extLst>
            <c:ext xmlns:c16="http://schemas.microsoft.com/office/drawing/2014/chart" uri="{C3380CC4-5D6E-409C-BE32-E72D297353CC}">
              <c16:uniqueId val="{00000000-C596-4210-B57A-51051BC8F851}"/>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tx>
            <c:strRef>
              <c:f>Sheet1!$B$1</c:f>
              <c:strCache>
                <c:ptCount val="1"/>
                <c:pt idx="0">
                  <c:v>In general my friends seek advice from me in terms of new luxury fashion</c:v>
                </c:pt>
              </c:strCache>
            </c:strRef>
          </c:tx>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77B2-4158-801A-69CC091459EE}"/>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77B2-4158-801A-69CC091459EE}"/>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77B2-4158-801A-69CC091459EE}"/>
              </c:ext>
            </c:extLst>
          </c:dPt>
          <c:dPt>
            <c:idx val="3"/>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7-77B2-4158-801A-69CC091459EE}"/>
              </c:ext>
            </c:extLst>
          </c:dPt>
          <c:dPt>
            <c:idx val="4"/>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9-77B2-4158-801A-69CC091459EE}"/>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Sheet1!$A$2:$A$6</c:f>
              <c:strCache>
                <c:ptCount val="5"/>
                <c:pt idx="0">
                  <c:v>Strongly Disagree</c:v>
                </c:pt>
                <c:pt idx="1">
                  <c:v>Disagree</c:v>
                </c:pt>
                <c:pt idx="2">
                  <c:v>Neutral</c:v>
                </c:pt>
                <c:pt idx="3">
                  <c:v>Agree</c:v>
                </c:pt>
                <c:pt idx="4">
                  <c:v>Strongly Agree</c:v>
                </c:pt>
              </c:strCache>
            </c:strRef>
          </c:cat>
          <c:val>
            <c:numRef>
              <c:f>Sheet1!$B$2:$B$6</c:f>
              <c:numCache>
                <c:formatCode>General</c:formatCode>
                <c:ptCount val="5"/>
                <c:pt idx="0">
                  <c:v>4</c:v>
                </c:pt>
                <c:pt idx="1">
                  <c:v>7</c:v>
                </c:pt>
                <c:pt idx="2">
                  <c:v>38.6</c:v>
                </c:pt>
                <c:pt idx="3">
                  <c:v>28.9</c:v>
                </c:pt>
                <c:pt idx="4">
                  <c:v>21.9</c:v>
                </c:pt>
              </c:numCache>
            </c:numRef>
          </c:val>
          <c:extLst>
            <c:ext xmlns:c16="http://schemas.microsoft.com/office/drawing/2014/chart" uri="{C3380CC4-5D6E-409C-BE32-E72D297353CC}">
              <c16:uniqueId val="{00000000-4D2E-4C7A-9A0B-038E1760ED36}"/>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pieChart>
        <c:varyColors val="1"/>
        <c:ser>
          <c:idx val="0"/>
          <c:order val="0"/>
          <c:tx>
            <c:strRef>
              <c:f>Sheet1!$B$1</c:f>
              <c:strCache>
                <c:ptCount val="1"/>
                <c:pt idx="0">
                  <c:v>In general to how you feel about buying and wearing luxury brands</c:v>
                </c:pt>
              </c:strCache>
            </c:strRef>
          </c:tx>
          <c:dPt>
            <c:idx val="0"/>
            <c:bubble3D val="0"/>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1-A5C0-4A53-BE74-FD06A7BBC713}"/>
              </c:ext>
            </c:extLst>
          </c:dPt>
          <c:dPt>
            <c:idx val="1"/>
            <c:bubble3D val="0"/>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3-A5C0-4A53-BE74-FD06A7BBC713}"/>
              </c:ext>
            </c:extLst>
          </c:dPt>
          <c:dPt>
            <c:idx val="2"/>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5-A5C0-4A53-BE74-FD06A7BBC713}"/>
              </c:ext>
            </c:extLst>
          </c:dPt>
          <c:dPt>
            <c:idx val="3"/>
            <c:bubble3D val="0"/>
            <c:spPr>
              <a:gradFill rotWithShape="1">
                <a:gsLst>
                  <a:gs pos="0">
                    <a:schemeClr val="accent6">
                      <a:lumMod val="60000"/>
                      <a:satMod val="103000"/>
                      <a:lumMod val="102000"/>
                      <a:tint val="94000"/>
                    </a:schemeClr>
                  </a:gs>
                  <a:gs pos="50000">
                    <a:schemeClr val="accent6">
                      <a:lumMod val="60000"/>
                      <a:satMod val="110000"/>
                      <a:lumMod val="100000"/>
                      <a:shade val="100000"/>
                    </a:schemeClr>
                  </a:gs>
                  <a:gs pos="100000">
                    <a:schemeClr val="accent6">
                      <a:lumMod val="60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7-A5C0-4A53-BE74-FD06A7BBC713}"/>
              </c:ext>
            </c:extLst>
          </c:dPt>
          <c:dPt>
            <c:idx val="4"/>
            <c:bubble3D val="0"/>
            <c:spPr>
              <a:gradFill rotWithShape="1">
                <a:gsLst>
                  <a:gs pos="0">
                    <a:schemeClr val="accent5">
                      <a:lumMod val="60000"/>
                      <a:satMod val="103000"/>
                      <a:lumMod val="102000"/>
                      <a:tint val="94000"/>
                    </a:schemeClr>
                  </a:gs>
                  <a:gs pos="50000">
                    <a:schemeClr val="accent5">
                      <a:lumMod val="60000"/>
                      <a:satMod val="110000"/>
                      <a:lumMod val="100000"/>
                      <a:shade val="100000"/>
                    </a:schemeClr>
                  </a:gs>
                  <a:gs pos="100000">
                    <a:schemeClr val="accent5">
                      <a:lumMod val="60000"/>
                      <a:lumMod val="99000"/>
                      <a:satMod val="120000"/>
                      <a:shade val="78000"/>
                    </a:schemeClr>
                  </a:gs>
                </a:gsLst>
                <a:lin ang="5400000" scaled="0"/>
              </a:gradFill>
              <a:ln>
                <a:noFill/>
              </a:ln>
              <a:effectLst>
                <a:outerShdw blurRad="57150" dist="19050" dir="5400000" algn="ctr" rotWithShape="0">
                  <a:srgbClr val="000000">
                    <a:alpha val="63000"/>
                  </a:srgbClr>
                </a:outerShdw>
              </a:effectLst>
            </c:spPr>
            <c:extLst>
              <c:ext xmlns:c16="http://schemas.microsoft.com/office/drawing/2014/chart" uri="{C3380CC4-5D6E-409C-BE32-E72D297353CC}">
                <c16:uniqueId val="{00000009-A5C0-4A53-BE74-FD06A7BBC713}"/>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Sheet1!$A$2:$A$6</c:f>
              <c:strCache>
                <c:ptCount val="5"/>
                <c:pt idx="0">
                  <c:v>I always buy luxury brands</c:v>
                </c:pt>
                <c:pt idx="1">
                  <c:v>I sometimes buy luxury brands</c:v>
                </c:pt>
                <c:pt idx="2">
                  <c:v>I rarely buy luxury brands</c:v>
                </c:pt>
                <c:pt idx="3">
                  <c:v>I don’t buy luxury brands</c:v>
                </c:pt>
                <c:pt idx="4">
                  <c:v>I only buy luxury items when there on offer</c:v>
                </c:pt>
              </c:strCache>
            </c:strRef>
          </c:cat>
          <c:val>
            <c:numRef>
              <c:f>Sheet1!$B$2:$B$6</c:f>
              <c:numCache>
                <c:formatCode>General</c:formatCode>
                <c:ptCount val="5"/>
                <c:pt idx="0">
                  <c:v>4</c:v>
                </c:pt>
                <c:pt idx="1">
                  <c:v>34.200000000000003</c:v>
                </c:pt>
                <c:pt idx="2">
                  <c:v>29.8</c:v>
                </c:pt>
                <c:pt idx="3">
                  <c:v>17.5</c:v>
                </c:pt>
              </c:numCache>
            </c:numRef>
          </c:val>
          <c:extLst>
            <c:ext xmlns:c16="http://schemas.microsoft.com/office/drawing/2014/chart" uri="{C3380CC4-5D6E-409C-BE32-E72D297353CC}">
              <c16:uniqueId val="{00000000-BDA0-42B8-A014-7B7FE479AB3D}"/>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In general how important are luxury brands/items to you</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3E13-4E3D-A6E8-D8DA9711FD1C}"/>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3E13-4E3D-A6E8-D8DA9711FD1C}"/>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3E13-4E3D-A6E8-D8DA9711FD1C}"/>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3E13-4E3D-A6E8-D8DA9711FD1C}"/>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3E13-4E3D-A6E8-D8DA9711FD1C}"/>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Not at all important</c:v>
                </c:pt>
                <c:pt idx="1">
                  <c:v>Somewhat important</c:v>
                </c:pt>
                <c:pt idx="2">
                  <c:v>Neutral</c:v>
                </c:pt>
                <c:pt idx="3">
                  <c:v>Important</c:v>
                </c:pt>
                <c:pt idx="4">
                  <c:v>Extremly important</c:v>
                </c:pt>
              </c:strCache>
            </c:strRef>
          </c:cat>
          <c:val>
            <c:numRef>
              <c:f>Sheet1!$B$2:$B$6</c:f>
              <c:numCache>
                <c:formatCode>General</c:formatCode>
                <c:ptCount val="5"/>
                <c:pt idx="0">
                  <c:v>62.3</c:v>
                </c:pt>
                <c:pt idx="1">
                  <c:v>31.6</c:v>
                </c:pt>
                <c:pt idx="2">
                  <c:v>2</c:v>
                </c:pt>
                <c:pt idx="3">
                  <c:v>2</c:v>
                </c:pt>
                <c:pt idx="4">
                  <c:v>3</c:v>
                </c:pt>
              </c:numCache>
            </c:numRef>
          </c:val>
          <c:extLst>
            <c:ext xmlns:c16="http://schemas.microsoft.com/office/drawing/2014/chart" uri="{C3380CC4-5D6E-409C-BE32-E72D297353CC}">
              <c16:uniqueId val="{00000000-DCD8-4360-9E80-5A0D2F0514E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CDD3B-6E99-457A-860D-1C69112202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F9FA2F-3111-4829-B344-9F42C5A3E3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99959F-A046-4F45-9EC8-7A8638DA23AE}"/>
              </a:ext>
            </a:extLst>
          </p:cNvPr>
          <p:cNvSpPr>
            <a:spLocks noGrp="1"/>
          </p:cNvSpPr>
          <p:nvPr>
            <p:ph type="dt" sz="half" idx="10"/>
          </p:nvPr>
        </p:nvSpPr>
        <p:spPr/>
        <p:txBody>
          <a:bodyPr/>
          <a:lstStyle/>
          <a:p>
            <a:fld id="{BCCDDD42-F23A-47D0-A158-554AEDB51008}" type="datetimeFigureOut">
              <a:rPr lang="en-GB" smtClean="0"/>
              <a:t>01/05/2019</a:t>
            </a:fld>
            <a:endParaRPr lang="en-GB"/>
          </a:p>
        </p:txBody>
      </p:sp>
      <p:sp>
        <p:nvSpPr>
          <p:cNvPr id="5" name="Footer Placeholder 4">
            <a:extLst>
              <a:ext uri="{FF2B5EF4-FFF2-40B4-BE49-F238E27FC236}">
                <a16:creationId xmlns:a16="http://schemas.microsoft.com/office/drawing/2014/main" id="{E0ED5E13-0298-40AC-BCE2-8734EED3C3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C88BD7-29EB-441C-A66D-6DC70D1444E3}"/>
              </a:ext>
            </a:extLst>
          </p:cNvPr>
          <p:cNvSpPr>
            <a:spLocks noGrp="1"/>
          </p:cNvSpPr>
          <p:nvPr>
            <p:ph type="sldNum" sz="quarter" idx="12"/>
          </p:nvPr>
        </p:nvSpPr>
        <p:spPr/>
        <p:txBody>
          <a:bodyPr/>
          <a:lstStyle/>
          <a:p>
            <a:fld id="{DFD819CC-628B-4591-88FE-241FA44E8A43}" type="slidenum">
              <a:rPr lang="en-GB" smtClean="0"/>
              <a:t>‹#›</a:t>
            </a:fld>
            <a:endParaRPr lang="en-GB"/>
          </a:p>
        </p:txBody>
      </p:sp>
    </p:spTree>
    <p:extLst>
      <p:ext uri="{BB962C8B-B14F-4D97-AF65-F5344CB8AC3E}">
        <p14:creationId xmlns:p14="http://schemas.microsoft.com/office/powerpoint/2010/main" val="1103368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711B1-443F-4A3B-B58C-3E6478E167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70F4ED-C4E0-4650-9D76-D069A3B782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39161-9FCE-4785-AF26-6E4E2DE1DCD3}"/>
              </a:ext>
            </a:extLst>
          </p:cNvPr>
          <p:cNvSpPr>
            <a:spLocks noGrp="1"/>
          </p:cNvSpPr>
          <p:nvPr>
            <p:ph type="dt" sz="half" idx="10"/>
          </p:nvPr>
        </p:nvSpPr>
        <p:spPr/>
        <p:txBody>
          <a:bodyPr/>
          <a:lstStyle/>
          <a:p>
            <a:fld id="{BCCDDD42-F23A-47D0-A158-554AEDB51008}" type="datetimeFigureOut">
              <a:rPr lang="en-GB" smtClean="0"/>
              <a:t>01/05/2019</a:t>
            </a:fld>
            <a:endParaRPr lang="en-GB"/>
          </a:p>
        </p:txBody>
      </p:sp>
      <p:sp>
        <p:nvSpPr>
          <p:cNvPr id="5" name="Footer Placeholder 4">
            <a:extLst>
              <a:ext uri="{FF2B5EF4-FFF2-40B4-BE49-F238E27FC236}">
                <a16:creationId xmlns:a16="http://schemas.microsoft.com/office/drawing/2014/main" id="{78D1B728-E31C-4F49-99AA-E1DD981EB0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29FD9-10B8-4ABF-9B60-480FB4FA820E}"/>
              </a:ext>
            </a:extLst>
          </p:cNvPr>
          <p:cNvSpPr>
            <a:spLocks noGrp="1"/>
          </p:cNvSpPr>
          <p:nvPr>
            <p:ph type="sldNum" sz="quarter" idx="12"/>
          </p:nvPr>
        </p:nvSpPr>
        <p:spPr/>
        <p:txBody>
          <a:bodyPr/>
          <a:lstStyle/>
          <a:p>
            <a:fld id="{DFD819CC-628B-4591-88FE-241FA44E8A43}" type="slidenum">
              <a:rPr lang="en-GB" smtClean="0"/>
              <a:t>‹#›</a:t>
            </a:fld>
            <a:endParaRPr lang="en-GB"/>
          </a:p>
        </p:txBody>
      </p:sp>
    </p:spTree>
    <p:extLst>
      <p:ext uri="{BB962C8B-B14F-4D97-AF65-F5344CB8AC3E}">
        <p14:creationId xmlns:p14="http://schemas.microsoft.com/office/powerpoint/2010/main" val="1992084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A3618-035E-4420-812B-9115092C72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AE6F4B-8D52-4659-B3F9-9FDE5E234A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6189E6-11C7-4A84-A554-664AFE4DF563}"/>
              </a:ext>
            </a:extLst>
          </p:cNvPr>
          <p:cNvSpPr>
            <a:spLocks noGrp="1"/>
          </p:cNvSpPr>
          <p:nvPr>
            <p:ph type="dt" sz="half" idx="10"/>
          </p:nvPr>
        </p:nvSpPr>
        <p:spPr/>
        <p:txBody>
          <a:bodyPr/>
          <a:lstStyle/>
          <a:p>
            <a:fld id="{BCCDDD42-F23A-47D0-A158-554AEDB51008}" type="datetimeFigureOut">
              <a:rPr lang="en-GB" smtClean="0"/>
              <a:t>01/05/2019</a:t>
            </a:fld>
            <a:endParaRPr lang="en-GB"/>
          </a:p>
        </p:txBody>
      </p:sp>
      <p:sp>
        <p:nvSpPr>
          <p:cNvPr id="5" name="Footer Placeholder 4">
            <a:extLst>
              <a:ext uri="{FF2B5EF4-FFF2-40B4-BE49-F238E27FC236}">
                <a16:creationId xmlns:a16="http://schemas.microsoft.com/office/drawing/2014/main" id="{F93A15C1-7071-4317-A9EA-E761B6B9AF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80A7C1-4C1D-4F29-90E7-57871BB72E83}"/>
              </a:ext>
            </a:extLst>
          </p:cNvPr>
          <p:cNvSpPr>
            <a:spLocks noGrp="1"/>
          </p:cNvSpPr>
          <p:nvPr>
            <p:ph type="sldNum" sz="quarter" idx="12"/>
          </p:nvPr>
        </p:nvSpPr>
        <p:spPr/>
        <p:txBody>
          <a:bodyPr/>
          <a:lstStyle/>
          <a:p>
            <a:fld id="{DFD819CC-628B-4591-88FE-241FA44E8A43}" type="slidenum">
              <a:rPr lang="en-GB" smtClean="0"/>
              <a:t>‹#›</a:t>
            </a:fld>
            <a:endParaRPr lang="en-GB"/>
          </a:p>
        </p:txBody>
      </p:sp>
    </p:spTree>
    <p:extLst>
      <p:ext uri="{BB962C8B-B14F-4D97-AF65-F5344CB8AC3E}">
        <p14:creationId xmlns:p14="http://schemas.microsoft.com/office/powerpoint/2010/main" val="2922586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9F2F1-BF77-4E3D-8269-847B0E60E4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BE494F-FAA2-4F3D-B977-A599826489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9BF141-661C-4797-8B63-5DC36B014C8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0F311D-18E5-4B79-ABFF-A9C902A1777F}"/>
              </a:ext>
            </a:extLst>
          </p:cNvPr>
          <p:cNvSpPr>
            <a:spLocks noGrp="1"/>
          </p:cNvSpPr>
          <p:nvPr>
            <p:ph type="dt" sz="half" idx="10"/>
          </p:nvPr>
        </p:nvSpPr>
        <p:spPr/>
        <p:txBody>
          <a:bodyPr/>
          <a:lstStyle/>
          <a:p>
            <a:fld id="{BCCDDD42-F23A-47D0-A158-554AEDB51008}" type="datetimeFigureOut">
              <a:rPr lang="en-GB" smtClean="0"/>
              <a:t>01/05/2019</a:t>
            </a:fld>
            <a:endParaRPr lang="en-GB"/>
          </a:p>
        </p:txBody>
      </p:sp>
      <p:sp>
        <p:nvSpPr>
          <p:cNvPr id="6" name="Footer Placeholder 5">
            <a:extLst>
              <a:ext uri="{FF2B5EF4-FFF2-40B4-BE49-F238E27FC236}">
                <a16:creationId xmlns:a16="http://schemas.microsoft.com/office/drawing/2014/main" id="{BE585620-9901-4015-B629-D01D1CD8CC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3603A2-BA98-41C0-A9F8-31E1F15BD092}"/>
              </a:ext>
            </a:extLst>
          </p:cNvPr>
          <p:cNvSpPr>
            <a:spLocks noGrp="1"/>
          </p:cNvSpPr>
          <p:nvPr>
            <p:ph type="sldNum" sz="quarter" idx="12"/>
          </p:nvPr>
        </p:nvSpPr>
        <p:spPr/>
        <p:txBody>
          <a:bodyPr/>
          <a:lstStyle/>
          <a:p>
            <a:fld id="{DFD819CC-628B-4591-88FE-241FA44E8A43}" type="slidenum">
              <a:rPr lang="en-GB" smtClean="0"/>
              <a:t>‹#›</a:t>
            </a:fld>
            <a:endParaRPr lang="en-GB"/>
          </a:p>
        </p:txBody>
      </p:sp>
    </p:spTree>
    <p:extLst>
      <p:ext uri="{BB962C8B-B14F-4D97-AF65-F5344CB8AC3E}">
        <p14:creationId xmlns:p14="http://schemas.microsoft.com/office/powerpoint/2010/main" val="574909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FED4E-E7A1-4557-864A-F4456708BCD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3893D6-7718-4293-8D73-EC058F704D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513B63-D64B-4719-9404-55D87BABF4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9BF983-E645-4E3F-B449-0FE3A57694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75F2D8-F5E7-42A4-B532-9624EF721E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59C28E4-4B07-4928-A9A4-847376016D4D}"/>
              </a:ext>
            </a:extLst>
          </p:cNvPr>
          <p:cNvSpPr>
            <a:spLocks noGrp="1"/>
          </p:cNvSpPr>
          <p:nvPr>
            <p:ph type="dt" sz="half" idx="10"/>
          </p:nvPr>
        </p:nvSpPr>
        <p:spPr/>
        <p:txBody>
          <a:bodyPr/>
          <a:lstStyle/>
          <a:p>
            <a:fld id="{BCCDDD42-F23A-47D0-A158-554AEDB51008}" type="datetimeFigureOut">
              <a:rPr lang="en-GB" smtClean="0"/>
              <a:t>01/05/2019</a:t>
            </a:fld>
            <a:endParaRPr lang="en-GB"/>
          </a:p>
        </p:txBody>
      </p:sp>
      <p:sp>
        <p:nvSpPr>
          <p:cNvPr id="8" name="Footer Placeholder 7">
            <a:extLst>
              <a:ext uri="{FF2B5EF4-FFF2-40B4-BE49-F238E27FC236}">
                <a16:creationId xmlns:a16="http://schemas.microsoft.com/office/drawing/2014/main" id="{8CF9CCF4-3FBE-4AA0-861C-F2B266703B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331A66-5A5D-4635-96E6-B4F1E43DF33D}"/>
              </a:ext>
            </a:extLst>
          </p:cNvPr>
          <p:cNvSpPr>
            <a:spLocks noGrp="1"/>
          </p:cNvSpPr>
          <p:nvPr>
            <p:ph type="sldNum" sz="quarter" idx="12"/>
          </p:nvPr>
        </p:nvSpPr>
        <p:spPr/>
        <p:txBody>
          <a:bodyPr/>
          <a:lstStyle/>
          <a:p>
            <a:fld id="{DFD819CC-628B-4591-88FE-241FA44E8A43}" type="slidenum">
              <a:rPr lang="en-GB" smtClean="0"/>
              <a:t>‹#›</a:t>
            </a:fld>
            <a:endParaRPr lang="en-GB"/>
          </a:p>
        </p:txBody>
      </p:sp>
    </p:spTree>
    <p:extLst>
      <p:ext uri="{BB962C8B-B14F-4D97-AF65-F5344CB8AC3E}">
        <p14:creationId xmlns:p14="http://schemas.microsoft.com/office/powerpoint/2010/main" val="4027832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01837-1BFB-442C-A5F9-CAD99C1B89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6EF293-94D1-4FAF-8E95-C5B240A922A5}"/>
              </a:ext>
            </a:extLst>
          </p:cNvPr>
          <p:cNvSpPr>
            <a:spLocks noGrp="1"/>
          </p:cNvSpPr>
          <p:nvPr>
            <p:ph type="dt" sz="half" idx="10"/>
          </p:nvPr>
        </p:nvSpPr>
        <p:spPr/>
        <p:txBody>
          <a:bodyPr/>
          <a:lstStyle/>
          <a:p>
            <a:fld id="{BCCDDD42-F23A-47D0-A158-554AEDB51008}" type="datetimeFigureOut">
              <a:rPr lang="en-GB" smtClean="0"/>
              <a:t>01/05/2019</a:t>
            </a:fld>
            <a:endParaRPr lang="en-GB"/>
          </a:p>
        </p:txBody>
      </p:sp>
      <p:sp>
        <p:nvSpPr>
          <p:cNvPr id="4" name="Footer Placeholder 3">
            <a:extLst>
              <a:ext uri="{FF2B5EF4-FFF2-40B4-BE49-F238E27FC236}">
                <a16:creationId xmlns:a16="http://schemas.microsoft.com/office/drawing/2014/main" id="{CAA0423F-724D-4653-8A5C-F97D696172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BB6AD9-93F0-4AF5-A55C-976AB12F394F}"/>
              </a:ext>
            </a:extLst>
          </p:cNvPr>
          <p:cNvSpPr>
            <a:spLocks noGrp="1"/>
          </p:cNvSpPr>
          <p:nvPr>
            <p:ph type="sldNum" sz="quarter" idx="12"/>
          </p:nvPr>
        </p:nvSpPr>
        <p:spPr/>
        <p:txBody>
          <a:bodyPr/>
          <a:lstStyle/>
          <a:p>
            <a:fld id="{DFD819CC-628B-4591-88FE-241FA44E8A43}" type="slidenum">
              <a:rPr lang="en-GB" smtClean="0"/>
              <a:t>‹#›</a:t>
            </a:fld>
            <a:endParaRPr lang="en-GB"/>
          </a:p>
        </p:txBody>
      </p:sp>
    </p:spTree>
    <p:extLst>
      <p:ext uri="{BB962C8B-B14F-4D97-AF65-F5344CB8AC3E}">
        <p14:creationId xmlns:p14="http://schemas.microsoft.com/office/powerpoint/2010/main" val="1265222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1050D4-5659-4670-BE34-5950EC40103B}"/>
              </a:ext>
            </a:extLst>
          </p:cNvPr>
          <p:cNvSpPr>
            <a:spLocks noGrp="1"/>
          </p:cNvSpPr>
          <p:nvPr>
            <p:ph type="dt" sz="half" idx="10"/>
          </p:nvPr>
        </p:nvSpPr>
        <p:spPr/>
        <p:txBody>
          <a:bodyPr/>
          <a:lstStyle/>
          <a:p>
            <a:fld id="{BCCDDD42-F23A-47D0-A158-554AEDB51008}" type="datetimeFigureOut">
              <a:rPr lang="en-GB" smtClean="0"/>
              <a:t>01/05/2019</a:t>
            </a:fld>
            <a:endParaRPr lang="en-GB"/>
          </a:p>
        </p:txBody>
      </p:sp>
      <p:sp>
        <p:nvSpPr>
          <p:cNvPr id="3" name="Footer Placeholder 2">
            <a:extLst>
              <a:ext uri="{FF2B5EF4-FFF2-40B4-BE49-F238E27FC236}">
                <a16:creationId xmlns:a16="http://schemas.microsoft.com/office/drawing/2014/main" id="{7BB242C8-3B8C-48EE-840A-81929CDC06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84CB442-A89C-48D6-8252-3748FEA6B874}"/>
              </a:ext>
            </a:extLst>
          </p:cNvPr>
          <p:cNvSpPr>
            <a:spLocks noGrp="1"/>
          </p:cNvSpPr>
          <p:nvPr>
            <p:ph type="sldNum" sz="quarter" idx="12"/>
          </p:nvPr>
        </p:nvSpPr>
        <p:spPr/>
        <p:txBody>
          <a:bodyPr/>
          <a:lstStyle/>
          <a:p>
            <a:fld id="{DFD819CC-628B-4591-88FE-241FA44E8A43}" type="slidenum">
              <a:rPr lang="en-GB" smtClean="0"/>
              <a:t>‹#›</a:t>
            </a:fld>
            <a:endParaRPr lang="en-GB"/>
          </a:p>
        </p:txBody>
      </p:sp>
    </p:spTree>
    <p:extLst>
      <p:ext uri="{BB962C8B-B14F-4D97-AF65-F5344CB8AC3E}">
        <p14:creationId xmlns:p14="http://schemas.microsoft.com/office/powerpoint/2010/main" val="1790359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CDBDA-9805-43B8-9C1C-54D9BA041A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ACBEAC-3CC8-4F7E-8141-8704CF7901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2430D3-B577-4268-979D-D37F4C0960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6992FB-6CA1-4DA3-BF6C-39F6ABA1A6ED}"/>
              </a:ext>
            </a:extLst>
          </p:cNvPr>
          <p:cNvSpPr>
            <a:spLocks noGrp="1"/>
          </p:cNvSpPr>
          <p:nvPr>
            <p:ph type="dt" sz="half" idx="10"/>
          </p:nvPr>
        </p:nvSpPr>
        <p:spPr/>
        <p:txBody>
          <a:bodyPr/>
          <a:lstStyle/>
          <a:p>
            <a:fld id="{BCCDDD42-F23A-47D0-A158-554AEDB51008}" type="datetimeFigureOut">
              <a:rPr lang="en-GB" smtClean="0"/>
              <a:t>01/05/2019</a:t>
            </a:fld>
            <a:endParaRPr lang="en-GB"/>
          </a:p>
        </p:txBody>
      </p:sp>
      <p:sp>
        <p:nvSpPr>
          <p:cNvPr id="6" name="Footer Placeholder 5">
            <a:extLst>
              <a:ext uri="{FF2B5EF4-FFF2-40B4-BE49-F238E27FC236}">
                <a16:creationId xmlns:a16="http://schemas.microsoft.com/office/drawing/2014/main" id="{260DA07E-38BE-4CBF-B629-37457C522A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8D7BB9-1D15-4D8E-B703-0AE36CDFC6BE}"/>
              </a:ext>
            </a:extLst>
          </p:cNvPr>
          <p:cNvSpPr>
            <a:spLocks noGrp="1"/>
          </p:cNvSpPr>
          <p:nvPr>
            <p:ph type="sldNum" sz="quarter" idx="12"/>
          </p:nvPr>
        </p:nvSpPr>
        <p:spPr/>
        <p:txBody>
          <a:bodyPr/>
          <a:lstStyle/>
          <a:p>
            <a:fld id="{DFD819CC-628B-4591-88FE-241FA44E8A43}" type="slidenum">
              <a:rPr lang="en-GB" smtClean="0"/>
              <a:t>‹#›</a:t>
            </a:fld>
            <a:endParaRPr lang="en-GB"/>
          </a:p>
        </p:txBody>
      </p:sp>
    </p:spTree>
    <p:extLst>
      <p:ext uri="{BB962C8B-B14F-4D97-AF65-F5344CB8AC3E}">
        <p14:creationId xmlns:p14="http://schemas.microsoft.com/office/powerpoint/2010/main" val="1285086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9E71-6544-494F-9AF7-B582E5CCED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C2E6FF-DE77-47B8-BF7E-4D46BA8DE8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ECE187-AD5A-48BB-AC41-93FCBCBB34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13081-3440-4BC6-9E81-E9F02B263905}"/>
              </a:ext>
            </a:extLst>
          </p:cNvPr>
          <p:cNvSpPr>
            <a:spLocks noGrp="1"/>
          </p:cNvSpPr>
          <p:nvPr>
            <p:ph type="dt" sz="half" idx="10"/>
          </p:nvPr>
        </p:nvSpPr>
        <p:spPr/>
        <p:txBody>
          <a:bodyPr/>
          <a:lstStyle/>
          <a:p>
            <a:fld id="{BCCDDD42-F23A-47D0-A158-554AEDB51008}" type="datetimeFigureOut">
              <a:rPr lang="en-GB" smtClean="0"/>
              <a:t>01/05/2019</a:t>
            </a:fld>
            <a:endParaRPr lang="en-GB"/>
          </a:p>
        </p:txBody>
      </p:sp>
      <p:sp>
        <p:nvSpPr>
          <p:cNvPr id="6" name="Footer Placeholder 5">
            <a:extLst>
              <a:ext uri="{FF2B5EF4-FFF2-40B4-BE49-F238E27FC236}">
                <a16:creationId xmlns:a16="http://schemas.microsoft.com/office/drawing/2014/main" id="{6A8143C4-C667-4AC5-A855-D968B30EF3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465060-CB18-4265-AF3C-34624457C3EA}"/>
              </a:ext>
            </a:extLst>
          </p:cNvPr>
          <p:cNvSpPr>
            <a:spLocks noGrp="1"/>
          </p:cNvSpPr>
          <p:nvPr>
            <p:ph type="sldNum" sz="quarter" idx="12"/>
          </p:nvPr>
        </p:nvSpPr>
        <p:spPr/>
        <p:txBody>
          <a:bodyPr/>
          <a:lstStyle/>
          <a:p>
            <a:fld id="{DFD819CC-628B-4591-88FE-241FA44E8A43}" type="slidenum">
              <a:rPr lang="en-GB" smtClean="0"/>
              <a:t>‹#›</a:t>
            </a:fld>
            <a:endParaRPr lang="en-GB"/>
          </a:p>
        </p:txBody>
      </p:sp>
    </p:spTree>
    <p:extLst>
      <p:ext uri="{BB962C8B-B14F-4D97-AF65-F5344CB8AC3E}">
        <p14:creationId xmlns:p14="http://schemas.microsoft.com/office/powerpoint/2010/main" val="1728518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6ED62-AAEF-4A2A-8EBC-E852F3DD55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088037-DADE-410B-8F9F-3CB00457B8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2D7561-F163-4C7E-9BEC-6385A441C6BD}"/>
              </a:ext>
            </a:extLst>
          </p:cNvPr>
          <p:cNvSpPr>
            <a:spLocks noGrp="1"/>
          </p:cNvSpPr>
          <p:nvPr>
            <p:ph type="dt" sz="half" idx="10"/>
          </p:nvPr>
        </p:nvSpPr>
        <p:spPr/>
        <p:txBody>
          <a:bodyPr/>
          <a:lstStyle/>
          <a:p>
            <a:fld id="{BCCDDD42-F23A-47D0-A158-554AEDB51008}" type="datetimeFigureOut">
              <a:rPr lang="en-GB" smtClean="0"/>
              <a:t>01/05/2019</a:t>
            </a:fld>
            <a:endParaRPr lang="en-GB"/>
          </a:p>
        </p:txBody>
      </p:sp>
      <p:sp>
        <p:nvSpPr>
          <p:cNvPr id="5" name="Footer Placeholder 4">
            <a:extLst>
              <a:ext uri="{FF2B5EF4-FFF2-40B4-BE49-F238E27FC236}">
                <a16:creationId xmlns:a16="http://schemas.microsoft.com/office/drawing/2014/main" id="{EA1CAA96-1950-4A6C-B9BF-80948A8F0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9855D3-25B1-4CCB-828A-3ACBDF1738D9}"/>
              </a:ext>
            </a:extLst>
          </p:cNvPr>
          <p:cNvSpPr>
            <a:spLocks noGrp="1"/>
          </p:cNvSpPr>
          <p:nvPr>
            <p:ph type="sldNum" sz="quarter" idx="12"/>
          </p:nvPr>
        </p:nvSpPr>
        <p:spPr/>
        <p:txBody>
          <a:bodyPr/>
          <a:lstStyle/>
          <a:p>
            <a:fld id="{DFD819CC-628B-4591-88FE-241FA44E8A43}" type="slidenum">
              <a:rPr lang="en-GB" smtClean="0"/>
              <a:t>‹#›</a:t>
            </a:fld>
            <a:endParaRPr lang="en-GB"/>
          </a:p>
        </p:txBody>
      </p:sp>
    </p:spTree>
    <p:extLst>
      <p:ext uri="{BB962C8B-B14F-4D97-AF65-F5344CB8AC3E}">
        <p14:creationId xmlns:p14="http://schemas.microsoft.com/office/powerpoint/2010/main" val="441223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C3C719-3DD0-4D4F-8621-80D331C728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AB1971-44C2-4759-A369-769DFEDED6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E8A864-E4F6-4CA2-A6F7-DA3D9247BDA6}"/>
              </a:ext>
            </a:extLst>
          </p:cNvPr>
          <p:cNvSpPr>
            <a:spLocks noGrp="1"/>
          </p:cNvSpPr>
          <p:nvPr>
            <p:ph type="dt" sz="half" idx="10"/>
          </p:nvPr>
        </p:nvSpPr>
        <p:spPr/>
        <p:txBody>
          <a:bodyPr/>
          <a:lstStyle/>
          <a:p>
            <a:fld id="{BCCDDD42-F23A-47D0-A158-554AEDB51008}" type="datetimeFigureOut">
              <a:rPr lang="en-GB" smtClean="0"/>
              <a:t>01/05/2019</a:t>
            </a:fld>
            <a:endParaRPr lang="en-GB"/>
          </a:p>
        </p:txBody>
      </p:sp>
      <p:sp>
        <p:nvSpPr>
          <p:cNvPr id="5" name="Footer Placeholder 4">
            <a:extLst>
              <a:ext uri="{FF2B5EF4-FFF2-40B4-BE49-F238E27FC236}">
                <a16:creationId xmlns:a16="http://schemas.microsoft.com/office/drawing/2014/main" id="{A0A063A3-F70B-4AE5-8C63-969A092C1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3E28AB-9419-4F01-BC7B-F7FFB96DA0DE}"/>
              </a:ext>
            </a:extLst>
          </p:cNvPr>
          <p:cNvSpPr>
            <a:spLocks noGrp="1"/>
          </p:cNvSpPr>
          <p:nvPr>
            <p:ph type="sldNum" sz="quarter" idx="12"/>
          </p:nvPr>
        </p:nvSpPr>
        <p:spPr/>
        <p:txBody>
          <a:bodyPr/>
          <a:lstStyle/>
          <a:p>
            <a:fld id="{DFD819CC-628B-4591-88FE-241FA44E8A43}" type="slidenum">
              <a:rPr lang="en-GB" smtClean="0"/>
              <a:t>‹#›</a:t>
            </a:fld>
            <a:endParaRPr lang="en-GB"/>
          </a:p>
        </p:txBody>
      </p:sp>
    </p:spTree>
    <p:extLst>
      <p:ext uri="{BB962C8B-B14F-4D97-AF65-F5344CB8AC3E}">
        <p14:creationId xmlns:p14="http://schemas.microsoft.com/office/powerpoint/2010/main" val="541861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A86011-7400-4231-8A2E-C48E6A5433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674555-9256-4E8D-8E9A-F8B088D4D1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24CEEA-E2B0-4DCE-946B-044E03025A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CDDD42-F23A-47D0-A158-554AEDB51008}" type="datetimeFigureOut">
              <a:rPr lang="en-GB" smtClean="0"/>
              <a:t>01/05/2019</a:t>
            </a:fld>
            <a:endParaRPr lang="en-GB"/>
          </a:p>
        </p:txBody>
      </p:sp>
      <p:sp>
        <p:nvSpPr>
          <p:cNvPr id="5" name="Footer Placeholder 4">
            <a:extLst>
              <a:ext uri="{FF2B5EF4-FFF2-40B4-BE49-F238E27FC236}">
                <a16:creationId xmlns:a16="http://schemas.microsoft.com/office/drawing/2014/main" id="{A03D2B7F-AE78-4D5D-A359-2B0F66012D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71FF80-FF8F-4036-9314-C42B87F0F4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D819CC-628B-4591-88FE-241FA44E8A43}" type="slidenum">
              <a:rPr lang="en-GB" smtClean="0"/>
              <a:t>‹#›</a:t>
            </a:fld>
            <a:endParaRPr lang="en-GB"/>
          </a:p>
        </p:txBody>
      </p:sp>
    </p:spTree>
    <p:extLst>
      <p:ext uri="{BB962C8B-B14F-4D97-AF65-F5344CB8AC3E}">
        <p14:creationId xmlns:p14="http://schemas.microsoft.com/office/powerpoint/2010/main" val="7601805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researchgate.net/publication/223547451_Protecting_the_self_through_consumption_Status_goods_as_affirmational_commodities_Journal_of_Experimental_Social_Psychology_463_564-57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www.pauravshukla.com/what-is-luxury" TargetMode="External"/><Relationship Id="rId2" Type="http://schemas.openxmlformats.org/officeDocument/2006/relationships/hyperlink" Target="https://www.investopedia.com/articles/personal-finance/091115/psychology-behind-why-people-buy-luxury-goods.asp"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0">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07A90-295C-40EB-9526-970DFB33D7FD}"/>
              </a:ext>
            </a:extLst>
          </p:cNvPr>
          <p:cNvSpPr>
            <a:spLocks noGrp="1"/>
          </p:cNvSpPr>
          <p:nvPr>
            <p:ph type="ctrTitle"/>
          </p:nvPr>
        </p:nvSpPr>
        <p:spPr>
          <a:xfrm>
            <a:off x="6746628" y="1783959"/>
            <a:ext cx="4645250" cy="2889114"/>
          </a:xfrm>
        </p:spPr>
        <p:txBody>
          <a:bodyPr anchor="b">
            <a:normAutofit/>
          </a:bodyPr>
          <a:lstStyle/>
          <a:p>
            <a:pPr algn="l"/>
            <a:r>
              <a:rPr lang="en-GB" sz="3300" b="1">
                <a:solidFill>
                  <a:schemeClr val="bg1"/>
                </a:solidFill>
                <a:latin typeface="Algerian" panose="020B0604020202020204" pitchFamily="82" charset="0"/>
              </a:rPr>
              <a:t>Consumers attitudes towards luxury brands</a:t>
            </a:r>
            <a:br>
              <a:rPr lang="en-GB" sz="3300">
                <a:solidFill>
                  <a:schemeClr val="bg1"/>
                </a:solidFill>
              </a:rPr>
            </a:br>
            <a:r>
              <a:rPr lang="en-GB" sz="3300">
                <a:solidFill>
                  <a:schemeClr val="bg1"/>
                </a:solidFill>
              </a:rPr>
              <a:t>Lyndsey Ferrier ID-1706479</a:t>
            </a:r>
          </a:p>
        </p:txBody>
      </p:sp>
      <p:sp>
        <p:nvSpPr>
          <p:cNvPr id="3" name="Subtitle 2">
            <a:extLst>
              <a:ext uri="{FF2B5EF4-FFF2-40B4-BE49-F238E27FC236}">
                <a16:creationId xmlns:a16="http://schemas.microsoft.com/office/drawing/2014/main" id="{F76579B8-CE0F-4F97-B29F-D309F7C98634}"/>
              </a:ext>
            </a:extLst>
          </p:cNvPr>
          <p:cNvSpPr>
            <a:spLocks noGrp="1"/>
          </p:cNvSpPr>
          <p:nvPr>
            <p:ph type="subTitle" idx="1"/>
          </p:nvPr>
        </p:nvSpPr>
        <p:spPr>
          <a:xfrm>
            <a:off x="6746627" y="2321169"/>
            <a:ext cx="4645250" cy="3577588"/>
          </a:xfrm>
        </p:spPr>
        <p:txBody>
          <a:bodyPr anchor="t">
            <a:normAutofit/>
          </a:bodyPr>
          <a:lstStyle/>
          <a:p>
            <a:pPr algn="l"/>
            <a:r>
              <a:rPr lang="en-GB" sz="2000" dirty="0">
                <a:solidFill>
                  <a:schemeClr val="bg1"/>
                </a:solidFill>
              </a:rPr>
              <a:t>c</a:t>
            </a:r>
          </a:p>
        </p:txBody>
      </p:sp>
      <p:sp>
        <p:nvSpPr>
          <p:cNvPr id="17" name="Freeform: Shape 12">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FD1DBE5F-1FB4-4C01-8DB4-D4B74B958F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382" y="1226973"/>
            <a:ext cx="4047843" cy="3035882"/>
          </a:xfrm>
          <a:prstGeom prst="rect">
            <a:avLst/>
          </a:prstGeom>
        </p:spPr>
      </p:pic>
    </p:spTree>
    <p:extLst>
      <p:ext uri="{BB962C8B-B14F-4D97-AF65-F5344CB8AC3E}">
        <p14:creationId xmlns:p14="http://schemas.microsoft.com/office/powerpoint/2010/main" val="1816817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779580F-3157-45B2-84A2-2DFD0A7AFF99}"/>
              </a:ext>
            </a:extLst>
          </p:cNvPr>
          <p:cNvSpPr>
            <a:spLocks noGrp="1"/>
          </p:cNvSpPr>
          <p:nvPr>
            <p:ph type="title"/>
          </p:nvPr>
        </p:nvSpPr>
        <p:spPr>
          <a:xfrm>
            <a:off x="640079" y="2053641"/>
            <a:ext cx="3669161" cy="2760098"/>
          </a:xfrm>
        </p:spPr>
        <p:txBody>
          <a:bodyPr>
            <a:normAutofit/>
          </a:bodyPr>
          <a:lstStyle/>
          <a:p>
            <a:r>
              <a:rPr lang="en-GB" b="1">
                <a:solidFill>
                  <a:srgbClr val="FFFFFF"/>
                </a:solidFill>
              </a:rPr>
              <a:t>INTRODUCTION</a:t>
            </a:r>
          </a:p>
        </p:txBody>
      </p:sp>
      <p:sp>
        <p:nvSpPr>
          <p:cNvPr id="3" name="Content Placeholder 2">
            <a:extLst>
              <a:ext uri="{FF2B5EF4-FFF2-40B4-BE49-F238E27FC236}">
                <a16:creationId xmlns:a16="http://schemas.microsoft.com/office/drawing/2014/main" id="{61665A3C-8333-4D8B-B4CF-83595E7D31F1}"/>
              </a:ext>
            </a:extLst>
          </p:cNvPr>
          <p:cNvSpPr>
            <a:spLocks noGrp="1"/>
          </p:cNvSpPr>
          <p:nvPr>
            <p:ph idx="1"/>
          </p:nvPr>
        </p:nvSpPr>
        <p:spPr>
          <a:xfrm>
            <a:off x="6090574" y="801866"/>
            <a:ext cx="5306084" cy="5230634"/>
          </a:xfrm>
        </p:spPr>
        <p:txBody>
          <a:bodyPr anchor="ctr">
            <a:normAutofit fontScale="92500" lnSpcReduction="10000"/>
          </a:bodyPr>
          <a:lstStyle/>
          <a:p>
            <a:pPr marL="0" indent="0">
              <a:buNone/>
            </a:pPr>
            <a:r>
              <a:rPr lang="en-GB" sz="2000" b="1" dirty="0">
                <a:solidFill>
                  <a:srgbClr val="000000"/>
                </a:solidFill>
              </a:rPr>
              <a:t>So what is classed as a luxury item?</a:t>
            </a:r>
          </a:p>
          <a:p>
            <a:pPr marL="0" indent="0">
              <a:buNone/>
            </a:pPr>
            <a:r>
              <a:rPr lang="en-GB" sz="2000" b="1" dirty="0">
                <a:solidFill>
                  <a:srgbClr val="000000"/>
                </a:solidFill>
              </a:rPr>
              <a:t>The concept of luxury has been present in various forms since the beginning of civilization. Its role was just as important in ancient western and eastern empires as it is in modern societies. With the clear differences between social classes in earlier civilizations, the consumption of luxury was limited to the elite classes. It also meant the definition of luxury was fairly clear. Whatever the poor cannot have and the elite can was identified as luxury.(What is luxury,2010)</a:t>
            </a:r>
          </a:p>
          <a:p>
            <a:pPr marL="0" indent="0">
              <a:buNone/>
            </a:pPr>
            <a:r>
              <a:rPr lang="en-GB" sz="2000" b="1" dirty="0">
                <a:solidFill>
                  <a:srgbClr val="000000"/>
                </a:solidFill>
              </a:rPr>
              <a:t>While the word ‘luxury’ is used in daily lives to refer to certain lifestyle, the underlying construct’s definition is consumer and situation specific. If you earn less than a few pounds a day, an ice-cream would be a really big luxury item for you. On the other hand, if you are earning mega bucks, then going out and splashing £100,000 on car may not be a luxury.(What is luxury, 2010)</a:t>
            </a:r>
          </a:p>
          <a:p>
            <a:endParaRPr lang="en-GB" sz="1700" dirty="0">
              <a:solidFill>
                <a:srgbClr val="000000"/>
              </a:solidFill>
            </a:endParaRPr>
          </a:p>
        </p:txBody>
      </p:sp>
    </p:spTree>
    <p:extLst>
      <p:ext uri="{BB962C8B-B14F-4D97-AF65-F5344CB8AC3E}">
        <p14:creationId xmlns:p14="http://schemas.microsoft.com/office/powerpoint/2010/main" val="3211966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8DD4273-161F-4BA5-93B5-A502C6D0F9EC}"/>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Introduction</a:t>
            </a:r>
          </a:p>
        </p:txBody>
      </p:sp>
      <p:sp>
        <p:nvSpPr>
          <p:cNvPr id="3" name="Content Placeholder 2">
            <a:extLst>
              <a:ext uri="{FF2B5EF4-FFF2-40B4-BE49-F238E27FC236}">
                <a16:creationId xmlns:a16="http://schemas.microsoft.com/office/drawing/2014/main" id="{603A6032-4605-4439-A37D-BA4F80B452F6}"/>
              </a:ext>
            </a:extLst>
          </p:cNvPr>
          <p:cNvSpPr>
            <a:spLocks noGrp="1"/>
          </p:cNvSpPr>
          <p:nvPr>
            <p:ph idx="1"/>
          </p:nvPr>
        </p:nvSpPr>
        <p:spPr>
          <a:xfrm>
            <a:off x="1179226" y="3092970"/>
            <a:ext cx="9833548" cy="2693976"/>
          </a:xfrm>
        </p:spPr>
        <p:txBody>
          <a:bodyPr>
            <a:normAutofit/>
          </a:bodyPr>
          <a:lstStyle/>
          <a:p>
            <a:r>
              <a:rPr lang="en-GB" sz="1800" b="1" dirty="0">
                <a:solidFill>
                  <a:srgbClr val="000000"/>
                </a:solidFill>
              </a:rPr>
              <a:t>Research that looks at consumers attitudes towards brand labels have suggested that individuals often by branded items without very little knowledge or information about a product. Research carried out by Jacoby et al (1974) suggested that individuals buy luxury brands as they are available to buy so easily, and less information and knowledge is needed due to the availability, which results in the consumer being more satisfied. </a:t>
            </a:r>
            <a:r>
              <a:rPr lang="en-GB" sz="1800" b="1" dirty="0" err="1">
                <a:solidFill>
                  <a:srgbClr val="000000"/>
                </a:solidFill>
              </a:rPr>
              <a:t>Olshavsky</a:t>
            </a:r>
            <a:r>
              <a:rPr lang="en-GB" sz="1800" b="1" dirty="0">
                <a:solidFill>
                  <a:srgbClr val="000000"/>
                </a:solidFill>
              </a:rPr>
              <a:t> and </a:t>
            </a:r>
            <a:r>
              <a:rPr lang="en-GB" sz="1800" b="1" dirty="0" err="1">
                <a:solidFill>
                  <a:srgbClr val="000000"/>
                </a:solidFill>
              </a:rPr>
              <a:t>Granbois</a:t>
            </a:r>
            <a:r>
              <a:rPr lang="en-GB" sz="1800" b="1" dirty="0">
                <a:solidFill>
                  <a:srgbClr val="000000"/>
                </a:solidFill>
              </a:rPr>
              <a:t>, (1979) and Robertson, (1976) investigated many studies and concluded that consumers drastically limit their research when purchasing a luxury items due to individuals making judgments on the limited information being shown via advertisements. </a:t>
            </a:r>
            <a:r>
              <a:rPr lang="en-GB" sz="1800" b="1" dirty="0" err="1">
                <a:solidFill>
                  <a:srgbClr val="000000"/>
                </a:solidFill>
              </a:rPr>
              <a:t>Lastovicka</a:t>
            </a:r>
            <a:r>
              <a:rPr lang="en-GB" sz="1800" b="1" dirty="0">
                <a:solidFill>
                  <a:srgbClr val="000000"/>
                </a:solidFill>
              </a:rPr>
              <a:t> and </a:t>
            </a:r>
            <a:r>
              <a:rPr lang="en-GB" sz="1800" b="1" dirty="0" err="1">
                <a:solidFill>
                  <a:srgbClr val="000000"/>
                </a:solidFill>
              </a:rPr>
              <a:t>Bonfield</a:t>
            </a:r>
            <a:r>
              <a:rPr lang="en-GB" sz="1800" b="1" dirty="0">
                <a:solidFill>
                  <a:srgbClr val="000000"/>
                </a:solidFill>
              </a:rPr>
              <a:t>, (1982) found in their research rational decision making are not even present when buying expensive luxury brands, even when the individual has previously bought such items in the past.</a:t>
            </a:r>
          </a:p>
          <a:p>
            <a:endParaRPr lang="en-GB" sz="1700" dirty="0">
              <a:solidFill>
                <a:srgbClr val="000000"/>
              </a:solidFill>
            </a:endParaRPr>
          </a:p>
        </p:txBody>
      </p:sp>
    </p:spTree>
    <p:extLst>
      <p:ext uri="{BB962C8B-B14F-4D97-AF65-F5344CB8AC3E}">
        <p14:creationId xmlns:p14="http://schemas.microsoft.com/office/powerpoint/2010/main" val="317207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F74466EC-CE36-41C1-BB82-21B768DA9749}"/>
              </a:ext>
            </a:extLst>
          </p:cNvPr>
          <p:cNvSpPr>
            <a:spLocks noGrp="1"/>
          </p:cNvSpPr>
          <p:nvPr>
            <p:ph type="title"/>
          </p:nvPr>
        </p:nvSpPr>
        <p:spPr>
          <a:xfrm>
            <a:off x="640079" y="2053641"/>
            <a:ext cx="3669161" cy="2760098"/>
          </a:xfrm>
        </p:spPr>
        <p:txBody>
          <a:bodyPr>
            <a:normAutofit/>
          </a:bodyPr>
          <a:lstStyle/>
          <a:p>
            <a:r>
              <a:rPr lang="en-GB">
                <a:solidFill>
                  <a:srgbClr val="FFFFFF"/>
                </a:solidFill>
              </a:rPr>
              <a:t>Rationale</a:t>
            </a:r>
            <a:br>
              <a:rPr lang="en-GB">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00300CBF-6F21-43EC-B83C-6E604DA5D926}"/>
              </a:ext>
            </a:extLst>
          </p:cNvPr>
          <p:cNvSpPr>
            <a:spLocks noGrp="1"/>
          </p:cNvSpPr>
          <p:nvPr>
            <p:ph idx="1"/>
          </p:nvPr>
        </p:nvSpPr>
        <p:spPr>
          <a:xfrm>
            <a:off x="6090574" y="801866"/>
            <a:ext cx="5306084" cy="5230634"/>
          </a:xfrm>
        </p:spPr>
        <p:txBody>
          <a:bodyPr anchor="ctr">
            <a:normAutofit/>
          </a:bodyPr>
          <a:lstStyle/>
          <a:p>
            <a:pPr marL="0" indent="0">
              <a:buNone/>
            </a:pPr>
            <a:r>
              <a:rPr lang="en-GB" sz="1500">
                <a:solidFill>
                  <a:srgbClr val="000000"/>
                </a:solidFill>
              </a:rPr>
              <a:t>The purpose of this project was to look at attitudes of consumers and luxury brands. </a:t>
            </a:r>
          </a:p>
          <a:p>
            <a:pPr marL="0" indent="0">
              <a:buNone/>
            </a:pPr>
            <a:r>
              <a:rPr lang="en-GB" sz="1500">
                <a:solidFill>
                  <a:srgbClr val="000000"/>
                </a:solidFill>
              </a:rPr>
              <a:t>Attitudes play an important role when in comes to shaping consumers behaviour’s, a large part of marketing is directed to forming or changing attitudes by means of product promotions, including sales and advertising. The main goal of marketing is persuasion.</a:t>
            </a:r>
          </a:p>
          <a:p>
            <a:pPr marL="0" indent="0">
              <a:buNone/>
            </a:pPr>
            <a:r>
              <a:rPr lang="en-GB" sz="1500">
                <a:solidFill>
                  <a:srgbClr val="000000"/>
                </a:solidFill>
              </a:rPr>
              <a:t>Persuasion process consists of a sequence of factors that determine the impact of the communication , the way in which a product is sourced , its channel, the message itself and its receiver.</a:t>
            </a:r>
          </a:p>
          <a:p>
            <a:pPr marL="0" indent="0">
              <a:buNone/>
            </a:pPr>
            <a:endParaRPr lang="en-GB" sz="1500">
              <a:solidFill>
                <a:srgbClr val="000000"/>
              </a:solidFill>
            </a:endParaRPr>
          </a:p>
          <a:p>
            <a:pPr marL="0" indent="0">
              <a:buNone/>
            </a:pPr>
            <a:r>
              <a:rPr lang="en-GB" sz="1500">
                <a:solidFill>
                  <a:srgbClr val="000000"/>
                </a:solidFill>
              </a:rPr>
              <a:t>A questionnaire was used to measure individuals attitudes towards luxury brands, a questionnaire was designed using google forms. The questionnaire consisted of questions such as “In general I buy luxury clothing items”. Such question looked at the behaviour of consumers. There were four questions altogether, with the option from five answers A-E. demographic questions were asked to enable the researcher to put participants into categories.</a:t>
            </a:r>
          </a:p>
        </p:txBody>
      </p:sp>
      <p:sp>
        <p:nvSpPr>
          <p:cNvPr id="6" name="Rectangle 5">
            <a:extLst>
              <a:ext uri="{FF2B5EF4-FFF2-40B4-BE49-F238E27FC236}">
                <a16:creationId xmlns:a16="http://schemas.microsoft.com/office/drawing/2014/main" id="{C2828650-1D7A-4021-AB35-0ADDD947DA02}"/>
              </a:ext>
            </a:extLst>
          </p:cNvPr>
          <p:cNvSpPr/>
          <p:nvPr/>
        </p:nvSpPr>
        <p:spPr>
          <a:xfrm>
            <a:off x="5516354" y="3242122"/>
            <a:ext cx="184731" cy="344069"/>
          </a:xfrm>
          <a:prstGeom prst="rect">
            <a:avLst/>
          </a:prstGeom>
        </p:spPr>
        <p:txBody>
          <a:bodyPr wrap="none">
            <a:spAutoFit/>
          </a:bodyPr>
          <a:lstStyle/>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88343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C0819-CD1D-4898-9D64-19FB25B8F8B9}"/>
              </a:ext>
            </a:extLst>
          </p:cNvPr>
          <p:cNvSpPr>
            <a:spLocks noGrp="1"/>
          </p:cNvSpPr>
          <p:nvPr>
            <p:ph type="title"/>
          </p:nvPr>
        </p:nvSpPr>
        <p:spPr/>
        <p:txBody>
          <a:bodyPr/>
          <a:lstStyle/>
          <a:p>
            <a:r>
              <a:rPr lang="en-GB" dirty="0"/>
              <a:t>AIM</a:t>
            </a:r>
          </a:p>
        </p:txBody>
      </p:sp>
      <p:sp>
        <p:nvSpPr>
          <p:cNvPr id="3" name="Content Placeholder 2">
            <a:extLst>
              <a:ext uri="{FF2B5EF4-FFF2-40B4-BE49-F238E27FC236}">
                <a16:creationId xmlns:a16="http://schemas.microsoft.com/office/drawing/2014/main" id="{F3AAE4CC-6E24-4060-86A8-E6746E7A8600}"/>
              </a:ext>
            </a:extLst>
          </p:cNvPr>
          <p:cNvSpPr>
            <a:spLocks noGrp="1"/>
          </p:cNvSpPr>
          <p:nvPr>
            <p:ph idx="1"/>
          </p:nvPr>
        </p:nvSpPr>
        <p:spPr/>
        <p:txBody>
          <a:bodyPr>
            <a:normAutofit fontScale="70000" lnSpcReduction="20000"/>
          </a:bodyPr>
          <a:lstStyle/>
          <a:p>
            <a:r>
              <a:rPr lang="en-GB" dirty="0"/>
              <a:t>The purpose of this research was to find out the attitudes of consumers and luxury brands. The hypotheses suggested that there would be a significant difference in attitudes</a:t>
            </a:r>
          </a:p>
          <a:p>
            <a:r>
              <a:rPr lang="en-GB" dirty="0"/>
              <a:t>Mixed findings were found throughout the research. Future investigation is needed as the questions given to participants were general, and more precise items could have been used to strengthen the questions asked.</a:t>
            </a:r>
          </a:p>
          <a:p>
            <a:r>
              <a:rPr lang="en-GB" dirty="0"/>
              <a:t>According to a study</a:t>
            </a:r>
            <a:r>
              <a:rPr lang="en-GB" dirty="0">
                <a:hlinkClick r:id="rId2"/>
              </a:rPr>
              <a:t> </a:t>
            </a:r>
            <a:r>
              <a:rPr lang="en-GB" dirty="0"/>
              <a:t>published by the Journal of Experimental Social Psychology,(2010) low self-esteem is a big factor in whether a person will buy luxury goods that he may not be able to afford. For consumers trapped in institutionalized poverty or those living pay check to pay check, a luxury good can go a long way in increasing self-esteem or providing a sense of belonging.</a:t>
            </a:r>
          </a:p>
          <a:p>
            <a:r>
              <a:rPr lang="en-GB" dirty="0"/>
              <a:t>With marketing departments creating a need for luxury goods and the rise of online shopping, a £500 scarf is just a click away. Luxury goods are the ultimate retail therapy, and fortunately for luxury brands, the Internet has made them easily accessible for impulse shopping when you’re feeling blue. </a:t>
            </a:r>
            <a:r>
              <a:rPr lang="en-GB" sz="1700" dirty="0"/>
              <a:t>(Page,2019)</a:t>
            </a:r>
          </a:p>
          <a:p>
            <a:r>
              <a:rPr lang="en-GB" dirty="0"/>
              <a:t>A sense of accomplishment is yet another reason why some people buy luxury goods. They want to reward themselves for their hard work by treating themselves to something they typically can't afford</a:t>
            </a:r>
          </a:p>
          <a:p>
            <a:endParaRPr lang="en-GB" dirty="0"/>
          </a:p>
        </p:txBody>
      </p:sp>
    </p:spTree>
    <p:extLst>
      <p:ext uri="{BB962C8B-B14F-4D97-AF65-F5344CB8AC3E}">
        <p14:creationId xmlns:p14="http://schemas.microsoft.com/office/powerpoint/2010/main" val="3525285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359C1-83D7-4CE3-A982-FBD438BEEFE2}"/>
              </a:ext>
            </a:extLst>
          </p:cNvPr>
          <p:cNvSpPr>
            <a:spLocks noGrp="1"/>
          </p:cNvSpPr>
          <p:nvPr>
            <p:ph type="title"/>
          </p:nvPr>
        </p:nvSpPr>
        <p:spPr>
          <a:xfrm>
            <a:off x="838200" y="124178"/>
            <a:ext cx="10515600" cy="6733822"/>
          </a:xfrm>
        </p:spPr>
        <p:txBody>
          <a:bodyPr>
            <a:normAutofit fontScale="90000"/>
          </a:bodyPr>
          <a:lstStyle/>
          <a:p>
            <a:r>
              <a:rPr lang="en-GB" b="1" dirty="0"/>
              <a:t>Method</a:t>
            </a:r>
            <a:br>
              <a:rPr lang="en-GB" dirty="0"/>
            </a:br>
            <a:r>
              <a:rPr lang="en-GB" sz="2200" dirty="0"/>
              <a:t>A questionnaire was published over the internet using google forms. This was not a controlled study as random people were asked to filled out the questionnaire, and the researcher had no control who completed the questionnaires. Consent was gained once the participant started to fill out the questionnaire. A debrief form was attached to the questionnaire giving the participants a overview of what the researcher was trying to find out.</a:t>
            </a:r>
            <a:br>
              <a:rPr lang="en-GB" sz="3200" dirty="0"/>
            </a:br>
            <a:r>
              <a:rPr lang="en-GB" sz="3200" b="1" dirty="0"/>
              <a:t>Participants</a:t>
            </a:r>
            <a:br>
              <a:rPr lang="en-GB" sz="3200" dirty="0"/>
            </a:br>
            <a:r>
              <a:rPr lang="en-GB" sz="2200" dirty="0"/>
              <a:t>There was a total of 114 participants, </a:t>
            </a:r>
            <a:br>
              <a:rPr lang="en-GB" sz="2200" dirty="0"/>
            </a:br>
            <a:r>
              <a:rPr lang="en-GB" sz="2200" dirty="0"/>
              <a:t>97% female 3% male.</a:t>
            </a:r>
            <a:br>
              <a:rPr lang="en-GB" sz="2200" dirty="0"/>
            </a:br>
            <a:r>
              <a:rPr lang="en-GB" sz="2200" dirty="0"/>
              <a:t>56% aged between 18-30</a:t>
            </a:r>
            <a:br>
              <a:rPr lang="en-GB" sz="2200" dirty="0"/>
            </a:br>
            <a:r>
              <a:rPr lang="en-GB" sz="2200" dirty="0"/>
              <a:t>28% aged between 31- 40</a:t>
            </a:r>
            <a:br>
              <a:rPr lang="en-GB" sz="2200" dirty="0"/>
            </a:br>
            <a:r>
              <a:rPr lang="en-GB" sz="2200" dirty="0"/>
              <a:t>16%  aged 41+</a:t>
            </a:r>
            <a:br>
              <a:rPr lang="en-GB" sz="3200" dirty="0"/>
            </a:br>
            <a:r>
              <a:rPr lang="en-GB" sz="3200" b="1" dirty="0"/>
              <a:t>Materials</a:t>
            </a:r>
            <a:br>
              <a:rPr lang="en-GB" sz="3200" b="1" dirty="0"/>
            </a:br>
            <a:r>
              <a:rPr lang="en-GB" sz="2200" dirty="0"/>
              <a:t>A questionnaire which consisted of four questions, each question had the option of answering A-E from strongly disagree to strongly agree. The scores were added by giving one point to each of the boxes answered </a:t>
            </a:r>
            <a:r>
              <a:rPr lang="en-GB" sz="2200" dirty="0" err="1"/>
              <a:t>e.g</a:t>
            </a:r>
            <a:r>
              <a:rPr lang="en-GB" sz="2200" dirty="0"/>
              <a:t> 1 point for A,5 points for E, they were then  totalled at the end for each questionnaire.</a:t>
            </a:r>
            <a:br>
              <a:rPr lang="en-GB" sz="2200" dirty="0"/>
            </a:br>
            <a:r>
              <a:rPr lang="en-GB" sz="3100" b="1" dirty="0"/>
              <a:t>Procedure</a:t>
            </a:r>
            <a:br>
              <a:rPr lang="en-GB" sz="3100" b="1" dirty="0"/>
            </a:br>
            <a:r>
              <a:rPr lang="en-GB" sz="2200" dirty="0"/>
              <a:t>To enable the researcher to carry out any investigation, first an ethics form was completed . A questionnaire was created via google forms and published via the internet. Once enough participants completed the questionnaire, google forms was closed and data was then analysed. A number of different graphs were created to show any findings.</a:t>
            </a:r>
            <a:br>
              <a:rPr lang="en-GB" dirty="0"/>
            </a:br>
            <a:endParaRPr lang="en-GB" sz="3200" dirty="0"/>
          </a:p>
        </p:txBody>
      </p:sp>
    </p:spTree>
    <p:extLst>
      <p:ext uri="{BB962C8B-B14F-4D97-AF65-F5344CB8AC3E}">
        <p14:creationId xmlns:p14="http://schemas.microsoft.com/office/powerpoint/2010/main" val="3050954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4838DA-4E26-4A14-801A-D95C8429C82F}"/>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anchor="ctr">
            <a:normAutofit/>
          </a:bodyPr>
          <a:lstStyle/>
          <a:p>
            <a:pPr algn="ctr"/>
            <a:r>
              <a:rPr lang="en-GB" sz="2600" b="1">
                <a:solidFill>
                  <a:srgbClr val="FFFFFF"/>
                </a:solidFill>
              </a:rPr>
              <a:t>RESULTS</a:t>
            </a:r>
          </a:p>
        </p:txBody>
      </p:sp>
      <p:graphicFrame>
        <p:nvGraphicFramePr>
          <p:cNvPr id="6" name="Chart 5">
            <a:extLst>
              <a:ext uri="{FF2B5EF4-FFF2-40B4-BE49-F238E27FC236}">
                <a16:creationId xmlns:a16="http://schemas.microsoft.com/office/drawing/2014/main" id="{D77797DD-0811-46B6-B1BE-2DB6F2A78289}"/>
              </a:ext>
            </a:extLst>
          </p:cNvPr>
          <p:cNvGraphicFramePr/>
          <p:nvPr>
            <p:extLst>
              <p:ext uri="{D42A27DB-BD31-4B8C-83A1-F6EECF244321}">
                <p14:modId xmlns:p14="http://schemas.microsoft.com/office/powerpoint/2010/main" val="1541716018"/>
              </p:ext>
            </p:extLst>
          </p:nvPr>
        </p:nvGraphicFramePr>
        <p:xfrm>
          <a:off x="4038600" y="961812"/>
          <a:ext cx="7188199" cy="493098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908356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2FA2B-076D-4627-A054-8AFE818F476C}"/>
              </a:ext>
            </a:extLst>
          </p:cNvPr>
          <p:cNvSpPr>
            <a:spLocks noGrp="1"/>
          </p:cNvSpPr>
          <p:nvPr>
            <p:ph type="title"/>
          </p:nvPr>
        </p:nvSpPr>
        <p:spPr>
          <a:xfrm>
            <a:off x="838200" y="365125"/>
            <a:ext cx="10515600" cy="1325563"/>
          </a:xfrm>
        </p:spPr>
        <p:txBody>
          <a:bodyPr>
            <a:normAutofit/>
          </a:bodyPr>
          <a:lstStyle/>
          <a:p>
            <a:r>
              <a:rPr lang="en-GB" sz="1800" b="1" dirty="0"/>
              <a:t>Results</a:t>
            </a:r>
          </a:p>
        </p:txBody>
      </p:sp>
      <p:graphicFrame>
        <p:nvGraphicFramePr>
          <p:cNvPr id="8" name="Chart 7">
            <a:extLst>
              <a:ext uri="{FF2B5EF4-FFF2-40B4-BE49-F238E27FC236}">
                <a16:creationId xmlns:a16="http://schemas.microsoft.com/office/drawing/2014/main" id="{5FAE82CE-ED7D-4946-862A-9DED98DF03A4}"/>
              </a:ext>
            </a:extLst>
          </p:cNvPr>
          <p:cNvGraphicFramePr/>
          <p:nvPr>
            <p:extLst>
              <p:ext uri="{D42A27DB-BD31-4B8C-83A1-F6EECF244321}">
                <p14:modId xmlns:p14="http://schemas.microsoft.com/office/powerpoint/2010/main" val="3216816432"/>
              </p:ext>
            </p:extLst>
          </p:nvPr>
        </p:nvGraphicFramePr>
        <p:xfrm>
          <a:off x="2031999" y="719667"/>
          <a:ext cx="8602133" cy="437162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32071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BBEC7-2866-4B1F-9D26-221ECF7C582A}"/>
              </a:ext>
            </a:extLst>
          </p:cNvPr>
          <p:cNvSpPr>
            <a:spLocks noGrp="1"/>
          </p:cNvSpPr>
          <p:nvPr>
            <p:ph type="title"/>
          </p:nvPr>
        </p:nvSpPr>
        <p:spPr/>
        <p:txBody>
          <a:bodyPr>
            <a:normAutofit/>
          </a:bodyPr>
          <a:lstStyle/>
          <a:p>
            <a:r>
              <a:rPr lang="en-GB" sz="2000" b="1" dirty="0"/>
              <a:t>Results</a:t>
            </a:r>
          </a:p>
        </p:txBody>
      </p:sp>
      <p:graphicFrame>
        <p:nvGraphicFramePr>
          <p:cNvPr id="14" name="Chart 13">
            <a:extLst>
              <a:ext uri="{FF2B5EF4-FFF2-40B4-BE49-F238E27FC236}">
                <a16:creationId xmlns:a16="http://schemas.microsoft.com/office/drawing/2014/main" id="{181898CD-A93F-42D8-99B0-89003BDB5C34}"/>
              </a:ext>
            </a:extLst>
          </p:cNvPr>
          <p:cNvGraphicFramePr/>
          <p:nvPr>
            <p:extLst>
              <p:ext uri="{D42A27DB-BD31-4B8C-83A1-F6EECF244321}">
                <p14:modId xmlns:p14="http://schemas.microsoft.com/office/powerpoint/2010/main" val="91508622"/>
              </p:ext>
            </p:extLst>
          </p:nvPr>
        </p:nvGraphicFramePr>
        <p:xfrm>
          <a:off x="838200" y="719666"/>
          <a:ext cx="93218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257872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27D0D-C49F-4E4A-87D0-C8219BB19949}"/>
              </a:ext>
            </a:extLst>
          </p:cNvPr>
          <p:cNvSpPr>
            <a:spLocks noGrp="1"/>
          </p:cNvSpPr>
          <p:nvPr>
            <p:ph type="title"/>
          </p:nvPr>
        </p:nvSpPr>
        <p:spPr>
          <a:xfrm>
            <a:off x="838200" y="365125"/>
            <a:ext cx="10515600" cy="1325563"/>
          </a:xfrm>
        </p:spPr>
        <p:txBody>
          <a:bodyPr>
            <a:normAutofit/>
          </a:bodyPr>
          <a:lstStyle/>
          <a:p>
            <a:r>
              <a:rPr lang="en-GB" sz="2000" b="1"/>
              <a:t>Results</a:t>
            </a:r>
            <a:endParaRPr lang="en-GB" sz="2000" b="1" dirty="0"/>
          </a:p>
        </p:txBody>
      </p:sp>
      <p:graphicFrame>
        <p:nvGraphicFramePr>
          <p:cNvPr id="5" name="Chart 4">
            <a:extLst>
              <a:ext uri="{FF2B5EF4-FFF2-40B4-BE49-F238E27FC236}">
                <a16:creationId xmlns:a16="http://schemas.microsoft.com/office/drawing/2014/main" id="{107C95A4-53CD-4564-A569-E8B3B9790104}"/>
              </a:ext>
            </a:extLst>
          </p:cNvPr>
          <p:cNvGraphicFramePr/>
          <p:nvPr>
            <p:extLst>
              <p:ext uri="{D42A27DB-BD31-4B8C-83A1-F6EECF244321}">
                <p14:modId xmlns:p14="http://schemas.microsoft.com/office/powerpoint/2010/main" val="2279932939"/>
              </p:ext>
            </p:extLst>
          </p:nvPr>
        </p:nvGraphicFramePr>
        <p:xfrm>
          <a:off x="2031999" y="719665"/>
          <a:ext cx="8805333" cy="506024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516989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E15966-136F-4479-8D53-21D7F2C2D42D}"/>
              </a:ext>
            </a:extLst>
          </p:cNvPr>
          <p:cNvSpPr>
            <a:spLocks noGrp="1"/>
          </p:cNvSpPr>
          <p:nvPr>
            <p:ph type="title"/>
          </p:nvPr>
        </p:nvSpPr>
        <p:spPr>
          <a:xfrm>
            <a:off x="2555631" y="1441938"/>
            <a:ext cx="7080738" cy="3974124"/>
          </a:xfrm>
        </p:spPr>
        <p:txBody>
          <a:bodyPr>
            <a:normAutofit/>
          </a:bodyPr>
          <a:lstStyle/>
          <a:p>
            <a:pPr algn="ctr"/>
            <a:r>
              <a:rPr lang="en-GB" sz="3000" b="1">
                <a:solidFill>
                  <a:schemeClr val="bg1">
                    <a:lumMod val="95000"/>
                    <a:lumOff val="5000"/>
                  </a:schemeClr>
                </a:solidFill>
              </a:rPr>
              <a:t>Results suggest that there are a number of mixed findings amongst participants. A large percentage of participants 62% indicated that luxury brands were not important to them. However 31% of participants thought that buying luxury items were important to them. However only 16% of participants actually bought luxury items.</a:t>
            </a:r>
          </a:p>
        </p:txBody>
      </p:sp>
    </p:spTree>
    <p:extLst>
      <p:ext uri="{BB962C8B-B14F-4D97-AF65-F5344CB8AC3E}">
        <p14:creationId xmlns:p14="http://schemas.microsoft.com/office/powerpoint/2010/main" val="316533254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022E9-5FD2-4F37-A859-4E51569BD087}"/>
              </a:ext>
            </a:extLst>
          </p:cNvPr>
          <p:cNvSpPr>
            <a:spLocks noGrp="1"/>
          </p:cNvSpPr>
          <p:nvPr>
            <p:ph type="title"/>
          </p:nvPr>
        </p:nvSpPr>
        <p:spPr>
          <a:xfrm>
            <a:off x="838200" y="365125"/>
            <a:ext cx="10515600" cy="6229639"/>
          </a:xfrm>
        </p:spPr>
        <p:txBody>
          <a:bodyPr>
            <a:noAutofit/>
          </a:bodyPr>
          <a:lstStyle/>
          <a:p>
            <a:r>
              <a:rPr lang="en-GB" sz="2800" b="1" dirty="0"/>
              <a:t>Discussion</a:t>
            </a:r>
            <a:br>
              <a:rPr lang="en-GB" sz="2800" b="1" dirty="0"/>
            </a:br>
            <a:r>
              <a:rPr lang="en-GB" sz="2800" b="1" dirty="0"/>
              <a:t>This research was carried out to see consumers attitude's towards luxury brands. The results from this study didn’t support other researchers that have been mentioned, in fact the results indicated the opposite. There were a number of limitation throughout this research. Although the sample size was large, 97% of them were female therefore this can not be generalized between gender. The questions that was published could have been more precise. Also more in-depth demographic questions could have been asked </a:t>
            </a:r>
            <a:r>
              <a:rPr lang="en-GB" sz="2800" b="1" dirty="0" err="1"/>
              <a:t>e.g</a:t>
            </a:r>
            <a:r>
              <a:rPr lang="en-GB" sz="2800" b="1" dirty="0"/>
              <a:t> income.</a:t>
            </a:r>
            <a:br>
              <a:rPr lang="en-GB" sz="2800" b="1" dirty="0"/>
            </a:br>
            <a:r>
              <a:rPr lang="en-GB" sz="2800" b="1" dirty="0"/>
              <a:t>More research is need to strengthen this study as a study by Chan and Lau (2002)that looked the Chinese culture, which is collectivistic in nature, found that subjective norms  have a much greater impact than attitude. In many other studies, subjective norm has also been found to be a signiﬁcant predictor of purchase intention (</a:t>
            </a:r>
            <a:r>
              <a:rPr lang="en-GB" sz="2800" b="1" dirty="0" err="1"/>
              <a:t>Ramayah</a:t>
            </a:r>
            <a:r>
              <a:rPr lang="en-GB" sz="2800" b="1" dirty="0"/>
              <a:t> et al., 2004), Summers et al., 2006; Zhang et al., 2007; Xu et al., 2004). A study by Shukla and </a:t>
            </a:r>
            <a:r>
              <a:rPr lang="en-GB" sz="2800" b="1" dirty="0" err="1"/>
              <a:t>Purani</a:t>
            </a:r>
            <a:r>
              <a:rPr lang="en-GB" sz="2800" b="1" dirty="0"/>
              <a:t> (2012), conducted in a cross-national context, also revealed that Indians are strongly inﬂuenced by others in their societies.</a:t>
            </a:r>
            <a:endParaRPr lang="en-GB" sz="2800" dirty="0"/>
          </a:p>
        </p:txBody>
      </p:sp>
    </p:spTree>
    <p:extLst>
      <p:ext uri="{BB962C8B-B14F-4D97-AF65-F5344CB8AC3E}">
        <p14:creationId xmlns:p14="http://schemas.microsoft.com/office/powerpoint/2010/main" val="3350183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F4DB0-8F2B-4678-AE22-448CBC35F8FF}"/>
              </a:ext>
            </a:extLst>
          </p:cNvPr>
          <p:cNvSpPr>
            <a:spLocks noGrp="1"/>
          </p:cNvSpPr>
          <p:nvPr>
            <p:ph type="title"/>
          </p:nvPr>
        </p:nvSpPr>
        <p:spPr>
          <a:xfrm>
            <a:off x="849489" y="2533650"/>
            <a:ext cx="10515600" cy="4324350"/>
          </a:xfrm>
        </p:spPr>
        <p:txBody>
          <a:bodyPr>
            <a:normAutofit fontScale="90000"/>
          </a:bodyPr>
          <a:lstStyle/>
          <a:p>
            <a:r>
              <a:rPr lang="en-GB" dirty="0"/>
              <a:t>References</a:t>
            </a:r>
            <a:br>
              <a:rPr lang="en-GB" dirty="0"/>
            </a:br>
            <a:r>
              <a:rPr lang="en-GB" sz="2000" dirty="0">
                <a:latin typeface="Arial" panose="020B0604020202020204" pitchFamily="34" charset="0"/>
                <a:cs typeface="Arial" panose="020B0604020202020204" pitchFamily="34" charset="0"/>
              </a:rPr>
              <a:t>Chan, R.Y.K. and Lau, L.B.Y. (2002), “Explaining green purchasing </a:t>
            </a:r>
            <a:r>
              <a:rPr lang="en-GB" sz="2000" dirty="0" err="1">
                <a:latin typeface="Arial" panose="020B0604020202020204" pitchFamily="34" charset="0"/>
                <a:cs typeface="Arial" panose="020B0604020202020204" pitchFamily="34" charset="0"/>
              </a:rPr>
              <a:t>behavior</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Journal of International Consumer Marketing</a:t>
            </a:r>
            <a:r>
              <a:rPr lang="en-GB" sz="2000" dirty="0">
                <a:latin typeface="Arial" panose="020B0604020202020204" pitchFamily="34" charset="0"/>
                <a:cs typeface="Arial" panose="020B0604020202020204" pitchFamily="34" charset="0"/>
              </a:rPr>
              <a:t>, Vol. 14 Nos 2/3, pp. 9-40.</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Jacoby, J.,D. Speller and C. Kohn (1974) Brand choice as a function of information load</a:t>
            </a:r>
            <a:r>
              <a:rPr lang="en-GB" sz="2000" i="1" dirty="0">
                <a:latin typeface="Arial" panose="020B0604020202020204" pitchFamily="34" charset="0"/>
                <a:cs typeface="Arial" panose="020B0604020202020204" pitchFamily="34" charset="0"/>
              </a:rPr>
              <a:t>. Journal of Marketing Research, </a:t>
            </a:r>
            <a:r>
              <a:rPr lang="en-GB" sz="2000" dirty="0">
                <a:latin typeface="Arial" panose="020B0604020202020204" pitchFamily="34" charset="0"/>
                <a:cs typeface="Arial" panose="020B0604020202020204" pitchFamily="34" charset="0"/>
              </a:rPr>
              <a:t>11, 154-65.</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err="1">
                <a:latin typeface="Arial" panose="020B0604020202020204" pitchFamily="34" charset="0"/>
                <a:cs typeface="Arial" panose="020B0604020202020204" pitchFamily="34" charset="0"/>
              </a:rPr>
              <a:t>Lastovicka</a:t>
            </a:r>
            <a:r>
              <a:rPr lang="en-GB" sz="2000" dirty="0">
                <a:latin typeface="Arial" panose="020B0604020202020204" pitchFamily="34" charset="0"/>
                <a:cs typeface="Arial" panose="020B0604020202020204" pitchFamily="34" charset="0"/>
              </a:rPr>
              <a:t>, J. L. and E. H. </a:t>
            </a:r>
            <a:r>
              <a:rPr lang="en-GB" sz="2000" dirty="0" err="1">
                <a:latin typeface="Arial" panose="020B0604020202020204" pitchFamily="34" charset="0"/>
                <a:cs typeface="Arial" panose="020B0604020202020204" pitchFamily="34" charset="0"/>
              </a:rPr>
              <a:t>Bonfield</a:t>
            </a:r>
            <a:r>
              <a:rPr lang="en-GB" sz="2000" dirty="0">
                <a:latin typeface="Arial" panose="020B0604020202020204" pitchFamily="34" charset="0"/>
                <a:cs typeface="Arial" panose="020B0604020202020204" pitchFamily="34" charset="0"/>
              </a:rPr>
              <a:t> (1982)Do consumers have brand attitudes? </a:t>
            </a:r>
            <a:r>
              <a:rPr lang="en-GB" sz="2000" i="1" dirty="0">
                <a:latin typeface="Arial" panose="020B0604020202020204" pitchFamily="34" charset="0"/>
                <a:cs typeface="Arial" panose="020B0604020202020204" pitchFamily="34" charset="0"/>
              </a:rPr>
              <a:t>Journal of Economic Psychology</a:t>
            </a:r>
            <a:r>
              <a:rPr lang="en-GB" sz="2000" dirty="0">
                <a:latin typeface="Arial" panose="020B0604020202020204" pitchFamily="34" charset="0"/>
                <a:cs typeface="Arial" panose="020B0604020202020204" pitchFamily="34" charset="0"/>
              </a:rPr>
              <a:t>, 2, 57-75.</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err="1">
                <a:latin typeface="Arial" panose="020B0604020202020204" pitchFamily="34" charset="0"/>
                <a:cs typeface="Arial" panose="020B0604020202020204" pitchFamily="34" charset="0"/>
              </a:rPr>
              <a:t>Olshavsky</a:t>
            </a:r>
            <a:r>
              <a:rPr lang="en-GB" sz="2000" dirty="0">
                <a:latin typeface="Arial" panose="020B0604020202020204" pitchFamily="34" charset="0"/>
                <a:cs typeface="Arial" panose="020B0604020202020204" pitchFamily="34" charset="0"/>
              </a:rPr>
              <a:t>, R. W. and D. H. </a:t>
            </a:r>
            <a:r>
              <a:rPr lang="en-GB" sz="2000" dirty="0" err="1">
                <a:latin typeface="Arial" panose="020B0604020202020204" pitchFamily="34" charset="0"/>
                <a:cs typeface="Arial" panose="020B0604020202020204" pitchFamily="34" charset="0"/>
              </a:rPr>
              <a:t>Granbois</a:t>
            </a:r>
            <a:r>
              <a:rPr lang="en-GB" sz="2000" dirty="0">
                <a:latin typeface="Arial" panose="020B0604020202020204" pitchFamily="34" charset="0"/>
                <a:cs typeface="Arial" panose="020B0604020202020204" pitchFamily="34" charset="0"/>
              </a:rPr>
              <a:t> (1979) Consumer decision making – fact or fiction? </a:t>
            </a:r>
            <a:r>
              <a:rPr lang="en-GB" sz="2000" i="1" dirty="0">
                <a:latin typeface="Arial" panose="020B0604020202020204" pitchFamily="34" charset="0"/>
                <a:cs typeface="Arial" panose="020B0604020202020204" pitchFamily="34" charset="0"/>
              </a:rPr>
              <a:t>Journal of consumer Research,</a:t>
            </a:r>
            <a:r>
              <a:rPr lang="en-GB" sz="2000" dirty="0">
                <a:latin typeface="Arial" panose="020B0604020202020204" pitchFamily="34" charset="0"/>
                <a:cs typeface="Arial" panose="020B0604020202020204" pitchFamily="34" charset="0"/>
              </a:rPr>
              <a:t> 6, 93-100.</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Robertson, T. S. (1976) Low commitment consumer behaviour, Journal of Advertising Research, 16, 19-24.</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err="1">
                <a:latin typeface="Arial" panose="020B0604020202020204" pitchFamily="34" charset="0"/>
                <a:cs typeface="Arial" panose="020B0604020202020204" pitchFamily="34" charset="0"/>
              </a:rPr>
              <a:t>Ramayah</a:t>
            </a:r>
            <a:r>
              <a:rPr lang="en-GB" sz="2000" dirty="0">
                <a:latin typeface="Arial" panose="020B0604020202020204" pitchFamily="34" charset="0"/>
                <a:cs typeface="Arial" panose="020B0604020202020204" pitchFamily="34" charset="0"/>
              </a:rPr>
              <a:t>, T., </a:t>
            </a:r>
            <a:r>
              <a:rPr lang="en-GB" sz="2000" dirty="0" err="1">
                <a:latin typeface="Arial" panose="020B0604020202020204" pitchFamily="34" charset="0"/>
                <a:cs typeface="Arial" panose="020B0604020202020204" pitchFamily="34" charset="0"/>
              </a:rPr>
              <a:t>Nasurdin</a:t>
            </a:r>
            <a:r>
              <a:rPr lang="en-GB" sz="2000" dirty="0">
                <a:latin typeface="Arial" panose="020B0604020202020204" pitchFamily="34" charset="0"/>
                <a:cs typeface="Arial" panose="020B0604020202020204" pitchFamily="34" charset="0"/>
              </a:rPr>
              <a:t>, M.A., </a:t>
            </a:r>
            <a:r>
              <a:rPr lang="en-GB" sz="2000" dirty="0" err="1">
                <a:latin typeface="Arial" panose="020B0604020202020204" pitchFamily="34" charset="0"/>
                <a:cs typeface="Arial" panose="020B0604020202020204" pitchFamily="34" charset="0"/>
              </a:rPr>
              <a:t>Mohd</a:t>
            </a:r>
            <a:r>
              <a:rPr lang="en-GB" sz="2000" dirty="0">
                <a:latin typeface="Arial" panose="020B0604020202020204" pitchFamily="34" charset="0"/>
                <a:cs typeface="Arial" panose="020B0604020202020204" pitchFamily="34" charset="0"/>
              </a:rPr>
              <a:t>, N., Noor, M.N. and Sin, Q.B. (2004), “The relationship between belief, attitude, subjective norm, and </a:t>
            </a:r>
            <a:r>
              <a:rPr lang="en-GB" sz="2000" dirty="0" err="1">
                <a:latin typeface="Arial" panose="020B0604020202020204" pitchFamily="34" charset="0"/>
                <a:cs typeface="Arial" panose="020B0604020202020204" pitchFamily="34" charset="0"/>
              </a:rPr>
              <a:t>behavior</a:t>
            </a:r>
            <a:r>
              <a:rPr lang="en-GB" sz="2000" dirty="0">
                <a:latin typeface="Arial" panose="020B0604020202020204" pitchFamily="34" charset="0"/>
                <a:cs typeface="Arial" panose="020B0604020202020204" pitchFamily="34" charset="0"/>
              </a:rPr>
              <a:t> towards infant food formula selection: the views of the Malaysian mothers”, Gadjah </a:t>
            </a:r>
            <a:r>
              <a:rPr lang="en-GB" sz="2000" i="1" dirty="0" err="1">
                <a:latin typeface="Arial" panose="020B0604020202020204" pitchFamily="34" charset="0"/>
                <a:cs typeface="Arial" panose="020B0604020202020204" pitchFamily="34" charset="0"/>
              </a:rPr>
              <a:t>Mada</a:t>
            </a:r>
            <a:r>
              <a:rPr lang="en-GB" sz="2000" i="1" dirty="0">
                <a:latin typeface="Arial" panose="020B0604020202020204" pitchFamily="34" charset="0"/>
                <a:cs typeface="Arial" panose="020B0604020202020204" pitchFamily="34" charset="0"/>
              </a:rPr>
              <a:t> International Journal of Business, </a:t>
            </a:r>
            <a:r>
              <a:rPr lang="en-GB" sz="2000" dirty="0">
                <a:latin typeface="Arial" panose="020B0604020202020204" pitchFamily="34" charset="0"/>
                <a:cs typeface="Arial" panose="020B0604020202020204" pitchFamily="34" charset="0"/>
              </a:rPr>
              <a:t>Vol. 6 No. 3, pp. 405-418.</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br>
              <a:rPr lang="en-GB" sz="1200" dirty="0"/>
            </a:br>
            <a:br>
              <a:rPr lang="en-GB" sz="1200" dirty="0"/>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75762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3ABAAE-9446-45E8-88D1-41AB0B04BF67}"/>
              </a:ext>
            </a:extLst>
          </p:cNvPr>
          <p:cNvSpPr>
            <a:spLocks noGrp="1"/>
          </p:cNvSpPr>
          <p:nvPr>
            <p:ph type="title"/>
          </p:nvPr>
        </p:nvSpPr>
        <p:spPr>
          <a:xfrm>
            <a:off x="838200" y="365125"/>
            <a:ext cx="10515600" cy="6321425"/>
          </a:xfrm>
        </p:spPr>
        <p:txBody>
          <a:bodyPr>
            <a:normAutofit fontScale="90000"/>
          </a:bodyPr>
          <a:lstStyle/>
          <a:p>
            <a:r>
              <a:rPr lang="en-GB" sz="3200" b="1" dirty="0"/>
              <a:t>References</a:t>
            </a:r>
            <a:br>
              <a:rPr lang="en-GB" sz="3200" b="1" dirty="0"/>
            </a:br>
            <a:br>
              <a:rPr lang="en-GB" sz="3200" b="1" dirty="0"/>
            </a:br>
            <a:r>
              <a:rPr lang="en-GB" sz="2700" dirty="0">
                <a:latin typeface="Arial" panose="020B0604020202020204" pitchFamily="34" charset="0"/>
                <a:cs typeface="Arial" panose="020B0604020202020204" pitchFamily="34" charset="0"/>
              </a:rPr>
              <a:t>Shukla, P. and </a:t>
            </a:r>
            <a:r>
              <a:rPr lang="en-GB" sz="2700" dirty="0" err="1">
                <a:latin typeface="Arial" panose="020B0604020202020204" pitchFamily="34" charset="0"/>
                <a:cs typeface="Arial" panose="020B0604020202020204" pitchFamily="34" charset="0"/>
              </a:rPr>
              <a:t>Purani</a:t>
            </a:r>
            <a:r>
              <a:rPr lang="en-GB" sz="2700" dirty="0">
                <a:latin typeface="Arial" panose="020B0604020202020204" pitchFamily="34" charset="0"/>
                <a:cs typeface="Arial" panose="020B0604020202020204" pitchFamily="34" charset="0"/>
              </a:rPr>
              <a:t>, K. (2012), “Comparing the importance of luxury value perceptions in cross-national contexts”, </a:t>
            </a:r>
            <a:r>
              <a:rPr lang="en-GB" sz="2700" i="1" dirty="0">
                <a:latin typeface="Arial" panose="020B0604020202020204" pitchFamily="34" charset="0"/>
                <a:cs typeface="Arial" panose="020B0604020202020204" pitchFamily="34" charset="0"/>
              </a:rPr>
              <a:t>Journal of Business Research, </a:t>
            </a:r>
            <a:r>
              <a:rPr lang="en-GB" sz="2700" dirty="0">
                <a:latin typeface="Arial" panose="020B0604020202020204" pitchFamily="34" charset="0"/>
                <a:cs typeface="Arial" panose="020B0604020202020204" pitchFamily="34" charset="0"/>
              </a:rPr>
              <a:t>Vol. 65 No. 10, pp. 1417-1424</a:t>
            </a: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Summers, T.A., Belleau, B.D. and Xu, Y. (2006), “Prediction purchase intention of a controversial luxury apparel product”,</a:t>
            </a:r>
            <a:r>
              <a:rPr lang="en-GB" sz="2700" i="1" dirty="0">
                <a:latin typeface="Arial" panose="020B0604020202020204" pitchFamily="34" charset="0"/>
                <a:cs typeface="Arial" panose="020B0604020202020204" pitchFamily="34" charset="0"/>
              </a:rPr>
              <a:t> Journal of Fashion Marketing and Management</a:t>
            </a:r>
            <a:r>
              <a:rPr lang="en-GB" sz="2700" dirty="0">
                <a:latin typeface="Arial" panose="020B0604020202020204" pitchFamily="34" charset="0"/>
                <a:cs typeface="Arial" panose="020B0604020202020204" pitchFamily="34" charset="0"/>
              </a:rPr>
              <a:t>, Vol. 10 No. 4, pp. 405-419.</a:t>
            </a: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V. (2019). The Psychology Behind Why People Buy Luxury Goods. Retrieved from </a:t>
            </a:r>
            <a:r>
              <a:rPr lang="en-GB" sz="2700" dirty="0">
                <a:latin typeface="Arial" panose="020B0604020202020204" pitchFamily="34" charset="0"/>
                <a:cs typeface="Arial" panose="020B0604020202020204" pitchFamily="34" charset="0"/>
                <a:hlinkClick r:id="rId2"/>
              </a:rPr>
              <a:t>https://www.investopedia.com/articles/personal-finance/091115/psychology-behind-why-people-buy-luxury-goods.asp</a:t>
            </a: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What is luxury?. (2010). Retrieved from </a:t>
            </a:r>
            <a:r>
              <a:rPr lang="en-GB" sz="2700" dirty="0">
                <a:latin typeface="Arial" panose="020B0604020202020204" pitchFamily="34" charset="0"/>
                <a:cs typeface="Arial" panose="020B0604020202020204" pitchFamily="34" charset="0"/>
                <a:hlinkClick r:id="rId3"/>
              </a:rPr>
              <a:t>http://www.pauravshukla.com/what-is-luxury</a:t>
            </a: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Xu, Y., Summers, T. and Belleau, B.D. (2004), “Who buys American alligator? Predicting purchase intention of a controversial product”, </a:t>
            </a:r>
            <a:r>
              <a:rPr lang="en-GB" sz="2700" i="1" dirty="0">
                <a:latin typeface="Arial" panose="020B0604020202020204" pitchFamily="34" charset="0"/>
                <a:cs typeface="Arial" panose="020B0604020202020204" pitchFamily="34" charset="0"/>
              </a:rPr>
              <a:t>Journal of Business Research</a:t>
            </a:r>
            <a:r>
              <a:rPr lang="en-GB" sz="2700" dirty="0">
                <a:latin typeface="Arial" panose="020B0604020202020204" pitchFamily="34" charset="0"/>
                <a:cs typeface="Arial" panose="020B0604020202020204" pitchFamily="34" charset="0"/>
              </a:rPr>
              <a:t>, Vol. 57 No. 10, pp. 1189-1198.</a:t>
            </a:r>
            <a:br>
              <a:rPr lang="en-GB" sz="3200" b="1" dirty="0"/>
            </a:br>
            <a:endParaRPr lang="en-GB" sz="3200" b="1" dirty="0"/>
          </a:p>
        </p:txBody>
      </p:sp>
    </p:spTree>
    <p:extLst>
      <p:ext uri="{BB962C8B-B14F-4D97-AF65-F5344CB8AC3E}">
        <p14:creationId xmlns:p14="http://schemas.microsoft.com/office/powerpoint/2010/main" val="5024137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808</Words>
  <Application>Microsoft Office PowerPoint</Application>
  <PresentationFormat>Widescreen</PresentationFormat>
  <Paragraphs>33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Algerian</vt:lpstr>
      <vt:lpstr>Arial</vt:lpstr>
      <vt:lpstr>Calibri</vt:lpstr>
      <vt:lpstr>Calibri Light</vt:lpstr>
      <vt:lpstr>Office Theme</vt:lpstr>
      <vt:lpstr>Consumers attitudes towards luxury brands Lyndsey Ferrier ID-1706479</vt:lpstr>
      <vt:lpstr>INTRODUCTION</vt:lpstr>
      <vt:lpstr>Introduction</vt:lpstr>
      <vt:lpstr>Rationale </vt:lpstr>
      <vt:lpstr>AIM</vt:lpstr>
      <vt:lpstr>Method A questionnaire was published over the internet using google forms. This was not a controlled study as random people were asked to filled out the questionnaire, and the researcher had no control who completed the questionnaires. Consent was gained once the participant started to fill out the questionnaire. A debrief form was attached to the questionnaire giving the participants a overview of what the researcher was trying to find out. Participants There was a total of 114 participants,  97% female 3% male. 56% aged between 18-30 28% aged between 31- 40 16%  aged 41+ Materials A questionnaire which consisted of four questions, each question had the option of answering A-E from strongly disagree to strongly agree. The scores were added by giving one point to each of the boxes answered e.g 1 point for A,5 points for E, they were then  totalled at the end for each questionnaire. Procedure To enable the researcher to carry out any investigation, first an ethics form was completed . A questionnaire was created via google forms and published via the internet. Once enough participants completed the questionnaire, google forms was closed and data was then analysed. A number of different graphs were created to show any findings. </vt:lpstr>
      <vt:lpstr>RESULTS</vt:lpstr>
      <vt:lpstr>Results</vt:lpstr>
      <vt:lpstr>Results</vt:lpstr>
      <vt:lpstr>Results</vt:lpstr>
      <vt:lpstr>Results suggest that there are a number of mixed findings amongst participants. A large percentage of participants 62% indicated that luxury brands were not important to them. However 31% of participants thought that buying luxury items were important to them. However only 16% of participants actually bought luxury items.</vt:lpstr>
      <vt:lpstr>Discussion This research was carried out to see consumers attitude's towards luxury brands. The results from this study didn’t support other researchers that have been mentioned, in fact the results indicated the opposite. There were a number of limitation throughout this research. Although the sample size was large, 97% of them were female therefore this can not be generalized between gender. The questions that was published could have been more precise. Also more in-depth demographic questions could have been asked e.g income. More research is need to strengthen this study as a study by Chan and Lau (2002)that looked the Chinese culture, which is collectivistic in nature, found that subjective norms  have a much greater impact than attitude. In many other studies, subjective norm has also been found to be a signiﬁcant predictor of purchase intention (Ramayah et al., 2004), Summers et al., 2006; Zhang et al., 2007; Xu et al., 2004). A study by Shukla and Purani (2012), conducted in a cross-national context, also revealed that Indians are strongly inﬂuenced by others in their societies.</vt:lpstr>
      <vt:lpstr>References Chan, R.Y.K. and Lau, L.B.Y. (2002), “Explaining green purchasing behavior”, Journal of International Consumer Marketing, Vol. 14 Nos 2/3, pp. 9-40.  Jacoby, J.,D. Speller and C. Kohn (1974) Brand choice as a function of information load. Journal of Marketing Research, 11, 154-65.  Lastovicka, J. L. and E. H. Bonfield (1982)Do consumers have brand attitudes? Journal of Economic Psychology, 2, 57-75.  Olshavsky, R. W. and D. H. Granbois (1979) Consumer decision making – fact or fiction? Journal of consumer Research, 6, 93-100.  Robertson, T. S. (1976) Low commitment consumer behaviour, Journal of Advertising Research, 16, 19-24.  Ramayah, T., Nasurdin, M.A., Mohd, N., Noor, M.N. and Sin, Q.B. (2004), “The relationship between belief, attitude, subjective norm, and behavior towards infant food formula selection: the views of the Malaysian mothers”, Gadjah Mada International Journal of Business, Vol. 6 No. 3, pp. 405-418.               .      </vt:lpstr>
      <vt:lpstr>References  Shukla, P. and Purani, K. (2012), “Comparing the importance of luxury value perceptions in cross-national contexts”, Journal of Business Research, Vol. 65 No. 10, pp. 1417-1424  Summers, T.A., Belleau, B.D. and Xu, Y. (2006), “Prediction purchase intention of a controversial luxury apparel product”, Journal of Fashion Marketing and Management, Vol. 10 No. 4, pp. 405-419.  V. (2019). The Psychology Behind Why People Buy Luxury Goods. Retrieved from https://www.investopedia.com/articles/personal-finance/091115/psychology-behind-why-people-buy-luxury-goods.asp  What is luxury?. (2010). Retrieved from http://www.pauravshukla.com/what-is-luxury  Xu, Y., Summers, T. and Belleau, B.D. (2004), “Who buys American alligator? Predicting purchase intention of a controversial product”, Journal of Business Research, Vol. 57 No. 10, pp. 1189-1198.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lyndsey ferrier</dc:creator>
  <cp:lastModifiedBy>lyndsey ferrier</cp:lastModifiedBy>
  <cp:revision>32</cp:revision>
  <dcterms:created xsi:type="dcterms:W3CDTF">2019-04-25T03:40:19Z</dcterms:created>
  <dcterms:modified xsi:type="dcterms:W3CDTF">2019-05-01T19:16:50Z</dcterms:modified>
</cp:coreProperties>
</file>