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1"/>
  </p:notesMasterIdLst>
  <p:sldIdLst>
    <p:sldId id="256" r:id="rId5"/>
    <p:sldId id="281" r:id="rId6"/>
    <p:sldId id="303" r:id="rId7"/>
    <p:sldId id="304" r:id="rId8"/>
    <p:sldId id="305" r:id="rId9"/>
    <p:sldId id="306" r:id="rId10"/>
    <p:sldId id="307" r:id="rId11"/>
    <p:sldId id="308" r:id="rId12"/>
    <p:sldId id="309" r:id="rId13"/>
    <p:sldId id="310" r:id="rId14"/>
    <p:sldId id="311" r:id="rId15"/>
    <p:sldId id="312" r:id="rId16"/>
    <p:sldId id="313" r:id="rId17"/>
    <p:sldId id="314" r:id="rId18"/>
    <p:sldId id="315" r:id="rId19"/>
    <p:sldId id="316" r:id="rId20"/>
    <p:sldId id="317" r:id="rId21"/>
    <p:sldId id="318" r:id="rId22"/>
    <p:sldId id="319" r:id="rId23"/>
    <p:sldId id="320" r:id="rId24"/>
    <p:sldId id="321" r:id="rId25"/>
    <p:sldId id="322" r:id="rId26"/>
    <p:sldId id="323" r:id="rId27"/>
    <p:sldId id="324" r:id="rId28"/>
    <p:sldId id="325" r:id="rId29"/>
    <p:sldId id="326" r:id="rId30"/>
    <p:sldId id="327" r:id="rId31"/>
    <p:sldId id="331" r:id="rId32"/>
    <p:sldId id="332" r:id="rId33"/>
    <p:sldId id="333" r:id="rId34"/>
    <p:sldId id="334" r:id="rId35"/>
    <p:sldId id="338" r:id="rId36"/>
    <p:sldId id="339" r:id="rId37"/>
    <p:sldId id="340" r:id="rId38"/>
    <p:sldId id="345" r:id="rId39"/>
    <p:sldId id="346"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a Brychan" initials="AB" lastIdx="7" clrIdx="1">
    <p:extLst>
      <p:ext uri="{19B8F6BF-5375-455C-9EA6-DF929625EA0E}">
        <p15:presenceInfo xmlns:p15="http://schemas.microsoft.com/office/powerpoint/2012/main" userId="S-1-5-21-809251214-2178901256-4152538893-5026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FA7425-E8A0-A140-BA6D-51AB4F10B16E}" v="14" dt="2019-11-19T12:02:38.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80075" autoAdjust="0"/>
  </p:normalViewPr>
  <p:slideViewPr>
    <p:cSldViewPr snapToGrid="0" snapToObjects="1">
      <p:cViewPr varScale="1">
        <p:scale>
          <a:sx n="73" d="100"/>
          <a:sy n="73" d="100"/>
        </p:scale>
        <p:origin x="1302" y="3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commentAuthors" Target="commentAuthors.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4/27/2020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mtClean="0"/>
              <a:t>I am aware that you may have come across some of the clips in this</a:t>
            </a:r>
            <a:r>
              <a:rPr lang="en-GB" baseline="0" smtClean="0"/>
              <a:t> PowerPoint in Year one but the focus of your attention will now have developed.</a:t>
            </a:r>
            <a:endParaRPr lang="en-GB" smtClean="0"/>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956552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3758162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37931725" indent="-37474525">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2A3CDDA-2809-41C8-AA68-8390E8ED50B6}" type="slidenum">
              <a:rPr lang="en-GB" altLang="en-US" smtClean="0"/>
              <a:pPr>
                <a:spcBef>
                  <a:spcPct val="0"/>
                </a:spcBef>
              </a:pPr>
              <a:t>29</a:t>
            </a:fld>
            <a:endParaRPr lang="en-GB" altLang="en-US" smtClean="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8594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37931725" indent="-37474525">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D0A4EE4-F061-4B4D-B9D6-69656F305F89}" type="slidenum">
              <a:rPr lang="en-GB" altLang="en-US" smtClean="0"/>
              <a:pPr>
                <a:spcBef>
                  <a:spcPct val="0"/>
                </a:spcBef>
              </a:pPr>
              <a:t>30</a:t>
            </a:fld>
            <a:endParaRPr lang="en-GB" altLang="en-US" smtClean="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Behaviourist approaches may ‘work’ in the short term – but in the long term what messages do they send out to children – that learning is done to them, that end product is more important than process, that the teacher has all the answers and that the pupil is inferior………..none of these understandings of learning are positive for future life-long learners…. Or support the Welsh skills curriculum. </a:t>
            </a:r>
          </a:p>
          <a:p>
            <a:pPr eaLnBrk="1" hangingPunct="1"/>
            <a:endParaRPr lang="en-GB" altLang="en-US" smtClean="0">
              <a:latin typeface="Arial" panose="020B0604020202020204" pitchFamily="34" charset="0"/>
              <a:cs typeface="Arial" panose="020B0604020202020204" pitchFamily="34" charset="0"/>
            </a:endParaRPr>
          </a:p>
          <a:p>
            <a:pPr eaLnBrk="1" hangingPunct="1"/>
            <a:r>
              <a:rPr lang="en-GB" altLang="en-US" smtClean="0">
                <a:latin typeface="Arial" panose="020B0604020202020204" pitchFamily="34" charset="0"/>
                <a:cs typeface="Arial" panose="020B0604020202020204" pitchFamily="34" charset="0"/>
              </a:rPr>
              <a:t>Research shows that even though (new and early career) teachers understand that social constructivism is the dominant theory for children’s learning they will still adopt behaviourist teaching approaches, often unreflectively. </a:t>
            </a:r>
          </a:p>
        </p:txBody>
      </p:sp>
    </p:spTree>
    <p:extLst>
      <p:ext uri="{BB962C8B-B14F-4D97-AF65-F5344CB8AC3E}">
        <p14:creationId xmlns:p14="http://schemas.microsoft.com/office/powerpoint/2010/main" val="2423673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37931725" indent="-37474525">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A7A6F35-32E2-489A-8829-F5672AF2F411}" type="slidenum">
              <a:rPr lang="en-GB" altLang="en-US" smtClean="0"/>
              <a:pPr>
                <a:spcBef>
                  <a:spcPct val="0"/>
                </a:spcBef>
              </a:pPr>
              <a:t>33</a:t>
            </a:fld>
            <a:endParaRPr lang="en-GB" altLang="en-US" smtClean="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Do some examples of movements</a:t>
            </a:r>
          </a:p>
          <a:p>
            <a:pPr eaLnBrk="1" hangingPunct="1"/>
            <a:r>
              <a:rPr lang="en-GB" altLang="en-US" smtClean="0">
                <a:latin typeface="Arial" panose="020B0604020202020204" pitchFamily="34" charset="0"/>
                <a:cs typeface="Arial" panose="020B0604020202020204" pitchFamily="34" charset="0"/>
              </a:rPr>
              <a:t>But it maybe that this has gained followers because it gets the blood circulating, is different and breaks up the school day, possibly re focusing children’s attention…. </a:t>
            </a:r>
          </a:p>
        </p:txBody>
      </p:sp>
    </p:spTree>
    <p:extLst>
      <p:ext uri="{BB962C8B-B14F-4D97-AF65-F5344CB8AC3E}">
        <p14:creationId xmlns:p14="http://schemas.microsoft.com/office/powerpoint/2010/main" val="687047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37931725" indent="-37474525">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F0192BB-F6FE-4404-8A83-640B1BA1C87A}" type="slidenum">
              <a:rPr lang="en-GB" altLang="en-US" smtClean="0"/>
              <a:pPr>
                <a:spcBef>
                  <a:spcPct val="0"/>
                </a:spcBef>
              </a:pPr>
              <a:t>34</a:t>
            </a:fld>
            <a:endParaRPr lang="en-GB" alt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So actually we may prefer to learn in certain ways but these are not clear cut either – or pathways but interconnected mechanisms within the brain. It may be that we need different mechanisms for different learning, at  different times.</a:t>
            </a:r>
          </a:p>
        </p:txBody>
      </p:sp>
    </p:spTree>
    <p:extLst>
      <p:ext uri="{BB962C8B-B14F-4D97-AF65-F5344CB8AC3E}">
        <p14:creationId xmlns:p14="http://schemas.microsoft.com/office/powerpoint/2010/main" val="31993836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4/27/2020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extLst>
      <p:ext uri="{BB962C8B-B14F-4D97-AF65-F5344CB8AC3E}">
        <p14:creationId xmlns:p14="http://schemas.microsoft.com/office/powerpoint/2010/main" val="1559897096"/>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4/27/2020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extLst>
      <p:ext uri="{BB962C8B-B14F-4D97-AF65-F5344CB8AC3E}">
        <p14:creationId xmlns:p14="http://schemas.microsoft.com/office/powerpoint/2010/main" val="1037632578"/>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4/27/2020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KYDYzR-ZWRQ"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hyperlink" Target="http://www.youtube.com/watch?v=Xa59prZC5gA"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hyperlink" Target="http://www.youtube.com/watch?v=4mfIYp_Y9Zk"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http://learning.gov.wales/resources/learningpacks/mep/special-educational-needs-and-inclusion/impact-of-the-environment/maslows-theory-of-motivation/?skip=1&amp;lang=cy" TargetMode="External"/><Relationship Id="rId2" Type="http://schemas.openxmlformats.org/officeDocument/2006/relationships/image" Target="../media/image15.png"/><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www.learning-solutions.co.uk/braingym2.php"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oXZqR_Q7jMs" TargetMode="Externa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2553" y="558578"/>
            <a:ext cx="7289075" cy="2062103"/>
          </a:xfrm>
          <a:prstGeom prst="rect">
            <a:avLst/>
          </a:prstGeom>
        </p:spPr>
        <p:txBody>
          <a:bodyPr wrap="square">
            <a:spAutoFit/>
          </a:bodyPr>
          <a:lstStyle/>
          <a:p>
            <a:pPr algn="ctr"/>
            <a:r>
              <a:rPr lang="en-GB" sz="3200" dirty="0" smtClean="0"/>
              <a:t>Why are there so many approaches to learning? </a:t>
            </a:r>
          </a:p>
          <a:p>
            <a:pPr algn="ctr"/>
            <a:r>
              <a:rPr lang="en-GB" sz="3200" dirty="0" smtClean="0"/>
              <a:t>ECAD5009/C</a:t>
            </a:r>
          </a:p>
          <a:p>
            <a:pPr algn="ctr"/>
            <a:r>
              <a:rPr lang="en-GB" sz="3200" dirty="0" smtClean="0"/>
              <a:t>Session 8</a:t>
            </a:r>
            <a:endParaRPr lang="en-GB" sz="3200" dirty="0"/>
          </a:p>
        </p:txBody>
      </p:sp>
      <p:pic>
        <p:nvPicPr>
          <p:cNvPr id="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52524" y="2688173"/>
            <a:ext cx="6979104" cy="2946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59895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3325" y="295093"/>
            <a:ext cx="8255725" cy="1470025"/>
          </a:xfrm>
        </p:spPr>
        <p:txBody>
          <a:bodyPr>
            <a:normAutofit fontScale="90000"/>
          </a:bodyPr>
          <a:lstStyle/>
          <a:p>
            <a:r>
              <a:rPr lang="en-US" dirty="0">
                <a:solidFill>
                  <a:srgbClr val="00B0F0"/>
                </a:solidFill>
              </a:rPr>
              <a:t>Before we consider why there are so many learning theories, let’s </a:t>
            </a:r>
            <a:r>
              <a:rPr lang="en-US" dirty="0" smtClean="0">
                <a:solidFill>
                  <a:srgbClr val="00B0F0"/>
                </a:solidFill>
              </a:rPr>
              <a:t>re- </a:t>
            </a:r>
            <a:r>
              <a:rPr lang="en-US" dirty="0">
                <a:solidFill>
                  <a:srgbClr val="00B0F0"/>
                </a:solidFill>
              </a:rPr>
              <a:t>cap</a:t>
            </a:r>
            <a:r>
              <a:rPr lang="en-US" sz="2800" dirty="0"/>
              <a:t>…(you may skip the ones you are familiar with)</a:t>
            </a:r>
            <a:endParaRPr lang="en-GB" dirty="0"/>
          </a:p>
        </p:txBody>
      </p:sp>
      <p:sp>
        <p:nvSpPr>
          <p:cNvPr id="3" name="Subtitle 2"/>
          <p:cNvSpPr>
            <a:spLocks noGrp="1"/>
          </p:cNvSpPr>
          <p:nvPr>
            <p:ph type="subTitle" idx="1"/>
          </p:nvPr>
        </p:nvSpPr>
        <p:spPr/>
        <p:txBody>
          <a:bodyPr/>
          <a:lstStyle/>
          <a:p>
            <a:endParaRPr lang="en-GB" dirty="0"/>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98613" y="2251847"/>
            <a:ext cx="6348412" cy="3167062"/>
          </a:xfrm>
        </p:spPr>
      </p:pic>
    </p:spTree>
    <p:extLst>
      <p:ext uri="{BB962C8B-B14F-4D97-AF65-F5344CB8AC3E}">
        <p14:creationId xmlns:p14="http://schemas.microsoft.com/office/powerpoint/2010/main" val="218943246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solidFill>
                  <a:srgbClr val="00B0F0"/>
                </a:solidFill>
              </a:rPr>
              <a:t>Learning &amp; knowing</a:t>
            </a:r>
            <a:endParaRPr lang="en-GB" dirty="0">
              <a:solidFill>
                <a:srgbClr val="00B0F0"/>
              </a:solidFill>
            </a:endParaRPr>
          </a:p>
        </p:txBody>
      </p:sp>
      <p:sp>
        <p:nvSpPr>
          <p:cNvPr id="5" name="Rectangle 3">
            <a:extLst>
              <a:ext uri="{FF2B5EF4-FFF2-40B4-BE49-F238E27FC236}">
                <a16:creationId xmlns:a16="http://schemas.microsoft.com/office/drawing/2014/main" id="{8B758C24-F5A7-684E-98A3-EDD5F99FE268}"/>
              </a:ext>
            </a:extLst>
          </p:cNvPr>
          <p:cNvSpPr txBox="1">
            <a:spLocks noChangeArrowheads="1"/>
          </p:cNvSpPr>
          <p:nvPr/>
        </p:nvSpPr>
        <p:spPr>
          <a:xfrm>
            <a:off x="679269" y="1690689"/>
            <a:ext cx="7909559" cy="3881437"/>
          </a:xfrm>
          <a:prstGeom prst="rect">
            <a:avLst/>
          </a:prstGeom>
        </p:spPr>
        <p:txBody>
          <a:bodyPr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altLang="en-US" sz="2600" dirty="0" smtClean="0">
                <a:solidFill>
                  <a:schemeClr val="tx1">
                    <a:lumMod val="75000"/>
                    <a:lumOff val="25000"/>
                  </a:schemeClr>
                </a:solidFill>
              </a:rPr>
              <a:t>Do humans learn </a:t>
            </a:r>
            <a:r>
              <a:rPr lang="en-GB" altLang="en-US" sz="2600" u="sng" dirty="0" smtClean="0">
                <a:solidFill>
                  <a:schemeClr val="tx1">
                    <a:lumMod val="75000"/>
                    <a:lumOff val="25000"/>
                  </a:schemeClr>
                </a:solidFill>
              </a:rPr>
              <a:t>all</a:t>
            </a:r>
            <a:r>
              <a:rPr lang="en-GB" altLang="en-US" sz="2600" dirty="0" smtClean="0">
                <a:solidFill>
                  <a:schemeClr val="tx1">
                    <a:lumMod val="75000"/>
                    <a:lumOff val="25000"/>
                  </a:schemeClr>
                </a:solidFill>
              </a:rPr>
              <a:t> that they know?</a:t>
            </a:r>
          </a:p>
          <a:p>
            <a:pPr>
              <a:defRPr/>
            </a:pPr>
            <a:r>
              <a:rPr lang="en-GB" altLang="en-US" sz="2600" dirty="0" smtClean="0">
                <a:solidFill>
                  <a:schemeClr val="tx1">
                    <a:lumMod val="75000"/>
                    <a:lumOff val="25000"/>
                  </a:schemeClr>
                </a:solidFill>
              </a:rPr>
              <a:t>How do we come to know things?</a:t>
            </a:r>
          </a:p>
          <a:p>
            <a:pPr>
              <a:defRPr/>
            </a:pPr>
            <a:r>
              <a:rPr lang="en-GB" altLang="en-US" sz="2600" dirty="0" smtClean="0">
                <a:solidFill>
                  <a:schemeClr val="tx1">
                    <a:lumMod val="75000"/>
                    <a:lumOff val="25000"/>
                  </a:schemeClr>
                </a:solidFill>
              </a:rPr>
              <a:t>Is all learning the same?</a:t>
            </a:r>
          </a:p>
          <a:p>
            <a:pPr>
              <a:defRPr/>
            </a:pPr>
            <a:r>
              <a:rPr lang="en-GB" altLang="en-US" sz="2600" dirty="0" smtClean="0">
                <a:solidFill>
                  <a:schemeClr val="tx1">
                    <a:lumMod val="75000"/>
                    <a:lumOff val="25000"/>
                  </a:schemeClr>
                </a:solidFill>
              </a:rPr>
              <a:t>Do we learn in different ways?</a:t>
            </a:r>
          </a:p>
          <a:p>
            <a:pPr>
              <a:defRPr/>
            </a:pPr>
            <a:endParaRPr lang="en-GB" altLang="en-US" sz="2600" dirty="0" smtClean="0">
              <a:solidFill>
                <a:schemeClr val="tx1">
                  <a:lumMod val="75000"/>
                  <a:lumOff val="25000"/>
                </a:schemeClr>
              </a:solidFill>
            </a:endParaRPr>
          </a:p>
          <a:p>
            <a:pPr>
              <a:defRPr/>
            </a:pPr>
            <a:r>
              <a:rPr lang="en-GB" altLang="en-US" sz="2600" dirty="0" smtClean="0">
                <a:solidFill>
                  <a:schemeClr val="tx1">
                    <a:lumMod val="75000"/>
                    <a:lumOff val="25000"/>
                  </a:schemeClr>
                </a:solidFill>
              </a:rPr>
              <a:t>Facts – content: I know that…</a:t>
            </a:r>
          </a:p>
          <a:p>
            <a:pPr>
              <a:defRPr/>
            </a:pPr>
            <a:r>
              <a:rPr lang="en-GB" altLang="en-US" sz="2600" dirty="0" smtClean="0">
                <a:solidFill>
                  <a:schemeClr val="tx1">
                    <a:lumMod val="75000"/>
                    <a:lumOff val="25000"/>
                  </a:schemeClr>
                </a:solidFill>
              </a:rPr>
              <a:t>Opinions – ideas: I think that…</a:t>
            </a:r>
          </a:p>
          <a:p>
            <a:pPr>
              <a:defRPr/>
            </a:pPr>
            <a:r>
              <a:rPr lang="en-GB" altLang="en-US" sz="2600" dirty="0" smtClean="0">
                <a:solidFill>
                  <a:schemeClr val="tx1">
                    <a:lumMod val="75000"/>
                    <a:lumOff val="25000"/>
                  </a:schemeClr>
                </a:solidFill>
              </a:rPr>
              <a:t>Social position: this is my friend, this is my teacher </a:t>
            </a:r>
          </a:p>
          <a:p>
            <a:pPr>
              <a:defRPr/>
            </a:pPr>
            <a:r>
              <a:rPr lang="en-GB" altLang="en-US" sz="2600" dirty="0" smtClean="0">
                <a:solidFill>
                  <a:schemeClr val="tx1">
                    <a:lumMod val="75000"/>
                    <a:lumOff val="25000"/>
                  </a:schemeClr>
                </a:solidFill>
              </a:rPr>
              <a:t>Emotions: I feel sad, I am angry </a:t>
            </a:r>
          </a:p>
          <a:p>
            <a:pPr>
              <a:defRPr/>
            </a:pPr>
            <a:r>
              <a:rPr lang="en-GB" altLang="en-US" sz="2600" dirty="0" smtClean="0">
                <a:solidFill>
                  <a:schemeClr val="tx1">
                    <a:lumMod val="75000"/>
                    <a:lumOff val="25000"/>
                  </a:schemeClr>
                </a:solidFill>
              </a:rPr>
              <a:t>Self image: I am a good pupil, I am a naughty girl</a:t>
            </a:r>
          </a:p>
          <a:p>
            <a:pPr>
              <a:buFont typeface="Wingdings" pitchFamily="2" charset="2"/>
              <a:buNone/>
              <a:defRPr/>
            </a:pPr>
            <a:endParaRPr lang="en-GB" altLang="en-US" sz="2600" dirty="0">
              <a:solidFill>
                <a:schemeClr val="tx1">
                  <a:lumMod val="75000"/>
                  <a:lumOff val="25000"/>
                </a:schemeClr>
              </a:solidFill>
            </a:endParaRPr>
          </a:p>
        </p:txBody>
      </p:sp>
      <p:pic>
        <p:nvPicPr>
          <p:cNvPr id="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58047" y="2220686"/>
            <a:ext cx="3581400" cy="1482725"/>
          </a:xfrm>
          <a:prstGeom prst="rect">
            <a:avLst/>
          </a:prstGeom>
          <a:noFill/>
          <a:ln>
            <a:noFill/>
          </a:ln>
          <a:extLst>
            <a:ext uri="{909E8E84-426E-40DD-AFC4-6F175D3DCCD1}">
              <a14:hiddenFill xmlns:a14="http://schemas.microsoft.com/office/drawing/2010/main">
                <a:solidFill>
                  <a:srgbClr val="FFFFFF">
                    <a:alpha val="34901"/>
                  </a:srgbClr>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38030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6468" y="445317"/>
            <a:ext cx="7772400" cy="1470025"/>
          </a:xfrm>
        </p:spPr>
        <p:txBody>
          <a:bodyPr/>
          <a:lstStyle/>
          <a:p>
            <a:r>
              <a:rPr lang="en-GB" dirty="0" smtClean="0">
                <a:solidFill>
                  <a:srgbClr val="00B0F0"/>
                </a:solidFill>
              </a:rPr>
              <a:t>What is learning?</a:t>
            </a:r>
            <a:endParaRPr lang="en-GB" dirty="0">
              <a:solidFill>
                <a:srgbClr val="00B0F0"/>
              </a:solidFill>
            </a:endParaRPr>
          </a:p>
        </p:txBody>
      </p:sp>
      <p:sp>
        <p:nvSpPr>
          <p:cNvPr id="4" name="Rectangle 3"/>
          <p:cNvSpPr>
            <a:spLocks noGrp="1" noChangeArrowheads="1"/>
          </p:cNvSpPr>
          <p:nvPr>
            <p:ph type="subTitle" idx="1"/>
          </p:nvPr>
        </p:nvSpPr>
        <p:spPr>
          <a:xfrm>
            <a:off x="738051" y="2018211"/>
            <a:ext cx="7726679" cy="3429000"/>
          </a:xfrm>
        </p:spPr>
        <p:txBody>
          <a:bodyPr>
            <a:normAutofit fontScale="92500" lnSpcReduction="10000"/>
          </a:bodyPr>
          <a:lstStyle/>
          <a:p>
            <a:pPr eaLnBrk="1" hangingPunct="1"/>
            <a:r>
              <a:rPr lang="en-GB" altLang="en-US" dirty="0" smtClean="0"/>
              <a:t>The three classic theories we will consider today suggest it is:</a:t>
            </a:r>
          </a:p>
          <a:p>
            <a:pPr eaLnBrk="1" hangingPunct="1"/>
            <a:endParaRPr lang="en-GB" altLang="en-US" dirty="0" smtClean="0"/>
          </a:p>
          <a:p>
            <a:pPr marL="457200" indent="-457200" algn="l" eaLnBrk="1" hangingPunct="1">
              <a:buFont typeface="Arial" panose="020B0604020202020204" pitchFamily="34" charset="0"/>
              <a:buChar char="•"/>
            </a:pPr>
            <a:r>
              <a:rPr lang="en-GB" altLang="en-US" dirty="0" smtClean="0"/>
              <a:t>Responding to external stimuli - </a:t>
            </a:r>
            <a:r>
              <a:rPr lang="en-GB" altLang="en-US" dirty="0" smtClean="0">
                <a:solidFill>
                  <a:schemeClr val="bg2"/>
                </a:solidFill>
              </a:rPr>
              <a:t>behaviourism</a:t>
            </a:r>
          </a:p>
          <a:p>
            <a:pPr marL="457200" indent="-457200" algn="l" eaLnBrk="1" hangingPunct="1">
              <a:buFont typeface="Arial" panose="020B0604020202020204" pitchFamily="34" charset="0"/>
              <a:buChar char="•"/>
            </a:pPr>
            <a:r>
              <a:rPr lang="en-GB" altLang="en-US" dirty="0" smtClean="0"/>
              <a:t>Making meaning of experience for oneself - </a:t>
            </a:r>
            <a:r>
              <a:rPr lang="en-GB" altLang="en-US" dirty="0" smtClean="0">
                <a:solidFill>
                  <a:schemeClr val="bg2"/>
                </a:solidFill>
              </a:rPr>
              <a:t>constructivism</a:t>
            </a:r>
            <a:r>
              <a:rPr lang="en-GB" altLang="en-US" dirty="0" smtClean="0"/>
              <a:t> </a:t>
            </a:r>
          </a:p>
          <a:p>
            <a:pPr marL="457200" indent="-457200" algn="l" eaLnBrk="1" hangingPunct="1">
              <a:buFont typeface="Arial" panose="020B0604020202020204" pitchFamily="34" charset="0"/>
              <a:buChar char="•"/>
            </a:pPr>
            <a:r>
              <a:rPr lang="en-GB" altLang="en-US" dirty="0" smtClean="0"/>
              <a:t>Making meaning of experience through social negotiation – </a:t>
            </a:r>
            <a:r>
              <a:rPr lang="en-GB" altLang="en-US" dirty="0" smtClean="0">
                <a:solidFill>
                  <a:schemeClr val="bg2"/>
                </a:solidFill>
              </a:rPr>
              <a:t>social constructivism</a:t>
            </a:r>
            <a:r>
              <a:rPr lang="en-GB" altLang="en-US" dirty="0" smtClean="0"/>
              <a:t> </a:t>
            </a:r>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155146213"/>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l="50000" t="12874" r="584" b="2225"/>
          <a:stretch>
            <a:fillRect/>
          </a:stretch>
        </p:blipFill>
        <p:spPr bwMode="auto">
          <a:xfrm>
            <a:off x="261257" y="66268"/>
            <a:ext cx="8445137" cy="521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Grp="1" noChangeArrowheads="1"/>
          </p:cNvSpPr>
          <p:nvPr>
            <p:ph type="ctrTitle"/>
          </p:nvPr>
        </p:nvSpPr>
        <p:spPr bwMode="auto">
          <a:xfrm>
            <a:off x="1704701" y="5191444"/>
            <a:ext cx="6668589" cy="53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37931725" indent="-37474525">
              <a:defRPr>
                <a:solidFill>
                  <a:schemeClr val="tx1"/>
                </a:solidFill>
                <a:latin typeface="Arial" panose="020B0604020202020204" pitchFamily="34" charset="0"/>
                <a:cs typeface="Arial" panose="020B0604020202020204" pitchFamily="34" charset="0"/>
              </a:defRPr>
            </a:lvl2pPr>
            <a:lvl3pPr marL="1022350" indent="-350838">
              <a:defRPr>
                <a:solidFill>
                  <a:schemeClr val="tx1"/>
                </a:solidFill>
                <a:latin typeface="Arial" panose="020B0604020202020204" pitchFamily="34" charset="0"/>
                <a:cs typeface="Arial" panose="020B0604020202020204" pitchFamily="34" charset="0"/>
              </a:defRPr>
            </a:lvl3pPr>
            <a:lvl4pPr marL="1339850" indent="-315913">
              <a:defRPr>
                <a:solidFill>
                  <a:schemeClr val="tx1"/>
                </a:solidFill>
                <a:latin typeface="Arial" panose="020B0604020202020204" pitchFamily="34" charset="0"/>
                <a:cs typeface="Arial" panose="020B0604020202020204" pitchFamily="34" charset="0"/>
              </a:defRPr>
            </a:lvl4pPr>
            <a:lvl5pPr marL="1681163" indent="-339725">
              <a:defRPr>
                <a:solidFill>
                  <a:schemeClr val="tx1"/>
                </a:solidFill>
                <a:latin typeface="Arial" panose="020B0604020202020204" pitchFamily="34" charset="0"/>
                <a:cs typeface="Arial" panose="020B0604020202020204" pitchFamily="34" charset="0"/>
              </a:defRPr>
            </a:lvl5pPr>
            <a:lvl6pPr marL="21383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5955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0527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5099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600" dirty="0"/>
              <a:t>http://cmapspublic3.ihmc.us/rid=1LGVGJY66-CCD5CZ-12G3/Learning%20Theory.cmap</a:t>
            </a:r>
          </a:p>
        </p:txBody>
      </p:sp>
    </p:spTree>
    <p:extLst>
      <p:ext uri="{BB962C8B-B14F-4D97-AF65-F5344CB8AC3E}">
        <p14:creationId xmlns:p14="http://schemas.microsoft.com/office/powerpoint/2010/main" val="154317451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5577" y="321219"/>
            <a:ext cx="7772400" cy="1470025"/>
          </a:xfrm>
        </p:spPr>
        <p:txBody>
          <a:bodyPr/>
          <a:lstStyle/>
          <a:p>
            <a:r>
              <a:rPr lang="en-GB" dirty="0" smtClean="0">
                <a:solidFill>
                  <a:srgbClr val="00B0F0"/>
                </a:solidFill>
              </a:rPr>
              <a:t>Behaviourism</a:t>
            </a:r>
            <a:endParaRPr lang="en-GB" dirty="0">
              <a:solidFill>
                <a:srgbClr val="00B0F0"/>
              </a:solidFill>
            </a:endParaRPr>
          </a:p>
        </p:txBody>
      </p:sp>
      <p:sp>
        <p:nvSpPr>
          <p:cNvPr id="4" name="Rectangle 3"/>
          <p:cNvSpPr>
            <a:spLocks noGrp="1" noChangeArrowheads="1"/>
          </p:cNvSpPr>
          <p:nvPr>
            <p:ph type="subTitle" idx="1"/>
          </p:nvPr>
        </p:nvSpPr>
        <p:spPr>
          <a:xfrm>
            <a:off x="862012" y="2133599"/>
            <a:ext cx="6884261" cy="3267891"/>
          </a:xfrm>
        </p:spPr>
        <p:txBody>
          <a:bodyPr>
            <a:normAutofit fontScale="92500" lnSpcReduction="10000"/>
          </a:bodyPr>
          <a:lstStyle/>
          <a:p>
            <a:pPr marL="457200" indent="-457200" algn="l" eaLnBrk="1" hangingPunct="1">
              <a:buFont typeface="Arial" panose="020B0604020202020204" pitchFamily="34" charset="0"/>
              <a:buChar char="•"/>
            </a:pPr>
            <a:r>
              <a:rPr lang="en-GB" altLang="en-US" dirty="0" smtClean="0"/>
              <a:t>The ‘empty vessel’</a:t>
            </a:r>
          </a:p>
          <a:p>
            <a:pPr marL="457200" indent="-457200" algn="l" eaLnBrk="1" hangingPunct="1">
              <a:buFont typeface="Arial" panose="020B0604020202020204" pitchFamily="34" charset="0"/>
              <a:buChar char="•"/>
            </a:pPr>
            <a:r>
              <a:rPr lang="en-GB" altLang="en-US" dirty="0" smtClean="0"/>
              <a:t>The ‘blank slate’</a:t>
            </a:r>
          </a:p>
          <a:p>
            <a:pPr marL="457200" indent="-457200" algn="l" eaLnBrk="1" hangingPunct="1">
              <a:buFont typeface="Arial" panose="020B0604020202020204" pitchFamily="34" charset="0"/>
              <a:buChar char="•"/>
            </a:pPr>
            <a:r>
              <a:rPr lang="en-GB" altLang="en-US" dirty="0" err="1" smtClean="0"/>
              <a:t>Burrhus</a:t>
            </a:r>
            <a:r>
              <a:rPr lang="en-GB" altLang="en-US" dirty="0" smtClean="0"/>
              <a:t> Skinner (1904 – 1990) American psychologist</a:t>
            </a:r>
          </a:p>
          <a:p>
            <a:pPr marL="457200" indent="-457200" algn="l" eaLnBrk="1" hangingPunct="1">
              <a:buFont typeface="Arial" panose="020B0604020202020204" pitchFamily="34" charset="0"/>
              <a:buChar char="•"/>
            </a:pPr>
            <a:r>
              <a:rPr lang="en-GB" altLang="en-US" dirty="0" smtClean="0"/>
              <a:t>Focused on observable, quantifiable events and behaviour, the effect of the outside world on individual behaviour </a:t>
            </a:r>
          </a:p>
          <a:p>
            <a:pPr marL="457200" indent="-457200" algn="l" eaLnBrk="1" hangingPunct="1">
              <a:buFont typeface="Arial" panose="020B0604020202020204" pitchFamily="34" charset="0"/>
              <a:buChar char="•"/>
            </a:pPr>
            <a:r>
              <a:rPr lang="en-GB" altLang="en-US" dirty="0" smtClean="0"/>
              <a:t>Not interested in hidden internal processes</a:t>
            </a:r>
          </a:p>
          <a:p>
            <a:pPr eaLnBrk="1" hangingPunct="1"/>
            <a:endParaRPr lang="en-GB" altLang="en-US" dirty="0" smtClean="0"/>
          </a:p>
        </p:txBody>
      </p:sp>
      <p:pic>
        <p:nvPicPr>
          <p:cNvPr id="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83977" y="321219"/>
            <a:ext cx="1524000"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3872938"/>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2515" y="360408"/>
            <a:ext cx="7772400" cy="1470025"/>
          </a:xfrm>
        </p:spPr>
        <p:txBody>
          <a:bodyPr/>
          <a:lstStyle/>
          <a:p>
            <a:r>
              <a:rPr lang="en-GB" dirty="0" smtClean="0">
                <a:solidFill>
                  <a:srgbClr val="00B0F0"/>
                </a:solidFill>
              </a:rPr>
              <a:t>Reinforcement</a:t>
            </a:r>
            <a:endParaRPr lang="en-GB" dirty="0">
              <a:solidFill>
                <a:srgbClr val="00B0F0"/>
              </a:solidFill>
            </a:endParaRPr>
          </a:p>
        </p:txBody>
      </p:sp>
      <p:sp>
        <p:nvSpPr>
          <p:cNvPr id="4" name="Rectangle 3"/>
          <p:cNvSpPr>
            <a:spLocks noGrp="1" noChangeArrowheads="1"/>
          </p:cNvSpPr>
          <p:nvPr>
            <p:ph type="subTitle" idx="1"/>
          </p:nvPr>
        </p:nvSpPr>
        <p:spPr>
          <a:xfrm>
            <a:off x="868680" y="1600744"/>
            <a:ext cx="6740208" cy="3474176"/>
          </a:xfrm>
        </p:spPr>
        <p:txBody>
          <a:bodyPr>
            <a:normAutofit fontScale="92500"/>
          </a:bodyPr>
          <a:lstStyle/>
          <a:p>
            <a:pPr eaLnBrk="1" hangingPunct="1"/>
            <a:r>
              <a:rPr lang="en-GB" altLang="en-US" dirty="0" smtClean="0"/>
              <a:t>Skinner’s theory suggested:</a:t>
            </a:r>
          </a:p>
          <a:p>
            <a:pPr marL="800100" lvl="1" indent="-342900" algn="l" eaLnBrk="1" hangingPunct="1">
              <a:buFont typeface="Arial" panose="020B0604020202020204" pitchFamily="34" charset="0"/>
              <a:buChar char="•"/>
            </a:pPr>
            <a:r>
              <a:rPr lang="en-GB" altLang="en-US" dirty="0" smtClean="0"/>
              <a:t>The response a learner receives from an action can increase or decrease the likelihood of that action being repeated</a:t>
            </a:r>
          </a:p>
          <a:p>
            <a:pPr marL="800100" lvl="1" indent="-342900" algn="l" eaLnBrk="1" hangingPunct="1">
              <a:buFont typeface="Arial" panose="020B0604020202020204" pitchFamily="34" charset="0"/>
              <a:buChar char="•"/>
            </a:pPr>
            <a:r>
              <a:rPr lang="en-GB" altLang="en-US" dirty="0" smtClean="0"/>
              <a:t>Desirable action can be positively reinforced by reward</a:t>
            </a:r>
          </a:p>
          <a:p>
            <a:pPr marL="800100" lvl="1" indent="-342900" algn="l" eaLnBrk="1" hangingPunct="1">
              <a:buFont typeface="Arial" panose="020B0604020202020204" pitchFamily="34" charset="0"/>
              <a:buChar char="•"/>
            </a:pPr>
            <a:r>
              <a:rPr lang="en-GB" altLang="en-US" dirty="0" smtClean="0"/>
              <a:t>Undesirable action can be negatively reinforced by reprimand or punishment  </a:t>
            </a:r>
          </a:p>
          <a:p>
            <a:pPr marL="800100" lvl="1" indent="-342900" algn="l" eaLnBrk="1" hangingPunct="1">
              <a:buFont typeface="Arial" panose="020B0604020202020204" pitchFamily="34" charset="0"/>
              <a:buChar char="•"/>
            </a:pPr>
            <a:r>
              <a:rPr lang="en-GB" altLang="en-US" dirty="0" smtClean="0"/>
              <a:t>Repetition of such patterns enables child to learn what behaviour is desirable and undesirable </a:t>
            </a:r>
          </a:p>
          <a:p>
            <a:pPr lvl="1" eaLnBrk="1" hangingPunct="1"/>
            <a:endParaRPr lang="en-GB" altLang="en-US" dirty="0" smtClean="0"/>
          </a:p>
        </p:txBody>
      </p:sp>
    </p:spTree>
    <p:extLst>
      <p:ext uri="{BB962C8B-B14F-4D97-AF65-F5344CB8AC3E}">
        <p14:creationId xmlns:p14="http://schemas.microsoft.com/office/powerpoint/2010/main" val="726053349"/>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9451" y="621664"/>
            <a:ext cx="7772400" cy="1470025"/>
          </a:xfrm>
        </p:spPr>
        <p:txBody>
          <a:bodyPr>
            <a:normAutofit fontScale="90000"/>
          </a:bodyPr>
          <a:lstStyle/>
          <a:p>
            <a:pPr>
              <a:lnSpc>
                <a:spcPct val="100000"/>
              </a:lnSpc>
            </a:pPr>
            <a:r>
              <a:rPr lang="en-GB" dirty="0" smtClean="0">
                <a:solidFill>
                  <a:srgbClr val="00B0F0"/>
                </a:solidFill>
              </a:rPr>
              <a:t>Pavlov’s dogs</a:t>
            </a:r>
            <a:br>
              <a:rPr lang="en-GB" dirty="0" smtClean="0">
                <a:solidFill>
                  <a:srgbClr val="00B0F0"/>
                </a:solidFill>
              </a:rPr>
            </a:br>
            <a:r>
              <a:rPr lang="en-GB" altLang="en-US" sz="1300" dirty="0" smtClean="0">
                <a:latin typeface="Arial" panose="020B0604020202020204" pitchFamily="34" charset="0"/>
                <a:cs typeface="Arial" panose="020B0604020202020204" pitchFamily="34" charset="0"/>
              </a:rPr>
              <a:t>Pavlov </a:t>
            </a:r>
            <a:r>
              <a:rPr lang="en-GB" altLang="en-US" sz="1300" dirty="0">
                <a:latin typeface="Arial" panose="020B0604020202020204" pitchFamily="34" charset="0"/>
                <a:cs typeface="Arial" panose="020B0604020202020204" pitchFamily="34" charset="0"/>
              </a:rPr>
              <a:t>worked with dogs in experiments with food – he rang a bell and when the dog responded it was given food, (positive reinforcement). </a:t>
            </a:r>
            <a:r>
              <a:rPr lang="en-GB" altLang="en-US" sz="1300" dirty="0" smtClean="0">
                <a:latin typeface="Arial" panose="020B0604020202020204" pitchFamily="34" charset="0"/>
                <a:cs typeface="Arial" panose="020B0604020202020204" pitchFamily="34" charset="0"/>
              </a:rPr>
              <a:t/>
            </a:r>
            <a:br>
              <a:rPr lang="en-GB" altLang="en-US" sz="1300" dirty="0" smtClean="0">
                <a:latin typeface="Arial" panose="020B0604020202020204" pitchFamily="34" charset="0"/>
                <a:cs typeface="Arial" panose="020B0604020202020204" pitchFamily="34" charset="0"/>
              </a:rPr>
            </a:br>
            <a:r>
              <a:rPr lang="en-GB" altLang="en-US" sz="1300" dirty="0" smtClean="0">
                <a:latin typeface="Arial" panose="020B0604020202020204" pitchFamily="34" charset="0"/>
                <a:cs typeface="Arial" panose="020B0604020202020204" pitchFamily="34" charset="0"/>
              </a:rPr>
              <a:t>This </a:t>
            </a:r>
            <a:r>
              <a:rPr lang="en-GB" altLang="en-US" sz="1300" dirty="0">
                <a:latin typeface="Arial" panose="020B0604020202020204" pitchFamily="34" charset="0"/>
                <a:cs typeface="Arial" panose="020B0604020202020204" pitchFamily="34" charset="0"/>
              </a:rPr>
              <a:t>pattern of stimulus-response-reward was repeated numerous times and eventually the dog would </a:t>
            </a:r>
            <a:r>
              <a:rPr lang="en-GB" altLang="en-US" sz="1300" dirty="0" smtClean="0">
                <a:latin typeface="Arial" panose="020B0604020202020204" pitchFamily="34" charset="0"/>
                <a:cs typeface="Arial" panose="020B0604020202020204" pitchFamily="34" charset="0"/>
              </a:rPr>
              <a:t>respond to </a:t>
            </a:r>
            <a:r>
              <a:rPr lang="en-GB" altLang="en-US" sz="1300" dirty="0">
                <a:latin typeface="Arial" panose="020B0604020202020204" pitchFamily="34" charset="0"/>
                <a:cs typeface="Arial" panose="020B0604020202020204" pitchFamily="34" charset="0"/>
              </a:rPr>
              <a:t>the bell by salivation even without the reward of food – the behaviour </a:t>
            </a:r>
            <a:r>
              <a:rPr lang="en-GB" altLang="en-US" sz="1300" dirty="0" smtClean="0">
                <a:latin typeface="Arial" panose="020B0604020202020204" pitchFamily="34" charset="0"/>
                <a:cs typeface="Arial" panose="020B0604020202020204" pitchFamily="34" charset="0"/>
              </a:rPr>
              <a:t>had been learnt</a:t>
            </a:r>
            <a:r>
              <a:rPr lang="en-GB" altLang="en-US" dirty="0" smtClean="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
            </a:r>
            <a:br>
              <a:rPr lang="en-GB" altLang="en-US" dirty="0">
                <a:latin typeface="Arial" panose="020B0604020202020204" pitchFamily="34" charset="0"/>
                <a:cs typeface="Arial" panose="020B0604020202020204" pitchFamily="34" charset="0"/>
              </a:rPr>
            </a:br>
            <a:endParaRPr lang="en-GB" dirty="0">
              <a:solidFill>
                <a:srgbClr val="00B0F0"/>
              </a:solidFill>
            </a:endParaRPr>
          </a:p>
        </p:txBody>
      </p:sp>
      <p:sp>
        <p:nvSpPr>
          <p:cNvPr id="4" name="Rectangle 3">
            <a:extLst>
              <a:ext uri="{FF2B5EF4-FFF2-40B4-BE49-F238E27FC236}">
                <a16:creationId xmlns:a16="http://schemas.microsoft.com/office/drawing/2014/main" id="{28283805-C5AB-8546-B942-27006209A9B8}"/>
              </a:ext>
            </a:extLst>
          </p:cNvPr>
          <p:cNvSpPr>
            <a:spLocks noGrp="1" noChangeArrowheads="1"/>
          </p:cNvSpPr>
          <p:nvPr>
            <p:ph type="subTitle" idx="1"/>
          </p:nvPr>
        </p:nvSpPr>
        <p:spPr>
          <a:xfrm>
            <a:off x="1" y="1933302"/>
            <a:ext cx="9091748" cy="3944983"/>
          </a:xfrm>
        </p:spPr>
        <p:txBody>
          <a:bodyPr rtlCol="0">
            <a:normAutofit lnSpcReduction="10000"/>
          </a:bodyPr>
          <a:lstStyle/>
          <a:p>
            <a:pPr marL="457200" indent="-457200" algn="l" eaLnBrk="1" fontAlgn="auto" hangingPunct="1">
              <a:spcAft>
                <a:spcPts val="0"/>
              </a:spcAft>
              <a:buFont typeface="Arial" panose="020B0604020202020204" pitchFamily="34" charset="0"/>
              <a:buChar char="•"/>
              <a:defRPr/>
            </a:pPr>
            <a:r>
              <a:rPr lang="en-GB" altLang="en-US" sz="2800" dirty="0">
                <a:solidFill>
                  <a:schemeClr val="tx1">
                    <a:lumMod val="75000"/>
                    <a:lumOff val="25000"/>
                  </a:schemeClr>
                </a:solidFill>
              </a:rPr>
              <a:t>Behaviourism is similar to </a:t>
            </a:r>
            <a:r>
              <a:rPr lang="en-GB" altLang="en-US" sz="2800" dirty="0" smtClean="0">
                <a:solidFill>
                  <a:schemeClr val="tx1">
                    <a:lumMod val="75000"/>
                    <a:lumOff val="25000"/>
                  </a:schemeClr>
                </a:solidFill>
              </a:rPr>
              <a:t>Pavlov’s </a:t>
            </a:r>
            <a:r>
              <a:rPr lang="en-GB" altLang="en-US" sz="2800" dirty="0">
                <a:solidFill>
                  <a:schemeClr val="tx1">
                    <a:lumMod val="75000"/>
                    <a:lumOff val="25000"/>
                  </a:schemeClr>
                </a:solidFill>
              </a:rPr>
              <a:t>theory of </a:t>
            </a:r>
            <a:r>
              <a:rPr lang="en-GB" altLang="en-US" sz="2800" i="1" dirty="0">
                <a:solidFill>
                  <a:schemeClr val="tx1">
                    <a:lumMod val="75000"/>
                    <a:lumOff val="25000"/>
                  </a:schemeClr>
                </a:solidFill>
              </a:rPr>
              <a:t>operant conditioning</a:t>
            </a:r>
            <a:r>
              <a:rPr lang="en-GB" altLang="en-US" sz="2800" dirty="0">
                <a:solidFill>
                  <a:schemeClr val="tx1">
                    <a:lumMod val="75000"/>
                    <a:lumOff val="25000"/>
                  </a:schemeClr>
                </a:solidFill>
              </a:rPr>
              <a:t> </a:t>
            </a:r>
          </a:p>
          <a:p>
            <a:pPr marL="457200" indent="-457200" algn="l" eaLnBrk="1" fontAlgn="auto" hangingPunct="1">
              <a:spcAft>
                <a:spcPts val="0"/>
              </a:spcAft>
              <a:buFont typeface="Arial" panose="020B0604020202020204" pitchFamily="34" charset="0"/>
              <a:buChar char="•"/>
              <a:defRPr/>
            </a:pPr>
            <a:r>
              <a:rPr lang="en-GB" altLang="en-US" sz="2800" dirty="0">
                <a:solidFill>
                  <a:schemeClr val="tx1">
                    <a:lumMod val="75000"/>
                    <a:lumOff val="25000"/>
                  </a:schemeClr>
                </a:solidFill>
              </a:rPr>
              <a:t>It is a stimulus-response model </a:t>
            </a:r>
          </a:p>
          <a:p>
            <a:pPr marL="457200" indent="-457200" algn="l" eaLnBrk="1" fontAlgn="auto" hangingPunct="1">
              <a:spcAft>
                <a:spcPts val="0"/>
              </a:spcAft>
              <a:buFont typeface="Arial" panose="020B0604020202020204" pitchFamily="34" charset="0"/>
              <a:buChar char="•"/>
              <a:defRPr/>
            </a:pPr>
            <a:r>
              <a:rPr lang="en-GB" altLang="en-US" sz="2800" dirty="0">
                <a:solidFill>
                  <a:schemeClr val="tx1">
                    <a:lumMod val="75000"/>
                    <a:lumOff val="25000"/>
                  </a:schemeClr>
                </a:solidFill>
              </a:rPr>
              <a:t>Assumes learners modify their behaviour (the stimulus) until they receive a positive response </a:t>
            </a:r>
          </a:p>
          <a:p>
            <a:pPr marL="457200" indent="-457200" algn="l" eaLnBrk="1" fontAlgn="auto" hangingPunct="1">
              <a:spcAft>
                <a:spcPts val="0"/>
              </a:spcAft>
              <a:buFont typeface="Arial" panose="020B0604020202020204" pitchFamily="34" charset="0"/>
              <a:buChar char="•"/>
              <a:defRPr/>
            </a:pPr>
            <a:r>
              <a:rPr lang="en-GB" altLang="en-US" sz="2800" dirty="0">
                <a:solidFill>
                  <a:schemeClr val="tx1">
                    <a:lumMod val="75000"/>
                    <a:lumOff val="25000"/>
                  </a:schemeClr>
                </a:solidFill>
              </a:rPr>
              <a:t>Repeated positive response will ensure the behaviour is learnt</a:t>
            </a:r>
          </a:p>
          <a:p>
            <a:pPr marL="457200" indent="-457200" algn="l" eaLnBrk="1" fontAlgn="auto" hangingPunct="1">
              <a:spcAft>
                <a:spcPts val="0"/>
              </a:spcAft>
              <a:buFont typeface="Arial" panose="020B0604020202020204" pitchFamily="34" charset="0"/>
              <a:buChar char="•"/>
              <a:defRPr/>
            </a:pPr>
            <a:r>
              <a:rPr lang="en-GB" altLang="en-US" sz="2800" dirty="0">
                <a:solidFill>
                  <a:schemeClr val="tx1">
                    <a:lumMod val="75000"/>
                    <a:lumOff val="25000"/>
                  </a:schemeClr>
                </a:solidFill>
              </a:rPr>
              <a:t>Suggests that without positive reinforcement a behaviour becomes extinct  </a:t>
            </a:r>
          </a:p>
        </p:txBody>
      </p:sp>
    </p:spTree>
    <p:extLst>
      <p:ext uri="{BB962C8B-B14F-4D97-AF65-F5344CB8AC3E}">
        <p14:creationId xmlns:p14="http://schemas.microsoft.com/office/powerpoint/2010/main" val="3670558589"/>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2291" y="380002"/>
            <a:ext cx="7772400" cy="1470025"/>
          </a:xfrm>
        </p:spPr>
        <p:txBody>
          <a:bodyPr/>
          <a:lstStyle/>
          <a:p>
            <a:r>
              <a:rPr lang="en-GB" dirty="0" smtClean="0">
                <a:solidFill>
                  <a:srgbClr val="00B0F0"/>
                </a:solidFill>
              </a:rPr>
              <a:t>Behaviourist teaching approaches</a:t>
            </a:r>
            <a:endParaRPr lang="en-GB" dirty="0">
              <a:solidFill>
                <a:srgbClr val="00B0F0"/>
              </a:solidFill>
            </a:endParaRPr>
          </a:p>
        </p:txBody>
      </p:sp>
      <p:sp>
        <p:nvSpPr>
          <p:cNvPr id="4" name="Rectangle 3"/>
          <p:cNvSpPr>
            <a:spLocks noGrp="1" noChangeArrowheads="1"/>
          </p:cNvSpPr>
          <p:nvPr>
            <p:ph type="subTitle" idx="1"/>
          </p:nvPr>
        </p:nvSpPr>
        <p:spPr>
          <a:xfrm>
            <a:off x="979714" y="1709057"/>
            <a:ext cx="7276012" cy="3516086"/>
          </a:xfrm>
        </p:spPr>
        <p:txBody>
          <a:bodyPr>
            <a:normAutofit fontScale="85000" lnSpcReduction="20000"/>
          </a:bodyPr>
          <a:lstStyle/>
          <a:p>
            <a:pPr marL="457200" indent="-457200" algn="l" eaLnBrk="1" hangingPunct="1">
              <a:lnSpc>
                <a:spcPct val="90000"/>
              </a:lnSpc>
              <a:buFont typeface="Arial" panose="020B0604020202020204" pitchFamily="34" charset="0"/>
              <a:buChar char="•"/>
            </a:pPr>
            <a:r>
              <a:rPr lang="en-GB" altLang="en-US" dirty="0" smtClean="0"/>
              <a:t>Repetition of desired responses (drilling, flash cards, phonics, times tables chanting …)</a:t>
            </a:r>
          </a:p>
          <a:p>
            <a:pPr marL="457200" indent="-457200" algn="l" eaLnBrk="1" hangingPunct="1">
              <a:lnSpc>
                <a:spcPct val="90000"/>
              </a:lnSpc>
              <a:buFont typeface="Arial" panose="020B0604020202020204" pitchFamily="34" charset="0"/>
              <a:buChar char="•"/>
            </a:pPr>
            <a:r>
              <a:rPr lang="en-GB" altLang="en-US" dirty="0" smtClean="0"/>
              <a:t>Reward for desired behaviour (smiley faces, praise, house points, merits …)</a:t>
            </a:r>
          </a:p>
          <a:p>
            <a:pPr marL="457200" indent="-457200" algn="l" eaLnBrk="1" hangingPunct="1">
              <a:lnSpc>
                <a:spcPct val="90000"/>
              </a:lnSpc>
              <a:buFont typeface="Arial" panose="020B0604020202020204" pitchFamily="34" charset="0"/>
              <a:buChar char="•"/>
            </a:pPr>
            <a:r>
              <a:rPr lang="en-GB" altLang="en-US" dirty="0" smtClean="0"/>
              <a:t>Punishments for undesirable behaviour (missing playtime, loss of ‘golden time’, detention, warnings, sanctions …)  </a:t>
            </a:r>
          </a:p>
          <a:p>
            <a:pPr marL="457200" indent="-457200" algn="l" eaLnBrk="1" hangingPunct="1">
              <a:lnSpc>
                <a:spcPct val="90000"/>
              </a:lnSpc>
              <a:buFont typeface="Arial" panose="020B0604020202020204" pitchFamily="34" charset="0"/>
              <a:buChar char="•"/>
            </a:pPr>
            <a:r>
              <a:rPr lang="en-GB" altLang="en-US" dirty="0" smtClean="0"/>
              <a:t>Have been adopted for behaviour management programmes (‘catch them being good’)</a:t>
            </a:r>
          </a:p>
          <a:p>
            <a:pPr marL="342900" indent="-342900" algn="l" eaLnBrk="1" hangingPunct="1">
              <a:lnSpc>
                <a:spcPct val="90000"/>
              </a:lnSpc>
              <a:buFont typeface="Arial" panose="020B0604020202020204" pitchFamily="34" charset="0"/>
              <a:buChar char="•"/>
            </a:pPr>
            <a:r>
              <a:rPr lang="en-GB" altLang="en-US" sz="2400" dirty="0" smtClean="0">
                <a:solidFill>
                  <a:schemeClr val="tx1"/>
                </a:solidFill>
                <a:hlinkClick r:id="rId2"/>
              </a:rPr>
              <a:t>Please watch the video clip below:</a:t>
            </a:r>
          </a:p>
          <a:p>
            <a:pPr marL="342900" indent="-342900" algn="l" eaLnBrk="1" hangingPunct="1">
              <a:lnSpc>
                <a:spcPct val="90000"/>
              </a:lnSpc>
              <a:buFont typeface="Arial" panose="020B0604020202020204" pitchFamily="34" charset="0"/>
              <a:buChar char="•"/>
            </a:pPr>
            <a:r>
              <a:rPr lang="en-GB" altLang="en-US" sz="2400" dirty="0" smtClean="0">
                <a:hlinkClick r:id="rId2"/>
              </a:rPr>
              <a:t>http://www.youtube.com/watch?v=KYDYzR-ZWRQ</a:t>
            </a:r>
            <a:r>
              <a:rPr lang="en-GB" altLang="en-US" sz="2400" dirty="0" smtClean="0"/>
              <a:t> </a:t>
            </a:r>
          </a:p>
        </p:txBody>
      </p:sp>
    </p:spTree>
    <p:extLst>
      <p:ext uri="{BB962C8B-B14F-4D97-AF65-F5344CB8AC3E}">
        <p14:creationId xmlns:p14="http://schemas.microsoft.com/office/powerpoint/2010/main" val="422943186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4623" y="353877"/>
            <a:ext cx="7772400" cy="1470025"/>
          </a:xfrm>
        </p:spPr>
        <p:txBody>
          <a:bodyPr/>
          <a:lstStyle/>
          <a:p>
            <a:r>
              <a:rPr lang="en-GB" dirty="0" smtClean="0">
                <a:solidFill>
                  <a:srgbClr val="00B0F0"/>
                </a:solidFill>
              </a:rPr>
              <a:t>Constructivism</a:t>
            </a:r>
            <a:endParaRPr lang="en-GB" dirty="0">
              <a:solidFill>
                <a:srgbClr val="00B0F0"/>
              </a:solidFill>
            </a:endParaRPr>
          </a:p>
        </p:txBody>
      </p:sp>
      <p:sp>
        <p:nvSpPr>
          <p:cNvPr id="4" name="Rectangle 3"/>
          <p:cNvSpPr>
            <a:spLocks noGrp="1" noChangeArrowheads="1"/>
          </p:cNvSpPr>
          <p:nvPr>
            <p:ph type="subTitle" idx="1"/>
          </p:nvPr>
        </p:nvSpPr>
        <p:spPr>
          <a:xfrm>
            <a:off x="176349" y="2860766"/>
            <a:ext cx="8373291" cy="2599508"/>
          </a:xfrm>
        </p:spPr>
        <p:txBody>
          <a:bodyPr>
            <a:normAutofit fontScale="70000" lnSpcReduction="20000"/>
          </a:bodyPr>
          <a:lstStyle/>
          <a:p>
            <a:pPr marL="457200" indent="-457200" algn="l" eaLnBrk="1" hangingPunct="1">
              <a:lnSpc>
                <a:spcPct val="90000"/>
              </a:lnSpc>
              <a:buFont typeface="Arial" panose="020B0604020202020204" pitchFamily="34" charset="0"/>
              <a:buChar char="•"/>
            </a:pPr>
            <a:r>
              <a:rPr lang="en-GB" altLang="en-US" dirty="0" smtClean="0"/>
              <a:t>‘Making meaning’ </a:t>
            </a:r>
          </a:p>
          <a:p>
            <a:pPr marL="457200" indent="-457200" algn="l" eaLnBrk="1" hangingPunct="1">
              <a:lnSpc>
                <a:spcPct val="90000"/>
              </a:lnSpc>
              <a:buFont typeface="Arial" panose="020B0604020202020204" pitchFamily="34" charset="0"/>
              <a:buChar char="•"/>
            </a:pPr>
            <a:r>
              <a:rPr lang="en-GB" altLang="en-US" dirty="0" smtClean="0"/>
              <a:t>The ‘lone scientist’</a:t>
            </a:r>
          </a:p>
          <a:p>
            <a:pPr marL="457200" indent="-457200" algn="l" eaLnBrk="1" hangingPunct="1">
              <a:lnSpc>
                <a:spcPct val="90000"/>
              </a:lnSpc>
              <a:buFont typeface="Arial" panose="020B0604020202020204" pitchFamily="34" charset="0"/>
              <a:buChar char="•"/>
            </a:pPr>
            <a:r>
              <a:rPr lang="en-GB" altLang="en-US" dirty="0" smtClean="0"/>
              <a:t>Jean Piaget (1896 – 1980) Swiss biologist </a:t>
            </a:r>
          </a:p>
          <a:p>
            <a:pPr marL="457200" indent="-457200" algn="l" eaLnBrk="1" hangingPunct="1">
              <a:lnSpc>
                <a:spcPct val="90000"/>
              </a:lnSpc>
              <a:buFont typeface="Arial" panose="020B0604020202020204" pitchFamily="34" charset="0"/>
              <a:buChar char="•"/>
            </a:pPr>
            <a:r>
              <a:rPr lang="en-GB" altLang="en-US" dirty="0" smtClean="0"/>
              <a:t>Observed his children’s cognitive development and thinking </a:t>
            </a:r>
          </a:p>
          <a:p>
            <a:pPr marL="457200" indent="-457200" algn="l" eaLnBrk="1" hangingPunct="1">
              <a:lnSpc>
                <a:spcPct val="90000"/>
              </a:lnSpc>
              <a:buFont typeface="Arial" panose="020B0604020202020204" pitchFamily="34" charset="0"/>
              <a:buChar char="•"/>
            </a:pPr>
            <a:r>
              <a:rPr lang="en-GB" altLang="en-US" dirty="0" smtClean="0"/>
              <a:t>Concluded that the human infant actively seeks to make sense of the world</a:t>
            </a:r>
          </a:p>
          <a:p>
            <a:pPr marL="457200" indent="-457200" algn="l" eaLnBrk="1" hangingPunct="1">
              <a:lnSpc>
                <a:spcPct val="90000"/>
              </a:lnSpc>
              <a:buFont typeface="Arial" panose="020B0604020202020204" pitchFamily="34" charset="0"/>
              <a:buChar char="•"/>
            </a:pPr>
            <a:r>
              <a:rPr lang="en-GB" altLang="en-US" dirty="0" smtClean="0"/>
              <a:t>Learning is a result of the child’s exploration of and interaction with the environment </a:t>
            </a:r>
          </a:p>
        </p:txBody>
      </p:sp>
      <p:pic>
        <p:nvPicPr>
          <p:cNvPr id="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05600" y="304800"/>
            <a:ext cx="1752600" cy="241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944621"/>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8011" y="366939"/>
            <a:ext cx="7772400" cy="1470025"/>
          </a:xfrm>
        </p:spPr>
        <p:txBody>
          <a:bodyPr/>
          <a:lstStyle/>
          <a:p>
            <a:r>
              <a:rPr lang="en-GB" dirty="0" smtClean="0">
                <a:solidFill>
                  <a:srgbClr val="00B0F0"/>
                </a:solidFill>
              </a:rPr>
              <a:t>Mental structures   ‘schema’</a:t>
            </a:r>
            <a:endParaRPr lang="en-GB" dirty="0">
              <a:solidFill>
                <a:srgbClr val="00B0F0"/>
              </a:solidFill>
            </a:endParaRPr>
          </a:p>
        </p:txBody>
      </p:sp>
      <p:sp>
        <p:nvSpPr>
          <p:cNvPr id="4" name="Rectangle 3"/>
          <p:cNvSpPr>
            <a:spLocks noGrp="1" noChangeArrowheads="1"/>
          </p:cNvSpPr>
          <p:nvPr>
            <p:ph type="subTitle" idx="1"/>
          </p:nvPr>
        </p:nvSpPr>
        <p:spPr>
          <a:xfrm>
            <a:off x="71846" y="1672047"/>
            <a:ext cx="8706393" cy="3690256"/>
          </a:xfrm>
        </p:spPr>
        <p:txBody>
          <a:bodyPr>
            <a:normAutofit fontScale="92500" lnSpcReduction="10000"/>
          </a:bodyPr>
          <a:lstStyle/>
          <a:p>
            <a:pPr marL="457200" indent="-457200" algn="l" eaLnBrk="1" hangingPunct="1">
              <a:lnSpc>
                <a:spcPct val="80000"/>
              </a:lnSpc>
              <a:buFont typeface="Arial" panose="020B0604020202020204" pitchFamily="34" charset="0"/>
              <a:buChar char="•"/>
            </a:pPr>
            <a:r>
              <a:rPr lang="en-GB" altLang="en-US" sz="2600" dirty="0" smtClean="0"/>
              <a:t>Through the exploration of the environment the child adapts his/her mental structures </a:t>
            </a:r>
            <a:r>
              <a:rPr lang="en-GB" altLang="en-US" sz="2600" i="1" dirty="0" smtClean="0"/>
              <a:t>schema</a:t>
            </a:r>
            <a:r>
              <a:rPr lang="en-GB" altLang="en-US" sz="2600" dirty="0" smtClean="0"/>
              <a:t> through three processes:</a:t>
            </a:r>
          </a:p>
          <a:p>
            <a:pPr marL="457200" indent="-457200" algn="l" eaLnBrk="1" hangingPunct="1">
              <a:lnSpc>
                <a:spcPct val="80000"/>
              </a:lnSpc>
              <a:buFont typeface="Arial" panose="020B0604020202020204" pitchFamily="34" charset="0"/>
              <a:buChar char="•"/>
            </a:pPr>
            <a:r>
              <a:rPr lang="en-GB" altLang="en-US" sz="2600" dirty="0" smtClean="0"/>
              <a:t>Assimilation</a:t>
            </a:r>
          </a:p>
          <a:p>
            <a:pPr lvl="1" algn="l" eaLnBrk="1" hangingPunct="1">
              <a:lnSpc>
                <a:spcPct val="80000"/>
              </a:lnSpc>
            </a:pPr>
            <a:r>
              <a:rPr lang="en-GB" altLang="en-US" sz="2200" dirty="0" smtClean="0"/>
              <a:t>New experiences are taken in (</a:t>
            </a:r>
            <a:r>
              <a:rPr lang="en-GB" altLang="en-US" sz="2200" i="1" dirty="0" smtClean="0"/>
              <a:t>assimilated</a:t>
            </a:r>
            <a:r>
              <a:rPr lang="en-GB" altLang="en-US" sz="2200" dirty="0" smtClean="0"/>
              <a:t>) and added to an increasing store of memory and understanding  </a:t>
            </a:r>
          </a:p>
          <a:p>
            <a:pPr marL="457200" indent="-457200" algn="l" eaLnBrk="1" hangingPunct="1">
              <a:lnSpc>
                <a:spcPct val="80000"/>
              </a:lnSpc>
              <a:buFont typeface="Arial" panose="020B0604020202020204" pitchFamily="34" charset="0"/>
              <a:buChar char="•"/>
            </a:pPr>
            <a:r>
              <a:rPr lang="en-GB" altLang="en-US" sz="2600" dirty="0" smtClean="0"/>
              <a:t>Accommodation </a:t>
            </a:r>
          </a:p>
          <a:p>
            <a:pPr lvl="1" algn="l" eaLnBrk="1" hangingPunct="1">
              <a:lnSpc>
                <a:spcPct val="80000"/>
              </a:lnSpc>
            </a:pPr>
            <a:r>
              <a:rPr lang="en-GB" altLang="en-US" sz="2200" dirty="0" smtClean="0"/>
              <a:t>A new experience does not ‘fit’ with existing understandings and some adjustment (</a:t>
            </a:r>
            <a:r>
              <a:rPr lang="en-GB" altLang="en-US" sz="2200" i="1" dirty="0" smtClean="0"/>
              <a:t>accommodation</a:t>
            </a:r>
            <a:r>
              <a:rPr lang="en-GB" altLang="en-US" sz="2200" dirty="0" smtClean="0"/>
              <a:t>) in understanding has to take place</a:t>
            </a:r>
          </a:p>
          <a:p>
            <a:pPr marL="457200" indent="-457200" algn="l" eaLnBrk="1" hangingPunct="1">
              <a:lnSpc>
                <a:spcPct val="80000"/>
              </a:lnSpc>
              <a:buFont typeface="Arial" panose="020B0604020202020204" pitchFamily="34" charset="0"/>
              <a:buChar char="•"/>
            </a:pPr>
            <a:r>
              <a:rPr lang="en-GB" altLang="en-US" sz="2600" dirty="0" smtClean="0"/>
              <a:t>Equilibrium </a:t>
            </a:r>
          </a:p>
          <a:p>
            <a:pPr lvl="1" algn="l" eaLnBrk="1" hangingPunct="1">
              <a:lnSpc>
                <a:spcPct val="80000"/>
              </a:lnSpc>
            </a:pPr>
            <a:r>
              <a:rPr lang="en-GB" altLang="en-US" sz="2200" dirty="0" smtClean="0"/>
              <a:t>The goal of every learner – a balance is achieved (temporarily – until another challenge to that equilibrium comes along and more accommodation is needed) </a:t>
            </a:r>
          </a:p>
          <a:p>
            <a:pPr lvl="1" eaLnBrk="1" hangingPunct="1">
              <a:lnSpc>
                <a:spcPct val="80000"/>
              </a:lnSpc>
            </a:pPr>
            <a:endParaRPr lang="en-GB" altLang="en-US" sz="2200" dirty="0" smtClean="0"/>
          </a:p>
          <a:p>
            <a:pPr lvl="1" eaLnBrk="1" hangingPunct="1">
              <a:lnSpc>
                <a:spcPct val="80000"/>
              </a:lnSpc>
            </a:pPr>
            <a:endParaRPr lang="en-GB" altLang="en-US" sz="2200" dirty="0" smtClean="0"/>
          </a:p>
        </p:txBody>
      </p:sp>
    </p:spTree>
    <p:extLst>
      <p:ext uri="{BB962C8B-B14F-4D97-AF65-F5344CB8AC3E}">
        <p14:creationId xmlns:p14="http://schemas.microsoft.com/office/powerpoint/2010/main" val="369408277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491037"/>
            <a:ext cx="7772400" cy="1470025"/>
          </a:xfrm>
        </p:spPr>
        <p:txBody>
          <a:bodyPr/>
          <a:lstStyle/>
          <a:p>
            <a:r>
              <a:rPr lang="en-GB" dirty="0" smtClean="0">
                <a:solidFill>
                  <a:srgbClr val="00B0F0"/>
                </a:solidFill>
              </a:rPr>
              <a:t>The active learner, the lone scientist</a:t>
            </a:r>
            <a:endParaRPr lang="en-GB" dirty="0">
              <a:solidFill>
                <a:srgbClr val="00B0F0"/>
              </a:solidFill>
            </a:endParaRPr>
          </a:p>
        </p:txBody>
      </p:sp>
      <p:sp>
        <p:nvSpPr>
          <p:cNvPr id="4" name="Rectangle 3"/>
          <p:cNvSpPr>
            <a:spLocks noGrp="1" noChangeArrowheads="1"/>
          </p:cNvSpPr>
          <p:nvPr>
            <p:ph type="subTitle" idx="1"/>
          </p:nvPr>
        </p:nvSpPr>
        <p:spPr>
          <a:xfrm>
            <a:off x="365759" y="1961062"/>
            <a:ext cx="8543109" cy="3677738"/>
          </a:xfrm>
        </p:spPr>
        <p:txBody>
          <a:bodyPr>
            <a:normAutofit/>
          </a:bodyPr>
          <a:lstStyle/>
          <a:p>
            <a:pPr eaLnBrk="1" hangingPunct="1"/>
            <a:r>
              <a:rPr lang="en-GB" altLang="en-US" dirty="0" smtClean="0"/>
              <a:t>Learning is seen as an </a:t>
            </a:r>
            <a:r>
              <a:rPr lang="en-GB" altLang="en-US" b="1" u="sng" dirty="0" smtClean="0"/>
              <a:t>intrinsically</a:t>
            </a:r>
            <a:r>
              <a:rPr lang="en-GB" altLang="en-US" dirty="0" smtClean="0"/>
              <a:t> motivated (rather than motivated by external reward)</a:t>
            </a:r>
          </a:p>
          <a:p>
            <a:pPr eaLnBrk="1" hangingPunct="1"/>
            <a:r>
              <a:rPr lang="en-GB" altLang="en-US" dirty="0" smtClean="0"/>
              <a:t>The child is mentally active (not a passive receiver) </a:t>
            </a:r>
          </a:p>
          <a:p>
            <a:pPr eaLnBrk="1" hangingPunct="1"/>
            <a:r>
              <a:rPr lang="en-GB" altLang="en-US" dirty="0" smtClean="0"/>
              <a:t>Piaget’s active learner has been described as the ‘lone scientist’ exploring the world to make meaning for him/herself, regardless of social environment  </a:t>
            </a:r>
          </a:p>
        </p:txBody>
      </p:sp>
    </p:spTree>
    <p:extLst>
      <p:ext uri="{BB962C8B-B14F-4D97-AF65-F5344CB8AC3E}">
        <p14:creationId xmlns:p14="http://schemas.microsoft.com/office/powerpoint/2010/main" val="4117701397"/>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172" y="255905"/>
            <a:ext cx="7772400" cy="1470025"/>
          </a:xfrm>
        </p:spPr>
        <p:txBody>
          <a:bodyPr/>
          <a:lstStyle/>
          <a:p>
            <a:r>
              <a:rPr lang="en-GB" dirty="0" smtClean="0"/>
              <a:t>The learning </a:t>
            </a:r>
            <a:r>
              <a:rPr lang="en-GB" i="1" dirty="0" smtClean="0">
                <a:solidFill>
                  <a:srgbClr val="00B0F0"/>
                </a:solidFill>
              </a:rPr>
              <a:t>process</a:t>
            </a:r>
            <a:endParaRPr lang="en-GB" i="1" dirty="0">
              <a:solidFill>
                <a:srgbClr val="00B0F0"/>
              </a:solidFill>
            </a:endParaRPr>
          </a:p>
        </p:txBody>
      </p:sp>
      <p:sp>
        <p:nvSpPr>
          <p:cNvPr id="3" name="Subtitle 2"/>
          <p:cNvSpPr>
            <a:spLocks noGrp="1"/>
          </p:cNvSpPr>
          <p:nvPr>
            <p:ph type="subTitle" idx="1"/>
          </p:nvPr>
        </p:nvSpPr>
        <p:spPr>
          <a:xfrm>
            <a:off x="326571" y="1639388"/>
            <a:ext cx="8445137" cy="3775165"/>
          </a:xfrm>
        </p:spPr>
        <p:txBody>
          <a:bodyPr>
            <a:normAutofit/>
          </a:bodyPr>
          <a:lstStyle/>
          <a:p>
            <a:pPr marL="457200" indent="-457200" algn="l">
              <a:buFont typeface="Arial" panose="020B0604020202020204" pitchFamily="34" charset="0"/>
              <a:buChar char="•"/>
            </a:pPr>
            <a:r>
              <a:rPr lang="en-GB" altLang="en-US" dirty="0"/>
              <a:t>It has been claimed that Piaget’s work allowed theorists to consider cognitive development (learning) as a </a:t>
            </a:r>
            <a:r>
              <a:rPr lang="en-GB" altLang="en-US" i="1" dirty="0"/>
              <a:t>process</a:t>
            </a:r>
          </a:p>
          <a:p>
            <a:pPr marL="457200" indent="-457200" algn="l">
              <a:buFont typeface="Arial" panose="020B0604020202020204" pitchFamily="34" charset="0"/>
              <a:buChar char="•"/>
            </a:pPr>
            <a:r>
              <a:rPr lang="en-GB" altLang="en-US" dirty="0"/>
              <a:t>‘Learning takes place and provides a foundation for future learning’ (</a:t>
            </a:r>
            <a:r>
              <a:rPr lang="en-GB" altLang="en-US" dirty="0" err="1"/>
              <a:t>Smidt</a:t>
            </a:r>
            <a:r>
              <a:rPr lang="en-GB" altLang="en-US" dirty="0"/>
              <a:t> 2006 p.21)</a:t>
            </a:r>
          </a:p>
          <a:p>
            <a:pPr marL="457200" indent="-457200" algn="l">
              <a:buFont typeface="Arial" panose="020B0604020202020204" pitchFamily="34" charset="0"/>
              <a:buChar char="•"/>
            </a:pPr>
            <a:r>
              <a:rPr lang="en-GB" altLang="en-US" dirty="0"/>
              <a:t>The learner is ACTIVE in this process</a:t>
            </a:r>
          </a:p>
          <a:p>
            <a:pPr marL="457200" indent="-457200" algn="l">
              <a:buFont typeface="Arial" panose="020B0604020202020204" pitchFamily="34" charset="0"/>
              <a:buChar char="•"/>
            </a:pPr>
            <a:r>
              <a:rPr lang="en-GB" altLang="en-US" dirty="0"/>
              <a:t>Learning is not something that is done to the learner, it is something they engage in themselves </a:t>
            </a:r>
          </a:p>
          <a:p>
            <a:endParaRPr lang="en-GB" dirty="0"/>
          </a:p>
        </p:txBody>
      </p:sp>
    </p:spTree>
    <p:extLst>
      <p:ext uri="{BB962C8B-B14F-4D97-AF65-F5344CB8AC3E}">
        <p14:creationId xmlns:p14="http://schemas.microsoft.com/office/powerpoint/2010/main" val="656131600"/>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83080" y="-240484"/>
            <a:ext cx="7772400" cy="1470025"/>
          </a:xfrm>
        </p:spPr>
        <p:txBody>
          <a:bodyPr/>
          <a:lstStyle/>
          <a:p>
            <a:r>
              <a:rPr lang="en-GB" dirty="0" smtClean="0">
                <a:solidFill>
                  <a:srgbClr val="00B0F0"/>
                </a:solidFill>
              </a:rPr>
              <a:t>Linear development</a:t>
            </a:r>
            <a:endParaRPr lang="en-GB" dirty="0">
              <a:solidFill>
                <a:srgbClr val="00B0F0"/>
              </a:solidFill>
            </a:endParaRPr>
          </a:p>
        </p:txBody>
      </p:sp>
      <p:sp>
        <p:nvSpPr>
          <p:cNvPr id="4" name="Rectangle 3"/>
          <p:cNvSpPr>
            <a:spLocks noGrp="1" noChangeArrowheads="1"/>
          </p:cNvSpPr>
          <p:nvPr>
            <p:ph type="subTitle" idx="1"/>
          </p:nvPr>
        </p:nvSpPr>
        <p:spPr>
          <a:xfrm>
            <a:off x="424542" y="842600"/>
            <a:ext cx="8948057" cy="2645183"/>
          </a:xfrm>
        </p:spPr>
        <p:txBody>
          <a:bodyPr>
            <a:normAutofit fontScale="92500" lnSpcReduction="20000"/>
          </a:bodyPr>
          <a:lstStyle/>
          <a:p>
            <a:pPr marL="457200" indent="-457200" algn="l" eaLnBrk="1" hangingPunct="1">
              <a:buFont typeface="Arial" panose="020B0604020202020204" pitchFamily="34" charset="0"/>
              <a:buChar char="•"/>
            </a:pPr>
            <a:r>
              <a:rPr lang="en-GB" altLang="en-US" dirty="0" smtClean="0"/>
              <a:t>Piaget is also associated with the ‘stage theory’ of cognitive development </a:t>
            </a:r>
          </a:p>
          <a:p>
            <a:pPr marL="800100" lvl="1" indent="-342900" algn="l" eaLnBrk="1" hangingPunct="1">
              <a:buFont typeface="Arial" panose="020B0604020202020204" pitchFamily="34" charset="0"/>
              <a:buChar char="•"/>
            </a:pPr>
            <a:r>
              <a:rPr lang="en-GB" altLang="en-US" dirty="0" smtClean="0"/>
              <a:t>This has been heavily critiqued but is still highly influential in UK educational provision </a:t>
            </a:r>
          </a:p>
          <a:p>
            <a:pPr marL="457200" indent="-457200" algn="l" eaLnBrk="1" hangingPunct="1">
              <a:buFont typeface="Arial" panose="020B0604020202020204" pitchFamily="34" charset="0"/>
              <a:buChar char="•"/>
            </a:pPr>
            <a:r>
              <a:rPr lang="en-GB" altLang="en-US" dirty="0" smtClean="0"/>
              <a:t>He proposed every child had to pass through 4 stages of learning sequentially</a:t>
            </a:r>
          </a:p>
          <a:p>
            <a:pPr marL="457200" indent="-457200" algn="l" eaLnBrk="1" hangingPunct="1">
              <a:buFont typeface="Arial" panose="020B0604020202020204" pitchFamily="34" charset="0"/>
              <a:buChar char="•"/>
            </a:pPr>
            <a:r>
              <a:rPr lang="en-GB" altLang="en-US" dirty="0" smtClean="0"/>
              <a:t>These stages represent different (more complex) ways of thinking and reasoning  </a:t>
            </a:r>
          </a:p>
          <a:p>
            <a:pPr eaLnBrk="1" hangingPunct="1"/>
            <a:endParaRPr lang="en-GB" altLang="en-US" dirty="0" smtClean="0"/>
          </a:p>
          <a:p>
            <a:pPr eaLnBrk="1" hangingPunct="1"/>
            <a:endParaRPr lang="en-GB" altLang="en-US" dirty="0" smtClean="0"/>
          </a:p>
        </p:txBody>
      </p:sp>
      <p:pic>
        <p:nvPicPr>
          <p:cNvPr id="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72821" y="3437845"/>
            <a:ext cx="5111750" cy="212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207310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943" y="33837"/>
            <a:ext cx="7772400" cy="1470025"/>
          </a:xfrm>
        </p:spPr>
        <p:txBody>
          <a:bodyPr/>
          <a:lstStyle/>
          <a:p>
            <a:r>
              <a:rPr lang="en-GB" dirty="0" smtClean="0">
                <a:solidFill>
                  <a:srgbClr val="00B0F0"/>
                </a:solidFill>
              </a:rPr>
              <a:t>Piaget’s stages</a:t>
            </a:r>
            <a:endParaRPr lang="en-GB" dirty="0">
              <a:solidFill>
                <a:srgbClr val="00B0F0"/>
              </a:solidFill>
            </a:endParaRPr>
          </a:p>
        </p:txBody>
      </p:sp>
      <p:sp>
        <p:nvSpPr>
          <p:cNvPr id="4" name="Rectangle 3"/>
          <p:cNvSpPr>
            <a:spLocks noGrp="1" noChangeArrowheads="1"/>
          </p:cNvSpPr>
          <p:nvPr>
            <p:ph type="subTitle" idx="1"/>
          </p:nvPr>
        </p:nvSpPr>
        <p:spPr>
          <a:xfrm>
            <a:off x="313509" y="1430337"/>
            <a:ext cx="8497388" cy="3990749"/>
          </a:xfrm>
        </p:spPr>
        <p:txBody>
          <a:bodyPr>
            <a:normAutofit lnSpcReduction="10000"/>
          </a:bodyPr>
          <a:lstStyle/>
          <a:p>
            <a:pPr marL="457200" indent="-457200" algn="l" eaLnBrk="1" hangingPunct="1">
              <a:buFont typeface="Wingdings" panose="05000000000000000000" pitchFamily="2" charset="2"/>
              <a:buChar char="ü"/>
            </a:pPr>
            <a:r>
              <a:rPr lang="en-GB" altLang="en-US" sz="2600" dirty="0" smtClean="0"/>
              <a:t>Sensory motor period:  0-2 years</a:t>
            </a:r>
          </a:p>
          <a:p>
            <a:pPr lvl="1" algn="l" eaLnBrk="1" hangingPunct="1"/>
            <a:r>
              <a:rPr lang="en-GB" altLang="en-US" sz="2200" dirty="0" smtClean="0"/>
              <a:t>Physical interaction with the world </a:t>
            </a:r>
          </a:p>
          <a:p>
            <a:pPr marL="457200" indent="-457200" algn="l" eaLnBrk="1" hangingPunct="1">
              <a:buFont typeface="Wingdings" panose="05000000000000000000" pitchFamily="2" charset="2"/>
              <a:buChar char="ü"/>
            </a:pPr>
            <a:r>
              <a:rPr lang="en-GB" altLang="en-US" sz="2600" dirty="0" smtClean="0"/>
              <a:t>Pre-operational period: 2-7 years </a:t>
            </a:r>
          </a:p>
          <a:p>
            <a:pPr lvl="1" algn="l" eaLnBrk="1" hangingPunct="1"/>
            <a:r>
              <a:rPr lang="en-GB" altLang="en-US" sz="2200" dirty="0" smtClean="0"/>
              <a:t>Exploration of the physical world and how it related to the self (ego-centric understandings)</a:t>
            </a:r>
          </a:p>
          <a:p>
            <a:pPr marL="457200" indent="-457200" algn="l" eaLnBrk="1" hangingPunct="1">
              <a:buFont typeface="Wingdings" panose="05000000000000000000" pitchFamily="2" charset="2"/>
              <a:buChar char="ü"/>
            </a:pPr>
            <a:r>
              <a:rPr lang="en-GB" altLang="en-US" sz="2600" dirty="0" smtClean="0"/>
              <a:t>Period of concrete operations: 7-11 years </a:t>
            </a:r>
          </a:p>
          <a:p>
            <a:pPr lvl="1" algn="l" eaLnBrk="1" hangingPunct="1"/>
            <a:r>
              <a:rPr lang="en-GB" altLang="en-US" sz="2200" dirty="0" smtClean="0"/>
              <a:t>Logical understandings of the world including reversibility, ordering, sorting, conservation and seriation</a:t>
            </a:r>
          </a:p>
          <a:p>
            <a:pPr marL="457200" indent="-457200" algn="l" eaLnBrk="1" hangingPunct="1">
              <a:buFont typeface="Wingdings" panose="05000000000000000000" pitchFamily="2" charset="2"/>
              <a:buChar char="ü"/>
            </a:pPr>
            <a:r>
              <a:rPr lang="en-GB" altLang="en-US" sz="2600" dirty="0" smtClean="0"/>
              <a:t>Period of formal operations: 11-12 upward </a:t>
            </a:r>
          </a:p>
          <a:p>
            <a:pPr lvl="1" algn="l" eaLnBrk="1" hangingPunct="1"/>
            <a:r>
              <a:rPr lang="en-GB" altLang="en-US" sz="2200" dirty="0" smtClean="0"/>
              <a:t>Generation of hypotheses and ability to think abstractedly and scientifically </a:t>
            </a:r>
          </a:p>
          <a:p>
            <a:pPr eaLnBrk="1" hangingPunct="1"/>
            <a:endParaRPr lang="en-GB" altLang="en-US" sz="2600" dirty="0" smtClean="0"/>
          </a:p>
        </p:txBody>
      </p:sp>
    </p:spTree>
    <p:extLst>
      <p:ext uri="{BB962C8B-B14F-4D97-AF65-F5344CB8AC3E}">
        <p14:creationId xmlns:p14="http://schemas.microsoft.com/office/powerpoint/2010/main" val="1806500690"/>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0485" y="138339"/>
            <a:ext cx="7772400" cy="1470025"/>
          </a:xfrm>
        </p:spPr>
        <p:txBody>
          <a:bodyPr/>
          <a:lstStyle/>
          <a:p>
            <a:pPr algn="ctr"/>
            <a:r>
              <a:rPr lang="en-GB" dirty="0" smtClean="0">
                <a:solidFill>
                  <a:srgbClr val="00B0F0"/>
                </a:solidFill>
              </a:rPr>
              <a:t>Constructivist teaching approaches</a:t>
            </a:r>
            <a:endParaRPr lang="en-GB" dirty="0">
              <a:solidFill>
                <a:srgbClr val="00B0F0"/>
              </a:solidFill>
            </a:endParaRPr>
          </a:p>
        </p:txBody>
      </p:sp>
      <p:sp>
        <p:nvSpPr>
          <p:cNvPr id="3" name="Subtitle 2"/>
          <p:cNvSpPr>
            <a:spLocks noGrp="1"/>
          </p:cNvSpPr>
          <p:nvPr>
            <p:ph type="subTitle" idx="1"/>
          </p:nvPr>
        </p:nvSpPr>
        <p:spPr>
          <a:xfrm>
            <a:off x="1097279" y="1926772"/>
            <a:ext cx="7393577" cy="3540034"/>
          </a:xfrm>
        </p:spPr>
        <p:txBody>
          <a:bodyPr>
            <a:normAutofit fontScale="92500" lnSpcReduction="10000"/>
          </a:bodyPr>
          <a:lstStyle/>
          <a:p>
            <a:pPr marL="457200" indent="-457200" algn="l">
              <a:buFont typeface="Arial" panose="020B0604020202020204" pitchFamily="34" charset="0"/>
              <a:buChar char="•"/>
            </a:pPr>
            <a:r>
              <a:rPr lang="en-GB" altLang="en-US" dirty="0"/>
              <a:t>Practical activity, direct experience</a:t>
            </a:r>
          </a:p>
          <a:p>
            <a:pPr marL="457200" indent="-457200" algn="l">
              <a:buFont typeface="Arial" panose="020B0604020202020204" pitchFamily="34" charset="0"/>
              <a:buChar char="•"/>
            </a:pPr>
            <a:r>
              <a:rPr lang="en-GB" altLang="en-US" dirty="0"/>
              <a:t>Exploration and physical manipulation of materials</a:t>
            </a:r>
          </a:p>
          <a:p>
            <a:pPr marL="457200" indent="-457200" algn="l">
              <a:buFont typeface="Arial" panose="020B0604020202020204" pitchFamily="34" charset="0"/>
              <a:buChar char="•"/>
            </a:pPr>
            <a:r>
              <a:rPr lang="en-GB" altLang="en-US" dirty="0"/>
              <a:t>Focus on pupils making sense of what they are doing/ thinking  – explain what you think, tell us how you did it, write down your ideas </a:t>
            </a:r>
          </a:p>
          <a:p>
            <a:pPr marL="457200" indent="-457200" algn="l">
              <a:buFont typeface="Arial" panose="020B0604020202020204" pitchFamily="34" charset="0"/>
              <a:buChar char="•"/>
            </a:pPr>
            <a:r>
              <a:rPr lang="en-GB" altLang="en-US" dirty="0"/>
              <a:t>Starting from current understandings </a:t>
            </a:r>
          </a:p>
          <a:p>
            <a:pPr marL="457200" indent="-457200" algn="l">
              <a:buFont typeface="Arial" panose="020B0604020202020204" pitchFamily="34" charset="0"/>
              <a:buChar char="•"/>
            </a:pPr>
            <a:r>
              <a:rPr lang="en-GB" altLang="en-US" dirty="0"/>
              <a:t>‘I hear, I forget; I see, I remember; I do, I understand’ </a:t>
            </a:r>
          </a:p>
          <a:p>
            <a:endParaRPr lang="en-GB" dirty="0"/>
          </a:p>
        </p:txBody>
      </p:sp>
    </p:spTree>
    <p:extLst>
      <p:ext uri="{BB962C8B-B14F-4D97-AF65-F5344CB8AC3E}">
        <p14:creationId xmlns:p14="http://schemas.microsoft.com/office/powerpoint/2010/main" val="229180163"/>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0749" y="118745"/>
            <a:ext cx="7772400" cy="1470025"/>
          </a:xfrm>
        </p:spPr>
        <p:txBody>
          <a:bodyPr/>
          <a:lstStyle/>
          <a:p>
            <a:r>
              <a:rPr lang="en-GB" dirty="0" smtClean="0">
                <a:solidFill>
                  <a:srgbClr val="00B0F0"/>
                </a:solidFill>
              </a:rPr>
              <a:t>Social constructivism</a:t>
            </a:r>
            <a:endParaRPr lang="en-GB" dirty="0">
              <a:solidFill>
                <a:srgbClr val="00B0F0"/>
              </a:solidFill>
            </a:endParaRPr>
          </a:p>
        </p:txBody>
      </p:sp>
      <p:sp>
        <p:nvSpPr>
          <p:cNvPr id="5" name="Rectangle 3"/>
          <p:cNvSpPr>
            <a:spLocks noGrp="1" noChangeArrowheads="1"/>
          </p:cNvSpPr>
          <p:nvPr>
            <p:ph type="subTitle" idx="1"/>
          </p:nvPr>
        </p:nvSpPr>
        <p:spPr>
          <a:xfrm>
            <a:off x="176350" y="1443446"/>
            <a:ext cx="8007530" cy="4088674"/>
          </a:xfrm>
        </p:spPr>
        <p:txBody>
          <a:bodyPr>
            <a:normAutofit/>
          </a:bodyPr>
          <a:lstStyle/>
          <a:p>
            <a:pPr marL="457200" indent="-457200" algn="l" eaLnBrk="1" hangingPunct="1">
              <a:lnSpc>
                <a:spcPct val="90000"/>
              </a:lnSpc>
              <a:buFont typeface="Arial" panose="020B0604020202020204" pitchFamily="34" charset="0"/>
              <a:buChar char="•"/>
            </a:pPr>
            <a:r>
              <a:rPr lang="en-GB" altLang="en-US" dirty="0" smtClean="0"/>
              <a:t>‘Active participant’ </a:t>
            </a:r>
          </a:p>
          <a:p>
            <a:pPr marL="457200" indent="-457200" algn="l" eaLnBrk="1" hangingPunct="1">
              <a:lnSpc>
                <a:spcPct val="90000"/>
              </a:lnSpc>
              <a:buFont typeface="Arial" panose="020B0604020202020204" pitchFamily="34" charset="0"/>
              <a:buChar char="•"/>
            </a:pPr>
            <a:r>
              <a:rPr lang="en-GB" altLang="en-US" dirty="0" smtClean="0"/>
              <a:t>‘Negotiated meaning’</a:t>
            </a:r>
          </a:p>
          <a:p>
            <a:pPr marL="457200" indent="-457200" algn="l" eaLnBrk="1" hangingPunct="1">
              <a:lnSpc>
                <a:spcPct val="90000"/>
              </a:lnSpc>
              <a:buFont typeface="Arial" panose="020B0604020202020204" pitchFamily="34" charset="0"/>
              <a:buChar char="•"/>
            </a:pPr>
            <a:r>
              <a:rPr lang="en-GB" altLang="en-US" dirty="0" smtClean="0"/>
              <a:t>Lev Vygotsky (1896 – 1934) Russian psychologist </a:t>
            </a:r>
          </a:p>
          <a:p>
            <a:pPr marL="457200" indent="-457200" algn="l" eaLnBrk="1" hangingPunct="1">
              <a:lnSpc>
                <a:spcPct val="90000"/>
              </a:lnSpc>
              <a:buFont typeface="Arial" panose="020B0604020202020204" pitchFamily="34" charset="0"/>
              <a:buChar char="•"/>
            </a:pPr>
            <a:r>
              <a:rPr lang="en-GB" altLang="en-US" dirty="0" smtClean="0"/>
              <a:t>Learners actively make meaning and their social world is fundamental to this process</a:t>
            </a:r>
          </a:p>
          <a:p>
            <a:pPr marL="457200" indent="-457200" algn="l" eaLnBrk="1" hangingPunct="1">
              <a:lnSpc>
                <a:spcPct val="90000"/>
              </a:lnSpc>
              <a:buFont typeface="Arial" panose="020B0604020202020204" pitchFamily="34" charset="0"/>
              <a:buChar char="•"/>
            </a:pPr>
            <a:r>
              <a:rPr lang="en-GB" altLang="en-US" dirty="0" smtClean="0"/>
              <a:t>All cognitive functions originate in </a:t>
            </a:r>
            <a:r>
              <a:rPr lang="en-GB" altLang="en-US" b="1" u="sng" dirty="0" smtClean="0"/>
              <a:t>social interaction</a:t>
            </a:r>
            <a:r>
              <a:rPr lang="en-GB" altLang="en-US" dirty="0" smtClean="0"/>
              <a:t> and are then internalised on an individual level</a:t>
            </a:r>
          </a:p>
          <a:p>
            <a:pPr eaLnBrk="1" hangingPunct="1">
              <a:lnSpc>
                <a:spcPct val="90000"/>
              </a:lnSpc>
              <a:buFont typeface="Wingdings" panose="05000000000000000000" pitchFamily="2" charset="2"/>
              <a:buNone/>
            </a:pPr>
            <a:endParaRPr lang="en-GB" altLang="en-US" dirty="0" smtClean="0"/>
          </a:p>
          <a:p>
            <a:pPr eaLnBrk="1" hangingPunct="1">
              <a:lnSpc>
                <a:spcPct val="90000"/>
              </a:lnSpc>
            </a:pPr>
            <a:endParaRPr lang="en-GB" altLang="en-US" dirty="0" smtClean="0"/>
          </a:p>
          <a:p>
            <a:pPr eaLnBrk="1" hangingPunct="1">
              <a:lnSpc>
                <a:spcPct val="90000"/>
              </a:lnSpc>
            </a:pPr>
            <a:endParaRPr lang="en-GB" altLang="en-US" dirty="0" smtClean="0"/>
          </a:p>
        </p:txBody>
      </p:sp>
      <p:pic>
        <p:nvPicPr>
          <p:cNvPr id="7"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13452" y="279672"/>
            <a:ext cx="1462088" cy="202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6451527"/>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0"/>
            <a:ext cx="7772400" cy="1470025"/>
          </a:xfrm>
        </p:spPr>
        <p:txBody>
          <a:bodyPr/>
          <a:lstStyle/>
          <a:p>
            <a:r>
              <a:rPr lang="en-GB" dirty="0" smtClean="0">
                <a:solidFill>
                  <a:srgbClr val="00B0F0"/>
                </a:solidFill>
              </a:rPr>
              <a:t>The role of others</a:t>
            </a:r>
            <a:endParaRPr lang="en-GB" dirty="0">
              <a:solidFill>
                <a:srgbClr val="00B0F0"/>
              </a:solidFill>
            </a:endParaRPr>
          </a:p>
        </p:txBody>
      </p:sp>
      <p:sp>
        <p:nvSpPr>
          <p:cNvPr id="3" name="Subtitle 2"/>
          <p:cNvSpPr>
            <a:spLocks noGrp="1"/>
          </p:cNvSpPr>
          <p:nvPr>
            <p:ph type="subTitle" idx="1"/>
          </p:nvPr>
        </p:nvSpPr>
        <p:spPr>
          <a:xfrm>
            <a:off x="463731" y="1815737"/>
            <a:ext cx="8379823" cy="3585754"/>
          </a:xfrm>
        </p:spPr>
        <p:txBody>
          <a:bodyPr>
            <a:normAutofit fontScale="92500" lnSpcReduction="20000"/>
          </a:bodyPr>
          <a:lstStyle/>
          <a:p>
            <a:pPr marL="457200" indent="-457200" algn="l">
              <a:buFont typeface="Arial" panose="020B0604020202020204" pitchFamily="34" charset="0"/>
              <a:buChar char="•"/>
            </a:pPr>
            <a:r>
              <a:rPr lang="en-GB" altLang="en-US" dirty="0"/>
              <a:t>Vygotsky believed the role of other people (adults, siblings and other children) was essential for children's learning</a:t>
            </a:r>
          </a:p>
          <a:p>
            <a:pPr marL="457200" indent="-457200" algn="l">
              <a:buFont typeface="Arial" panose="020B0604020202020204" pitchFamily="34" charset="0"/>
              <a:buChar char="•"/>
            </a:pPr>
            <a:r>
              <a:rPr lang="en-GB" altLang="en-US" dirty="0"/>
              <a:t>The </a:t>
            </a:r>
            <a:r>
              <a:rPr lang="en-GB" altLang="en-US" i="1" dirty="0"/>
              <a:t>tools </a:t>
            </a:r>
            <a:r>
              <a:rPr lang="en-GB" altLang="en-US" dirty="0"/>
              <a:t>of a culture </a:t>
            </a:r>
            <a:r>
              <a:rPr lang="en-GB" altLang="en-US" b="1" u="sng" dirty="0"/>
              <a:t>shape the thinking</a:t>
            </a:r>
            <a:r>
              <a:rPr lang="en-GB" altLang="en-US" b="1" dirty="0"/>
              <a:t> </a:t>
            </a:r>
            <a:r>
              <a:rPr lang="en-GB" altLang="en-US" dirty="0"/>
              <a:t>of the young child</a:t>
            </a:r>
          </a:p>
          <a:p>
            <a:pPr marL="457200" indent="-457200" algn="l">
              <a:buFont typeface="Arial" panose="020B0604020202020204" pitchFamily="34" charset="0"/>
              <a:buChar char="•"/>
            </a:pPr>
            <a:r>
              <a:rPr lang="en-GB" altLang="en-US" dirty="0"/>
              <a:t>Tools (cultural tools)</a:t>
            </a:r>
          </a:p>
          <a:p>
            <a:pPr marL="800100" lvl="1" indent="-342900" algn="l">
              <a:buFont typeface="Arial" panose="020B0604020202020204" pitchFamily="34" charset="0"/>
              <a:buChar char="•"/>
            </a:pPr>
            <a:r>
              <a:rPr lang="en-GB" altLang="en-US" dirty="0"/>
              <a:t>Symbolic tools: e.g. </a:t>
            </a:r>
            <a:r>
              <a:rPr lang="en-GB" altLang="en-US" b="1" dirty="0"/>
              <a:t>language</a:t>
            </a:r>
            <a:r>
              <a:rPr lang="en-GB" altLang="en-US" dirty="0"/>
              <a:t>, art, music, rhymes, rules</a:t>
            </a:r>
          </a:p>
          <a:p>
            <a:pPr marL="800100" lvl="1" indent="-342900" algn="l">
              <a:buFont typeface="Arial" panose="020B0604020202020204" pitchFamily="34" charset="0"/>
              <a:buChar char="•"/>
            </a:pPr>
            <a:r>
              <a:rPr lang="en-GB" altLang="en-US" dirty="0"/>
              <a:t>Objects: e.g. pens, phones, computers</a:t>
            </a:r>
          </a:p>
          <a:p>
            <a:pPr marL="457200" indent="-457200" algn="l">
              <a:buFont typeface="Arial" panose="020B0604020202020204" pitchFamily="34" charset="0"/>
              <a:buChar char="•"/>
            </a:pPr>
            <a:r>
              <a:rPr lang="en-GB" altLang="en-US" dirty="0"/>
              <a:t>It is through children's interaction with others in cultural contexts that children </a:t>
            </a:r>
            <a:r>
              <a:rPr lang="en-GB" altLang="en-US" i="1" dirty="0"/>
              <a:t>collaboratively</a:t>
            </a:r>
            <a:r>
              <a:rPr lang="en-GB" altLang="en-US" dirty="0"/>
              <a:t> construct knowledge and understanding </a:t>
            </a:r>
            <a:endParaRPr lang="en-US" altLang="en-US" dirty="0"/>
          </a:p>
          <a:p>
            <a:endParaRPr lang="en-GB" dirty="0"/>
          </a:p>
        </p:txBody>
      </p:sp>
    </p:spTree>
    <p:extLst>
      <p:ext uri="{BB962C8B-B14F-4D97-AF65-F5344CB8AC3E}">
        <p14:creationId xmlns:p14="http://schemas.microsoft.com/office/powerpoint/2010/main" val="2642030804"/>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4360" y="210185"/>
            <a:ext cx="7772400" cy="1470025"/>
          </a:xfrm>
        </p:spPr>
        <p:txBody>
          <a:bodyPr/>
          <a:lstStyle/>
          <a:p>
            <a:pPr algn="ctr"/>
            <a:r>
              <a:rPr lang="en-GB" dirty="0" smtClean="0">
                <a:solidFill>
                  <a:srgbClr val="00B0F0"/>
                </a:solidFill>
              </a:rPr>
              <a:t>Learning</a:t>
            </a:r>
            <a:endParaRPr lang="en-GB" dirty="0">
              <a:solidFill>
                <a:srgbClr val="00B0F0"/>
              </a:solidFill>
            </a:endParaRPr>
          </a:p>
        </p:txBody>
      </p:sp>
      <p:sp>
        <p:nvSpPr>
          <p:cNvPr id="4" name="Rectangle 3"/>
          <p:cNvSpPr>
            <a:spLocks noGrp="1" noChangeArrowheads="1"/>
          </p:cNvSpPr>
          <p:nvPr>
            <p:ph type="subTitle" idx="1"/>
          </p:nvPr>
        </p:nvSpPr>
        <p:spPr>
          <a:xfrm>
            <a:off x="300445" y="1423851"/>
            <a:ext cx="8575765" cy="3984172"/>
          </a:xfrm>
        </p:spPr>
        <p:txBody>
          <a:bodyPr>
            <a:normAutofit/>
          </a:bodyPr>
          <a:lstStyle/>
          <a:p>
            <a:pPr eaLnBrk="1" hangingPunct="1"/>
            <a:r>
              <a:rPr lang="en-GB" altLang="en-US" dirty="0" smtClean="0"/>
              <a:t>Is not just about things (how it works, scientific concepts)</a:t>
            </a:r>
          </a:p>
          <a:p>
            <a:pPr eaLnBrk="1" hangingPunct="1"/>
            <a:r>
              <a:rPr lang="en-GB" altLang="en-US" dirty="0" smtClean="0"/>
              <a:t>Is </a:t>
            </a:r>
            <a:r>
              <a:rPr lang="en-GB" altLang="en-US" b="1" u="sng" dirty="0" smtClean="0"/>
              <a:t>also</a:t>
            </a:r>
            <a:r>
              <a:rPr lang="en-GB" altLang="en-US" dirty="0" smtClean="0"/>
              <a:t> about being part of a community (we will discuss this further in session 9)</a:t>
            </a:r>
          </a:p>
          <a:p>
            <a:pPr eaLnBrk="1" hangingPunct="1"/>
            <a:r>
              <a:rPr lang="en-GB" altLang="en-US" dirty="0" smtClean="0"/>
              <a:t>By using the symbolic tools with other people children are part of their culture</a:t>
            </a:r>
          </a:p>
          <a:p>
            <a:pPr lvl="1" eaLnBrk="1" hangingPunct="1"/>
            <a:r>
              <a:rPr lang="en-GB" altLang="en-US" dirty="0" smtClean="0"/>
              <a:t>This includes beliefs, language, rules – how we act in different situations, with different people </a:t>
            </a:r>
          </a:p>
          <a:p>
            <a:pPr lvl="1" eaLnBrk="1" hangingPunct="1"/>
            <a:endParaRPr lang="en-GB" altLang="en-US" dirty="0" smtClean="0"/>
          </a:p>
        </p:txBody>
      </p:sp>
    </p:spTree>
    <p:extLst>
      <p:ext uri="{BB962C8B-B14F-4D97-AF65-F5344CB8AC3E}">
        <p14:creationId xmlns:p14="http://schemas.microsoft.com/office/powerpoint/2010/main" val="3697353153"/>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7220" y="726"/>
            <a:ext cx="7772400" cy="1470025"/>
          </a:xfrm>
        </p:spPr>
        <p:txBody>
          <a:bodyPr/>
          <a:lstStyle/>
          <a:p>
            <a:pPr algn="ctr"/>
            <a:r>
              <a:rPr lang="en-GB" altLang="en-US" dirty="0">
                <a:solidFill>
                  <a:srgbClr val="00B0F0"/>
                </a:solidFill>
              </a:rPr>
              <a:t>Language and culture as tools for understanding </a:t>
            </a:r>
            <a:endParaRPr lang="en-GB" dirty="0">
              <a:solidFill>
                <a:srgbClr val="00B0F0"/>
              </a:solidFill>
            </a:endParaRPr>
          </a:p>
        </p:txBody>
      </p:sp>
      <p:sp>
        <p:nvSpPr>
          <p:cNvPr id="4" name="Rectangle 3">
            <a:extLst>
              <a:ext uri="{FF2B5EF4-FFF2-40B4-BE49-F238E27FC236}">
                <a16:creationId xmlns:a16="http://schemas.microsoft.com/office/drawing/2014/main" id="{46C8CBED-E11B-4440-A1D7-82B3AEF627B4}"/>
              </a:ext>
            </a:extLst>
          </p:cNvPr>
          <p:cNvSpPr>
            <a:spLocks noGrp="1" noChangeArrowheads="1"/>
          </p:cNvSpPr>
          <p:nvPr>
            <p:ph type="subTitle" idx="1"/>
          </p:nvPr>
        </p:nvSpPr>
        <p:spPr>
          <a:xfrm>
            <a:off x="45720" y="1358537"/>
            <a:ext cx="9098280" cy="4180114"/>
          </a:xfrm>
        </p:spPr>
        <p:txBody>
          <a:bodyPr rtlCol="0">
            <a:normAutofit fontScale="62500" lnSpcReduction="20000"/>
          </a:bodyPr>
          <a:lstStyle/>
          <a:p>
            <a:pPr marL="457200" indent="-457200" eaLnBrk="1" fontAlgn="auto" hangingPunct="1">
              <a:spcAft>
                <a:spcPts val="0"/>
              </a:spcAft>
              <a:buFont typeface="Arial" panose="020B0604020202020204" pitchFamily="34" charset="0"/>
              <a:buChar char="•"/>
              <a:defRPr/>
            </a:pPr>
            <a:r>
              <a:rPr lang="en-GB" altLang="en-US" dirty="0">
                <a:solidFill>
                  <a:schemeClr val="tx1">
                    <a:lumMod val="75000"/>
                    <a:lumOff val="25000"/>
                  </a:schemeClr>
                </a:solidFill>
              </a:rPr>
              <a:t>Knowledge is </a:t>
            </a:r>
            <a:r>
              <a:rPr lang="en-GB" altLang="en-US" i="1" dirty="0">
                <a:solidFill>
                  <a:schemeClr val="tx1">
                    <a:lumMod val="75000"/>
                    <a:lumOff val="25000"/>
                  </a:schemeClr>
                </a:solidFill>
              </a:rPr>
              <a:t>co-constructed</a:t>
            </a:r>
            <a:r>
              <a:rPr lang="en-GB" altLang="en-US" dirty="0">
                <a:solidFill>
                  <a:schemeClr val="tx1">
                    <a:lumMod val="75000"/>
                    <a:lumOff val="25000"/>
                  </a:schemeClr>
                </a:solidFill>
              </a:rPr>
              <a:t> by an individual within the social frameworks of language and culture of the group</a:t>
            </a:r>
          </a:p>
          <a:p>
            <a:pPr marL="800100" lvl="1" indent="-342900" eaLnBrk="1" fontAlgn="auto" hangingPunct="1">
              <a:spcAft>
                <a:spcPts val="0"/>
              </a:spcAft>
              <a:buFont typeface="Arial" panose="020B0604020202020204" pitchFamily="34" charset="0"/>
              <a:buChar char="•"/>
              <a:defRPr/>
            </a:pPr>
            <a:r>
              <a:rPr lang="en-GB" altLang="en-US" i="1" dirty="0">
                <a:solidFill>
                  <a:schemeClr val="tx1">
                    <a:lumMod val="75000"/>
                    <a:lumOff val="25000"/>
                  </a:schemeClr>
                </a:solidFill>
              </a:rPr>
              <a:t>Example</a:t>
            </a:r>
            <a:r>
              <a:rPr lang="en-GB" altLang="en-US" dirty="0">
                <a:solidFill>
                  <a:schemeClr val="tx1">
                    <a:lumMod val="75000"/>
                    <a:lumOff val="25000"/>
                  </a:schemeClr>
                </a:solidFill>
              </a:rPr>
              <a:t>:</a:t>
            </a:r>
          </a:p>
          <a:p>
            <a:pPr marL="800100" lvl="1" indent="-342900" algn="l" eaLnBrk="1" fontAlgn="auto" hangingPunct="1">
              <a:spcAft>
                <a:spcPts val="0"/>
              </a:spcAft>
              <a:buFont typeface="Arial" panose="020B0604020202020204" pitchFamily="34" charset="0"/>
              <a:buChar char="•"/>
              <a:defRPr/>
            </a:pPr>
            <a:r>
              <a:rPr lang="en-GB" altLang="en-US" dirty="0">
                <a:solidFill>
                  <a:schemeClr val="tx1">
                    <a:lumMod val="75000"/>
                    <a:lumOff val="25000"/>
                  </a:schemeClr>
                </a:solidFill>
                <a:latin typeface="Arial" panose="020B0604020202020204" pitchFamily="34" charset="0"/>
                <a:cs typeface="Arial" panose="020B0604020202020204" pitchFamily="34" charset="0"/>
              </a:rPr>
              <a:t>Leila was working with a group of children at a table doing a science task, following up from a practical activity looking at a variety of objects and considering why they were made from certain materials; the task was to read a sentence about a type of material and decide whether it was true or false. The statement was ‘metal is useful for cutting because it can be sharpened’. Leila called over the teacher and asked ’what is sharpened?’ the teacher answered ‘oh you know it can be sharpened to make it sharp [</a:t>
            </a:r>
            <a:r>
              <a:rPr lang="en-GB" altLang="en-US" i="1" dirty="0">
                <a:solidFill>
                  <a:schemeClr val="tx1">
                    <a:lumMod val="75000"/>
                    <a:lumOff val="25000"/>
                  </a:schemeClr>
                </a:solidFill>
                <a:latin typeface="Arial" panose="020B0604020202020204" pitchFamily="34" charset="0"/>
                <a:cs typeface="Arial" panose="020B0604020202020204" pitchFamily="34" charset="0"/>
              </a:rPr>
              <a:t>fingers coming together like an arrow head</a:t>
            </a:r>
            <a:r>
              <a:rPr lang="en-GB" altLang="en-US" dirty="0">
                <a:solidFill>
                  <a:schemeClr val="tx1">
                    <a:lumMod val="75000"/>
                    <a:lumOff val="25000"/>
                  </a:schemeClr>
                </a:solidFill>
                <a:latin typeface="Arial" panose="020B0604020202020204" pitchFamily="34" charset="0"/>
                <a:cs typeface="Arial" panose="020B0604020202020204" pitchFamily="34" charset="0"/>
              </a:rPr>
              <a:t>]’. Leila frowned and said ‘sharpened?’ [</a:t>
            </a:r>
            <a:r>
              <a:rPr lang="en-GB" altLang="en-US" i="1" dirty="0">
                <a:solidFill>
                  <a:schemeClr val="tx1">
                    <a:lumMod val="75000"/>
                    <a:lumOff val="25000"/>
                  </a:schemeClr>
                </a:solidFill>
                <a:latin typeface="Arial" panose="020B0604020202020204" pitchFamily="34" charset="0"/>
                <a:cs typeface="Arial" panose="020B0604020202020204" pitchFamily="34" charset="0"/>
              </a:rPr>
              <a:t>put one finger inside the fist of other hand like a pencil sharpener</a:t>
            </a:r>
            <a:r>
              <a:rPr lang="en-GB" altLang="en-US" dirty="0">
                <a:solidFill>
                  <a:schemeClr val="tx1">
                    <a:lumMod val="75000"/>
                    <a:lumOff val="25000"/>
                  </a:schemeClr>
                </a:solidFill>
                <a:latin typeface="Arial" panose="020B0604020202020204" pitchFamily="34" charset="0"/>
                <a:cs typeface="Arial" panose="020B0604020202020204" pitchFamily="34" charset="0"/>
              </a:rPr>
              <a:t>]. The teacher laughed and said ‘oh no not like that, made sharp like a knife’.</a:t>
            </a:r>
          </a:p>
          <a:p>
            <a:pPr marL="800100" lvl="1" indent="-342900" eaLnBrk="1" fontAlgn="auto" hangingPunct="1">
              <a:lnSpc>
                <a:spcPct val="80000"/>
              </a:lnSpc>
              <a:spcAft>
                <a:spcPts val="0"/>
              </a:spcAft>
              <a:buFont typeface="Arial" panose="020B0604020202020204" pitchFamily="34" charset="0"/>
              <a:buChar char="•"/>
              <a:defRPr/>
            </a:pPr>
            <a:endParaRPr lang="en-GB" altLang="en-US" dirty="0">
              <a:solidFill>
                <a:schemeClr val="tx1">
                  <a:lumMod val="75000"/>
                  <a:lumOff val="25000"/>
                </a:schemeClr>
              </a:solidFill>
              <a:latin typeface="Arial" panose="020B0604020202020204" pitchFamily="34" charset="0"/>
              <a:cs typeface="Arial" panose="020B0604020202020204" pitchFamily="34" charset="0"/>
            </a:endParaRPr>
          </a:p>
          <a:p>
            <a:pPr marL="800100" lvl="1" indent="-342900" eaLnBrk="1" fontAlgn="auto" hangingPunct="1">
              <a:lnSpc>
                <a:spcPct val="80000"/>
              </a:lnSpc>
              <a:spcAft>
                <a:spcPts val="0"/>
              </a:spcAft>
              <a:buFont typeface="Arial" panose="020B0604020202020204" pitchFamily="34" charset="0"/>
              <a:buChar char="•"/>
              <a:defRPr/>
            </a:pPr>
            <a:r>
              <a:rPr lang="en-GB" altLang="en-US" dirty="0">
                <a:solidFill>
                  <a:schemeClr val="tx1">
                    <a:lumMod val="75000"/>
                    <a:lumOff val="25000"/>
                  </a:schemeClr>
                </a:solidFill>
                <a:latin typeface="Arial" panose="020B0604020202020204" pitchFamily="34" charset="0"/>
                <a:cs typeface="Arial" panose="020B0604020202020204" pitchFamily="34" charset="0"/>
              </a:rPr>
              <a:t>Leila was of an age where she could use language and action to explain and illustrate her confusion and negotiate a new meaning with her teacher. This serves as a useful example of the social nature of learning. </a:t>
            </a:r>
          </a:p>
          <a:p>
            <a:pPr marL="800100" lvl="1" indent="-342900" eaLnBrk="1" fontAlgn="auto" hangingPunct="1">
              <a:lnSpc>
                <a:spcPct val="80000"/>
              </a:lnSpc>
              <a:spcAft>
                <a:spcPts val="0"/>
              </a:spcAft>
              <a:buFont typeface="Arial" panose="020B0604020202020204" pitchFamily="34" charset="0"/>
              <a:buChar char="•"/>
              <a:defRPr/>
            </a:pPr>
            <a:r>
              <a:rPr lang="en-GB" altLang="en-US" b="1" dirty="0">
                <a:solidFill>
                  <a:schemeClr val="tx1">
                    <a:lumMod val="75000"/>
                    <a:lumOff val="25000"/>
                  </a:schemeClr>
                </a:solidFill>
                <a:latin typeface="Arial" panose="020B0604020202020204" pitchFamily="34" charset="0"/>
                <a:cs typeface="Arial" panose="020B0604020202020204" pitchFamily="34" charset="0"/>
              </a:rPr>
              <a:t>Eyeballing as dis/respectful  </a:t>
            </a:r>
          </a:p>
          <a:p>
            <a:pPr marL="285750" indent="-285750" eaLnBrk="1" fontAlgn="auto" hangingPunct="1">
              <a:lnSpc>
                <a:spcPct val="80000"/>
              </a:lnSpc>
              <a:spcAft>
                <a:spcPts val="0"/>
              </a:spcAft>
              <a:buFont typeface="Arial" panose="020B0604020202020204" pitchFamily="34" charset="0"/>
              <a:buChar char="•"/>
              <a:defRPr/>
            </a:pPr>
            <a:r>
              <a:rPr lang="en-GB" altLang="en-US" sz="1600" dirty="0">
                <a:solidFill>
                  <a:schemeClr val="tx1">
                    <a:lumMod val="75000"/>
                    <a:lumOff val="25000"/>
                  </a:schemeClr>
                </a:solidFill>
                <a:latin typeface="Arial" panose="020B0604020202020204" pitchFamily="34" charset="0"/>
                <a:cs typeface="Arial" panose="020B0604020202020204" pitchFamily="34" charset="0"/>
              </a:rPr>
              <a:t>A child growing up an a largely Afro-Caribbean country may develop an understanding that it is disrespectful to look at an elder (adult, teacher, authority figure) in the </a:t>
            </a:r>
            <a:r>
              <a:rPr lang="en-GB" altLang="en-US" sz="1600" dirty="0" err="1">
                <a:solidFill>
                  <a:schemeClr val="tx1">
                    <a:lumMod val="75000"/>
                    <a:lumOff val="25000"/>
                  </a:schemeClr>
                </a:solidFill>
                <a:latin typeface="Arial" panose="020B0604020202020204" pitchFamily="34" charset="0"/>
                <a:cs typeface="Arial" panose="020B0604020202020204" pitchFamily="34" charset="0"/>
              </a:rPr>
              <a:t>eye.And</a:t>
            </a:r>
            <a:r>
              <a:rPr lang="en-GB" altLang="en-US" sz="1600" dirty="0">
                <a:solidFill>
                  <a:schemeClr val="tx1">
                    <a:lumMod val="75000"/>
                    <a:lumOff val="25000"/>
                  </a:schemeClr>
                </a:solidFill>
                <a:latin typeface="Arial" panose="020B0604020202020204" pitchFamily="34" charset="0"/>
                <a:cs typeface="Arial" panose="020B0604020202020204" pitchFamily="34" charset="0"/>
              </a:rPr>
              <a:t> yet an expectation of Western European communities is that you look directly at some-one who is speaking to show attention and respect.</a:t>
            </a:r>
          </a:p>
          <a:p>
            <a:pPr marL="285750" indent="-285750" eaLnBrk="1" fontAlgn="auto" hangingPunct="1">
              <a:lnSpc>
                <a:spcPct val="80000"/>
              </a:lnSpc>
              <a:spcAft>
                <a:spcPts val="0"/>
              </a:spcAft>
              <a:buFont typeface="Arial" panose="020B0604020202020204" pitchFamily="34" charset="0"/>
              <a:buChar char="•"/>
              <a:defRPr/>
            </a:pPr>
            <a:endParaRPr lang="en-GB" altLang="en-US" sz="16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eaLnBrk="1" fontAlgn="auto" hangingPunct="1">
              <a:lnSpc>
                <a:spcPct val="80000"/>
              </a:lnSpc>
              <a:spcAft>
                <a:spcPts val="0"/>
              </a:spcAft>
              <a:buFont typeface="Arial" panose="020B0604020202020204" pitchFamily="34" charset="0"/>
              <a:buChar char="•"/>
              <a:defRPr/>
            </a:pPr>
            <a:r>
              <a:rPr lang="en-GB" altLang="en-US" sz="1600" dirty="0">
                <a:solidFill>
                  <a:schemeClr val="tx1">
                    <a:lumMod val="75000"/>
                    <a:lumOff val="25000"/>
                  </a:schemeClr>
                </a:solidFill>
                <a:latin typeface="Arial" panose="020B0604020202020204" pitchFamily="34" charset="0"/>
                <a:cs typeface="Arial" panose="020B0604020202020204" pitchFamily="34" charset="0"/>
              </a:rPr>
              <a:t>The implications of such cultural understandings are more readily considered in the 21</a:t>
            </a:r>
            <a:r>
              <a:rPr lang="en-GB" altLang="en-US" sz="1600" baseline="30000" dirty="0">
                <a:solidFill>
                  <a:schemeClr val="tx1">
                    <a:lumMod val="75000"/>
                    <a:lumOff val="25000"/>
                  </a:schemeClr>
                </a:solidFill>
                <a:latin typeface="Arial" panose="020B0604020202020204" pitchFamily="34" charset="0"/>
                <a:cs typeface="Arial" panose="020B0604020202020204" pitchFamily="34" charset="0"/>
              </a:rPr>
              <a:t>st</a:t>
            </a:r>
            <a:r>
              <a:rPr lang="en-GB" altLang="en-US" sz="1600" dirty="0">
                <a:solidFill>
                  <a:schemeClr val="tx1">
                    <a:lumMod val="75000"/>
                    <a:lumOff val="25000"/>
                  </a:schemeClr>
                </a:solidFill>
                <a:latin typeface="Arial" panose="020B0604020202020204" pitchFamily="34" charset="0"/>
                <a:cs typeface="Arial" panose="020B0604020202020204" pitchFamily="34" charset="0"/>
              </a:rPr>
              <a:t> century but in the mid-late 20</a:t>
            </a:r>
            <a:r>
              <a:rPr lang="en-GB" altLang="en-US" sz="1600" baseline="30000" dirty="0">
                <a:solidFill>
                  <a:schemeClr val="tx1">
                    <a:lumMod val="75000"/>
                    <a:lumOff val="25000"/>
                  </a:schemeClr>
                </a:solidFill>
                <a:latin typeface="Arial" panose="020B0604020202020204" pitchFamily="34" charset="0"/>
                <a:cs typeface="Arial" panose="020B0604020202020204" pitchFamily="34" charset="0"/>
              </a:rPr>
              <a:t>th</a:t>
            </a:r>
            <a:r>
              <a:rPr lang="en-GB" altLang="en-US" sz="1600" dirty="0">
                <a:solidFill>
                  <a:schemeClr val="tx1">
                    <a:lumMod val="75000"/>
                    <a:lumOff val="25000"/>
                  </a:schemeClr>
                </a:solidFill>
                <a:latin typeface="Arial" panose="020B0604020202020204" pitchFamily="34" charset="0"/>
                <a:cs typeface="Arial" panose="020B0604020202020204" pitchFamily="34" charset="0"/>
              </a:rPr>
              <a:t> century young Afro-Caribbean children were often reprimanded: ‘look at me when I am talking to you!’…</a:t>
            </a:r>
          </a:p>
        </p:txBody>
      </p:sp>
    </p:spTree>
    <p:extLst>
      <p:ext uri="{BB962C8B-B14F-4D97-AF65-F5344CB8AC3E}">
        <p14:creationId xmlns:p14="http://schemas.microsoft.com/office/powerpoint/2010/main" val="185584659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6731" y="53430"/>
            <a:ext cx="7772400" cy="1470025"/>
          </a:xfrm>
        </p:spPr>
        <p:txBody>
          <a:bodyPr/>
          <a:lstStyle/>
          <a:p>
            <a:r>
              <a:rPr lang="en-GB" dirty="0" smtClean="0">
                <a:solidFill>
                  <a:srgbClr val="00B0F0"/>
                </a:solidFill>
              </a:rPr>
              <a:t>Experiencing twice</a:t>
            </a:r>
            <a:endParaRPr lang="en-GB" dirty="0">
              <a:solidFill>
                <a:srgbClr val="00B0F0"/>
              </a:solidFill>
            </a:endParaRPr>
          </a:p>
        </p:txBody>
      </p:sp>
      <p:sp>
        <p:nvSpPr>
          <p:cNvPr id="3" name="Subtitle 2"/>
          <p:cNvSpPr>
            <a:spLocks noGrp="1"/>
          </p:cNvSpPr>
          <p:nvPr>
            <p:ph type="subTitle" idx="1"/>
          </p:nvPr>
        </p:nvSpPr>
        <p:spPr>
          <a:xfrm>
            <a:off x="-58783" y="1169126"/>
            <a:ext cx="9202783" cy="4469674"/>
          </a:xfrm>
        </p:spPr>
        <p:txBody>
          <a:bodyPr>
            <a:normAutofit/>
          </a:bodyPr>
          <a:lstStyle/>
          <a:p>
            <a:r>
              <a:rPr lang="en-GB" altLang="en-US" dirty="0"/>
              <a:t>Vygotsky suggested that children gain the same knowledge on two levels</a:t>
            </a:r>
          </a:p>
          <a:p>
            <a:pPr lvl="1"/>
            <a:r>
              <a:rPr lang="en-GB" altLang="en-US" dirty="0"/>
              <a:t>First: the social level – by experiencing it with others, maybe more experienced others</a:t>
            </a:r>
          </a:p>
          <a:p>
            <a:pPr lvl="1"/>
            <a:r>
              <a:rPr lang="en-GB" altLang="en-US" dirty="0"/>
              <a:t>Second: the psychological level – by making mental maps of what has been understood </a:t>
            </a:r>
          </a:p>
          <a:p>
            <a:r>
              <a:rPr lang="en-GB" altLang="en-US" dirty="0"/>
              <a:t>Learning happens first through </a:t>
            </a:r>
            <a:r>
              <a:rPr lang="en-GB" altLang="en-US" i="1" dirty="0"/>
              <a:t>interaction</a:t>
            </a:r>
            <a:r>
              <a:rPr lang="en-GB" altLang="en-US" dirty="0"/>
              <a:t> then through </a:t>
            </a:r>
            <a:r>
              <a:rPr lang="en-GB" altLang="en-US" i="1" dirty="0"/>
              <a:t>internalisation</a:t>
            </a:r>
          </a:p>
          <a:p>
            <a:r>
              <a:rPr lang="en-GB" altLang="en-US" dirty="0"/>
              <a:t>The child is a ‘collaborative learner’ (not a ‘lone scientist’) </a:t>
            </a:r>
          </a:p>
          <a:p>
            <a:endParaRPr lang="en-GB" dirty="0"/>
          </a:p>
        </p:txBody>
      </p:sp>
    </p:spTree>
    <p:extLst>
      <p:ext uri="{BB962C8B-B14F-4D97-AF65-F5344CB8AC3E}">
        <p14:creationId xmlns:p14="http://schemas.microsoft.com/office/powerpoint/2010/main" val="2106088915"/>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87337" y="33836"/>
            <a:ext cx="7772400" cy="1470025"/>
          </a:xfrm>
        </p:spPr>
        <p:txBody>
          <a:bodyPr/>
          <a:lstStyle/>
          <a:p>
            <a:r>
              <a:rPr lang="en-GB" dirty="0" smtClean="0">
                <a:solidFill>
                  <a:srgbClr val="00B0F0"/>
                </a:solidFill>
              </a:rPr>
              <a:t>The ZPD</a:t>
            </a:r>
            <a:endParaRPr lang="en-GB" dirty="0">
              <a:solidFill>
                <a:srgbClr val="00B0F0"/>
              </a:solidFill>
            </a:endParaRPr>
          </a:p>
        </p:txBody>
      </p:sp>
      <p:sp>
        <p:nvSpPr>
          <p:cNvPr id="4" name="Rectangle 3"/>
          <p:cNvSpPr>
            <a:spLocks noGrp="1" noChangeArrowheads="1"/>
          </p:cNvSpPr>
          <p:nvPr>
            <p:ph type="subTitle" idx="1"/>
          </p:nvPr>
        </p:nvSpPr>
        <p:spPr>
          <a:xfrm>
            <a:off x="169817" y="1182190"/>
            <a:ext cx="8588829" cy="2893422"/>
          </a:xfrm>
        </p:spPr>
        <p:txBody>
          <a:bodyPr>
            <a:normAutofit fontScale="92500"/>
          </a:bodyPr>
          <a:lstStyle/>
          <a:p>
            <a:pPr marL="457200" indent="-457200" algn="l" eaLnBrk="1" hangingPunct="1">
              <a:buFont typeface="Arial" panose="020B0604020202020204" pitchFamily="34" charset="0"/>
              <a:buChar char="•"/>
            </a:pPr>
            <a:r>
              <a:rPr lang="en-GB" altLang="en-US" dirty="0" smtClean="0"/>
              <a:t>Vygotsky introduced the idea of the “zone of proximal development” (ZPD)</a:t>
            </a:r>
          </a:p>
          <a:p>
            <a:pPr marL="457200" indent="-457200" algn="l" eaLnBrk="1" hangingPunct="1">
              <a:buFont typeface="Arial" panose="020B0604020202020204" pitchFamily="34" charset="0"/>
              <a:buChar char="•"/>
            </a:pPr>
            <a:r>
              <a:rPr lang="en-GB" altLang="en-US" dirty="0" smtClean="0"/>
              <a:t>Child demonstrates alone what s/he has already mastered </a:t>
            </a:r>
          </a:p>
          <a:p>
            <a:pPr marL="800100" lvl="1" indent="-342900" algn="l" eaLnBrk="1" hangingPunct="1">
              <a:buFont typeface="Arial" panose="020B0604020202020204" pitchFamily="34" charset="0"/>
              <a:buChar char="•"/>
            </a:pPr>
            <a:r>
              <a:rPr lang="en-GB" altLang="en-US" dirty="0" smtClean="0"/>
              <a:t>Knowledge and skill that the child has</a:t>
            </a:r>
          </a:p>
          <a:p>
            <a:pPr marL="457200" indent="-457200" algn="l" eaLnBrk="1" hangingPunct="1">
              <a:buFont typeface="Arial" panose="020B0604020202020204" pitchFamily="34" charset="0"/>
              <a:buChar char="•"/>
            </a:pPr>
            <a:r>
              <a:rPr lang="en-GB" altLang="en-US" dirty="0" smtClean="0"/>
              <a:t>Child can perform at a higher level when he/she is supported by a more capable peer or adult</a:t>
            </a:r>
          </a:p>
          <a:p>
            <a:pPr marL="800100" lvl="1" indent="-342900" algn="l" eaLnBrk="1" hangingPunct="1">
              <a:buFont typeface="Arial" panose="020B0604020202020204" pitchFamily="34" charset="0"/>
              <a:buChar char="•"/>
            </a:pPr>
            <a:r>
              <a:rPr lang="en-GB" altLang="en-US" dirty="0" smtClean="0"/>
              <a:t>Knowledge and skill that the child has not yet mastered </a:t>
            </a:r>
          </a:p>
          <a:p>
            <a:pPr eaLnBrk="1" hangingPunct="1"/>
            <a:endParaRPr lang="en-GB" altLang="en-US" dirty="0" smtClean="0"/>
          </a:p>
          <a:p>
            <a:pPr eaLnBrk="1" hangingPunct="1"/>
            <a:endParaRPr lang="en-GB" altLang="en-US" dirty="0" smtClean="0"/>
          </a:p>
        </p:txBody>
      </p:sp>
      <p:pic>
        <p:nvPicPr>
          <p:cNvPr id="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09947" y="3970791"/>
            <a:ext cx="3200400" cy="2935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4813080"/>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8051" y="104503"/>
            <a:ext cx="7772400" cy="1470025"/>
          </a:xfrm>
        </p:spPr>
        <p:txBody>
          <a:bodyPr/>
          <a:lstStyle/>
          <a:p>
            <a:pPr algn="ctr"/>
            <a:r>
              <a:rPr lang="en-GB" dirty="0" smtClean="0">
                <a:solidFill>
                  <a:srgbClr val="00B0F0"/>
                </a:solidFill>
              </a:rPr>
              <a:t>The ZPD</a:t>
            </a:r>
            <a:endParaRPr lang="en-GB" dirty="0">
              <a:solidFill>
                <a:srgbClr val="00B0F0"/>
              </a:solidFill>
            </a:endParaRPr>
          </a:p>
        </p:txBody>
      </p:sp>
      <p:sp>
        <p:nvSpPr>
          <p:cNvPr id="3" name="Subtitle 2"/>
          <p:cNvSpPr>
            <a:spLocks noGrp="1"/>
          </p:cNvSpPr>
          <p:nvPr>
            <p:ph type="subTitle" idx="1"/>
          </p:nvPr>
        </p:nvSpPr>
        <p:spPr>
          <a:xfrm>
            <a:off x="460465" y="1012371"/>
            <a:ext cx="8575766" cy="4763589"/>
          </a:xfrm>
        </p:spPr>
        <p:txBody>
          <a:bodyPr>
            <a:normAutofit fontScale="92500"/>
          </a:bodyPr>
          <a:lstStyle/>
          <a:p>
            <a:pPr algn="l" fontAlgn="base"/>
            <a:r>
              <a:rPr lang="en-GB" b="1" dirty="0"/>
              <a:t>Level of Potential Development</a:t>
            </a:r>
            <a:endParaRPr lang="en-GB" dirty="0"/>
          </a:p>
          <a:p>
            <a:pPr algn="l" fontAlgn="base"/>
            <a:r>
              <a:rPr lang="en-GB" dirty="0"/>
              <a:t>Knowledge and understanding which the child may gain in the future but is inaccessible from where they are now (level of actual development)</a:t>
            </a:r>
          </a:p>
          <a:p>
            <a:pPr algn="l" fontAlgn="base"/>
            <a:r>
              <a:rPr lang="en-GB" b="1" dirty="0"/>
              <a:t>“Zone of Proximal Development”</a:t>
            </a:r>
            <a:endParaRPr lang="en-GB" dirty="0"/>
          </a:p>
          <a:p>
            <a:pPr algn="l" fontAlgn="base"/>
            <a:r>
              <a:rPr lang="en-GB" dirty="0"/>
              <a:t>Knowledge and understanding which the child may grasp with the help of a more competent peer or adult – the child is on the edge of her capabilities and needs support [“scaffolding”]</a:t>
            </a:r>
          </a:p>
          <a:p>
            <a:pPr algn="l" fontAlgn="base"/>
            <a:r>
              <a:rPr lang="en-GB" b="1" dirty="0"/>
              <a:t>Level of Actual Development</a:t>
            </a:r>
            <a:endParaRPr lang="en-GB" dirty="0"/>
          </a:p>
          <a:p>
            <a:pPr algn="l" fontAlgn="base"/>
            <a:r>
              <a:rPr lang="en-GB" dirty="0"/>
              <a:t>Knowledge acquired and solid conceptual understanding – what the child can do alone and independently</a:t>
            </a:r>
          </a:p>
          <a:p>
            <a:endParaRPr lang="en-GB" dirty="0"/>
          </a:p>
        </p:txBody>
      </p:sp>
    </p:spTree>
    <p:extLst>
      <p:ext uri="{BB962C8B-B14F-4D97-AF65-F5344CB8AC3E}">
        <p14:creationId xmlns:p14="http://schemas.microsoft.com/office/powerpoint/2010/main" val="129798109"/>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79919" y="174625"/>
            <a:ext cx="1754188"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149531" y="0"/>
            <a:ext cx="7772400" cy="1470025"/>
          </a:xfrm>
        </p:spPr>
        <p:txBody>
          <a:bodyPr/>
          <a:lstStyle/>
          <a:p>
            <a:r>
              <a:rPr lang="en-GB" dirty="0" smtClean="0">
                <a:solidFill>
                  <a:srgbClr val="00B0F0"/>
                </a:solidFill>
              </a:rPr>
              <a:t>Scaffolding</a:t>
            </a:r>
            <a:endParaRPr lang="en-GB" dirty="0">
              <a:solidFill>
                <a:srgbClr val="00B0F0"/>
              </a:solidFill>
            </a:endParaRPr>
          </a:p>
        </p:txBody>
      </p:sp>
      <p:sp>
        <p:nvSpPr>
          <p:cNvPr id="4" name="Rectangle 3">
            <a:extLst>
              <a:ext uri="{FF2B5EF4-FFF2-40B4-BE49-F238E27FC236}">
                <a16:creationId xmlns:a16="http://schemas.microsoft.com/office/drawing/2014/main" id="{8B81D8C6-8CCB-1A4B-98B8-AD6BF19D70CE}"/>
              </a:ext>
            </a:extLst>
          </p:cNvPr>
          <p:cNvSpPr>
            <a:spLocks noGrp="1" noChangeArrowheads="1"/>
          </p:cNvSpPr>
          <p:nvPr>
            <p:ph type="subTitle" idx="1"/>
          </p:nvPr>
        </p:nvSpPr>
        <p:spPr>
          <a:xfrm>
            <a:off x="209550" y="1809750"/>
            <a:ext cx="8770938" cy="3741738"/>
          </a:xfrm>
        </p:spPr>
        <p:txBody>
          <a:bodyPr rtlCol="0">
            <a:normAutofit/>
          </a:bodyPr>
          <a:lstStyle/>
          <a:p>
            <a:pPr marL="342900" indent="-342900" algn="l" eaLnBrk="1" fontAlgn="auto" hangingPunct="1">
              <a:spcAft>
                <a:spcPts val="0"/>
              </a:spcAft>
              <a:buFont typeface="Arial" panose="020B0604020202020204" pitchFamily="34" charset="0"/>
              <a:buChar char="•"/>
              <a:defRPr/>
            </a:pPr>
            <a:r>
              <a:rPr lang="en-GB" altLang="en-US" sz="2200" dirty="0">
                <a:solidFill>
                  <a:schemeClr val="tx1">
                    <a:lumMod val="75000"/>
                    <a:lumOff val="25000"/>
                  </a:schemeClr>
                </a:solidFill>
              </a:rPr>
              <a:t>Jerome Bruner (born 1915 American psychologist) </a:t>
            </a:r>
          </a:p>
          <a:p>
            <a:pPr marL="800100" lvl="1" indent="-342900" algn="l" eaLnBrk="1" fontAlgn="auto" hangingPunct="1">
              <a:spcAft>
                <a:spcPts val="0"/>
              </a:spcAft>
              <a:buFont typeface="Arial" panose="020B0604020202020204" pitchFamily="34" charset="0"/>
              <a:buChar char="•"/>
              <a:defRPr/>
            </a:pPr>
            <a:r>
              <a:rPr lang="en-GB" altLang="en-US" sz="2200" dirty="0">
                <a:solidFill>
                  <a:schemeClr val="tx1">
                    <a:lumMod val="75000"/>
                    <a:lumOff val="25000"/>
                  </a:schemeClr>
                </a:solidFill>
              </a:rPr>
              <a:t>‘scaffolding’ - the social role of the adult in </a:t>
            </a:r>
            <a:endParaRPr lang="en-GB" altLang="en-US" sz="2200" dirty="0" smtClean="0">
              <a:solidFill>
                <a:schemeClr val="tx1">
                  <a:lumMod val="75000"/>
                  <a:lumOff val="25000"/>
                </a:schemeClr>
              </a:solidFill>
            </a:endParaRPr>
          </a:p>
          <a:p>
            <a:pPr lvl="1" algn="l" eaLnBrk="1" fontAlgn="auto" hangingPunct="1">
              <a:spcAft>
                <a:spcPts val="0"/>
              </a:spcAft>
              <a:defRPr/>
            </a:pPr>
            <a:r>
              <a:rPr lang="en-GB" altLang="en-US" sz="2200" dirty="0" smtClean="0">
                <a:solidFill>
                  <a:schemeClr val="tx1">
                    <a:lumMod val="75000"/>
                    <a:lumOff val="25000"/>
                  </a:schemeClr>
                </a:solidFill>
              </a:rPr>
              <a:t>supporting </a:t>
            </a:r>
            <a:r>
              <a:rPr lang="en-GB" altLang="en-US" sz="2200" dirty="0">
                <a:solidFill>
                  <a:schemeClr val="tx1">
                    <a:lumMod val="75000"/>
                    <a:lumOff val="25000"/>
                  </a:schemeClr>
                </a:solidFill>
              </a:rPr>
              <a:t>a child’s learning</a:t>
            </a:r>
          </a:p>
          <a:p>
            <a:pPr marL="342900" indent="-342900" algn="l" eaLnBrk="1" fontAlgn="auto" hangingPunct="1">
              <a:spcAft>
                <a:spcPts val="0"/>
              </a:spcAft>
              <a:buFont typeface="Arial" panose="020B0604020202020204" pitchFamily="34" charset="0"/>
              <a:buChar char="•"/>
              <a:defRPr/>
            </a:pPr>
            <a:r>
              <a:rPr lang="en-GB" altLang="en-US" sz="2200" dirty="0">
                <a:solidFill>
                  <a:schemeClr val="tx1">
                    <a:lumMod val="75000"/>
                    <a:lumOff val="25000"/>
                  </a:schemeClr>
                </a:solidFill>
              </a:rPr>
              <a:t>It is important for anyone helping a child learn to work </a:t>
            </a:r>
            <a:r>
              <a:rPr lang="en-GB" altLang="en-US" sz="2200" b="1" dirty="0">
                <a:solidFill>
                  <a:schemeClr val="tx1">
                    <a:lumMod val="75000"/>
                    <a:lumOff val="25000"/>
                  </a:schemeClr>
                </a:solidFill>
              </a:rPr>
              <a:t>within </a:t>
            </a:r>
            <a:r>
              <a:rPr lang="en-GB" altLang="en-US" sz="2200" dirty="0">
                <a:solidFill>
                  <a:schemeClr val="tx1">
                    <a:lumMod val="75000"/>
                    <a:lumOff val="25000"/>
                  </a:schemeClr>
                </a:solidFill>
              </a:rPr>
              <a:t>this ZPD</a:t>
            </a:r>
          </a:p>
          <a:p>
            <a:pPr marL="800100" lvl="1" indent="-342900" algn="l" eaLnBrk="1" fontAlgn="auto" hangingPunct="1">
              <a:spcAft>
                <a:spcPts val="0"/>
              </a:spcAft>
              <a:buFont typeface="Arial" panose="020B0604020202020204" pitchFamily="34" charset="0"/>
              <a:buChar char="•"/>
              <a:defRPr/>
            </a:pPr>
            <a:r>
              <a:rPr lang="en-GB" altLang="en-US" sz="2200" dirty="0">
                <a:solidFill>
                  <a:schemeClr val="tx1">
                    <a:lumMod val="75000"/>
                    <a:lumOff val="25000"/>
                  </a:schemeClr>
                </a:solidFill>
              </a:rPr>
              <a:t>Working below means the child learns nothing new</a:t>
            </a:r>
          </a:p>
          <a:p>
            <a:pPr marL="800100" lvl="1" indent="-342900" algn="l" eaLnBrk="1" fontAlgn="auto" hangingPunct="1">
              <a:spcAft>
                <a:spcPts val="0"/>
              </a:spcAft>
              <a:buFont typeface="Arial" panose="020B0604020202020204" pitchFamily="34" charset="0"/>
              <a:buChar char="•"/>
              <a:defRPr/>
            </a:pPr>
            <a:r>
              <a:rPr lang="en-GB" altLang="en-US" sz="2200" dirty="0">
                <a:solidFill>
                  <a:schemeClr val="tx1">
                    <a:lumMod val="75000"/>
                    <a:lumOff val="25000"/>
                  </a:schemeClr>
                </a:solidFill>
              </a:rPr>
              <a:t>Working above means the work is inaccessible for the child and beyond their current capabilities </a:t>
            </a:r>
          </a:p>
          <a:p>
            <a:pPr marL="342900" indent="-342900" algn="l" eaLnBrk="1" fontAlgn="auto" hangingPunct="1">
              <a:spcAft>
                <a:spcPts val="0"/>
              </a:spcAft>
              <a:buFont typeface="Arial" panose="020B0604020202020204" pitchFamily="34" charset="0"/>
              <a:buChar char="•"/>
              <a:defRPr/>
            </a:pPr>
            <a:r>
              <a:rPr lang="en-GB" altLang="en-US" sz="2200" dirty="0">
                <a:solidFill>
                  <a:schemeClr val="tx1">
                    <a:lumMod val="75000"/>
                    <a:lumOff val="25000"/>
                  </a:schemeClr>
                </a:solidFill>
              </a:rPr>
              <a:t>The educator ‘scaffolds’ the child’s performance often by providing small steps of guidance</a:t>
            </a:r>
          </a:p>
          <a:p>
            <a:pPr marL="800100" lvl="1" indent="-342900" algn="l" eaLnBrk="1" fontAlgn="auto" hangingPunct="1">
              <a:spcAft>
                <a:spcPts val="0"/>
              </a:spcAft>
              <a:buFont typeface="Arial" panose="020B0604020202020204" pitchFamily="34" charset="0"/>
              <a:buChar char="•"/>
              <a:defRPr/>
            </a:pPr>
            <a:r>
              <a:rPr lang="en-GB" altLang="en-US" sz="2200" dirty="0">
                <a:solidFill>
                  <a:schemeClr val="tx1">
                    <a:lumMod val="75000"/>
                    <a:lumOff val="25000"/>
                  </a:schemeClr>
                </a:solidFill>
              </a:rPr>
              <a:t>The ‘scaffolding’ is removed once the child can perform alone</a:t>
            </a:r>
            <a:endParaRPr lang="en-US" altLang="en-US" sz="2200" dirty="0">
              <a:solidFill>
                <a:schemeClr val="tx1">
                  <a:lumMod val="75000"/>
                  <a:lumOff val="25000"/>
                </a:schemeClr>
              </a:solidFill>
            </a:endParaRPr>
          </a:p>
          <a:p>
            <a:pPr eaLnBrk="1" fontAlgn="auto" hangingPunct="1">
              <a:spcAft>
                <a:spcPts val="0"/>
              </a:spcAft>
              <a:buFont typeface="Wingdings 3" charset="2"/>
              <a:buChar char=""/>
              <a:defRPr/>
            </a:pPr>
            <a:endParaRPr lang="en-GB" altLang="en-US" sz="2600" dirty="0">
              <a:solidFill>
                <a:schemeClr val="tx1">
                  <a:lumMod val="75000"/>
                  <a:lumOff val="25000"/>
                </a:schemeClr>
              </a:solidFill>
            </a:endParaRPr>
          </a:p>
        </p:txBody>
      </p:sp>
    </p:spTree>
    <p:extLst>
      <p:ext uri="{BB962C8B-B14F-4D97-AF65-F5344CB8AC3E}">
        <p14:creationId xmlns:p14="http://schemas.microsoft.com/office/powerpoint/2010/main" val="3668740541"/>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6429" y="151402"/>
            <a:ext cx="7772400" cy="1470025"/>
          </a:xfrm>
        </p:spPr>
        <p:txBody>
          <a:bodyPr/>
          <a:lstStyle/>
          <a:p>
            <a:pPr algn="ctr"/>
            <a:r>
              <a:rPr lang="en-GB" dirty="0" smtClean="0">
                <a:solidFill>
                  <a:srgbClr val="00B0F0"/>
                </a:solidFill>
              </a:rPr>
              <a:t>Social constructivism teaching approaches</a:t>
            </a:r>
            <a:endParaRPr lang="en-GB" dirty="0">
              <a:solidFill>
                <a:srgbClr val="00B0F0"/>
              </a:solidFill>
            </a:endParaRPr>
          </a:p>
        </p:txBody>
      </p:sp>
      <p:sp>
        <p:nvSpPr>
          <p:cNvPr id="4" name="Rectangle 3"/>
          <p:cNvSpPr>
            <a:spLocks noGrp="1" noChangeArrowheads="1"/>
          </p:cNvSpPr>
          <p:nvPr>
            <p:ph type="subTitle" idx="1"/>
          </p:nvPr>
        </p:nvSpPr>
        <p:spPr>
          <a:xfrm>
            <a:off x="411480" y="1783080"/>
            <a:ext cx="8445137" cy="3729446"/>
          </a:xfrm>
        </p:spPr>
        <p:txBody>
          <a:bodyPr>
            <a:normAutofit/>
          </a:bodyPr>
          <a:lstStyle/>
          <a:p>
            <a:pPr marL="457200" indent="-457200" algn="l" eaLnBrk="1" hangingPunct="1">
              <a:lnSpc>
                <a:spcPct val="90000"/>
              </a:lnSpc>
              <a:buFont typeface="Arial" panose="020B0604020202020204" pitchFamily="34" charset="0"/>
              <a:buChar char="•"/>
            </a:pPr>
            <a:r>
              <a:rPr lang="en-GB" altLang="en-US" dirty="0" smtClean="0"/>
              <a:t>Collaborative learning methods, encouraging talking together</a:t>
            </a:r>
          </a:p>
          <a:p>
            <a:pPr marL="457200" indent="-457200" algn="l" eaLnBrk="1" hangingPunct="1">
              <a:lnSpc>
                <a:spcPct val="90000"/>
              </a:lnSpc>
              <a:buFont typeface="Arial" panose="020B0604020202020204" pitchFamily="34" charset="0"/>
              <a:buChar char="•"/>
            </a:pPr>
            <a:r>
              <a:rPr lang="en-GB" altLang="en-US" dirty="0" smtClean="0"/>
              <a:t>Teamwork skills development </a:t>
            </a:r>
          </a:p>
          <a:p>
            <a:pPr marL="457200" indent="-457200" algn="l" eaLnBrk="1" hangingPunct="1">
              <a:lnSpc>
                <a:spcPct val="90000"/>
              </a:lnSpc>
              <a:buFont typeface="Arial" panose="020B0604020202020204" pitchFamily="34" charset="0"/>
              <a:buChar char="•"/>
            </a:pPr>
            <a:r>
              <a:rPr lang="en-GB" altLang="en-US" dirty="0" smtClean="0"/>
              <a:t>Discussion of ideas</a:t>
            </a:r>
          </a:p>
          <a:p>
            <a:pPr marL="457200" indent="-457200" algn="l" eaLnBrk="1" hangingPunct="1">
              <a:lnSpc>
                <a:spcPct val="90000"/>
              </a:lnSpc>
              <a:buFont typeface="Arial" panose="020B0604020202020204" pitchFamily="34" charset="0"/>
              <a:buChar char="•"/>
            </a:pPr>
            <a:r>
              <a:rPr lang="en-GB" altLang="en-US" dirty="0" err="1" smtClean="0"/>
              <a:t>Scaffolded</a:t>
            </a:r>
            <a:r>
              <a:rPr lang="en-GB" altLang="en-US" dirty="0" smtClean="0"/>
              <a:t> learning opportunities maximised</a:t>
            </a:r>
          </a:p>
          <a:p>
            <a:pPr marL="800100" lvl="1" indent="-342900" algn="l" eaLnBrk="1" hangingPunct="1">
              <a:lnSpc>
                <a:spcPct val="90000"/>
              </a:lnSpc>
              <a:buFont typeface="Arial" panose="020B0604020202020204" pitchFamily="34" charset="0"/>
              <a:buChar char="•"/>
            </a:pPr>
            <a:r>
              <a:rPr lang="en-GB" altLang="en-US" dirty="0" smtClean="0"/>
              <a:t> interaction with teacher/other is </a:t>
            </a:r>
            <a:r>
              <a:rPr lang="en-GB" altLang="en-US" b="1" dirty="0" smtClean="0"/>
              <a:t>central</a:t>
            </a:r>
            <a:r>
              <a:rPr lang="en-GB" altLang="en-US" dirty="0" smtClean="0"/>
              <a:t> to learning process</a:t>
            </a:r>
          </a:p>
          <a:p>
            <a:pPr lvl="1" eaLnBrk="1" hangingPunct="1">
              <a:lnSpc>
                <a:spcPct val="90000"/>
              </a:lnSpc>
            </a:pPr>
            <a:r>
              <a:rPr lang="en-GB" altLang="en-US" dirty="0" smtClean="0">
                <a:hlinkClick r:id="rId3"/>
              </a:rPr>
              <a:t>http://www.youtube.com/watch?v=Xa59prZC5gA</a:t>
            </a:r>
            <a:endParaRPr lang="en-GB" altLang="en-US" dirty="0" smtClean="0"/>
          </a:p>
          <a:p>
            <a:pPr lvl="1" eaLnBrk="1" hangingPunct="1">
              <a:lnSpc>
                <a:spcPct val="90000"/>
              </a:lnSpc>
            </a:pPr>
            <a:r>
              <a:rPr lang="en-GB" altLang="en-US" dirty="0" smtClean="0">
                <a:hlinkClick r:id="rId4"/>
              </a:rPr>
              <a:t>http://www.youtube.com/watch?v=4mfIYp_Y9Zk</a:t>
            </a:r>
            <a:r>
              <a:rPr lang="en-GB" altLang="en-US" dirty="0" smtClean="0"/>
              <a:t>   </a:t>
            </a:r>
          </a:p>
          <a:p>
            <a:pPr lvl="1" eaLnBrk="1" hangingPunct="1">
              <a:lnSpc>
                <a:spcPct val="90000"/>
              </a:lnSpc>
              <a:buFont typeface="Wingdings" panose="05000000000000000000" pitchFamily="2" charset="2"/>
              <a:buNone/>
            </a:pPr>
            <a:endParaRPr lang="en-GB" altLang="en-US" dirty="0" smtClean="0"/>
          </a:p>
          <a:p>
            <a:pPr lvl="1" eaLnBrk="1" hangingPunct="1">
              <a:lnSpc>
                <a:spcPct val="90000"/>
              </a:lnSpc>
            </a:pPr>
            <a:endParaRPr lang="en-GB" altLang="en-US" dirty="0" smtClean="0"/>
          </a:p>
        </p:txBody>
      </p:sp>
    </p:spTree>
    <p:extLst>
      <p:ext uri="{BB962C8B-B14F-4D97-AF65-F5344CB8AC3E}">
        <p14:creationId xmlns:p14="http://schemas.microsoft.com/office/powerpoint/2010/main" val="899575234"/>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1297" y="236310"/>
            <a:ext cx="7772400" cy="1470025"/>
          </a:xfrm>
        </p:spPr>
        <p:txBody>
          <a:bodyPr/>
          <a:lstStyle/>
          <a:p>
            <a:pPr algn="ctr"/>
            <a:r>
              <a:rPr lang="en-GB" dirty="0" smtClean="0">
                <a:solidFill>
                  <a:srgbClr val="00B0F0"/>
                </a:solidFill>
              </a:rPr>
              <a:t>So which theory should we use in the Primary classroom?</a:t>
            </a:r>
            <a:endParaRPr lang="en-GB" dirty="0">
              <a:solidFill>
                <a:srgbClr val="00B0F0"/>
              </a:solidFill>
            </a:endParaRPr>
          </a:p>
        </p:txBody>
      </p:sp>
      <p:sp>
        <p:nvSpPr>
          <p:cNvPr id="3" name="Subtitle 2"/>
          <p:cNvSpPr>
            <a:spLocks noGrp="1"/>
          </p:cNvSpPr>
          <p:nvPr>
            <p:ph type="subTitle" idx="1"/>
          </p:nvPr>
        </p:nvSpPr>
        <p:spPr/>
        <p:txBody>
          <a:bodyPr/>
          <a:lstStyle/>
          <a:p>
            <a:r>
              <a:rPr lang="en-US" altLang="en-US" dirty="0">
                <a:solidFill>
                  <a:schemeClr val="tx1"/>
                </a:solidFill>
                <a:latin typeface="Arial" panose="020B0604020202020204" pitchFamily="34" charset="0"/>
              </a:rPr>
              <a:t>No one theory fits all, there are many </a:t>
            </a:r>
            <a:r>
              <a:rPr lang="en-US" altLang="en-US" dirty="0" err="1" smtClean="0">
                <a:solidFill>
                  <a:schemeClr val="tx1"/>
                </a:solidFill>
                <a:latin typeface="Arial" panose="020B0604020202020204" pitchFamily="34" charset="0"/>
              </a:rPr>
              <a:t>many</a:t>
            </a:r>
            <a:r>
              <a:rPr lang="en-US" altLang="en-US" dirty="0" smtClean="0">
                <a:solidFill>
                  <a:schemeClr val="tx1"/>
                </a:solidFill>
                <a:latin typeface="Arial" panose="020B0604020202020204" pitchFamily="34" charset="0"/>
              </a:rPr>
              <a:t> </a:t>
            </a:r>
            <a:r>
              <a:rPr lang="en-US" altLang="en-US" dirty="0">
                <a:solidFill>
                  <a:schemeClr val="tx1"/>
                </a:solidFill>
                <a:latin typeface="Arial" panose="020B0604020202020204" pitchFamily="34" charset="0"/>
              </a:rPr>
              <a:t>considerations</a:t>
            </a:r>
          </a:p>
          <a:p>
            <a:endParaRPr lang="en-GB" dirty="0"/>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70447" y="1420949"/>
            <a:ext cx="3594100" cy="2260600"/>
          </a:xfrm>
        </p:spPr>
      </p:pic>
    </p:spTree>
    <p:extLst>
      <p:ext uri="{BB962C8B-B14F-4D97-AF65-F5344CB8AC3E}">
        <p14:creationId xmlns:p14="http://schemas.microsoft.com/office/powerpoint/2010/main" val="3100003394"/>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768" y="723900"/>
            <a:ext cx="4572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6" name="Title 1">
            <a:extLst>
              <a:ext uri="{FF2B5EF4-FFF2-40B4-BE49-F238E27FC236}">
                <a16:creationId xmlns:a16="http://schemas.microsoft.com/office/drawing/2014/main" id="{D732327D-C11A-1948-A0D8-598B3D9B1BD1}"/>
              </a:ext>
            </a:extLst>
          </p:cNvPr>
          <p:cNvSpPr>
            <a:spLocks noGrp="1"/>
          </p:cNvSpPr>
          <p:nvPr>
            <p:ph type="title"/>
          </p:nvPr>
        </p:nvSpPr>
        <p:spPr>
          <a:xfrm>
            <a:off x="457200" y="152400"/>
            <a:ext cx="8229600" cy="1143000"/>
          </a:xfrm>
        </p:spPr>
        <p:txBody>
          <a:bodyPr rtlCol="0">
            <a:normAutofit/>
          </a:bodyPr>
          <a:lstStyle/>
          <a:p>
            <a:pPr eaLnBrk="1" fontAlgn="auto" hangingPunct="1">
              <a:spcAft>
                <a:spcPts val="0"/>
              </a:spcAft>
              <a:defRPr/>
            </a:pPr>
            <a:r>
              <a:rPr lang="en-US" altLang="en-US" sz="3800" b="1" dirty="0">
                <a:solidFill>
                  <a:srgbClr val="00B0F0"/>
                </a:solidFill>
              </a:rPr>
              <a:t>Maslow’s theory of motivation (1943)</a:t>
            </a:r>
            <a:endParaRPr lang="en-US" altLang="en-US" sz="3800" dirty="0">
              <a:solidFill>
                <a:srgbClr val="00B0F0"/>
              </a:solidFill>
            </a:endParaRPr>
          </a:p>
        </p:txBody>
      </p:sp>
      <p:sp>
        <p:nvSpPr>
          <p:cNvPr id="57348" name="Rectangle 5"/>
          <p:cNvSpPr>
            <a:spLocks noChangeArrowheads="1"/>
          </p:cNvSpPr>
          <p:nvPr/>
        </p:nvSpPr>
        <p:spPr bwMode="auto">
          <a:xfrm>
            <a:off x="0" y="6094413"/>
            <a:ext cx="96853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37931725" indent="-37474525">
              <a:defRPr>
                <a:solidFill>
                  <a:schemeClr val="tx1"/>
                </a:solidFill>
                <a:latin typeface="Arial" panose="020B0604020202020204" pitchFamily="34" charset="0"/>
                <a:cs typeface="Arial" panose="020B0604020202020204" pitchFamily="34" charset="0"/>
              </a:defRPr>
            </a:lvl2pPr>
            <a:lvl3pPr marL="1022350" indent="-350838">
              <a:defRPr>
                <a:solidFill>
                  <a:schemeClr val="tx1"/>
                </a:solidFill>
                <a:latin typeface="Arial" panose="020B0604020202020204" pitchFamily="34" charset="0"/>
                <a:cs typeface="Arial" panose="020B0604020202020204" pitchFamily="34" charset="0"/>
              </a:defRPr>
            </a:lvl3pPr>
            <a:lvl4pPr marL="1339850" indent="-315913">
              <a:defRPr>
                <a:solidFill>
                  <a:schemeClr val="tx1"/>
                </a:solidFill>
                <a:latin typeface="Arial" panose="020B0604020202020204" pitchFamily="34" charset="0"/>
                <a:cs typeface="Arial" panose="020B0604020202020204" pitchFamily="34" charset="0"/>
              </a:defRPr>
            </a:lvl4pPr>
            <a:lvl5pPr marL="1681163" indent="-339725">
              <a:defRPr>
                <a:solidFill>
                  <a:schemeClr val="tx1"/>
                </a:solidFill>
                <a:latin typeface="Arial" panose="020B0604020202020204" pitchFamily="34" charset="0"/>
                <a:cs typeface="Arial" panose="020B0604020202020204" pitchFamily="34" charset="0"/>
              </a:defRPr>
            </a:lvl5pPr>
            <a:lvl6pPr marL="21383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5955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0527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5099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dirty="0">
                <a:hlinkClick r:id="rId3"/>
              </a:rPr>
              <a:t>http://learning.gov.wales/resources/learningpacks/mep/special-educational-needs-and-inclusion/impact-of-the-environment/maslows-theory-of-motivation/?skip=1&amp;lang=cy</a:t>
            </a:r>
            <a:endParaRPr lang="en-US" altLang="en-US" dirty="0"/>
          </a:p>
          <a:p>
            <a:pPr eaLnBrk="1" hangingPunct="1"/>
            <a:endParaRPr lang="en-US" altLang="en-US" dirty="0"/>
          </a:p>
        </p:txBody>
      </p:sp>
      <p:sp>
        <p:nvSpPr>
          <p:cNvPr id="57349" name="Rectangle 6"/>
          <p:cNvSpPr>
            <a:spLocks noChangeArrowheads="1"/>
          </p:cNvSpPr>
          <p:nvPr/>
        </p:nvSpPr>
        <p:spPr bwMode="auto">
          <a:xfrm>
            <a:off x="5103223" y="936172"/>
            <a:ext cx="3810000" cy="475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37931725" indent="-37474525">
              <a:defRPr>
                <a:solidFill>
                  <a:schemeClr val="tx1"/>
                </a:solidFill>
                <a:latin typeface="Arial" panose="020B0604020202020204" pitchFamily="34" charset="0"/>
                <a:cs typeface="Arial" panose="020B0604020202020204" pitchFamily="34" charset="0"/>
              </a:defRPr>
            </a:lvl2pPr>
            <a:lvl3pPr marL="1022350" indent="-350838">
              <a:defRPr>
                <a:solidFill>
                  <a:schemeClr val="tx1"/>
                </a:solidFill>
                <a:latin typeface="Arial" panose="020B0604020202020204" pitchFamily="34" charset="0"/>
                <a:cs typeface="Arial" panose="020B0604020202020204" pitchFamily="34" charset="0"/>
              </a:defRPr>
            </a:lvl3pPr>
            <a:lvl4pPr marL="1339850" indent="-315913">
              <a:defRPr>
                <a:solidFill>
                  <a:schemeClr val="tx1"/>
                </a:solidFill>
                <a:latin typeface="Arial" panose="020B0604020202020204" pitchFamily="34" charset="0"/>
                <a:cs typeface="Arial" panose="020B0604020202020204" pitchFamily="34" charset="0"/>
              </a:defRPr>
            </a:lvl4pPr>
            <a:lvl5pPr marL="1681163" indent="-339725">
              <a:defRPr>
                <a:solidFill>
                  <a:schemeClr val="tx1"/>
                </a:solidFill>
                <a:latin typeface="Arial" panose="020B0604020202020204" pitchFamily="34" charset="0"/>
                <a:cs typeface="Arial" panose="020B0604020202020204" pitchFamily="34" charset="0"/>
              </a:defRPr>
            </a:lvl5pPr>
            <a:lvl6pPr marL="21383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5955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0527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5099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i="1" dirty="0"/>
              <a:t>“</a:t>
            </a:r>
            <a:r>
              <a:rPr lang="en-US" altLang="en-US" sz="1500" i="1" dirty="0"/>
              <a:t>Maslow’s hierarchy of needs is based on a pyramid shape (see figure 2.3.1 below) and he suggested that human </a:t>
            </a:r>
            <a:r>
              <a:rPr lang="en-US" altLang="en-US" sz="1500" i="1" dirty="0" err="1"/>
              <a:t>behaviour</a:t>
            </a:r>
            <a:r>
              <a:rPr lang="en-US" altLang="en-US" sz="1500" i="1" dirty="0"/>
              <a:t>/motivation to respond is based on this pyramid. The lowest level of the pyramid is concerned with basic survival needs – sleep, water, food.  If an individual does not have access to these, the theory indicates that it is unlikely that they will focus on the next level.  When survival needs are met, then the individual will seek safety, and once safety needs are met, the individual would be able to focus on issues around belonging and love. Following acceptance, an individual would be able to focus in their own self esteem. The highest level in Maslow’s pyramid is self-actualization, which is about realizing personal potential”</a:t>
            </a:r>
          </a:p>
          <a:p>
            <a:pPr eaLnBrk="1" hangingPunct="1"/>
            <a:r>
              <a:rPr lang="en-US" altLang="en-US" sz="1500" i="1" dirty="0"/>
              <a:t>- .(Saenz a </a:t>
            </a:r>
            <a:r>
              <a:rPr lang="en-US" altLang="en-US" sz="1500" i="1" dirty="0" err="1"/>
              <a:t>Pettyjohn</a:t>
            </a:r>
            <a:r>
              <a:rPr lang="en-US" altLang="en-US" sz="1500" i="1" dirty="0"/>
              <a:t>, 2011</a:t>
            </a:r>
            <a:endParaRPr lang="en-US" altLang="en-US" sz="1500" dirty="0"/>
          </a:p>
        </p:txBody>
      </p:sp>
      <p:pic>
        <p:nvPicPr>
          <p:cNvPr id="57350"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428206" y="936172"/>
            <a:ext cx="1414463"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1214944"/>
      </p:ext>
    </p:extLst>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ltLang="en-US" dirty="0" smtClean="0">
                <a:solidFill>
                  <a:srgbClr val="00B0F0"/>
                </a:solidFill>
              </a:rPr>
              <a:t>To conclude… </a:t>
            </a:r>
          </a:p>
        </p:txBody>
      </p:sp>
      <p:sp>
        <p:nvSpPr>
          <p:cNvPr id="58371" name="Rectangle 3"/>
          <p:cNvSpPr>
            <a:spLocks noGrp="1" noChangeArrowheads="1"/>
          </p:cNvSpPr>
          <p:nvPr>
            <p:ph idx="1"/>
          </p:nvPr>
        </p:nvSpPr>
        <p:spPr>
          <a:xfrm>
            <a:off x="457200" y="1600200"/>
            <a:ext cx="8229600" cy="4997450"/>
          </a:xfrm>
        </p:spPr>
        <p:txBody>
          <a:bodyPr/>
          <a:lstStyle/>
          <a:p>
            <a:pPr eaLnBrk="1" hangingPunct="1"/>
            <a:r>
              <a:rPr lang="en-GB" altLang="en-US" sz="2600" dirty="0" smtClean="0"/>
              <a:t>Three classic theories</a:t>
            </a:r>
          </a:p>
          <a:p>
            <a:pPr lvl="1" eaLnBrk="1" hangingPunct="1"/>
            <a:r>
              <a:rPr lang="en-GB" altLang="en-US" sz="2200" dirty="0" smtClean="0"/>
              <a:t>Behaviourism</a:t>
            </a:r>
          </a:p>
          <a:p>
            <a:pPr lvl="1" eaLnBrk="1" hangingPunct="1"/>
            <a:r>
              <a:rPr lang="en-GB" altLang="en-US" sz="2200" dirty="0" smtClean="0"/>
              <a:t>Constructivism</a:t>
            </a:r>
          </a:p>
          <a:p>
            <a:pPr lvl="1" eaLnBrk="1" hangingPunct="1"/>
            <a:r>
              <a:rPr lang="en-GB" altLang="en-US" sz="2200" dirty="0" smtClean="0"/>
              <a:t>Social constructivism </a:t>
            </a:r>
          </a:p>
          <a:p>
            <a:pPr eaLnBrk="1" hangingPunct="1"/>
            <a:r>
              <a:rPr lang="en-GB" altLang="en-US" sz="2600" dirty="0" smtClean="0"/>
              <a:t>You will see aspects of all three theories in practice </a:t>
            </a:r>
          </a:p>
          <a:p>
            <a:pPr eaLnBrk="1" hangingPunct="1"/>
            <a:r>
              <a:rPr lang="en-GB" altLang="en-US" sz="2600" dirty="0" smtClean="0"/>
              <a:t>In the classroom you may see initiatives that claim to be based on international practice or brain research too</a:t>
            </a:r>
          </a:p>
          <a:p>
            <a:pPr eaLnBrk="1" hangingPunct="1"/>
            <a:r>
              <a:rPr lang="en-GB" altLang="en-US" sz="2600" dirty="0" smtClean="0"/>
              <a:t>Maintain a reflective approach…. </a:t>
            </a:r>
          </a:p>
          <a:p>
            <a:pPr eaLnBrk="1" hangingPunct="1"/>
            <a:r>
              <a:rPr lang="en-GB" altLang="en-US" sz="2600" dirty="0" smtClean="0"/>
              <a:t>Observation task…</a:t>
            </a:r>
          </a:p>
          <a:p>
            <a:pPr lvl="1" eaLnBrk="1" hangingPunct="1">
              <a:buFont typeface="Wingdings" panose="05000000000000000000" pitchFamily="2" charset="2"/>
              <a:buNone/>
            </a:pPr>
            <a:endParaRPr lang="en-GB" altLang="en-US" sz="2200" dirty="0" smtClean="0"/>
          </a:p>
        </p:txBody>
      </p:sp>
    </p:spTree>
    <p:extLst>
      <p:ext uri="{BB962C8B-B14F-4D97-AF65-F5344CB8AC3E}">
        <p14:creationId xmlns:p14="http://schemas.microsoft.com/office/powerpoint/2010/main" val="1380893780"/>
      </p:ext>
    </p:extLst>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n-GB" altLang="en-US" dirty="0" smtClean="0">
                <a:solidFill>
                  <a:srgbClr val="00B0F0"/>
                </a:solidFill>
              </a:rPr>
              <a:t>Does it matter?</a:t>
            </a:r>
          </a:p>
        </p:txBody>
      </p:sp>
      <p:sp>
        <p:nvSpPr>
          <p:cNvPr id="68610" name="Rectangle 3">
            <a:extLst>
              <a:ext uri="{FF2B5EF4-FFF2-40B4-BE49-F238E27FC236}">
                <a16:creationId xmlns:a16="http://schemas.microsoft.com/office/drawing/2014/main" id="{92B0743F-F498-AA49-A0A3-C3B47CECD0CF}"/>
              </a:ext>
            </a:extLst>
          </p:cNvPr>
          <p:cNvSpPr>
            <a:spLocks noGrp="1" noChangeArrowheads="1"/>
          </p:cNvSpPr>
          <p:nvPr>
            <p:ph idx="1"/>
          </p:nvPr>
        </p:nvSpPr>
        <p:spPr>
          <a:xfrm>
            <a:off x="406582" y="1429839"/>
            <a:ext cx="8534944" cy="4351338"/>
          </a:xfrm>
        </p:spPr>
        <p:txBody>
          <a:bodyPr rtlCol="0">
            <a:normAutofit/>
          </a:bodyPr>
          <a:lstStyle/>
          <a:p>
            <a:pPr>
              <a:defRPr/>
            </a:pPr>
            <a:r>
              <a:rPr lang="en-GB" altLang="en-US" sz="2600" dirty="0">
                <a:solidFill>
                  <a:schemeClr val="tx1">
                    <a:lumMod val="75000"/>
                    <a:lumOff val="25000"/>
                  </a:schemeClr>
                </a:solidFill>
              </a:rPr>
              <a:t>The way teachers think about the learning process guides the way they teach</a:t>
            </a:r>
          </a:p>
          <a:p>
            <a:pPr marL="0" indent="0">
              <a:buNone/>
              <a:defRPr/>
            </a:pPr>
            <a:r>
              <a:rPr lang="en-GB" altLang="en-US" sz="2600" b="1" dirty="0">
                <a:solidFill>
                  <a:schemeClr val="tx1">
                    <a:lumMod val="75000"/>
                    <a:lumOff val="25000"/>
                  </a:schemeClr>
                </a:solidFill>
              </a:rPr>
              <a:t>…..Yes it matters!</a:t>
            </a:r>
          </a:p>
          <a:p>
            <a:pPr>
              <a:defRPr/>
            </a:pPr>
            <a:r>
              <a:rPr lang="en-GB" altLang="en-US" sz="2600" dirty="0">
                <a:solidFill>
                  <a:schemeClr val="tx1">
                    <a:lumMod val="75000"/>
                    <a:lumOff val="25000"/>
                  </a:schemeClr>
                </a:solidFill>
              </a:rPr>
              <a:t>Sometimes ‘what works’ is OK is the short term </a:t>
            </a:r>
          </a:p>
          <a:p>
            <a:pPr lvl="1">
              <a:defRPr/>
            </a:pPr>
            <a:r>
              <a:rPr lang="en-GB" altLang="en-US" sz="2200" dirty="0">
                <a:solidFill>
                  <a:schemeClr val="tx1">
                    <a:lumMod val="75000"/>
                    <a:lumOff val="25000"/>
                  </a:schemeClr>
                </a:solidFill>
              </a:rPr>
              <a:t>Professional teaching experiences …. </a:t>
            </a:r>
          </a:p>
          <a:p>
            <a:pPr>
              <a:defRPr/>
            </a:pPr>
            <a:r>
              <a:rPr lang="en-GB" altLang="en-US" sz="2600" dirty="0">
                <a:solidFill>
                  <a:schemeClr val="tx1">
                    <a:lumMod val="75000"/>
                    <a:lumOff val="25000"/>
                  </a:schemeClr>
                </a:solidFill>
              </a:rPr>
              <a:t>Good professional practice includes reflecting on why it works, whether it works long term and what alternatives there may be</a:t>
            </a:r>
          </a:p>
          <a:p>
            <a:pPr>
              <a:defRPr/>
            </a:pPr>
            <a:r>
              <a:rPr lang="en-GB" altLang="en-US" sz="2600" dirty="0">
                <a:solidFill>
                  <a:schemeClr val="tx1">
                    <a:lumMod val="75000"/>
                    <a:lumOff val="25000"/>
                  </a:schemeClr>
                </a:solidFill>
              </a:rPr>
              <a:t>Such reflections will be influenced by understandings of what learning is and how children learn</a:t>
            </a:r>
          </a:p>
        </p:txBody>
      </p:sp>
    </p:spTree>
    <p:extLst>
      <p:ext uri="{BB962C8B-B14F-4D97-AF65-F5344CB8AC3E}">
        <p14:creationId xmlns:p14="http://schemas.microsoft.com/office/powerpoint/2010/main" val="1175894585"/>
      </p:ext>
    </p:extLst>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altLang="en-US" dirty="0" smtClean="0">
                <a:solidFill>
                  <a:srgbClr val="00B0F0"/>
                </a:solidFill>
              </a:rPr>
              <a:t>Impacts on classroom practice</a:t>
            </a:r>
          </a:p>
        </p:txBody>
      </p:sp>
      <p:sp>
        <p:nvSpPr>
          <p:cNvPr id="62467" name="Rectangle 3"/>
          <p:cNvSpPr>
            <a:spLocks noGrp="1" noChangeArrowheads="1"/>
          </p:cNvSpPr>
          <p:nvPr>
            <p:ph idx="1"/>
          </p:nvPr>
        </p:nvSpPr>
        <p:spPr>
          <a:xfrm>
            <a:off x="151856" y="1690689"/>
            <a:ext cx="7886700" cy="4351338"/>
          </a:xfrm>
        </p:spPr>
        <p:txBody>
          <a:bodyPr/>
          <a:lstStyle/>
          <a:p>
            <a:pPr eaLnBrk="1" hangingPunct="1"/>
            <a:r>
              <a:rPr lang="en-GB" altLang="en-US" dirty="0" smtClean="0"/>
              <a:t>However, some ideas based on ‘brain research’ have made their way into the classroom</a:t>
            </a:r>
          </a:p>
          <a:p>
            <a:pPr eaLnBrk="1" hangingPunct="1"/>
            <a:endParaRPr lang="en-GB" altLang="en-US" dirty="0" smtClean="0"/>
          </a:p>
          <a:p>
            <a:pPr eaLnBrk="1" hangingPunct="1"/>
            <a:r>
              <a:rPr lang="en-GB" altLang="en-US" dirty="0" smtClean="0"/>
              <a:t>These include:</a:t>
            </a:r>
          </a:p>
          <a:p>
            <a:pPr lvl="1" eaLnBrk="1" hangingPunct="1"/>
            <a:r>
              <a:rPr lang="en-GB" altLang="en-US" dirty="0" smtClean="0"/>
              <a:t>Left brain, right brain</a:t>
            </a:r>
          </a:p>
          <a:p>
            <a:pPr lvl="1" eaLnBrk="1" hangingPunct="1"/>
            <a:r>
              <a:rPr lang="en-GB" altLang="en-US" dirty="0" smtClean="0"/>
              <a:t>Brain gym</a:t>
            </a:r>
          </a:p>
          <a:p>
            <a:pPr lvl="1" eaLnBrk="1" hangingPunct="1"/>
            <a:r>
              <a:rPr lang="en-GB" altLang="en-US" dirty="0" smtClean="0"/>
              <a:t>Visual, auditory, kinaesthetic learning</a:t>
            </a:r>
          </a:p>
        </p:txBody>
      </p:sp>
      <p:pic>
        <p:nvPicPr>
          <p:cNvPr id="6246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73997" y="2588261"/>
            <a:ext cx="2998107" cy="1689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9981110"/>
      </p:ext>
    </p:extLst>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dirty="0" smtClean="0">
                <a:solidFill>
                  <a:srgbClr val="00B0F0"/>
                </a:solidFill>
              </a:rPr>
              <a:t>Left brain, right brain</a:t>
            </a:r>
          </a:p>
        </p:txBody>
      </p:sp>
      <p:sp>
        <p:nvSpPr>
          <p:cNvPr id="63491" name="Rectangle 3"/>
          <p:cNvSpPr>
            <a:spLocks noGrp="1" noChangeArrowheads="1"/>
          </p:cNvSpPr>
          <p:nvPr>
            <p:ph idx="1"/>
          </p:nvPr>
        </p:nvSpPr>
        <p:spPr/>
        <p:txBody>
          <a:bodyPr/>
          <a:lstStyle/>
          <a:p>
            <a:pPr eaLnBrk="1" hangingPunct="1"/>
            <a:r>
              <a:rPr lang="en-GB" altLang="en-US" dirty="0" smtClean="0"/>
              <a:t>Language – left hemisphere</a:t>
            </a:r>
          </a:p>
          <a:p>
            <a:pPr eaLnBrk="1" hangingPunct="1"/>
            <a:r>
              <a:rPr lang="en-GB" altLang="en-US" dirty="0" smtClean="0"/>
              <a:t>Graphic and emotional – right hemisphere</a:t>
            </a:r>
          </a:p>
          <a:p>
            <a:pPr eaLnBrk="1" hangingPunct="1"/>
            <a:r>
              <a:rPr lang="en-GB" altLang="en-US" dirty="0" smtClean="0"/>
              <a:t>Myth:</a:t>
            </a:r>
          </a:p>
          <a:p>
            <a:pPr lvl="1" eaLnBrk="1" hangingPunct="1"/>
            <a:r>
              <a:rPr lang="en-GB" altLang="en-US" dirty="0" smtClean="0"/>
              <a:t>Pupils are either left – or right brain users</a:t>
            </a:r>
          </a:p>
          <a:p>
            <a:pPr eaLnBrk="1" hangingPunct="1"/>
            <a:r>
              <a:rPr lang="en-GB" altLang="en-US" dirty="0" smtClean="0"/>
              <a:t>Neuroscience suggests that it is dangerous to suppose that language processing only occurs in the left hemisphere of all people </a:t>
            </a:r>
          </a:p>
          <a:p>
            <a:pPr eaLnBrk="1" hangingPunct="1"/>
            <a:r>
              <a:rPr lang="en-GB" altLang="en-US" dirty="0" smtClean="0"/>
              <a:t>Humans are not </a:t>
            </a:r>
            <a:r>
              <a:rPr lang="en-GB" altLang="en-US" i="1" dirty="0" smtClean="0"/>
              <a:t>either – or</a:t>
            </a:r>
            <a:r>
              <a:rPr lang="en-GB" altLang="en-US" dirty="0" smtClean="0"/>
              <a:t> in their brain use!</a:t>
            </a:r>
          </a:p>
        </p:txBody>
      </p:sp>
      <p:pic>
        <p:nvPicPr>
          <p:cNvPr id="6349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228600"/>
            <a:ext cx="2743200" cy="185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6636330"/>
      </p:ext>
    </p:extLst>
  </p:cSld>
  <p:clrMapOvr>
    <a:masterClrMapping/>
  </p:clrMapOvr>
  <p:transition>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altLang="en-US" dirty="0" smtClean="0">
                <a:solidFill>
                  <a:srgbClr val="00B0F0"/>
                </a:solidFill>
              </a:rPr>
              <a:t>Brain Gym</a:t>
            </a:r>
          </a:p>
        </p:txBody>
      </p:sp>
      <p:sp>
        <p:nvSpPr>
          <p:cNvPr id="64515" name="Rectangle 3"/>
          <p:cNvSpPr>
            <a:spLocks noGrp="1" noChangeArrowheads="1"/>
          </p:cNvSpPr>
          <p:nvPr>
            <p:ph idx="1"/>
          </p:nvPr>
        </p:nvSpPr>
        <p:spPr>
          <a:xfrm>
            <a:off x="457200" y="1600200"/>
            <a:ext cx="8229600" cy="4924425"/>
          </a:xfrm>
        </p:spPr>
        <p:txBody>
          <a:bodyPr/>
          <a:lstStyle/>
          <a:p>
            <a:pPr eaLnBrk="1" hangingPunct="1">
              <a:lnSpc>
                <a:spcPct val="90000"/>
              </a:lnSpc>
            </a:pPr>
            <a:r>
              <a:rPr lang="en-GB" altLang="en-US" dirty="0" smtClean="0"/>
              <a:t>Look at this website:</a:t>
            </a:r>
          </a:p>
          <a:p>
            <a:pPr eaLnBrk="1" hangingPunct="1">
              <a:lnSpc>
                <a:spcPct val="90000"/>
              </a:lnSpc>
            </a:pPr>
            <a:r>
              <a:rPr lang="en-GB" altLang="en-US" dirty="0" smtClean="0">
                <a:hlinkClick r:id="rId3"/>
              </a:rPr>
              <a:t>http://www.learning-solutions.co.uk/braingym2.php</a:t>
            </a:r>
            <a:r>
              <a:rPr lang="en-GB" altLang="en-US" dirty="0" smtClean="0"/>
              <a:t> </a:t>
            </a:r>
          </a:p>
          <a:p>
            <a:pPr eaLnBrk="1" hangingPunct="1">
              <a:lnSpc>
                <a:spcPct val="90000"/>
              </a:lnSpc>
            </a:pPr>
            <a:r>
              <a:rPr lang="en-GB" altLang="en-US" dirty="0" smtClean="0"/>
              <a:t>Myth: ‘These movements can have a profound effect, developing the brain's neural pathways through movement, just as nature intended.’ (from the above website)</a:t>
            </a:r>
          </a:p>
          <a:p>
            <a:pPr eaLnBrk="1" hangingPunct="1">
              <a:lnSpc>
                <a:spcPct val="90000"/>
              </a:lnSpc>
            </a:pPr>
            <a:r>
              <a:rPr lang="en-GB" altLang="en-US" dirty="0" smtClean="0"/>
              <a:t>There is no evidence to suggest that such classroom activities have any effect on the brain of young children</a:t>
            </a:r>
          </a:p>
          <a:p>
            <a:pPr lvl="1" eaLnBrk="1" hangingPunct="1">
              <a:lnSpc>
                <a:spcPct val="90000"/>
              </a:lnSpc>
            </a:pPr>
            <a:endParaRPr lang="en-GB" altLang="en-US" dirty="0" smtClean="0"/>
          </a:p>
        </p:txBody>
      </p:sp>
    </p:spTree>
    <p:extLst>
      <p:ext uri="{BB962C8B-B14F-4D97-AF65-F5344CB8AC3E}">
        <p14:creationId xmlns:p14="http://schemas.microsoft.com/office/powerpoint/2010/main" val="3281191134"/>
      </p:ext>
    </p:extLst>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altLang="en-US" dirty="0" smtClean="0">
                <a:solidFill>
                  <a:srgbClr val="00B0F0"/>
                </a:solidFill>
              </a:rPr>
              <a:t>VAK learners</a:t>
            </a:r>
          </a:p>
        </p:txBody>
      </p:sp>
      <p:sp>
        <p:nvSpPr>
          <p:cNvPr id="74754" name="Rectangle 3">
            <a:extLst>
              <a:ext uri="{FF2B5EF4-FFF2-40B4-BE49-F238E27FC236}">
                <a16:creationId xmlns:a16="http://schemas.microsoft.com/office/drawing/2014/main" id="{90F6D05A-0163-E44E-9CFC-4C608293B9E8}"/>
              </a:ext>
            </a:extLst>
          </p:cNvPr>
          <p:cNvSpPr>
            <a:spLocks noGrp="1" noChangeArrowheads="1"/>
          </p:cNvSpPr>
          <p:nvPr>
            <p:ph idx="1"/>
          </p:nvPr>
        </p:nvSpPr>
        <p:spPr>
          <a:xfrm>
            <a:off x="468313" y="1196975"/>
            <a:ext cx="8229600" cy="4997450"/>
          </a:xfrm>
        </p:spPr>
        <p:txBody>
          <a:bodyPr rtlCol="0">
            <a:normAutofit/>
          </a:bodyPr>
          <a:lstStyle/>
          <a:p>
            <a:pPr eaLnBrk="1" fontAlgn="auto" hangingPunct="1">
              <a:spcAft>
                <a:spcPts val="0"/>
              </a:spcAft>
              <a:defRPr/>
            </a:pPr>
            <a:r>
              <a:rPr lang="en-GB" altLang="en-US" sz="2600" dirty="0">
                <a:solidFill>
                  <a:schemeClr val="tx1">
                    <a:lumMod val="75000"/>
                    <a:lumOff val="25000"/>
                  </a:schemeClr>
                </a:solidFill>
              </a:rPr>
              <a:t>Learning styles</a:t>
            </a:r>
          </a:p>
          <a:p>
            <a:pPr eaLnBrk="1" fontAlgn="auto" hangingPunct="1">
              <a:spcAft>
                <a:spcPts val="0"/>
              </a:spcAft>
              <a:defRPr/>
            </a:pPr>
            <a:r>
              <a:rPr lang="en-GB" altLang="en-US" sz="2600" dirty="0">
                <a:solidFill>
                  <a:schemeClr val="tx1">
                    <a:lumMod val="75000"/>
                    <a:lumOff val="25000"/>
                  </a:schemeClr>
                </a:solidFill>
              </a:rPr>
              <a:t>Myth:</a:t>
            </a:r>
          </a:p>
          <a:p>
            <a:pPr lvl="1" eaLnBrk="1" fontAlgn="auto" hangingPunct="1">
              <a:spcAft>
                <a:spcPts val="0"/>
              </a:spcAft>
              <a:defRPr/>
            </a:pPr>
            <a:r>
              <a:rPr lang="en-GB" altLang="en-US" sz="2000" dirty="0">
                <a:solidFill>
                  <a:schemeClr val="tx1">
                    <a:lumMod val="75000"/>
                    <a:lumOff val="25000"/>
                  </a:schemeClr>
                </a:solidFill>
              </a:rPr>
              <a:t>Everyone has a dominant learning style, either visual, auditory and kinaesthetic</a:t>
            </a:r>
          </a:p>
          <a:p>
            <a:pPr eaLnBrk="1" fontAlgn="auto" hangingPunct="1">
              <a:spcAft>
                <a:spcPts val="0"/>
              </a:spcAft>
              <a:defRPr/>
            </a:pPr>
            <a:r>
              <a:rPr lang="en-GB" altLang="en-US" sz="2600" dirty="0">
                <a:solidFill>
                  <a:schemeClr val="tx1">
                    <a:lumMod val="75000"/>
                    <a:lumOff val="25000"/>
                  </a:schemeClr>
                </a:solidFill>
              </a:rPr>
              <a:t>Neuroscience tells us that our brains ‘interlink input modalities’ </a:t>
            </a:r>
          </a:p>
          <a:p>
            <a:pPr eaLnBrk="1" fontAlgn="auto" hangingPunct="1">
              <a:spcAft>
                <a:spcPts val="0"/>
              </a:spcAft>
              <a:defRPr/>
            </a:pPr>
            <a:r>
              <a:rPr lang="en-GB" altLang="en-US" sz="2600" dirty="0">
                <a:solidFill>
                  <a:schemeClr val="tx1">
                    <a:lumMod val="75000"/>
                    <a:lumOff val="25000"/>
                  </a:schemeClr>
                </a:solidFill>
              </a:rPr>
              <a:t>That is information is taken in via pathways that are inter-linked, for example:</a:t>
            </a:r>
          </a:p>
          <a:p>
            <a:pPr lvl="1" eaLnBrk="1" fontAlgn="auto" hangingPunct="1">
              <a:spcAft>
                <a:spcPts val="0"/>
              </a:spcAft>
              <a:defRPr/>
            </a:pPr>
            <a:r>
              <a:rPr lang="en-GB" altLang="en-US" sz="2000" dirty="0">
                <a:solidFill>
                  <a:schemeClr val="tx1">
                    <a:lumMod val="75000"/>
                    <a:lumOff val="25000"/>
                  </a:schemeClr>
                </a:solidFill>
              </a:rPr>
              <a:t>Visual – auditory</a:t>
            </a:r>
          </a:p>
          <a:p>
            <a:pPr lvl="1" eaLnBrk="1" fontAlgn="auto" hangingPunct="1">
              <a:spcAft>
                <a:spcPts val="0"/>
              </a:spcAft>
              <a:defRPr/>
            </a:pPr>
            <a:r>
              <a:rPr lang="en-GB" altLang="en-US" sz="2000" dirty="0">
                <a:solidFill>
                  <a:schemeClr val="tx1">
                    <a:lumMod val="75000"/>
                    <a:lumOff val="25000"/>
                  </a:schemeClr>
                </a:solidFill>
              </a:rPr>
              <a:t>Visual - motor</a:t>
            </a:r>
          </a:p>
          <a:p>
            <a:pPr lvl="1" eaLnBrk="1" fontAlgn="auto" hangingPunct="1">
              <a:spcAft>
                <a:spcPts val="0"/>
              </a:spcAft>
              <a:defRPr/>
            </a:pPr>
            <a:r>
              <a:rPr lang="en-GB" altLang="en-US" sz="2000" dirty="0">
                <a:solidFill>
                  <a:schemeClr val="tx1">
                    <a:lumMod val="75000"/>
                    <a:lumOff val="25000"/>
                  </a:schemeClr>
                </a:solidFill>
              </a:rPr>
              <a:t>Motor – auditory</a:t>
            </a:r>
          </a:p>
          <a:p>
            <a:pPr lvl="1" eaLnBrk="1" fontAlgn="auto" hangingPunct="1">
              <a:spcAft>
                <a:spcPts val="0"/>
              </a:spcAft>
              <a:defRPr/>
            </a:pPr>
            <a:r>
              <a:rPr lang="en-GB" altLang="en-US" sz="2000" dirty="0">
                <a:solidFill>
                  <a:schemeClr val="tx1">
                    <a:lumMod val="75000"/>
                    <a:lumOff val="25000"/>
                  </a:schemeClr>
                </a:solidFill>
              </a:rPr>
              <a:t>Visual - taste</a:t>
            </a:r>
          </a:p>
        </p:txBody>
      </p:sp>
      <p:pic>
        <p:nvPicPr>
          <p:cNvPr id="6656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428625"/>
            <a:ext cx="2590800"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0272733"/>
      </p:ext>
    </p:extLst>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179388" y="188913"/>
            <a:ext cx="8280400" cy="1320800"/>
          </a:xfrm>
        </p:spPr>
        <p:txBody>
          <a:bodyPr>
            <a:normAutofit fontScale="90000"/>
          </a:bodyPr>
          <a:lstStyle/>
          <a:p>
            <a:pPr eaLnBrk="1" hangingPunct="1"/>
            <a:r>
              <a:rPr lang="en-GB" altLang="en-US" dirty="0" smtClean="0">
                <a:solidFill>
                  <a:srgbClr val="00B0F0"/>
                </a:solidFill>
              </a:rPr>
              <a:t>TASK: Plenary of a lesson. Watch the clip and consider the questions below.</a:t>
            </a:r>
          </a:p>
        </p:txBody>
      </p:sp>
      <p:sp>
        <p:nvSpPr>
          <p:cNvPr id="78850" name="Rectangle 3">
            <a:extLst>
              <a:ext uri="{FF2B5EF4-FFF2-40B4-BE49-F238E27FC236}">
                <a16:creationId xmlns:a16="http://schemas.microsoft.com/office/drawing/2014/main" id="{C20E8468-7CCE-EC48-9FAA-3ED1D391064E}"/>
              </a:ext>
            </a:extLst>
          </p:cNvPr>
          <p:cNvSpPr>
            <a:spLocks noGrp="1" noChangeArrowheads="1"/>
          </p:cNvSpPr>
          <p:nvPr>
            <p:ph idx="1"/>
          </p:nvPr>
        </p:nvSpPr>
        <p:spPr>
          <a:xfrm>
            <a:off x="275908" y="1354818"/>
            <a:ext cx="8805862" cy="4530725"/>
          </a:xfrm>
        </p:spPr>
        <p:txBody>
          <a:bodyPr rtlCol="0">
            <a:normAutofit fontScale="92500" lnSpcReduction="10000"/>
          </a:bodyPr>
          <a:lstStyle/>
          <a:p>
            <a:pPr eaLnBrk="1" fontAlgn="auto" hangingPunct="1">
              <a:spcAft>
                <a:spcPts val="0"/>
              </a:spcAft>
              <a:buFont typeface="Wingdings" pitchFamily="2" charset="2"/>
              <a:buNone/>
              <a:defRPr/>
            </a:pPr>
            <a:r>
              <a:rPr lang="en-US" altLang="en-US" sz="2400" u="sng" dirty="0">
                <a:solidFill>
                  <a:schemeClr val="tx1">
                    <a:lumMod val="75000"/>
                    <a:lumOff val="25000"/>
                  </a:schemeClr>
                </a:solidFill>
                <a:hlinkClick r:id="rId2"/>
              </a:rPr>
              <a:t>https://www.youtube.com/watch?v=oXZqR_Q7jMs</a:t>
            </a:r>
            <a:endParaRPr lang="en-US" altLang="en-US" sz="2400" u="sng" dirty="0">
              <a:solidFill>
                <a:schemeClr val="tx1">
                  <a:lumMod val="75000"/>
                  <a:lumOff val="25000"/>
                </a:schemeClr>
              </a:solidFill>
            </a:endParaRPr>
          </a:p>
          <a:p>
            <a:pPr eaLnBrk="1" fontAlgn="auto" hangingPunct="1">
              <a:spcAft>
                <a:spcPts val="0"/>
              </a:spcAft>
              <a:buFont typeface="Wingdings" pitchFamily="2" charset="2"/>
              <a:buNone/>
              <a:defRPr/>
            </a:pPr>
            <a:r>
              <a:rPr lang="en-US" altLang="en-US" sz="2200" u="sng" dirty="0">
                <a:solidFill>
                  <a:srgbClr val="2970FF"/>
                </a:solidFill>
              </a:rPr>
              <a:t>Questions to answer</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How did the teacher get the children’s attention?</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Were the children focused?</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How did the teacher deal with those not engaged?</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Did the children know how this related to previous work?</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Was there enough thinking time for the children to respond? </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Could you recognise any learning theories at work?</a:t>
            </a:r>
          </a:p>
          <a:p>
            <a:pPr eaLnBrk="1" fontAlgn="auto" hangingPunct="1">
              <a:spcAft>
                <a:spcPts val="0"/>
              </a:spcAft>
              <a:buFont typeface="Wingdings" pitchFamily="2" charset="2"/>
              <a:buNone/>
              <a:defRPr/>
            </a:pPr>
            <a:r>
              <a:rPr lang="en-US" altLang="en-US" sz="2200" dirty="0">
                <a:solidFill>
                  <a:srgbClr val="FF6600"/>
                </a:solidFill>
              </a:rPr>
              <a:t>Consider</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Note the different strategies that were used in this plenary.</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Look at what assertive discipline is and consider whether this a strategy you would use.</a:t>
            </a:r>
          </a:p>
          <a:p>
            <a:pPr eaLnBrk="1" fontAlgn="auto" hangingPunct="1">
              <a:spcAft>
                <a:spcPts val="0"/>
              </a:spcAft>
              <a:buFont typeface="Wingdings" pitchFamily="2" charset="2"/>
              <a:buNone/>
              <a:defRPr/>
            </a:pPr>
            <a:endParaRPr lang="en-US" altLang="en-US" sz="2400"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Tree>
    <p:extLst>
      <p:ext uri="{BB962C8B-B14F-4D97-AF65-F5344CB8AC3E}">
        <p14:creationId xmlns:p14="http://schemas.microsoft.com/office/powerpoint/2010/main" val="1750425566"/>
      </p:ext>
    </p:extLst>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B027-6C74-A840-99CE-2566E4B1CF2C}"/>
              </a:ext>
            </a:extLst>
          </p:cNvPr>
          <p:cNvSpPr>
            <a:spLocks noGrp="1"/>
          </p:cNvSpPr>
          <p:nvPr>
            <p:ph type="title"/>
          </p:nvPr>
        </p:nvSpPr>
        <p:spPr>
          <a:xfrm>
            <a:off x="827088" y="2160588"/>
            <a:ext cx="6348412" cy="1320800"/>
          </a:xfrm>
        </p:spPr>
        <p:txBody>
          <a:bodyPr rtlCol="0">
            <a:normAutofit fontScale="90000"/>
          </a:bodyPr>
          <a:lstStyle/>
          <a:p>
            <a:pPr eaLnBrk="1" fontAlgn="auto" hangingPunct="1">
              <a:spcAft>
                <a:spcPts val="0"/>
              </a:spcAft>
              <a:defRPr/>
            </a:pPr>
            <a:r>
              <a:rPr lang="en-US" dirty="0"/>
              <a:t>Thank you for your engaging with this session, if you have any questions please contact me on:</a:t>
            </a:r>
            <a:br>
              <a:rPr lang="en-US" dirty="0"/>
            </a:br>
            <a:r>
              <a:rPr lang="en-US" dirty="0" err="1"/>
              <a:t>gail.parker@uwtsd.ac.uk</a:t>
            </a:r>
            <a:endParaRPr lang="en-US" dirty="0"/>
          </a:p>
        </p:txBody>
      </p:sp>
      <p:sp>
        <p:nvSpPr>
          <p:cNvPr id="69635" name="Content Placeholder 2"/>
          <p:cNvSpPr>
            <a:spLocks noGrp="1" noChangeArrowheads="1"/>
          </p:cNvSpPr>
          <p:nvPr>
            <p:ph idx="1"/>
          </p:nvPr>
        </p:nvSpPr>
        <p:spPr/>
        <p:txBody>
          <a:bodyPr/>
          <a:lstStyle/>
          <a:p>
            <a:pPr eaLnBrk="1" hangingPunct="1"/>
            <a:endParaRPr lang="en-US" altLang="en-US" dirty="0" smtClean="0"/>
          </a:p>
        </p:txBody>
      </p:sp>
    </p:spTree>
    <p:extLst>
      <p:ext uri="{BB962C8B-B14F-4D97-AF65-F5344CB8AC3E}">
        <p14:creationId xmlns:p14="http://schemas.microsoft.com/office/powerpoint/2010/main" val="3687729201"/>
      </p:ext>
    </p:extLst>
  </p:cSld>
  <p:clrMapOvr>
    <a:masterClrMapping/>
  </p:clrMapOvr>
  <p:transition>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5845918-52AB-48E9-B983-9CE000A3B605}">
  <ds:schemaRefs>
    <ds:schemaRef ds:uri="http://schemas.microsoft.com/sharepoint/v3/contenttype/forms"/>
  </ds:schemaRefs>
</ds:datastoreItem>
</file>

<file path=customXml/itemProps2.xml><?xml version="1.0" encoding="utf-8"?>
<ds:datastoreItem xmlns:ds="http://schemas.openxmlformats.org/officeDocument/2006/customXml" ds:itemID="{4107F192-694B-4116-A753-028EE89A95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61F5CD-868B-40C2-846A-5DF573E1190F}">
  <ds:schemaRefs>
    <ds:schemaRef ds:uri="92c24619-d6d5-42cf-b618-23d930ad9f20"/>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1810</TotalTime>
  <Words>2623</Words>
  <Application>Microsoft Office PowerPoint</Application>
  <PresentationFormat>On-screen Show (4:3)</PresentationFormat>
  <Paragraphs>234</Paragraphs>
  <Slides>36</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Wingdings</vt:lpstr>
      <vt:lpstr>Wingdings 3</vt:lpstr>
      <vt:lpstr>Office Theme</vt:lpstr>
      <vt:lpstr>PowerPoint Presentation</vt:lpstr>
      <vt:lpstr>PowerPoint Presentation</vt:lpstr>
      <vt:lpstr>Before we consider why there are so many learning theories, let’s re- cap…(you may skip the ones you are familiar with)</vt:lpstr>
      <vt:lpstr>Learning &amp; knowing</vt:lpstr>
      <vt:lpstr>What is learning?</vt:lpstr>
      <vt:lpstr>http://cmapspublic3.ihmc.us/rid=1LGVGJY66-CCD5CZ-12G3/Learning%20Theory.cmap</vt:lpstr>
      <vt:lpstr>Behaviourism</vt:lpstr>
      <vt:lpstr>Reinforcement</vt:lpstr>
      <vt:lpstr>Pavlov’s dogs Pavlov worked with dogs in experiments with food – he rang a bell and when the dog responded it was given food, (positive reinforcement).  This pattern of stimulus-response-reward was repeated numerous times and eventually the dog would respond to the bell by salivation even without the reward of food – the behaviour had been learnt  </vt:lpstr>
      <vt:lpstr>Behaviourist teaching approaches</vt:lpstr>
      <vt:lpstr>Constructivism</vt:lpstr>
      <vt:lpstr>Mental structures   ‘schema’</vt:lpstr>
      <vt:lpstr>The active learner, the lone scientist</vt:lpstr>
      <vt:lpstr>The learning process</vt:lpstr>
      <vt:lpstr>Linear development</vt:lpstr>
      <vt:lpstr>Piaget’s stages</vt:lpstr>
      <vt:lpstr>Constructivist teaching approaches</vt:lpstr>
      <vt:lpstr>Social constructivism</vt:lpstr>
      <vt:lpstr>The role of others</vt:lpstr>
      <vt:lpstr>Learning</vt:lpstr>
      <vt:lpstr>Language and culture as tools for understanding </vt:lpstr>
      <vt:lpstr>Experiencing twice</vt:lpstr>
      <vt:lpstr>The ZPD</vt:lpstr>
      <vt:lpstr>The ZPD</vt:lpstr>
      <vt:lpstr>Scaffolding</vt:lpstr>
      <vt:lpstr>Social constructivism teaching approaches</vt:lpstr>
      <vt:lpstr>So which theory should we use in the Primary classroom?</vt:lpstr>
      <vt:lpstr>Maslow’s theory of motivation (1943)</vt:lpstr>
      <vt:lpstr>To conclude… </vt:lpstr>
      <vt:lpstr>Does it matter?</vt:lpstr>
      <vt:lpstr>Impacts on classroom practice</vt:lpstr>
      <vt:lpstr>Left brain, right brain</vt:lpstr>
      <vt:lpstr>Brain Gym</vt:lpstr>
      <vt:lpstr>VAK learners</vt:lpstr>
      <vt:lpstr>TASK: Plenary of a lesson. Watch the clip and consider the questions below.</vt:lpstr>
      <vt:lpstr>Thank you for your engaging with this session, if you have any questions please contact me on: gail.parker@uwtsd.ac.uk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Gail Parker</cp:lastModifiedBy>
  <cp:revision>58</cp:revision>
  <dcterms:created xsi:type="dcterms:W3CDTF">2017-02-08T11:33:06Z</dcterms:created>
  <dcterms:modified xsi:type="dcterms:W3CDTF">2020-04-27T08:26:05Z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