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21"/>
  </p:notesMasterIdLst>
  <p:sldIdLst>
    <p:sldId id="269" r:id="rId5"/>
    <p:sldId id="270" r:id="rId6"/>
    <p:sldId id="306" r:id="rId7"/>
    <p:sldId id="305" r:id="rId8"/>
    <p:sldId id="257" r:id="rId9"/>
    <p:sldId id="259" r:id="rId10"/>
    <p:sldId id="261" r:id="rId11"/>
    <p:sldId id="307" r:id="rId12"/>
    <p:sldId id="262" r:id="rId13"/>
    <p:sldId id="308" r:id="rId14"/>
    <p:sldId id="264" r:id="rId15"/>
    <p:sldId id="265" r:id="rId16"/>
    <p:sldId id="263" r:id="rId17"/>
    <p:sldId id="266" r:id="rId18"/>
    <p:sldId id="258" r:id="rId19"/>
    <p:sldId id="2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E4DD5-078C-4A5C-A164-637FB9775662}" v="49" dt="2022-04-08T10:24:07.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8" d="100"/>
          <a:sy n="78" d="100"/>
        </p:scale>
        <p:origin x="3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7T13:45:27.526"/>
    </inkml:context>
    <inkml:brush xml:id="br0">
      <inkml:brushProperty name="width" value="0.05" units="cm"/>
      <inkml:brushProperty name="height" value="0.05" units="cm"/>
      <inkml:brushProperty name="color" value="#E71224"/>
    </inkml:brush>
  </inkml:definitions>
  <inkml:trace contextRef="#ctx0" brushRef="#br0">633 6 24575,'-81'-1'0,"-88"3"0,167-2 0,0 0 0,-1 1 0,1-1 0,0 1 0,0 0 0,0 0 0,-1 0 0,1 0 0,0 0 0,0 0 0,0 0 0,1 1 0,-1-1 0,0 1 0,0-1 0,1 1 0,-1 0 0,1-1 0,-1 1 0,1 0 0,0 0 0,0 0 0,0 0 0,0 0 0,0 1 0,0-1 0,1 0 0,-1 0 0,1 0 0,-1 4 0,-1 7 0,1 1 0,1 0 0,0-1 0,3 16 0,-2-4 0,1-4 0,1-1 0,7 26 0,1 5 0,-10-47 0,-1-1 0,1 0 0,0 1 0,1-1 0,-1 0 0,1 0 0,-1 0 0,1 0 0,0 0 0,0 0 0,0-1 0,0 1 0,1-1 0,-1 1 0,1-1 0,-1 0 0,1 0 0,0 0 0,0 0 0,0 0 0,0-1 0,0 1 0,0-1 0,0 0 0,1 0 0,-1 0 0,4 0 0,10 2 0,0-1 0,1-1 0,-1 0 0,21-3 0,-16 1 0,101-2 0,-120 3 0,-1-1 0,0 1 0,0-1 0,0 1 0,1-1 0,-1 0 0,0 0 0,0 0 0,0 0 0,0 0 0,0-1 0,-1 1 0,1-1 0,0 1 0,-1-1 0,1 1 0,-1-1 0,1 0 0,-1 0 0,0 0 0,1 0 0,-1 0 0,0 0 0,-1 0 0,1 0 0,0 0 0,0 0 0,-1-1 0,0 1 0,1-3 0,1-9 0,-2 0 0,1 0 0,-4-27 0,1 16 0,2 21 0,0 0 0,0-1 0,-1 1 0,0 0 0,1 0 0,-1 0 0,-1 1 0,1-1 0,-1 0 0,1 0 0,-1 1 0,0-1 0,0 1 0,-4-5 0,3 4 0,-1 2 0,1-1 0,-1 0 0,0 1 0,0 0 0,0-1 0,0 2 0,0-1 0,0 0 0,0 1 0,0 0 0,-1 0 0,-4-1 0,-31-2 0,0 2 0,-1 1 0,-64 8 0,98-7 0,0 2 0,1-1 0,-1 1 0,1 0 0,0 0 0,-1 1 0,1 0 0,0 0 0,1 0 0,-1 1 0,-5 4 0,-7 7 0,-29 32 0,15-14 0,28-28 0,0 0 0,0-1 0,0 2 0,0-1 0,1 0 0,0 1 0,0 0 0,0-1 0,1 1 0,0 0 0,0 0 0,0 1 0,-1 9 0,3-11 0,0 0 0,-1 0 0,2 1 0,-1-1 0,0 0 0,1-1 0,0 1 0,0 0 0,1 0 0,-1 0 0,1 0 0,0-1 0,1 1 0,-1-1 0,1 0 0,-1 1 0,7 6 0,1-1 0,0 0 0,1-1 0,17 13 0,-24-19 0,0-1 0,0 1 0,0-1 0,1 0 0,-1 0 0,1-1 0,-1 1 0,1-1 0,-1 0 0,1 0 0,0 0 0,-1-1 0,1 0 0,6 0 0,-9 0 0,0-1 0,0 1 0,0-1 0,0 0 0,0 1 0,0-1 0,0 0 0,-1 0 0,1 0 0,0-1 0,0 1 0,-1 0 0,1 0 0,-1-1 0,0 1 0,1-1 0,1-2 0,-1-1 0,1 1 0,-1 0 0,0-1 0,-1 1 0,1-1 0,-1 1 0,2-7 0,-2-3 0,1 0 0,-2 0 0,0 0 0,-2-19 0,2 29 0,-1 0 0,0 0 0,0-1 0,0 1 0,0 0 0,-1 0 0,0 0 0,1 0 0,-2 0 0,1 1 0,0-1 0,-1 0 0,1 1 0,-1 0 0,0 0 0,0 0 0,0 0 0,-1 0 0,1 0 0,-1 1 0,1 0 0,-1 0 0,0 0 0,0 0 0,0 0 0,0 1 0,-9-2 0,-6-1 0,-1 1 0,0 2 0,0 0 0,-37 3 0,22-1 0,25-1 0,0 1 0,0 0 0,0 0 0,-15 4 0,21-3 0,0-1 0,0 1 0,0 0 0,0 0 0,0 1 0,0-1 0,1 1 0,-1 0 0,1 0 0,-1 0 0,1 0 0,-4 7 0,2-4 0,0 1 0,1 1 0,0-1 0,0 1 0,1-1 0,0 1 0,0 0 0,1 0 0,0 0 0,0 1 0,1-1 0,0 0 0,0 1 0,1-1 0,0 1 0,1-1 0,-1 0 0,2 1 0,-1-1 0,1 0 0,1 0 0,-1 0 0,1 0 0,1 0 0,0-1 0,0 1 0,0-1 0,1 0 0,0 0 0,0-1 0,0 1 0,1-1 0,0 0 0,12 8 0,2 0 0,0-1 0,1 0 0,0-2 0,1-1 0,0 0 0,0-2 0,1 0 0,0-2 0,48 7 0,-15-7 0,0-2 0,0-3 0,65-7 0,-110 6 0,0-2 0,0 0 0,-1 0 0,1-1 0,-1 0 0,0-1 0,0 0 0,0 0 0,0-1 0,-1-1 0,0 1 0,0-2 0,0 1 0,-1-1 0,15-15 0,-14 11 0,-1-1 0,0 1 0,0-2 0,-1 1 0,-1-1 0,0 0 0,0 0 0,-2-1 0,0 0 0,0 1 0,2-22 0,-4 22 0,0 0 0,-1 0 0,-1 0 0,0-1 0,0 1 0,-4-18 0,2 26 0,1 1 0,0 0 0,-1-1 0,0 1 0,0 0 0,0 0 0,0 0 0,-1 0 0,1 0 0,-1 1 0,0-1 0,0 1 0,-1 0 0,1 0 0,-1 0 0,1 0 0,-1 0 0,0 1 0,0 0 0,0 0 0,-8-3 0,6 3 0,1 0 0,-1 1 0,1 0 0,-1 0 0,1 1 0,-1-1 0,0 1 0,0 0 0,1 1 0,-1-1 0,0 1 0,1 0 0,-1 1 0,1-1 0,0 1 0,-1 0 0,1 0 0,0 1 0,0 0 0,0 0 0,-7 5 0,9-5 0,0-1 0,1 1 0,-1 0 0,0 0 0,1 0 0,0 0 0,0 0 0,0 0 0,0 1 0,0-1 0,0 1 0,1-1 0,0 1 0,0 0 0,0-1 0,0 1 0,0 0 0,1 0 0,0 0 0,0 0 0,0-1 0,0 1 0,1 0 0,-1 0 0,1 0 0,0 0 0,0-1 0,0 1 0,1-1 0,-1 1 0,1-1 0,2 5 0,1 1 0,0-1 0,0 0 0,1 1 0,0-2 0,0 1 0,1-1 0,0 0 0,0 0 0,1-1 0,0 0 0,0 0 0,0-1 0,1 0 0,-1 0 0,1-1 0,0 0 0,1-1 0,-1 0 0,1 0 0,-1-1 0,1 0 0,17 0 0,-8-1 0,1-2 0,0 0 0,-1-1 0,1-1 0,-1 0 0,1-2 0,28-10 0,-42 12 0,1 0 0,-1 0 0,0 0 0,0-1 0,0 1 0,0-1 0,-1-1 0,0 1 0,1-1 0,-2 0 0,1 0 0,-1-1 0,1 1 0,-1-1 0,-1 0 0,1 0 0,-1 0 0,0 0 0,-1-1 0,0 1 0,1-1 0,-2 0 0,1 0 0,-1 0 0,0-7 0,-1 2 0,0 0 0,-1 0 0,0 0 0,-1 1 0,0-1 0,-1 0 0,-8-21 0,8 25 0,-1 0 0,0 0 0,0 0 0,-1 1 0,0-1 0,0 1 0,-1 0 0,0 1 0,0-1 0,-1 1 0,-9-7 0,-43-34 0,45 34 0,0 1 0,-1 1 0,-26-15 0,33 23 0,-1-1 0,0 2 0,0-1 0,0 1 0,0 1 0,0 0 0,0 0 0,0 0 0,0 1 0,0 1 0,-1 0 0,1 0 0,0 0 0,-10 4 0,17-4 0,0 0 0,0 0 0,1 0 0,-1 0 0,0 0 0,1 1 0,-1-1 0,0 1 0,1-1 0,0 1 0,-1-1 0,1 1 0,0 0 0,0 0 0,0-1 0,0 1 0,-1 3 0,1-1 0,0 0 0,0 0 0,1 0 0,-1 0 0,1 0 0,0 1 0,0-1 0,0 5 0,2 2 0,0 1 0,1-1 0,0 0 0,1 0 0,6 14 0,-2-9 0,1-1 0,0 0 0,1 0 0,1-1 0,0 0 0,1-1 0,20 17 0,-25-24 0,0 0 0,1 0 0,-1-1 0,1 0 0,0 0 0,1-1 0,-1 0 0,1-1 0,0 0 0,0 0 0,0-1 0,0 0 0,0-1 0,0 0 0,18 0 0,-26-1 0,1 0 0,0 0 0,0 0 0,-1 0 0,1-1 0,0 1 0,-1-1 0,1 1 0,0-1 0,-1 0 0,1 1 0,-1-1 0,1 0 0,-1 0 0,0 0 0,1 0 0,-1 0 0,0-1 0,1 1 0,-1 0 0,0-1 0,0 1 0,0-1 0,0 1 0,-1-1 0,1 1 0,0-1 0,-1 1 0,1-1 0,-1 0 0,1 1 0,-1-1 0,0 0 0,1 0 0,-1 1 0,0-1 0,0 0 0,-1 0 0,1 1 0,0-1 0,-1-2 0,0-2 0,0 0 0,-1 1 0,0-1 0,0 0 0,0 0 0,-1 1 0,0 0 0,0-1 0,0 1 0,-8-8 0,-2 1 0,-1 0 0,0 1 0,-1 1 0,0 0 0,-1 1 0,0 1 0,-1 1 0,1 0 0,-1 1 0,-1 0 0,1 2 0,-1 0 0,-25-2 0,35 6 0,0 0 0,0 1 0,0 0 0,0 0 0,0 1 0,0 0 0,1 0 0,-1 1 0,0 0 0,1 0 0,0 1 0,0 0 0,0 0 0,0 1 0,-7 6 0,6-5 0,0 1 0,1 1 0,0-1 0,0 1 0,1 0 0,-1 1 0,2-1 0,-1 1 0,1 0 0,1 1 0,-6 15 0,7-8 0,0 2 0,1-1 0,1 0 0,0 0 0,4 31 0,-1-7 0,-1-25 0,1 0 0,0 0 0,2 0 0,0-1 0,1 1 0,0-1 0,1 0 0,14 26 0,-2 6 0,-16-38 0,1 0 0,1-1 0,0 0 0,6 11 0,-9-17 0,1-1 0,0 1 0,1 0 0,-1-1 0,0 1 0,1-1 0,0 0 0,-1 0 0,1 0 0,0 0 0,0 0 0,0 0 0,0-1 0,0 0 0,1 0 0,3 2 0,1-2 0,-1 0 0,1 0 0,-1 0 0,1-1 0,-1 0 0,1 0 0,-1-1 0,0 0 0,1 0 0,-1-1 0,0 0 0,0-1 0,0 1 0,0-1 0,0 0 0,0-1 0,-1 0 0,0 0 0,1 0 0,-2-1 0,1 0 0,0 0 0,-1 0 0,9-12 0,-6 6 0,0 0 0,0-1 0,-1 0 0,-1 0 0,0-1 0,0 0 0,-1 0 0,-1 0 0,0-1 0,-1 1 0,-1-1 0,2-22 0,-7-95 0,2 129 0,1-1 0,-1 1 0,1 0 0,-1 0 0,0-1 0,1 1 0,-1 0 0,-1 0 0,1 0 0,0 0 0,0 0 0,-1 1 0,1-1 0,-1 0 0,1 0 0,-1 1 0,0-1 0,0 1 0,1 0 0,-1-1 0,0 1 0,0 0 0,-5-1 0,6 1 0,-1 1 0,1-1 0,-1 1 0,0 0 0,1 0 0,-1 0 0,0 0 0,1 0 0,-1 0 0,0 0 0,1 0 0,-1 1 0,1-1 0,-1 1 0,1-1 0,-1 1 0,1-1 0,-1 1 0,1 0 0,-1 0 0,1 0 0,0 0 0,-1 0 0,1 0 0,0 0 0,0 0 0,0 1 0,0-1 0,0 0 0,0 1 0,0-1 0,0 0 0,0 4 0,-1 0 0,0 1 0,0 0 0,1 0 0,0-1 0,0 1 0,0 0 0,1 0 0,0 0 0,0 0 0,0 0 0,1 0 0,0 0 0,0 0 0,1 0 0,-1-1 0,6 12 0,0-2 0,1 1 0,0-2 0,2 1 0,17 22 0,-23-33 0,1 0 0,-1 0 0,1 0 0,-1-1 0,1 1 0,0-1 0,0 0 0,0-1 0,1 1 0,-1-1 0,1 0 0,-1 0 0,1-1 0,0 0 0,8 1 0,10 0 0,0-1 0,36-3 0,-24 0 0,-21 2 0,-4 0 0,0-1 0,0 0 0,21-4 0,-29 4 0,1 0 0,-1 0 0,0 0 0,0-1 0,-1 1 0,1-1 0,0 1 0,0-1 0,-1 0 0,1 0 0,-1-1 0,0 1 0,1 0 0,-1-1 0,0 1 0,-1-1 0,1 0 0,1-3 0,2-5 0,0-1 0,-2 0 0,1 0 0,-2-1 0,1 1 0,-2-1 0,1-21 0,-2 8 0,-1 1 0,-9-47 0,7 58 0,0 1 0,-1-1 0,0 1 0,-10-19 0,12 29 0,1 0 0,-1 0 0,0 0 0,0 1 0,0-1 0,0 1 0,0 0 0,-1-1 0,1 1 0,-1 0 0,-2-1 0,3 2 0,0 0 0,0 0 0,1 1 0,-1-1 0,0 1 0,0-1 0,0 1 0,0 0 0,0 0 0,0 0 0,0 0 0,0 0 0,0 0 0,1 1 0,-1-1 0,0 1 0,0-1 0,0 1 0,0 0 0,-1 0 0,0 1 0,0 0 0,1 0 0,-1 0 0,1 0 0,0 0 0,0 0 0,0 1 0,0-1 0,0 1 0,0-1 0,0 1 0,1 0 0,0 0 0,-1 0 0,1 0 0,0-1 0,0 2 0,1-1 0,-1 0 0,1 0 0,-1 0 0,1 0 0,0 0 0,1 5 0,-1 4 0,1 0 0,1 0 0,0 0 0,7 23 0,-7-28 0,1 1 0,1 0 0,-1-1 0,1 0 0,1 0 0,-1 0 0,1 0 0,0-1 0,1 1 0,-1-1 0,1-1 0,0 1 0,1-1 0,-1 0 0,9 4 0,-13-7 0,1 0 0,0 0 0,0 0 0,-1 0 0,0 0 0,1 1 0,-1 0 0,0-1 0,0 1 0,0 0 0,-1 0 0,1 0 0,0 0 0,-1 0 0,2 6 0,7 14 0,-8-20-76,-1-1 1,0 0-1,1 0 0,0-1 0,-1 1 0,1 0 0,0-1 0,0 1 1,0-1-1,0 1 0,0-1 0,1 0 0,-1 0 0,0 0 1,0 0-1,1 0 0,4 1 0,9 1-6750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02A6C-B306-4092-A653-41992F71E2F1}"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E8A3CD-8B91-4068-9D2C-E385D11AF952}" type="slidenum">
              <a:rPr lang="en-GB" smtClean="0"/>
              <a:t>‹#›</a:t>
            </a:fld>
            <a:endParaRPr lang="en-GB"/>
          </a:p>
        </p:txBody>
      </p:sp>
    </p:spTree>
    <p:extLst>
      <p:ext uri="{BB962C8B-B14F-4D97-AF65-F5344CB8AC3E}">
        <p14:creationId xmlns:p14="http://schemas.microsoft.com/office/powerpoint/2010/main" val="2225636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6</a:t>
            </a:fld>
            <a:endParaRPr lang="en-GB"/>
          </a:p>
        </p:txBody>
      </p:sp>
    </p:spTree>
    <p:extLst>
      <p:ext uri="{BB962C8B-B14F-4D97-AF65-F5344CB8AC3E}">
        <p14:creationId xmlns:p14="http://schemas.microsoft.com/office/powerpoint/2010/main" val="202964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the Every Child Matters documents, pupils were monitored to assess any potential candidates whose education was being compromised by barriers within school which were impacting upon their well-being. Similar assessment material was produced to monitor and address the personal and social development of pupils with moderate to  </a:t>
            </a:r>
            <a:r>
              <a:rPr lang="en-GB" dirty="0" err="1"/>
              <a:t>to</a:t>
            </a:r>
            <a:r>
              <a:rPr lang="en-GB" dirty="0"/>
              <a:t> multiple learning difficulties – P Scales</a:t>
            </a:r>
          </a:p>
        </p:txBody>
      </p:sp>
      <p:sp>
        <p:nvSpPr>
          <p:cNvPr id="4" name="Slide Number Placeholder 3"/>
          <p:cNvSpPr>
            <a:spLocks noGrp="1"/>
          </p:cNvSpPr>
          <p:nvPr>
            <p:ph type="sldNum" sz="quarter" idx="5"/>
          </p:nvPr>
        </p:nvSpPr>
        <p:spPr/>
        <p:txBody>
          <a:bodyPr/>
          <a:lstStyle/>
          <a:p>
            <a:fld id="{FCE8A3CD-8B91-4068-9D2C-E385D11AF952}" type="slidenum">
              <a:rPr lang="en-GB" smtClean="0"/>
              <a:t>7</a:t>
            </a:fld>
            <a:endParaRPr lang="en-GB"/>
          </a:p>
        </p:txBody>
      </p:sp>
    </p:spTree>
    <p:extLst>
      <p:ext uri="{BB962C8B-B14F-4D97-AF65-F5344CB8AC3E}">
        <p14:creationId xmlns:p14="http://schemas.microsoft.com/office/powerpoint/2010/main" val="4030618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11</a:t>
            </a:fld>
            <a:endParaRPr lang="en-GB"/>
          </a:p>
        </p:txBody>
      </p:sp>
    </p:spTree>
    <p:extLst>
      <p:ext uri="{BB962C8B-B14F-4D97-AF65-F5344CB8AC3E}">
        <p14:creationId xmlns:p14="http://schemas.microsoft.com/office/powerpoint/2010/main" val="1524758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12</a:t>
            </a:fld>
            <a:endParaRPr lang="en-GB"/>
          </a:p>
        </p:txBody>
      </p:sp>
    </p:spTree>
    <p:extLst>
      <p:ext uri="{BB962C8B-B14F-4D97-AF65-F5344CB8AC3E}">
        <p14:creationId xmlns:p14="http://schemas.microsoft.com/office/powerpoint/2010/main" val="4257946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13</a:t>
            </a:fld>
            <a:endParaRPr lang="en-GB"/>
          </a:p>
        </p:txBody>
      </p:sp>
    </p:spTree>
    <p:extLst>
      <p:ext uri="{BB962C8B-B14F-4D97-AF65-F5344CB8AC3E}">
        <p14:creationId xmlns:p14="http://schemas.microsoft.com/office/powerpoint/2010/main" val="1532669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3099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2/27/2023</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17090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361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2/27/2023</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72894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171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4152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2842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9542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476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3756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060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2/27/2023</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75922310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pixabay.com/en/school-teacher-teacher-school-148135/"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customXml" Target="../ink/ink1.xml"/><Relationship Id="rId4" Type="http://schemas.openxmlformats.org/officeDocument/2006/relationships/hyperlink" Target="https://ar.wikipedia.org/wiki/%D9%85%D9%84%D9%81:Person_icon_BLACK-01.sv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gov.wales/sites/default/files/publications/2018-12/thinking-positively-emotional-health-and-well-being-in-schools-and-early-years-settings.pdf"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statistics-and-research/2019-12/achievement-15-year-olds-program-international-student-assessment-pisa-national-report-2018_0.pdf" TargetMode="External"/><Relationship Id="rId2" Type="http://schemas.openxmlformats.org/officeDocument/2006/relationships/hyperlink" Target="https://search-proquest-com.ezproxy.uwtsd.ac.uk/docview/2009153040?accountid=130472&amp;rfr_id=info%3Axri%2Fsid%3Aprimo"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news-room/fact-sheets/detail/mental-health-strengthening-our-response"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262AAAC7-5158-E55C-FBFE-1EA776E34E6F}"/>
              </a:ext>
            </a:extLst>
          </p:cNvPr>
          <p:cNvSpPr>
            <a:spLocks noGrp="1"/>
          </p:cNvSpPr>
          <p:nvPr>
            <p:ph type="subTitle" idx="1"/>
          </p:nvPr>
        </p:nvSpPr>
        <p:spPr/>
        <p:txBody>
          <a:bodyPr/>
          <a:lstStyle/>
          <a:p>
            <a:r>
              <a:rPr lang="en-GB" sz="2400" b="1" dirty="0">
                <a:solidFill>
                  <a:srgbClr val="0070C0"/>
                </a:solidFill>
              </a:rPr>
              <a:t>ECES5016</a:t>
            </a:r>
            <a:br>
              <a:rPr lang="en-GB" sz="2400" b="1" dirty="0">
                <a:solidFill>
                  <a:srgbClr val="0070C0"/>
                </a:solidFill>
              </a:rPr>
            </a:br>
            <a:r>
              <a:rPr lang="en-GB" sz="2400" b="1" dirty="0">
                <a:solidFill>
                  <a:srgbClr val="0070C0"/>
                </a:solidFill>
              </a:rPr>
              <a:t>Behaviour and Learning; </a:t>
            </a:r>
          </a:p>
          <a:p>
            <a:r>
              <a:rPr lang="en-GB" sz="2400" b="1" dirty="0">
                <a:solidFill>
                  <a:srgbClr val="0070C0"/>
                </a:solidFill>
              </a:rPr>
              <a:t>Approaches to classroom management </a:t>
            </a:r>
            <a:br>
              <a:rPr lang="en-GB" b="1" dirty="0">
                <a:solidFill>
                  <a:srgbClr val="0070C0"/>
                </a:solidFill>
              </a:rPr>
            </a:br>
            <a:r>
              <a:rPr lang="en-GB" sz="2400" b="1" dirty="0">
                <a:solidFill>
                  <a:srgbClr val="0070C0"/>
                </a:solidFill>
              </a:rPr>
              <a:t>Session 5</a:t>
            </a:r>
          </a:p>
          <a:p>
            <a:endParaRPr lang="en-US" dirty="0"/>
          </a:p>
        </p:txBody>
      </p:sp>
      <p:sp>
        <p:nvSpPr>
          <p:cNvPr id="7" name="Title 5">
            <a:extLst>
              <a:ext uri="{FF2B5EF4-FFF2-40B4-BE49-F238E27FC236}">
                <a16:creationId xmlns:a16="http://schemas.microsoft.com/office/drawing/2014/main" id="{07A6BE07-C423-676E-EB64-166FE4B2F5E8}"/>
              </a:ext>
            </a:extLst>
          </p:cNvPr>
          <p:cNvSpPr>
            <a:spLocks noGrp="1"/>
          </p:cNvSpPr>
          <p:nvPr>
            <p:ph type="ctrTitle"/>
          </p:nvPr>
        </p:nvSpPr>
        <p:spPr>
          <a:xfrm>
            <a:off x="1524000" y="1122363"/>
            <a:ext cx="9144000" cy="2387600"/>
          </a:xfrm>
        </p:spPr>
        <p:txBody>
          <a:bodyPr>
            <a:normAutofit fontScale="90000"/>
          </a:bodyPr>
          <a:lstStyle/>
          <a:p>
            <a:r>
              <a:rPr lang="en-GB" sz="6000" b="1" dirty="0"/>
              <a:t>ECES5016</a:t>
            </a:r>
            <a:br>
              <a:rPr lang="en-GB" sz="6000" b="1" dirty="0"/>
            </a:br>
            <a:r>
              <a:rPr lang="en-GB" sz="6000" b="1" dirty="0" err="1"/>
              <a:t>Ymarfer</a:t>
            </a:r>
            <a:r>
              <a:rPr lang="en-GB" sz="6000" b="1" dirty="0"/>
              <a:t> a </a:t>
            </a:r>
            <a:r>
              <a:rPr lang="en-GB" sz="6000" b="1" dirty="0" err="1"/>
              <a:t>Dysgu</a:t>
            </a:r>
            <a:r>
              <a:rPr lang="en-GB" sz="6000" b="1" dirty="0"/>
              <a:t>; </a:t>
            </a:r>
            <a:br>
              <a:rPr lang="en-GB" sz="6000" b="1" dirty="0"/>
            </a:br>
            <a:r>
              <a:rPr lang="en-GB" sz="6000" b="1" dirty="0" err="1"/>
              <a:t>Dulliau</a:t>
            </a:r>
            <a:r>
              <a:rPr lang="en-GB" sz="6000" b="1" dirty="0"/>
              <a:t> o </a:t>
            </a:r>
            <a:r>
              <a:rPr lang="en-GB" sz="6000" b="1" dirty="0" err="1"/>
              <a:t>rheoli</a:t>
            </a:r>
            <a:r>
              <a:rPr lang="en-GB" sz="6000" b="1" dirty="0"/>
              <a:t> </a:t>
            </a:r>
            <a:r>
              <a:rPr lang="en-GB" sz="6000" b="1" dirty="0" err="1"/>
              <a:t>dosbarth</a:t>
            </a:r>
            <a:br>
              <a:rPr lang="en-GB" sz="8800" b="1" dirty="0"/>
            </a:br>
            <a:r>
              <a:rPr lang="en-GB" sz="4400" b="1" dirty="0" err="1"/>
              <a:t>Sesiwn</a:t>
            </a:r>
            <a:r>
              <a:rPr lang="en-GB" sz="4400" b="1" dirty="0"/>
              <a:t> 5</a:t>
            </a:r>
            <a:endParaRPr lang="en-US" dirty="0"/>
          </a:p>
        </p:txBody>
      </p:sp>
    </p:spTree>
    <p:extLst>
      <p:ext uri="{BB962C8B-B14F-4D97-AF65-F5344CB8AC3E}">
        <p14:creationId xmlns:p14="http://schemas.microsoft.com/office/powerpoint/2010/main" val="3466857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F8865D-B29C-F797-BD1F-89F1D6F6ED67}"/>
              </a:ext>
            </a:extLst>
          </p:cNvPr>
          <p:cNvSpPr>
            <a:spLocks noGrp="1"/>
          </p:cNvSpPr>
          <p:nvPr>
            <p:ph type="title"/>
          </p:nvPr>
        </p:nvSpPr>
        <p:spPr/>
        <p:txBody>
          <a:bodyPr/>
          <a:lstStyle/>
          <a:p>
            <a:r>
              <a:rPr lang="en-GB" dirty="0" err="1"/>
              <a:t>Lles</a:t>
            </a:r>
            <a:r>
              <a:rPr lang="en-GB" dirty="0"/>
              <a:t> </a:t>
            </a:r>
            <a:r>
              <a:rPr lang="en-GB" dirty="0" err="1"/>
              <a:t>meddyliol</a:t>
            </a:r>
            <a:r>
              <a:rPr lang="en-GB" dirty="0"/>
              <a:t> ac </a:t>
            </a:r>
            <a:r>
              <a:rPr lang="en-GB" dirty="0" err="1"/>
              <a:t>emosiynol</a:t>
            </a:r>
            <a:endParaRPr lang="en-US" dirty="0"/>
          </a:p>
        </p:txBody>
      </p:sp>
      <p:sp>
        <p:nvSpPr>
          <p:cNvPr id="5" name="Text Placeholder 4">
            <a:extLst>
              <a:ext uri="{FF2B5EF4-FFF2-40B4-BE49-F238E27FC236}">
                <a16:creationId xmlns:a16="http://schemas.microsoft.com/office/drawing/2014/main" id="{087A04D4-EB4D-BA61-E147-7D51CE9958A9}"/>
              </a:ext>
            </a:extLst>
          </p:cNvPr>
          <p:cNvSpPr>
            <a:spLocks noGrp="1"/>
          </p:cNvSpPr>
          <p:nvPr>
            <p:ph type="body" idx="1"/>
          </p:nvPr>
        </p:nvSpPr>
        <p:spPr/>
        <p:txBody>
          <a:bodyPr/>
          <a:lstStyle/>
          <a:p>
            <a:r>
              <a:rPr lang="en-GB" dirty="0">
                <a:solidFill>
                  <a:srgbClr val="0070C0"/>
                </a:solidFill>
              </a:rPr>
              <a:t>Emotional and Mental well-being</a:t>
            </a:r>
            <a:endParaRPr lang="en-US" dirty="0">
              <a:solidFill>
                <a:srgbClr val="0070C0"/>
              </a:solidFill>
            </a:endParaRPr>
          </a:p>
        </p:txBody>
      </p:sp>
      <p:pic>
        <p:nvPicPr>
          <p:cNvPr id="1026" name="Picture 2" descr="5 mental health tips to help you tackle 2022 - Los Angeles Times">
            <a:extLst>
              <a:ext uri="{FF2B5EF4-FFF2-40B4-BE49-F238E27FC236}">
                <a16:creationId xmlns:a16="http://schemas.microsoft.com/office/drawing/2014/main" id="{A14C69D9-1010-C086-00B8-1F99B9C13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7217" y="325729"/>
            <a:ext cx="4837566" cy="3224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74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519615" y="1640481"/>
            <a:ext cx="8100042" cy="2648647"/>
          </a:xfrm>
        </p:spPr>
        <p:txBody>
          <a:bodyPr>
            <a:normAutofit fontScale="77500" lnSpcReduction="20000"/>
          </a:bodyPr>
          <a:lstStyle/>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Demonstrate a critical understanding of key behavioural theory and relevant terminology.</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analyse a range of behavioural modification strategies and interventions.</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examine the role of the adult in behaviour management and the development of positive behavioural frameworks.</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Explore the meaning of emotional and mental well-being</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Examine how emotional and mental well-being affects behaviour </a:t>
            </a:r>
          </a:p>
          <a:p>
            <a:pPr marL="257175" indent="-257175" algn="just">
              <a:lnSpc>
                <a:spcPct val="115000"/>
              </a:lnSpc>
              <a:spcBef>
                <a:spcPts val="900"/>
              </a:spcBef>
              <a:spcAft>
                <a:spcPts val="750"/>
              </a:spcAft>
              <a:buFont typeface="Symbol" panose="05050102010706020507" pitchFamily="18" charset="2"/>
              <a:buChar char=""/>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lstStyle/>
          <a:p>
            <a:r>
              <a:rPr lang="en-GB" sz="1500" dirty="0"/>
              <a:t>Individual presentation: 15 minutes, with supporting training material </a:t>
            </a:r>
          </a:p>
          <a:p>
            <a:pPr marL="0" indent="0">
              <a:buNone/>
            </a:pPr>
            <a:endParaRPr lang="en-GB" sz="1500" dirty="0"/>
          </a:p>
          <a:p>
            <a:r>
              <a:rPr lang="en-GB" sz="1500" dirty="0"/>
              <a:t>You are required to prepare and present a </a:t>
            </a:r>
            <a:r>
              <a:rPr lang="en-GB" sz="1500" b="1" dirty="0"/>
              <a:t>training workshop</a:t>
            </a:r>
            <a:r>
              <a:rPr lang="en-GB" sz="15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1500" dirty="0"/>
          </a:p>
          <a:p>
            <a:endParaRPr lang="en-US" dirty="0"/>
          </a:p>
          <a:p>
            <a:endParaRPr lang="en-US" dirty="0"/>
          </a:p>
        </p:txBody>
      </p:sp>
    </p:spTree>
    <p:extLst>
      <p:ext uri="{BB962C8B-B14F-4D97-AF65-F5344CB8AC3E}">
        <p14:creationId xmlns:p14="http://schemas.microsoft.com/office/powerpoint/2010/main" val="68373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Emotional and mental well-being definition</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094345" y="1905669"/>
            <a:ext cx="9743046" cy="3675056"/>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‘a state of well-being in which an individual realises his or her own abilities, can cope with the normal stresses of life, can work productively and is able to make a contribution to his or her community’ </a:t>
            </a:r>
          </a:p>
          <a:p>
            <a:pPr marL="0" indent="0">
              <a:buNone/>
            </a:pPr>
            <a:r>
              <a:rPr lang="en-GB" sz="2000" dirty="0">
                <a:latin typeface="Arial" panose="020B0604020202020204" pitchFamily="34" charset="0"/>
                <a:cs typeface="Arial" panose="020B0604020202020204" pitchFamily="34" charset="0"/>
              </a:rPr>
              <a:t>                                                                             (World Health Organisation, 2018)</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‘Emotional well-being has been described as ‘a holistic, subjective state which is present when a range of feelings, among them energy, confidence, openness, enjoyment, happiness, calm, and caring, are combined and balanced’</a:t>
            </a:r>
          </a:p>
          <a:p>
            <a:pPr marL="0" indent="0">
              <a:buNone/>
            </a:pPr>
            <a:r>
              <a:rPr lang="en-GB" sz="2000" dirty="0">
                <a:latin typeface="Arial" panose="020B0604020202020204" pitchFamily="34" charset="0"/>
                <a:cs typeface="Arial" panose="020B0604020202020204" pitchFamily="34" charset="0"/>
              </a:rPr>
              <a:t>                                                                              (Welsh Government, 2010)     </a:t>
            </a:r>
          </a:p>
        </p:txBody>
      </p:sp>
    </p:spTree>
    <p:extLst>
      <p:ext uri="{BB962C8B-B14F-4D97-AF65-F5344CB8AC3E}">
        <p14:creationId xmlns:p14="http://schemas.microsoft.com/office/powerpoint/2010/main" val="2036808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Emotional and Mental Well-Being</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62573" y="1841563"/>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838200" y="1690062"/>
            <a:ext cx="5899051" cy="313932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Qualities and characteristics that support emotional and psychological well-being</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esteem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Hope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Motivation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Optimism</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efficacy</a:t>
            </a:r>
          </a:p>
        </p:txBody>
      </p:sp>
    </p:spTree>
    <p:extLst>
      <p:ext uri="{BB962C8B-B14F-4D97-AF65-F5344CB8AC3E}">
        <p14:creationId xmlns:p14="http://schemas.microsoft.com/office/powerpoint/2010/main" val="1852026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20F91-A317-430F-B263-4DD58D01263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Education and Emotional Well-being</a:t>
            </a:r>
          </a:p>
        </p:txBody>
      </p:sp>
      <p:pic>
        <p:nvPicPr>
          <p:cNvPr id="5" name="Picture 4">
            <a:extLst>
              <a:ext uri="{FF2B5EF4-FFF2-40B4-BE49-F238E27FC236}">
                <a16:creationId xmlns:a16="http://schemas.microsoft.com/office/drawing/2014/main" id="{F65FF474-76B6-48B8-86B4-D62AE94820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71470" y="2644726"/>
            <a:ext cx="3713871" cy="2799471"/>
          </a:xfrm>
          <a:prstGeom prst="rect">
            <a:avLst/>
          </a:prstGeom>
        </p:spPr>
      </p:pic>
      <p:sp>
        <p:nvSpPr>
          <p:cNvPr id="6" name="TextBox 5">
            <a:extLst>
              <a:ext uri="{FF2B5EF4-FFF2-40B4-BE49-F238E27FC236}">
                <a16:creationId xmlns:a16="http://schemas.microsoft.com/office/drawing/2014/main" id="{66877427-7FD0-40C4-A7DB-65DF146FE925}"/>
              </a:ext>
            </a:extLst>
          </p:cNvPr>
          <p:cNvSpPr txBox="1"/>
          <p:nvPr/>
        </p:nvSpPr>
        <p:spPr>
          <a:xfrm>
            <a:off x="838200" y="1607486"/>
            <a:ext cx="6095999" cy="4401205"/>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sz="2000" dirty="0">
                <a:latin typeface="Arial" panose="020B0604020202020204" pitchFamily="34" charset="0"/>
                <a:cs typeface="Arial" panose="020B0604020202020204" pitchFamily="34" charset="0"/>
              </a:rPr>
              <a:t>In 2001 the QCA introduced national criteria for  tracking and assessing the behaviour, learning and emotional behaviour of pupils in all educational settings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purpose of this process was to identify any pupils underachieving on account of emotional behaviour development (EBD)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 identification any barrier to learning due to the culture of the schooling was to be removed, to meet the Making a positive contribution outcome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EF583AD-A8FF-42AC-809C-AC85068C6E17}"/>
              </a:ext>
            </a:extLst>
          </p:cNvPr>
          <p:cNvSpPr txBox="1"/>
          <p:nvPr/>
        </p:nvSpPr>
        <p:spPr>
          <a:xfrm>
            <a:off x="9504090" y="5259531"/>
            <a:ext cx="3066757" cy="369332"/>
          </a:xfrm>
          <a:prstGeom prst="rect">
            <a:avLst/>
          </a:prstGeom>
          <a:noFill/>
        </p:spPr>
        <p:txBody>
          <a:bodyPr wrap="square" rtlCol="0">
            <a:spAutoFit/>
          </a:bodyPr>
          <a:lstStyle/>
          <a:p>
            <a:r>
              <a:rPr lang="en-GB" dirty="0"/>
              <a:t>(</a:t>
            </a:r>
            <a:r>
              <a:rPr lang="en-GB" dirty="0" err="1">
                <a:latin typeface="Arial" panose="020B0604020202020204" pitchFamily="34" charset="0"/>
                <a:cs typeface="Arial" panose="020B0604020202020204" pitchFamily="34" charset="0"/>
              </a:rPr>
              <a:t>Cheminais</a:t>
            </a:r>
            <a:r>
              <a:rPr lang="en-GB" dirty="0">
                <a:latin typeface="Arial" panose="020B0604020202020204" pitchFamily="34" charset="0"/>
                <a:cs typeface="Arial" panose="020B0604020202020204" pitchFamily="34" charset="0"/>
              </a:rPr>
              <a:t>, 2006)</a:t>
            </a:r>
          </a:p>
        </p:txBody>
      </p:sp>
    </p:spTree>
    <p:extLst>
      <p:ext uri="{BB962C8B-B14F-4D97-AF65-F5344CB8AC3E}">
        <p14:creationId xmlns:p14="http://schemas.microsoft.com/office/powerpoint/2010/main" val="1054942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0A974D-7EEC-57C4-8590-2CF67FF17FB6}"/>
              </a:ext>
            </a:extLst>
          </p:cNvPr>
          <p:cNvSpPr>
            <a:spLocks noGrp="1"/>
          </p:cNvSpPr>
          <p:nvPr>
            <p:ph type="title"/>
          </p:nvPr>
        </p:nvSpPr>
        <p:spPr/>
        <p:txBody>
          <a:bodyPr/>
          <a:lstStyle/>
          <a:p>
            <a:r>
              <a:rPr lang="en-GB" dirty="0"/>
              <a:t>How would you define ‘good mental health’?</a:t>
            </a:r>
            <a:endParaRPr lang="en-US" dirty="0"/>
          </a:p>
        </p:txBody>
      </p:sp>
    </p:spTree>
    <p:extLst>
      <p:ext uri="{BB962C8B-B14F-4D97-AF65-F5344CB8AC3E}">
        <p14:creationId xmlns:p14="http://schemas.microsoft.com/office/powerpoint/2010/main" val="2240972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Good Mental Health</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20780" y="1746008"/>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545500" y="1821493"/>
            <a:ext cx="454386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psychologically, emotionally, intellectually, creatively and spiritually;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545500" y="4068352"/>
            <a:ext cx="2912013"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 aware of others and empathise with them</a:t>
            </a:r>
          </a:p>
        </p:txBody>
      </p:sp>
      <p:sp>
        <p:nvSpPr>
          <p:cNvPr id="15" name="TextBox 14">
            <a:extLst>
              <a:ext uri="{FF2B5EF4-FFF2-40B4-BE49-F238E27FC236}">
                <a16:creationId xmlns:a16="http://schemas.microsoft.com/office/drawing/2014/main" id="{4A2A7A40-B110-44E4-A4CE-EFD57DF31340}"/>
              </a:ext>
            </a:extLst>
          </p:cNvPr>
          <p:cNvSpPr txBox="1"/>
          <p:nvPr/>
        </p:nvSpPr>
        <p:spPr>
          <a:xfrm>
            <a:off x="545500" y="2767950"/>
            <a:ext cx="3995225" cy="1015663"/>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recognise and manage strong feelings such as frustration, anger and anxiety</a:t>
            </a:r>
          </a:p>
        </p:txBody>
      </p:sp>
      <p:sp>
        <p:nvSpPr>
          <p:cNvPr id="16" name="TextBox 15">
            <a:extLst>
              <a:ext uri="{FF2B5EF4-FFF2-40B4-BE49-F238E27FC236}">
                <a16:creationId xmlns:a16="http://schemas.microsoft.com/office/drawing/2014/main" id="{24A23704-BEF4-4F2D-8746-D4FE470E9FA6}"/>
              </a:ext>
            </a:extLst>
          </p:cNvPr>
          <p:cNvSpPr txBox="1"/>
          <p:nvPr/>
        </p:nvSpPr>
        <p:spPr>
          <a:xfrm>
            <a:off x="7006589" y="1746008"/>
            <a:ext cx="3995225" cy="1015663"/>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develop and sustain mutually satisfying personal relationships, including friendships</a:t>
            </a:r>
          </a:p>
        </p:txBody>
      </p:sp>
      <p:sp>
        <p:nvSpPr>
          <p:cNvPr id="17" name="TextBox 16">
            <a:extLst>
              <a:ext uri="{FF2B5EF4-FFF2-40B4-BE49-F238E27FC236}">
                <a16:creationId xmlns:a16="http://schemas.microsoft.com/office/drawing/2014/main" id="{A144462B-8399-4ABA-8BE7-C9FEABF83BEA}"/>
              </a:ext>
            </a:extLst>
          </p:cNvPr>
          <p:cNvSpPr txBox="1"/>
          <p:nvPr/>
        </p:nvSpPr>
        <p:spPr>
          <a:xfrm>
            <a:off x="7006589" y="2959124"/>
            <a:ext cx="3947159" cy="1938992"/>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a sense of right and wrong, understanding and valuing the differences between people and respecting the right of others to have beliefs and values different to other</a:t>
            </a:r>
          </a:p>
        </p:txBody>
      </p:sp>
    </p:spTree>
    <p:extLst>
      <p:ext uri="{BB962C8B-B14F-4D97-AF65-F5344CB8AC3E}">
        <p14:creationId xmlns:p14="http://schemas.microsoft.com/office/powerpoint/2010/main" val="2989531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BE7262-BBD5-1DB1-6C9B-75ABCF65A6A4}"/>
              </a:ext>
            </a:extLst>
          </p:cNvPr>
          <p:cNvSpPr>
            <a:spLocks noGrp="1"/>
          </p:cNvSpPr>
          <p:nvPr>
            <p:ph type="title"/>
          </p:nvPr>
        </p:nvSpPr>
        <p:spPr/>
        <p:txBody>
          <a:bodyPr/>
          <a:lstStyle/>
          <a:p>
            <a:r>
              <a:rPr lang="en-GB" dirty="0"/>
              <a:t>How would you define ‘poor mental health’?</a:t>
            </a:r>
            <a:endParaRPr lang="en-US" dirty="0"/>
          </a:p>
        </p:txBody>
      </p:sp>
      <p:sp>
        <p:nvSpPr>
          <p:cNvPr id="4" name="Text Placeholder 3">
            <a:extLst>
              <a:ext uri="{FF2B5EF4-FFF2-40B4-BE49-F238E27FC236}">
                <a16:creationId xmlns:a16="http://schemas.microsoft.com/office/drawing/2014/main" id="{4828E6F6-9B1C-027E-CE84-E486252A0C63}"/>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4124962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Poor Mental Health</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32848" y="1783080"/>
            <a:ext cx="3516924" cy="3291840"/>
          </a:xfrm>
          <a:prstGeom prst="rect">
            <a:avLst/>
          </a:prstGeom>
        </p:spPr>
      </p:pic>
      <p:sp>
        <p:nvSpPr>
          <p:cNvPr id="8" name="TextBox 7">
            <a:extLst>
              <a:ext uri="{FF2B5EF4-FFF2-40B4-BE49-F238E27FC236}">
                <a16:creationId xmlns:a16="http://schemas.microsoft.com/office/drawing/2014/main" id="{6705CFD5-1272-4DC7-8078-8F0ED4E279E5}"/>
              </a:ext>
            </a:extLst>
          </p:cNvPr>
          <p:cNvSpPr txBox="1"/>
          <p:nvPr/>
        </p:nvSpPr>
        <p:spPr>
          <a:xfrm>
            <a:off x="1758462" y="2159286"/>
            <a:ext cx="3123027"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Anxious, fears, short-term upsets and low mood</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3429000"/>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Bedwetting, refusal to eat;  food fads, sleep problems</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243378"/>
            <a:ext cx="2658793"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Difficulties with concentration, temper tantrums, demanding behaviour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159286"/>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Aggression,  defiance,  self-harming. </a:t>
            </a:r>
          </a:p>
        </p:txBody>
      </p:sp>
      <mc:AlternateContent xmlns:mc="http://schemas.openxmlformats.org/markup-compatibility/2006">
        <mc:Choice xmlns:p14="http://schemas.microsoft.com/office/powerpoint/2010/main" Requires="p14">
          <p:contentPart p14:bwMode="auto" r:id="rId5">
            <p14:nvContentPartPr>
              <p14:cNvPr id="14" name="Ink 13">
                <a:extLst>
                  <a:ext uri="{FF2B5EF4-FFF2-40B4-BE49-F238E27FC236}">
                    <a16:creationId xmlns:a16="http://schemas.microsoft.com/office/drawing/2014/main" id="{4D876F4F-989E-0C77-6A07-AE21058CCA19}"/>
                  </a:ext>
                </a:extLst>
              </p14:cNvPr>
              <p14:cNvContentPartPr/>
              <p14:nvPr/>
            </p14:nvContentPartPr>
            <p14:xfrm>
              <a:off x="5846001" y="2014354"/>
              <a:ext cx="495720" cy="281160"/>
            </p14:xfrm>
          </p:contentPart>
        </mc:Choice>
        <mc:Fallback>
          <p:pic>
            <p:nvPicPr>
              <p:cNvPr id="14" name="Ink 13">
                <a:extLst>
                  <a:ext uri="{FF2B5EF4-FFF2-40B4-BE49-F238E27FC236}">
                    <a16:creationId xmlns:a16="http://schemas.microsoft.com/office/drawing/2014/main" id="{4D876F4F-989E-0C77-6A07-AE21058CCA19}"/>
                  </a:ext>
                </a:extLst>
              </p:cNvPr>
              <p:cNvPicPr/>
              <p:nvPr/>
            </p:nvPicPr>
            <p:blipFill>
              <a:blip r:embed="rId6"/>
              <a:stretch>
                <a:fillRect/>
              </a:stretch>
            </p:blipFill>
            <p:spPr>
              <a:xfrm>
                <a:off x="5837361" y="2005354"/>
                <a:ext cx="513360" cy="298800"/>
              </a:xfrm>
              <a:prstGeom prst="rect">
                <a:avLst/>
              </a:prstGeom>
            </p:spPr>
          </p:pic>
        </mc:Fallback>
      </mc:AlternateContent>
    </p:spTree>
    <p:extLst>
      <p:ext uri="{BB962C8B-B14F-4D97-AF65-F5344CB8AC3E}">
        <p14:creationId xmlns:p14="http://schemas.microsoft.com/office/powerpoint/2010/main" val="687081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Behaviour, Emotional, Social Difficulties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3918" y="1888690"/>
            <a:ext cx="2260078" cy="3294812"/>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1984355" y="1797784"/>
            <a:ext cx="4318782" cy="163121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Children who are experiencing significant acting-out problems in schools tend to be defined as having behavioural, emotional and social difficulties (BESD)</a:t>
            </a:r>
          </a:p>
        </p:txBody>
      </p:sp>
      <p:sp>
        <p:nvSpPr>
          <p:cNvPr id="7" name="TextBox 6">
            <a:extLst>
              <a:ext uri="{FF2B5EF4-FFF2-40B4-BE49-F238E27FC236}">
                <a16:creationId xmlns:a16="http://schemas.microsoft.com/office/drawing/2014/main" id="{72371381-F3E7-485D-BA4A-FAA6CFC1813A}"/>
              </a:ext>
            </a:extLst>
          </p:cNvPr>
          <p:cNvSpPr txBox="1"/>
          <p:nvPr/>
        </p:nvSpPr>
        <p:spPr>
          <a:xfrm>
            <a:off x="2324774" y="3536096"/>
            <a:ext cx="3725273" cy="1938992"/>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In turn, young people with behaviour problems are at further risk of developing emotional difficulties because of inevitable negative reactions of others around them</a:t>
            </a:r>
            <a:r>
              <a:rPr lang="en-GB" dirty="0"/>
              <a:t>.  </a:t>
            </a:r>
          </a:p>
        </p:txBody>
      </p:sp>
    </p:spTree>
    <p:extLst>
      <p:ext uri="{BB962C8B-B14F-4D97-AF65-F5344CB8AC3E}">
        <p14:creationId xmlns:p14="http://schemas.microsoft.com/office/powerpoint/2010/main" val="1622101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Risk Factors</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838200" y="1690688"/>
            <a:ext cx="7842991" cy="3200876"/>
          </a:xfrm>
          <a:prstGeom prst="rect">
            <a:avLst/>
          </a:prstGeom>
          <a:noFill/>
        </p:spPr>
        <p:txBody>
          <a:bodyPr wrap="square" rtlCol="0">
            <a:spAutoFit/>
          </a:bodyPr>
          <a:lstStyle/>
          <a:p>
            <a:pPr marL="285750" indent="-285750">
              <a:buFont typeface="Arial" panose="020B0604020202020204" pitchFamily="34" charset="0"/>
              <a:buChar char="•"/>
            </a:pPr>
            <a:r>
              <a:rPr lang="en-GB" sz="1400" dirty="0"/>
              <a:t> </a:t>
            </a:r>
            <a:r>
              <a:rPr lang="en-GB" sz="1400" dirty="0">
                <a:latin typeface="Arial" panose="020B0604020202020204" pitchFamily="34" charset="0"/>
                <a:cs typeface="Arial" panose="020B0604020202020204" pitchFamily="34" charset="0"/>
              </a:rPr>
              <a:t>Certain children and groups of children are more at risk of developing mental health problems than others, and it seems highly likely that children inherit vulnerabilities and resilience to stress through their genetic makeup</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Family circumstances and the wider environment will impact both on risk factors and developing resilience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Aggrieved following death, adolescents may develop physical problems including sleep disturbances, which may influence their behaviour and attitude in school.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Anti-social behaviour may include stealing, vandalism, promiscuous sexual activity and substance abuse. Impulsive behaviour may provide an escape mechanisms from the feelings associated with loss.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424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a:t>
            </a:r>
          </a:p>
        </p:txBody>
      </p:sp>
      <p:sp>
        <p:nvSpPr>
          <p:cNvPr id="3" name="TextBox 2">
            <a:extLst>
              <a:ext uri="{FF2B5EF4-FFF2-40B4-BE49-F238E27FC236}">
                <a16:creationId xmlns:a16="http://schemas.microsoft.com/office/drawing/2014/main" id="{07FA24B2-1166-4B28-85DA-212150E54620}"/>
              </a:ext>
            </a:extLst>
          </p:cNvPr>
          <p:cNvSpPr txBox="1"/>
          <p:nvPr/>
        </p:nvSpPr>
        <p:spPr>
          <a:xfrm>
            <a:off x="838200" y="1759878"/>
            <a:ext cx="6516471" cy="372409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Read the following document</a:t>
            </a:r>
          </a:p>
          <a:p>
            <a:r>
              <a:rPr lang="en-GB" sz="1600" dirty="0">
                <a:latin typeface="Arial" panose="020B0604020202020204" pitchFamily="34" charset="0"/>
                <a:cs typeface="Arial" panose="020B0604020202020204" pitchFamily="34" charset="0"/>
              </a:rPr>
              <a:t>‘Thinking Positively’</a:t>
            </a:r>
          </a:p>
          <a:p>
            <a:r>
              <a:rPr lang="en-GB" sz="1600" dirty="0">
                <a:hlinkClick r:id="rId2"/>
              </a:rPr>
              <a:t>https://gov.wales/sites/default/files/publications/2018-12/thinking-positively-emotional-health-and-well-being-in-schools-and-early-years-settings.pdf</a:t>
            </a:r>
            <a:endParaRPr lang="en-GB" sz="1600" dirty="0"/>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Discussion,</a:t>
            </a:r>
          </a:p>
          <a:p>
            <a:r>
              <a:rPr lang="en-GB" sz="1600" dirty="0">
                <a:latin typeface="Arial" panose="020B0604020202020204" pitchFamily="34" charset="0"/>
                <a:cs typeface="Arial" panose="020B0604020202020204" pitchFamily="34" charset="0"/>
              </a:rPr>
              <a:t>1. Are there any points that stand out for you?</a:t>
            </a:r>
          </a:p>
          <a:p>
            <a:r>
              <a:rPr lang="en-GB" sz="1600" dirty="0">
                <a:latin typeface="Arial" panose="020B0604020202020204" pitchFamily="34" charset="0"/>
                <a:cs typeface="Arial" panose="020B0604020202020204" pitchFamily="34" charset="0"/>
              </a:rPr>
              <a:t>2. What may this look like in reality? Do you see any challenges/issues?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r>
              <a:rPr lang="en-GB" dirty="0"/>
              <a:t> </a:t>
            </a:r>
          </a:p>
        </p:txBody>
      </p:sp>
      <p:pic>
        <p:nvPicPr>
          <p:cNvPr id="2050" name="Picture 2" descr="Premium Vector | Human with tangle of messy thoughts and clear mind in  head. bad and good mood, depression, mental health character concept">
            <a:extLst>
              <a:ext uri="{FF2B5EF4-FFF2-40B4-BE49-F238E27FC236}">
                <a16:creationId xmlns:a16="http://schemas.microsoft.com/office/drawing/2014/main" id="{FE9A950A-E571-11D6-5A1B-4C585412E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671" y="1610849"/>
            <a:ext cx="4295706" cy="272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9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B17B28-DE38-4191-AEA9-1428985FF65B}"/>
              </a:ext>
            </a:extLst>
          </p:cNvPr>
          <p:cNvSpPr txBox="1"/>
          <p:nvPr/>
        </p:nvSpPr>
        <p:spPr>
          <a:xfrm>
            <a:off x="838200" y="1474142"/>
            <a:ext cx="9796212" cy="3970318"/>
          </a:xfrm>
          <a:prstGeom prst="rect">
            <a:avLst/>
          </a:prstGeom>
          <a:noFill/>
        </p:spPr>
        <p:txBody>
          <a:bodyPr wrap="square" rtlCol="0">
            <a:spAutoFit/>
          </a:bodyPr>
          <a:lstStyle/>
          <a:p>
            <a:r>
              <a:rPr lang="en-GB" dirty="0" err="1"/>
              <a:t>Cheminais</a:t>
            </a:r>
            <a:r>
              <a:rPr lang="en-GB" dirty="0"/>
              <a:t>, R (2006), Every Child Matters&lt; A Practical Guide for Teachers, Oxon, David Fulton Publishers </a:t>
            </a:r>
          </a:p>
          <a:p>
            <a:endParaRPr lang="en-GB" dirty="0"/>
          </a:p>
          <a:p>
            <a:r>
              <a:rPr lang="en-GB" dirty="0"/>
              <a:t>Choi, A (2018), Emotional well-being of children and adolescents: RECENT TRENDS AND RELEVANT FACTORS, [Online] Available at: </a:t>
            </a:r>
            <a:r>
              <a:rPr lang="en-GB" dirty="0">
                <a:hlinkClick r:id="rId2"/>
              </a:rPr>
              <a:t>https://search-proquest-com.ezproxy.uwtsd.ac.uk/docview/2009153040?accountid=130472&amp;rfr_id=info%3Axri%2Fsid%3Aprimo</a:t>
            </a:r>
            <a:endParaRPr lang="en-GB" dirty="0"/>
          </a:p>
          <a:p>
            <a:r>
              <a:rPr lang="en-GB" dirty="0"/>
              <a:t>(Accessed; 3</a:t>
            </a:r>
            <a:r>
              <a:rPr lang="en-GB" baseline="30000" dirty="0"/>
              <a:t>rd</a:t>
            </a:r>
            <a:r>
              <a:rPr lang="en-GB" dirty="0"/>
              <a:t> March 2019)</a:t>
            </a:r>
          </a:p>
          <a:p>
            <a:endParaRPr lang="en-GB" dirty="0"/>
          </a:p>
          <a:p>
            <a:r>
              <a:rPr lang="en-GB" dirty="0"/>
              <a:t>Welsh Government (2019), Achievement of 15-Year Olds in Wales: PISA 2018 National Report, [Online] Available at: </a:t>
            </a:r>
            <a:r>
              <a:rPr lang="en-GB" dirty="0">
                <a:hlinkClick r:id="rId3"/>
              </a:rPr>
              <a:t>https://gov.wales/sites/default/files/statistics-and-research/2019-12/achievement-15-year-olds-program-international-student-assessment-pisa-national-report-2018_0.pdf</a:t>
            </a:r>
            <a:r>
              <a:rPr lang="en-GB" dirty="0"/>
              <a:t> (Accessed; 4th March 2020) </a:t>
            </a:r>
          </a:p>
          <a:p>
            <a:endParaRPr lang="en-GB" dirty="0"/>
          </a:p>
        </p:txBody>
      </p:sp>
      <p:sp>
        <p:nvSpPr>
          <p:cNvPr id="6" name="Title 5">
            <a:extLst>
              <a:ext uri="{FF2B5EF4-FFF2-40B4-BE49-F238E27FC236}">
                <a16:creationId xmlns:a16="http://schemas.microsoft.com/office/drawing/2014/main" id="{B1305CE5-B6D5-4EAF-F09F-E40024B268FF}"/>
              </a:ext>
            </a:extLst>
          </p:cNvPr>
          <p:cNvSpPr>
            <a:spLocks noGrp="1"/>
          </p:cNvSpPr>
          <p:nvPr>
            <p:ph type="title"/>
          </p:nvPr>
        </p:nvSpPr>
        <p:spPr/>
        <p:txBody>
          <a:bodyPr/>
          <a:lstStyle/>
          <a:p>
            <a:r>
              <a:rPr lang="en-GB" dirty="0" err="1"/>
              <a:t>Referenes</a:t>
            </a:r>
            <a:endParaRPr lang="en-US" dirty="0"/>
          </a:p>
        </p:txBody>
      </p:sp>
    </p:spTree>
    <p:extLst>
      <p:ext uri="{BB962C8B-B14F-4D97-AF65-F5344CB8AC3E}">
        <p14:creationId xmlns:p14="http://schemas.microsoft.com/office/powerpoint/2010/main" val="2575052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3B4518-85D2-497A-8435-027CC63775ED}"/>
              </a:ext>
            </a:extLst>
          </p:cNvPr>
          <p:cNvSpPr txBox="1"/>
          <p:nvPr/>
        </p:nvSpPr>
        <p:spPr>
          <a:xfrm>
            <a:off x="838200" y="1690688"/>
            <a:ext cx="9256541" cy="3139321"/>
          </a:xfrm>
          <a:prstGeom prst="rect">
            <a:avLst/>
          </a:prstGeom>
          <a:noFill/>
        </p:spPr>
        <p:txBody>
          <a:bodyPr wrap="square" rtlCol="0">
            <a:spAutoFit/>
          </a:bodyPr>
          <a:lstStyle/>
          <a:p>
            <a:r>
              <a:rPr lang="en-GB" dirty="0"/>
              <a:t>Welsh Government (2018), Draft Additional Learning Needs Code for Wales. [Online] Available at: </a:t>
            </a:r>
            <a:r>
              <a:rPr lang="en-GB" dirty="0">
                <a:hlinkClick r:id="rId2"/>
              </a:rPr>
              <a:t>https://gov.wales/sites/default/files/consultations/2018-12/draft-additional-learning-needs-code-for-wales_0.pdf</a:t>
            </a:r>
            <a:r>
              <a:rPr lang="en-GB" dirty="0"/>
              <a:t> (Accessed; 4th March 2019)</a:t>
            </a:r>
          </a:p>
          <a:p>
            <a:endParaRPr lang="en-GB" dirty="0"/>
          </a:p>
          <a:p>
            <a:r>
              <a:rPr lang="en-GB" dirty="0"/>
              <a:t>Welsh Government (2019), Thinking Positively, [Online] Available at :https://</a:t>
            </a:r>
            <a:r>
              <a:rPr lang="en-GB" dirty="0" err="1"/>
              <a:t>gov.wales</a:t>
            </a:r>
            <a:r>
              <a:rPr lang="en-GB" dirty="0"/>
              <a:t>/sites/default/files/publications/2018-12/thinking-positively-emotional-health-and-well-being-in-schools-and-early-years-settings.pdf</a:t>
            </a:r>
          </a:p>
          <a:p>
            <a:endParaRPr lang="en-GB" dirty="0"/>
          </a:p>
          <a:p>
            <a:r>
              <a:rPr lang="en-GB" dirty="0"/>
              <a:t>World Health Organisation (2018), Mental Health: Strengthening Our Response, [Online] Available at: </a:t>
            </a:r>
            <a:r>
              <a:rPr lang="en-GB" dirty="0">
                <a:hlinkClick r:id="rId3"/>
              </a:rPr>
              <a:t>https://www.who.int/news-room/fact-sheets/detail/mental-health-strengthening-our-response</a:t>
            </a:r>
            <a:r>
              <a:rPr lang="en-GB" dirty="0"/>
              <a:t> (Accessed; 3rd March 2020)  </a:t>
            </a:r>
          </a:p>
        </p:txBody>
      </p:sp>
      <p:sp>
        <p:nvSpPr>
          <p:cNvPr id="4" name="Title 3">
            <a:extLst>
              <a:ext uri="{FF2B5EF4-FFF2-40B4-BE49-F238E27FC236}">
                <a16:creationId xmlns:a16="http://schemas.microsoft.com/office/drawing/2014/main" id="{9EB8267D-B4DD-C48A-C521-65ACAE69A975}"/>
              </a:ext>
            </a:extLst>
          </p:cNvPr>
          <p:cNvSpPr>
            <a:spLocks noGrp="1"/>
          </p:cNvSpPr>
          <p:nvPr>
            <p:ph type="title"/>
          </p:nvPr>
        </p:nvSpPr>
        <p:spPr/>
        <p:txBody>
          <a:bodyPr/>
          <a:lstStyle/>
          <a:p>
            <a:r>
              <a:rPr lang="en-GB" dirty="0"/>
              <a:t>References</a:t>
            </a:r>
            <a:endParaRPr lang="en-US" dirty="0"/>
          </a:p>
        </p:txBody>
      </p:sp>
    </p:spTree>
    <p:extLst>
      <p:ext uri="{BB962C8B-B14F-4D97-AF65-F5344CB8AC3E}">
        <p14:creationId xmlns:p14="http://schemas.microsoft.com/office/powerpoint/2010/main" val="359968547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9C3F9CA-B303-44B4-940C-9AB2A69F0B4B}">
  <ds:schemaRefs>
    <ds:schemaRef ds:uri="http://schemas.microsoft.com/sharepoint/v3/contenttype/forms"/>
  </ds:schemaRefs>
</ds:datastoreItem>
</file>

<file path=customXml/itemProps2.xml><?xml version="1.0" encoding="utf-8"?>
<ds:datastoreItem xmlns:ds="http://schemas.openxmlformats.org/officeDocument/2006/customXml" ds:itemID="{1288A560-FD59-4240-9705-DE4089CFBE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BA18AB-9377-42BD-864A-FB36E1D63E8E}">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505</TotalTime>
  <Words>1765</Words>
  <Application>Microsoft Office PowerPoint</Application>
  <PresentationFormat>Widescreen</PresentationFormat>
  <Paragraphs>115</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Symbol</vt:lpstr>
      <vt:lpstr>Times New Roman</vt:lpstr>
      <vt:lpstr>Office Theme</vt:lpstr>
      <vt:lpstr>ECES5016 Ymarfer a Dysgu;  Dulliau o rheoli dosbarth Sesiwn 5</vt:lpstr>
      <vt:lpstr>Lles meddyliol ac emosiynol</vt:lpstr>
      <vt:lpstr>Objectives</vt:lpstr>
      <vt:lpstr>Assessment</vt:lpstr>
      <vt:lpstr>Emotional and mental well-being definition</vt:lpstr>
      <vt:lpstr>Emotional and Mental Well-Being</vt:lpstr>
      <vt:lpstr>Education and Emotional Well-being</vt:lpstr>
      <vt:lpstr>How would you define ‘good mental health’?</vt:lpstr>
      <vt:lpstr>Good Mental Health</vt:lpstr>
      <vt:lpstr>How would you define ‘poor mental health’?</vt:lpstr>
      <vt:lpstr>Poor Mental Health</vt:lpstr>
      <vt:lpstr>Behaviour, Emotional, Social Difficulties (BESD)</vt:lpstr>
      <vt:lpstr>Risk Factors</vt:lpstr>
      <vt:lpstr>Task </vt:lpstr>
      <vt:lpstr>Referenes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L13TaylorS</dc:creator>
  <cp:lastModifiedBy>Natasha Jones</cp:lastModifiedBy>
  <cp:revision>36</cp:revision>
  <dcterms:created xsi:type="dcterms:W3CDTF">2020-03-04T22:18:11Z</dcterms:created>
  <dcterms:modified xsi:type="dcterms:W3CDTF">2023-02-27T13:51:41Z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