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1.xml" ContentType="application/vnd.openxmlformats-officedocument.theme+xml"/>
  <Override PartName="/ppt/notesMasters/notesMaster1.xml" ContentType="application/vnd.openxmlformats-officedocument.presentationml.notesMaster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</Types>
</file>

<file path=_rels/.rels><?xml version="1.0" encoding="UTF-8" standalone="yes"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officeDocument/2006/relationships/extended-properties" Target="docProps/app.xml"/><Relationship Id="rId3" Type="http://schemas.openxmlformats.org/package/2006/relationships/metadata/core-properties" Target="docProps/core.xml"/><Relationship Id="rId4" Type="http://schemas.openxmlformats.org/officeDocument/2006/relationships/custom-properties" Target="docProps/custom.xml"/></Relationships>
</file>

<file path=ppt/presentation.xml><?xml version="1.0" encoding="utf-8"?>
<p:presentation xmlns:p="http://schemas.openxmlformats.org/presentationml/2006/main" xmlns:r="http://schemas.openxmlformats.org/officeDocument/2006/relationships" xmlns:a="http://schemas.openxmlformats.org/drawingml/2006/main" autoCompressPictures="0" saveSubsetFonts="1">
  <p:sldMasterIdLst>
    <p:sldMasterId id="2147483666" r:id="rId1"/>
  </p:sldMasterIdLst>
  <p:notesMasterIdLst>
    <p:notesMasterId r:id="rId2"/>
  </p:notesMasterIdLst>
  <p:sldIdLst>
    <p:sldId id="264" r:id="rId3"/>
    <p:sldId id="265" r:id="rId4"/>
    <p:sldId id="266" r:id="rId5"/>
    <p:sldId id="267" r:id="rId6"/>
    <p:sldId id="268" r:id="rId7"/>
    <p:sldId id="269" r:id="rId8"/>
    <p:sldId id="270" r:id="rId9"/>
  </p:sldIdLst>
  <p:sldSz type="screen4x3" cy="6858000" cx="9144000"/>
  <p:notesSz cx="6858000" cy="9144000"/>
  <p:defaultTextStyle>
    <a:defPPr>
      <a:defRPr lang="en-US"/>
    </a:defPPr>
    <a:lvl1pPr algn="l" defTabSz="457200" eaLnBrk="1" hangingPunct="1" latinLnBrk="0" marL="0" rtl="0">
      <a:defRPr sz="1800" kern="1200">
        <a:solidFill>
          <a:schemeClr val="tx1"/>
        </a:solidFill>
        <a:latin typeface="+mn-lt"/>
        <a:ea typeface="+mn-ea"/>
        <a:cs typeface="+mn-cs"/>
      </a:defRPr>
    </a:lvl1pPr>
    <a:lvl2pPr algn="l" defTabSz="457200" eaLnBrk="1" hangingPunct="1" latinLnBrk="0" marL="457200" rtl="0">
      <a:defRPr sz="1800" kern="1200">
        <a:solidFill>
          <a:schemeClr val="tx1"/>
        </a:solidFill>
        <a:latin typeface="+mn-lt"/>
        <a:ea typeface="+mn-ea"/>
        <a:cs typeface="+mn-cs"/>
      </a:defRPr>
    </a:lvl2pPr>
    <a:lvl3pPr algn="l" defTabSz="457200" eaLnBrk="1" hangingPunct="1" latinLnBrk="0" marL="914400" rtl="0">
      <a:defRPr sz="1800" kern="1200">
        <a:solidFill>
          <a:schemeClr val="tx1"/>
        </a:solidFill>
        <a:latin typeface="+mn-lt"/>
        <a:ea typeface="+mn-ea"/>
        <a:cs typeface="+mn-cs"/>
      </a:defRPr>
    </a:lvl3pPr>
    <a:lvl4pPr algn="l" defTabSz="457200" eaLnBrk="1" hangingPunct="1" latinLnBrk="0" marL="1371600" rtl="0">
      <a:defRPr sz="1800" kern="1200">
        <a:solidFill>
          <a:schemeClr val="tx1"/>
        </a:solidFill>
        <a:latin typeface="+mn-lt"/>
        <a:ea typeface="+mn-ea"/>
        <a:cs typeface="+mn-cs"/>
      </a:defRPr>
    </a:lvl4pPr>
    <a:lvl5pPr algn="l" defTabSz="457200" eaLnBrk="1" hangingPunct="1" latinLnBrk="0" marL="1828800" rtl="0">
      <a:defRPr sz="1800" kern="1200">
        <a:solidFill>
          <a:schemeClr val="tx1"/>
        </a:solidFill>
        <a:latin typeface="+mn-lt"/>
        <a:ea typeface="+mn-ea"/>
        <a:cs typeface="+mn-cs"/>
      </a:defRPr>
    </a:lvl5pPr>
    <a:lvl6pPr algn="l" defTabSz="457200" eaLnBrk="1" hangingPunct="1" latinLnBrk="0" marL="2286000" rtl="0">
      <a:defRPr sz="1800" kern="1200">
        <a:solidFill>
          <a:schemeClr val="tx1"/>
        </a:solidFill>
        <a:latin typeface="+mn-lt"/>
        <a:ea typeface="+mn-ea"/>
        <a:cs typeface="+mn-cs"/>
      </a:defRPr>
    </a:lvl6pPr>
    <a:lvl7pPr algn="l" defTabSz="457200" eaLnBrk="1" hangingPunct="1" latinLnBrk="0" marL="2743200" rtl="0">
      <a:defRPr sz="1800" kern="1200">
        <a:solidFill>
          <a:schemeClr val="tx1"/>
        </a:solidFill>
        <a:latin typeface="+mn-lt"/>
        <a:ea typeface="+mn-ea"/>
        <a:cs typeface="+mn-cs"/>
      </a:defRPr>
    </a:lvl7pPr>
    <a:lvl8pPr algn="l" defTabSz="457200" eaLnBrk="1" hangingPunct="1" latinLnBrk="0" marL="3200400" rtl="0">
      <a:defRPr sz="1800" kern="1200">
        <a:solidFill>
          <a:schemeClr val="tx1"/>
        </a:solidFill>
        <a:latin typeface="+mn-lt"/>
        <a:ea typeface="+mn-ea"/>
        <a:cs typeface="+mn-cs"/>
      </a:defRPr>
    </a:lvl8pPr>
    <a:lvl9pPr algn="l" defTabSz="457200" eaLnBrk="1" hangingPunct="1" latinLnBrk="0" marL="3657600" rtl="0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p="http://schemas.openxmlformats.org/presentationml/2006/main" xmlns:r="http://schemas.openxmlformats.org/officeDocument/2006/relationships" xmlns:a="http://schemas.openxmlformats.org/drawing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p="http://schemas.openxmlformats.org/presentationml/2006/main" xmlns:r="http://schemas.openxmlformats.org/officeDocument/2006/relationships" xmlns:a="http://schemas.openxmlformats.org/drawing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4" Type="http://schemas.openxmlformats.org/officeDocument/2006/relationships/slide" Target="slides/slide2.xml"/><Relationship Id="rId5" Type="http://schemas.openxmlformats.org/officeDocument/2006/relationships/slide" Target="slides/slide3.xml"/><Relationship Id="rId6" Type="http://schemas.openxmlformats.org/officeDocument/2006/relationships/slide" Target="slides/slide4.xml"/><Relationship Id="rId7" Type="http://schemas.openxmlformats.org/officeDocument/2006/relationships/slide" Target="slides/slide5.xml"/><Relationship Id="rId8" Type="http://schemas.openxmlformats.org/officeDocument/2006/relationships/slide" Target="slides/slide6.xml"/><Relationship Id="rId9" Type="http://schemas.openxmlformats.org/officeDocument/2006/relationships/slide" Target="slides/slide7.xml"/><Relationship Id="rId10" Type="http://schemas.openxmlformats.org/officeDocument/2006/relationships/tableStyles" Target="tableStyles.xml"/><Relationship Id="rId11" Type="http://schemas.openxmlformats.org/officeDocument/2006/relationships/presProps" Target="presProps.xml"/><Relationship Id="rId12" Type="http://schemas.openxmlformats.org/officeDocument/2006/relationships/viewProps" Target="viewProps.xml"/><Relationship Id="rId13" Type="http://schemas.openxmlformats.org/officeDocument/2006/relationships/theme" Target="theme/theme1.xml"/></Relationships>
</file>

<file path=ppt/notesMasters/_rels/notesMaster1.xml.rels><?xml version="1.0" encoding="UTF-8" standalone="yes"?>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53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54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55" name="Rectangle 4"/>
          <p:cNvSpPr>
            <a:spLocks noChangeAspect="1" noRot="1" noGrp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/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1048656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t" anchorCtr="0" bIns="45745" compatLnSpc="1" lIns="91492" numCol="1" rIns="91492" tIns="45745" vert="horz" wrap="square">
            <a:prstTxWarp prst="textNoShape"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57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5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/>
          <a:noFill/>
          <a:ln w="9525">
            <a:noFill/>
            <a:miter lim="800000"/>
            <a:headEnd/>
            <a:tailEnd/>
          </a:ln>
          <a:effectLst/>
        </p:spPr>
        <p:txBody>
          <a:bodyPr anchor="b" anchorCtr="0" bIns="45745" compatLnSpc="1" lIns="91492" numCol="1" rIns="91492" tIns="45745" vert="horz" wrap="square">
            <a:prstTxWarp prst="textNoShape"/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notesStyle>
    <a:lvl1pPr algn="l" fontAlgn="base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algn="l" fontAlgn="base" marL="4572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algn="l" fontAlgn="base" marL="9144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algn="l" fontAlgn="base" marL="13716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algn="l" fontAlgn="base" marL="1828800" rtl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algn="l" defTabSz="914400" eaLnBrk="1" hangingPunct="1" latinLnBrk="0" marL="2286000" rtl="0">
      <a:defRPr sz="1200" kern="12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sz="1200" kern="12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sz="1200" kern="12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">
  <p:cSld name="Title Slide">
    <p:spTree>
      <p:nvGrpSpPr>
        <p:cNvPr id="2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0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01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algn="ctr" indent="0" marL="0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algn="ctr" indent="0" marL="457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algn="ctr" indent="0" marL="914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algn="ctr" indent="0" marL="1371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algn="ctr" indent="0" marL="1828800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algn="ctr" indent="0" marL="2286000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algn="ctr" indent="0" marL="2743200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algn="ctr" indent="0" marL="3200400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algn="ctr" indent="0" marL="3657600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04860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0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0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">
  <p:cSld name="Title and Content">
    <p:spTree>
      <p:nvGrpSpPr>
        <p:cNvPr id="2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81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582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58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58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58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secHead">
  <p:cSld name="Section Header">
    <p:spTree>
      <p:nvGrpSpPr>
        <p:cNvPr id="33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5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b="1" cap="all" sz="4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26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indent="0" marL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indent="0" marL="45720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indent="0" marL="91440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indent="0" marL="1371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indent="0" marL="18288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indent="0" marL="22860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indent="0" marL="27432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indent="0" marL="32004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indent="0" marL="365760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862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2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2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Obj">
  <p:cSld name="Two Content">
    <p:spTree>
      <p:nvGrpSpPr>
        <p:cNvPr id="34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0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31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32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33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34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35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woTxTwoObj">
  <p:cSld name="Comparison">
    <p:spTree>
      <p:nvGrpSpPr>
        <p:cNvPr id="35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3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3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8638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3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indent="0" marL="0">
              <a:buNone/>
              <a:defRPr b="1" sz="2400"/>
            </a:lvl1pPr>
            <a:lvl2pPr indent="0" marL="457200">
              <a:buNone/>
              <a:defRPr b="1" sz="2000"/>
            </a:lvl2pPr>
            <a:lvl3pPr indent="0" marL="914400">
              <a:buNone/>
              <a:defRPr b="1" sz="1800"/>
            </a:lvl3pPr>
            <a:lvl4pPr indent="0" marL="1371600">
              <a:buNone/>
              <a:defRPr b="1" sz="1600"/>
            </a:lvl4pPr>
            <a:lvl5pPr indent="0" marL="1828800">
              <a:buNone/>
              <a:defRPr b="1" sz="1600"/>
            </a:lvl5pPr>
            <a:lvl6pPr indent="0" marL="2286000">
              <a:buNone/>
              <a:defRPr b="1" sz="1600"/>
            </a:lvl6pPr>
            <a:lvl7pPr indent="0" marL="2743200">
              <a:buNone/>
              <a:defRPr b="1" sz="1600"/>
            </a:lvl7pPr>
            <a:lvl8pPr indent="0" marL="3200400">
              <a:buNone/>
              <a:defRPr b="1" sz="1600"/>
            </a:lvl8pPr>
            <a:lvl9pPr indent="0" marL="3657600">
              <a:buNone/>
              <a:defRPr b="1" sz="16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8640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41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42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43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titleOnly">
  <p:cSld name="Title Only">
    <p:spTree>
      <p:nvGrpSpPr>
        <p:cNvPr id="29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5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06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07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08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blank">
  <p:cSld name="Blank">
    <p:spTree>
      <p:nvGrpSpPr>
        <p:cNvPr id="36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4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4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4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objTx">
  <p:cSld name="Content with Caption">
    <p:spTree>
      <p:nvGrpSpPr>
        <p:cNvPr id="37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47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b="1" sz="2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48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49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8650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51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52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picTx">
  <p:cSld name="Picture with Caption">
    <p:spTree>
      <p:nvGrpSpPr>
        <p:cNvPr id="3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14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b="1" sz="2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15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indent="0" marL="0">
              <a:buNone/>
              <a:defRPr sz="3200"/>
            </a:lvl1pPr>
            <a:lvl2pPr indent="0" marL="457200">
              <a:buNone/>
              <a:defRPr sz="2800"/>
            </a:lvl2pPr>
            <a:lvl3pPr indent="0" marL="914400">
              <a:buNone/>
              <a:defRPr sz="2400"/>
            </a:lvl3pPr>
            <a:lvl4pPr indent="0" marL="1371600">
              <a:buNone/>
              <a:defRPr sz="2000"/>
            </a:lvl4pPr>
            <a:lvl5pPr indent="0" marL="1828800">
              <a:buNone/>
              <a:defRPr sz="2000"/>
            </a:lvl5pPr>
            <a:lvl6pPr indent="0" marL="2286000">
              <a:buNone/>
              <a:defRPr sz="2000"/>
            </a:lvl6pPr>
            <a:lvl7pPr indent="0" marL="2743200">
              <a:buNone/>
              <a:defRPr sz="2000"/>
            </a:lvl7pPr>
            <a:lvl8pPr indent="0" marL="3200400">
              <a:buNone/>
              <a:defRPr sz="2000"/>
            </a:lvl8pPr>
            <a:lvl9pPr indent="0" marL="365760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48616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indent="0" marL="0">
              <a:buNone/>
              <a:defRPr sz="1400"/>
            </a:lvl1pPr>
            <a:lvl2pPr indent="0" marL="457200">
              <a:buNone/>
              <a:defRPr sz="1200"/>
            </a:lvl2pPr>
            <a:lvl3pPr indent="0" marL="914400">
              <a:buNone/>
              <a:defRPr sz="1000"/>
            </a:lvl3pPr>
            <a:lvl4pPr indent="0" marL="1371600">
              <a:buNone/>
              <a:defRPr sz="900"/>
            </a:lvl4pPr>
            <a:lvl5pPr indent="0" marL="1828800">
              <a:buNone/>
              <a:defRPr sz="900"/>
            </a:lvl5pPr>
            <a:lvl6pPr indent="0" marL="2286000">
              <a:buNone/>
              <a:defRPr sz="900"/>
            </a:lvl6pPr>
            <a:lvl7pPr indent="0" marL="2743200">
              <a:buNone/>
              <a:defRPr sz="900"/>
            </a:lvl7pPr>
            <a:lvl8pPr indent="0" marL="3200400">
              <a:buNone/>
              <a:defRPr sz="900"/>
            </a:lvl8pPr>
            <a:lvl9pPr indent="0" marL="365760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4861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1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1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x">
  <p:cSld name="Title and Vertical Text">
    <p:spTree>
      <p:nvGrpSpPr>
        <p:cNvPr id="32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20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21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2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2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2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type="vertTitleAndTx">
  <p:cSld name="Vertical Title and Text">
    <p:spTree>
      <p:nvGrpSpPr>
        <p:cNvPr id="30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609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610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611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612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p>
            <a:endParaRPr lang="en-US"/>
          </a:p>
        </p:txBody>
      </p:sp>
      <p:sp>
        <p:nvSpPr>
          <p:cNvPr id="1048613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8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8576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/>
        </p:spPr>
        <p:txBody>
          <a:bodyPr anchor="ctr" bIns="45720" lIns="91440" rIns="91440" rtlCol="0" tIns="45720" vert="horz">
            <a:normAutofit/>
          </a:bodyPr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48577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/>
        </p:spPr>
        <p:txBody>
          <a:bodyPr bIns="45720" lIns="91440" rIns="91440" rtlCol="0" tIns="45720" vert="horz">
            <a:normAutofit/>
          </a:bodyPr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048578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/>
        </p:spPr>
        <p:txBody>
          <a:bodyPr anchor="ctr" bIns="45720" lIns="91440" rIns="91440" rtlCol="0" tIns="45720" vert="horz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104857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/>
        </p:spPr>
        <p:txBody>
          <a:bodyPr anchor="ctr" bIns="45720" lIns="91440" rIns="91440" rtlCol="0" tIns="45720" vert="horz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04858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/>
        </p:spPr>
        <p:txBody>
          <a:bodyPr anchor="ctr" bIns="45720" lIns="91440" rIns="91440" rtlCol="0" tIns="45720" vert="horz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</p:cSld>
  <p:clrMap accent1="accent1" accent2="accent2" accent3="accent3" accent4="accent4" accent5="accent5" accent6="accent6" bg1="lt1" bg2="lt2" tx1="dk1" tx2="dk2" hlink="hlink" folHlink="folHlink"/>
  <p:sldLayoutIdLst>
    <p:sldLayoutId id="2147483667" r:id="rId1"/>
    <p:sldLayoutId id="2147483668" r:id="rId2"/>
    <p:sldLayoutId id="2147483669" r:id="rId3"/>
    <p:sldLayoutId id="2147483670" r:id="rId4"/>
    <p:sldLayoutId id="2147483671" r:id="rId5"/>
    <p:sldLayoutId id="2147483672" r:id="rId6"/>
    <p:sldLayoutId id="2147483673" r:id="rId7"/>
    <p:sldLayoutId id="2147483674" r:id="rId8"/>
    <p:sldLayoutId id="2147483675" r:id="rId9"/>
    <p:sldLayoutId id="2147483676" r:id="rId10"/>
    <p:sldLayoutId id="2147483677" r:id="rId11"/>
  </p:sldLayoutIdLst>
  <p:txStyles>
    <p:titleStyle>
      <a:lvl1pPr algn="ctr" defTabSz="457200" eaLnBrk="1" hangingPunct="1" latinLnBrk="0" rtl="0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algn="l" defTabSz="457200" eaLnBrk="1" hangingPunct="1" indent="-342900" latinLnBrk="0" marL="342900" rtl="0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indent="-285750" latinLnBrk="0" marL="742950" rtl="0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indent="-228600" latinLnBrk="0" marL="1143000" rtl="0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indent="-228600" latinLnBrk="0" marL="1600200" rtl="0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indent="-228600" latinLnBrk="0" marL="2057400" rtl="0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indent="-228600" latinLnBrk="0" marL="25146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indent="-228600" latinLnBrk="0" marL="29718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indent="-228600" latinLnBrk="0" marL="34290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indent="-228600" latinLnBrk="0" marL="3886200" rtl="0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algn="l" defTabSz="457200" eaLnBrk="1" hangingPunct="1" latinLnBrk="0" marL="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algn="l" defTabSz="457200" eaLnBrk="1" hangingPunct="1" latinLnBrk="0" marL="457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algn="l" defTabSz="457200" eaLnBrk="1" hangingPunct="1" latinLnBrk="0" marL="914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algn="l" defTabSz="457200" eaLnBrk="1" hangingPunct="1" latinLnBrk="0" marL="1371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algn="l" defTabSz="457200" eaLnBrk="1" hangingPunct="1" latinLnBrk="0" marL="18288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algn="l" defTabSz="457200" eaLnBrk="1" hangingPunct="1" latinLnBrk="0" marL="22860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algn="l" defTabSz="457200" eaLnBrk="1" hangingPunct="1" latinLnBrk="0" marL="27432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algn="l" defTabSz="457200" eaLnBrk="1" hangingPunct="1" latinLnBrk="0" marL="32004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algn="l" defTabSz="457200" eaLnBrk="1" hangingPunct="1" latinLnBrk="0" marL="3657600" rtl="0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1" name=""/>
        <p:cNvGrpSpPr/>
        <p:nvPr/>
      </p:nvGrpSpPr>
      <p:grpSpPr>
        <a:xfrm/>
      </p:grpSpPr>
      <p:sp>
        <p:nvSpPr>
          <p:cNvPr id="104858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p>
            <a:r>
              <a:t>Communication Problems at Flight Foods Ltd</a:t>
            </a:r>
          </a:p>
        </p:txBody>
      </p:sp>
      <p:sp>
        <p:nvSpPr>
          <p:cNvPr id="1048587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Group Presentation</a:t>
            </a:r>
          </a:p>
          <a:p>
            <a:r>
              <a:t>Student: Michal Karchnak</a:t>
            </a:r>
          </a:p>
          <a:p>
            <a:r>
              <a:t>Student Number: 2313456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2" name=""/>
        <p:cNvGrpSpPr/>
        <p:nvPr/>
      </p:nvGrpSpPr>
      <p:grpSpPr>
        <a:xfrm/>
      </p:grpSpPr>
      <p:sp>
        <p:nvSpPr>
          <p:cNvPr id="104858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t>Company Background</a:t>
            </a:r>
          </a:p>
        </p:txBody>
      </p:sp>
      <p:sp>
        <p:nvSpPr>
          <p:cNvPr id="1048589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Medium company producing ready meals for airlines.</a:t>
            </a:r>
          </a:p>
          <a:p>
            <a:r>
              <a:t>Losing customers because of food quality complaints.</a:t>
            </a:r>
          </a:p>
          <a:p/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3" name=""/>
        <p:cNvGrpSpPr/>
        <p:nvPr/>
      </p:nvGrpSpPr>
      <p:grpSpPr>
        <a:xfrm/>
      </p:grpSpPr>
      <p:sp>
        <p:nvSpPr>
          <p:cNvPr id="1048590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t>Main Problems</a:t>
            </a:r>
          </a:p>
        </p:txBody>
      </p:sp>
      <p:sp>
        <p:nvSpPr>
          <p:cNvPr id="1048591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• Undercooked food</a:t>
            </a:r>
          </a:p>
          <a:p>
            <a:r>
              <a:t>• Poor packaging</a:t>
            </a:r>
          </a:p>
          <a:p>
            <a:r>
              <a:t>• Meat in vegetarian meals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4" name=""/>
        <p:cNvGrpSpPr/>
        <p:nvPr/>
      </p:nvGrpSpPr>
      <p:grpSpPr>
        <a:xfrm/>
      </p:grpSpPr>
      <p:sp>
        <p:nvSpPr>
          <p:cNvPr id="1048592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t>Communication Barriers</a:t>
            </a:r>
          </a:p>
        </p:txBody>
      </p:sp>
      <p:sp>
        <p:nvSpPr>
          <p:cNvPr id="1048593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• Language differences</a:t>
            </a:r>
          </a:p>
          <a:p>
            <a:r>
              <a:t>• No hygiene training</a:t>
            </a:r>
          </a:p>
          <a:p>
            <a:r>
              <a:t>• Cultural differences</a:t>
            </a:r>
          </a:p>
          <a:p>
            <a:r>
              <a:t>• Noisy machines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5" name=""/>
        <p:cNvGrpSpPr/>
        <p:nvPr/>
      </p:nvGrpSpPr>
      <p:grpSpPr>
        <a:xfrm/>
      </p:grpSpPr>
      <p:sp>
        <p:nvSpPr>
          <p:cNvPr id="1048594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t>Communication Theory</a:t>
            </a:r>
          </a:p>
        </p:txBody>
      </p:sp>
      <p:sp>
        <p:nvSpPr>
          <p:cNvPr id="1048595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Shannon &amp; Weaver Model:</a:t>
            </a:r>
          </a:p>
          <a:p>
            <a:r>
              <a:t>Noise and language barriers cause misunderstanding between manager and workers.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6" name=""/>
        <p:cNvGrpSpPr/>
        <p:nvPr/>
      </p:nvGrpSpPr>
      <p:grpSpPr>
        <a:xfrm/>
      </p:grpSpPr>
      <p:sp>
        <p:nvSpPr>
          <p:cNvPr id="1048596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t>Solutions</a:t>
            </a:r>
          </a:p>
        </p:txBody>
      </p:sp>
      <p:sp>
        <p:nvSpPr>
          <p:cNvPr id="1048597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• Train staff in food hygiene</a:t>
            </a:r>
          </a:p>
          <a:p>
            <a:r>
              <a:t>• Use clear visual instructions</a:t>
            </a:r>
          </a:p>
          <a:p>
            <a:r>
              <a:t>• Better supervision</a:t>
            </a:r>
          </a:p>
          <a:p>
            <a:r>
              <a:t>• Language support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66CC"/>
        </a:solidFill>
        <a:effectLst/>
      </p:bgPr>
    </p:bg>
    <p:spTree>
      <p:nvGrpSpPr>
        <p:cNvPr id="27" name=""/>
        <p:cNvGrpSpPr/>
        <p:nvPr/>
      </p:nvGrpSpPr>
      <p:grpSpPr>
        <a:xfrm/>
      </p:grpSpPr>
      <p:sp>
        <p:nvSpPr>
          <p:cNvPr id="1048598" name="Title 1"/>
          <p:cNvSpPr>
            <a:spLocks noGrp="1"/>
          </p:cNvSpPr>
          <p:nvPr>
            <p:ph type="title"/>
          </p:nvPr>
        </p:nvSpPr>
        <p:spPr/>
        <p:txBody>
          <a:bodyPr/>
          <a:p>
            <a:r>
              <a:t>Conclusion</a:t>
            </a:r>
          </a:p>
        </p:txBody>
      </p:sp>
      <p:sp>
        <p:nvSpPr>
          <p:cNvPr id="1048599" name="Content Placeholder 2"/>
          <p:cNvSpPr>
            <a:spLocks noGrp="1"/>
          </p:cNvSpPr>
          <p:nvPr>
            <p:ph idx="1"/>
          </p:nvPr>
        </p:nvSpPr>
        <p:spPr/>
        <p:txBody>
          <a:bodyPr/>
          <a:p>
            <a:r>
              <a:t>Improving communication and training can improve food quality and customer satisfaction.</a:t>
            </a:r>
          </a:p>
          <a:p>
            <a:r>
              <a:t>Michal Karchnak – 2313456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lastClr="000000" val="windowText"/>
      </a:dk1>
      <a:lt1>
        <a:sysClr lastClr="FFFFFF" val="window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</a:theme>
</file>

<file path=ppt/theme/theme2.xml><?xml version="1.0" encoding="utf-8"?>
<a:theme xmlns:a="http://schemas.openxmlformats.org/drawingml/2006/main" name="Office 主题">
  <a:themeElements>
    <a:clrScheme name="Office">
      <a:dk1>
        <a:sysClr lastClr="000000" val="windowText"/>
      </a:dk1>
      <a:lt1>
        <a:sysClr lastClr="FFFFFF" val="window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algn="ctr" blurRad="57150" dir="5400000" dist="19050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="http://schemas.openxmlformats.org/officeDocument/2006/extended-properties">
  <Application>Microsoft Macintosh PowerPoint</Application>
  <ScaleCrop>0</ScaleCrop>
  <LinksUpToDate>0</LinksUpToDate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:creator>CRT-LX1</dc:creator>
  <cp:lastModifiedBy>Steve Canny</cp:lastModifiedBy>
  <dcterms:created xsi:type="dcterms:W3CDTF">2013-01-27T09:14:16Z</dcterms:created>
  <dcterms:modified xsi:type="dcterms:W3CDTF">2026-03-24T08:55:57Z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db0f9df674794a17801765d96d487697</vt:lpwstr>
  </property>
</Properties>
</file>