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0" r:id="rId4"/>
    <p:sldId id="261" r:id="rId5"/>
    <p:sldId id="262" r:id="rId6"/>
    <p:sldId id="263" r:id="rId7"/>
  </p:sldIdLst>
  <p:sldSz cx="12192000" cy="6858000"/>
  <p:notesSz cx="6888163" cy="100203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46F0E4EA-981F-47E8-87CC-C95BAA52A98E}">
          <p14:sldIdLst>
            <p14:sldId id="256"/>
            <p14:sldId id="257"/>
            <p14:sldId id="260"/>
            <p14:sldId id="261"/>
            <p14:sldId id="262"/>
            <p14:sldId id="263"/>
          </p14:sldIdLst>
        </p14:section>
        <p14:section name="Untitled Section" id="{EDE111E1-794D-47E8-959E-7BE13FAAC7CB}">
          <p14:sldIdLst/>
        </p14:section>
      </p14:sectionLst>
    </p:ex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021" autoAdjust="0"/>
    <p:restoredTop sz="94660"/>
  </p:normalViewPr>
  <p:slideViewPr>
    <p:cSldViewPr snapToGrid="0" showGuides="1">
      <p:cViewPr varScale="1">
        <p:scale>
          <a:sx n="86" d="100"/>
          <a:sy n="86" d="100"/>
        </p:scale>
        <p:origin x="331" y="62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735B9E-7673-4C58-B61F-1C6EF3D902B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3270DE7-BF76-4D9F-BBC1-AC148FF1215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AA31307-CCEA-4DDA-B5B2-0EDB299FB4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8429D1-207B-4791-98E8-2EAA2D5971C2}" type="datetimeFigureOut">
              <a:rPr lang="en-GB" smtClean="0"/>
              <a:t>08/05/2019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089BB2-DF61-4776-9B69-B3716BCEDC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3810372-F414-43C1-B7F2-7C6C66B0D4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5D0293-15FA-4A51-BA27-B822BB743B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965726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F13500-9220-4E51-81C6-C4348FAD48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0D11A2-03F6-4E1B-8169-F305050235C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9EF041A-6975-4229-96FE-BF86314C6A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8429D1-207B-4791-98E8-2EAA2D5971C2}" type="datetimeFigureOut">
              <a:rPr lang="en-GB" smtClean="0"/>
              <a:t>08/05/2019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7EB72C3-C545-404F-B218-B92DC60666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1892D23-CA6C-4969-8ECC-BD3C345A7E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5D0293-15FA-4A51-BA27-B822BB743B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856526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142316-9A39-44B5-9F99-98A0AF5E17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90B7652-8731-4D61-8B88-B99D92362FD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28FDD5B-80E9-44E2-BE1A-33CC84A091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8429D1-207B-4791-98E8-2EAA2D5971C2}" type="datetimeFigureOut">
              <a:rPr lang="en-GB" smtClean="0"/>
              <a:t>08/05/2019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3799C94-8BA2-44A9-B5AD-E96D789D24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6328AB2-BB4C-4D79-B66D-EF90E06389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5D0293-15FA-4A51-BA27-B822BB743B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257907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479322-63A2-45B2-BA4A-1951B38C62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6564D5-4618-460E-A828-36FFA67F4EE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A77CB79-8F57-46F4-B4BE-9079758D0BB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5C69915-FE3B-4150-A56B-8F45B68273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8429D1-207B-4791-98E8-2EAA2D5971C2}" type="datetimeFigureOut">
              <a:rPr lang="en-GB" smtClean="0"/>
              <a:t>08/05/2019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5FD890A-388E-4852-8E09-483EEE441E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92D8BB9-E93D-4D3B-BD20-75B6714206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5D0293-15FA-4A51-BA27-B822BB743B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64138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61E0E2-C3B5-436E-86E8-7E2959F8BE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E408B07-F4F5-4146-970F-F0586987EC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D504D8B-66C9-4AB4-A87F-81E87861828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9541513-B86B-48BA-B512-ED94829FA10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85959E8-4675-454D-B60A-839B8B360CA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FF8A65D-246F-4E2A-BBDB-790FDCEE52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8429D1-207B-4791-98E8-2EAA2D5971C2}" type="datetimeFigureOut">
              <a:rPr lang="en-GB" smtClean="0"/>
              <a:t>08/05/2019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1F4F3FE-26EB-4953-8274-09CCE4C418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52E593A-1C6D-492A-B695-E18EB63D2A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5D0293-15FA-4A51-BA27-B822BB743B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015654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A27BF6-A822-4465-8AF0-BB250A7B1E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5677C51-D2ED-401A-9625-65532995E5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8429D1-207B-4791-98E8-2EAA2D5971C2}" type="datetimeFigureOut">
              <a:rPr lang="en-GB" smtClean="0"/>
              <a:t>08/05/2019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4EF11EA-0291-442C-8CEE-D4FB14AE8B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6869583-9E72-4788-BC56-7E35C8950E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5D0293-15FA-4A51-BA27-B822BB743B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753446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DC49CEB-9306-4CF6-BB26-7171670E88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8429D1-207B-4791-98E8-2EAA2D5971C2}" type="datetimeFigureOut">
              <a:rPr lang="en-GB" smtClean="0"/>
              <a:t>08/05/2019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005726E-C328-4AC5-87D0-8C51F6FC75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07C245F-9586-4A56-9DBF-B032A65EB0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5D0293-15FA-4A51-BA27-B822BB743B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716850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31A868-004E-4AC3-89A0-CBC29A53F6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E58E68-ADF7-4F17-81CA-E4EC86C4276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057F263-DDCC-4101-BE52-0D2B6E28157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8038CD6-2195-4175-838E-8C34FD7CB0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8429D1-207B-4791-98E8-2EAA2D5971C2}" type="datetimeFigureOut">
              <a:rPr lang="en-GB" smtClean="0"/>
              <a:t>08/05/2019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887961E-A192-429B-8893-D4AB9EA4D4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B736D7E-C9C4-48C3-A434-42C4F147FE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5D0293-15FA-4A51-BA27-B822BB743B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887821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DC423C-BE03-4158-8C36-B434679E8F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4DB7ACF-CC47-4FA4-A264-F0646923DFC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F2598F8-E1D4-4777-A8C0-4885C77BA1B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012DD0B-A955-4B26-BAFD-25ECD877B5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8429D1-207B-4791-98E8-2EAA2D5971C2}" type="datetimeFigureOut">
              <a:rPr lang="en-GB" smtClean="0"/>
              <a:t>08/05/2019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836187A-9766-448C-B8BC-6680E295AA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132DB2D-8881-4CE9-9352-DDA2EDB933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5D0293-15FA-4A51-BA27-B822BB743B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625648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982E70-52C6-43A1-A163-3862963175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19B4808-E0F7-43C3-AB31-E9CA60BE453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7538A48-03F8-4582-AD17-B5B0274A75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8429D1-207B-4791-98E8-2EAA2D5971C2}" type="datetimeFigureOut">
              <a:rPr lang="en-GB" smtClean="0"/>
              <a:t>08/05/2019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66EEAB4-EF5E-405D-B324-1170EB5017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6891210-A329-44FF-8179-CB9B277851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5D0293-15FA-4A51-BA27-B822BB743B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068271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1BAEAB2-A6DC-4E51-9360-F73307A3146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2683399-51B5-4324-A011-CF769C30056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206-1102-4035-9BC8-16DD6E999C1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8429D1-207B-4791-98E8-2EAA2D5971C2}" type="datetimeFigureOut">
              <a:rPr lang="en-GB" smtClean="0"/>
              <a:t>08/05/2019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B945F5F-1362-4DAA-8849-427C8BECC5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FBC9326-32DF-4DDE-A6CB-57EF6964CA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5D0293-15FA-4A51-BA27-B822BB743B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801596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64D0302-152F-49B2-A5FC-688A681375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C2464B2-10A1-4D40-80F0-D9AF55289B9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5BA2828-C493-4564-9D4C-BCDEBD0775F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E8429D1-207B-4791-98E8-2EAA2D5971C2}" type="datetimeFigureOut">
              <a:rPr lang="en-GB" smtClean="0"/>
              <a:t>08/05/2019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CB2D1C3-6A83-4434-B73F-3836C55CF3E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D050A80-D809-495A-8C70-9F45ADC14CC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55D0293-15FA-4A51-BA27-B822BB743B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5537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>
            <a:extLst>
              <a:ext uri="{FF2B5EF4-FFF2-40B4-BE49-F238E27FC236}">
                <a16:creationId xmlns:a16="http://schemas.microsoft.com/office/drawing/2014/main" id="{56C20283-73E0-40EC-8AD8-057F581F64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Freeform 28">
            <a:extLst>
              <a:ext uri="{FF2B5EF4-FFF2-40B4-BE49-F238E27FC236}">
                <a16:creationId xmlns:a16="http://schemas.microsoft.com/office/drawing/2014/main" id="{3FCC729B-E528-40C3-82D3-BA4375575E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960120" y="0"/>
            <a:ext cx="11218661" cy="6858000"/>
          </a:xfrm>
          <a:custGeom>
            <a:avLst/>
            <a:gdLst>
              <a:gd name="connsiteX0" fmla="*/ 0 w 11218661"/>
              <a:gd name="connsiteY0" fmla="*/ 0 h 6858000"/>
              <a:gd name="connsiteX1" fmla="*/ 8042507 w 11218661"/>
              <a:gd name="connsiteY1" fmla="*/ 0 h 6858000"/>
              <a:gd name="connsiteX2" fmla="*/ 11218661 w 11218661"/>
              <a:gd name="connsiteY2" fmla="*/ 6858000 h 6858000"/>
              <a:gd name="connsiteX3" fmla="*/ 0 w 11218661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218661" h="6858000">
                <a:moveTo>
                  <a:pt x="0" y="0"/>
                </a:moveTo>
                <a:lnTo>
                  <a:pt x="8042507" y="0"/>
                </a:lnTo>
                <a:lnTo>
                  <a:pt x="11218661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>
              <a:lumMod val="85000"/>
              <a:lumOff val="15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7" name="Freeform 26">
            <a:extLst>
              <a:ext uri="{FF2B5EF4-FFF2-40B4-BE49-F238E27FC236}">
                <a16:creationId xmlns:a16="http://schemas.microsoft.com/office/drawing/2014/main" id="{58F1FB8D-1842-4A04-998D-6CF047AB27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1420248" y="0"/>
            <a:ext cx="10771752" cy="6858000"/>
          </a:xfrm>
          <a:custGeom>
            <a:avLst/>
            <a:gdLst>
              <a:gd name="connsiteX0" fmla="*/ 0 w 10771752"/>
              <a:gd name="connsiteY0" fmla="*/ 0 h 6858000"/>
              <a:gd name="connsiteX1" fmla="*/ 7595598 w 10771752"/>
              <a:gd name="connsiteY1" fmla="*/ 0 h 6858000"/>
              <a:gd name="connsiteX2" fmla="*/ 10771752 w 10771752"/>
              <a:gd name="connsiteY2" fmla="*/ 6858000 h 6858000"/>
              <a:gd name="connsiteX3" fmla="*/ 0 w 10771752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771752" h="6858000">
                <a:moveTo>
                  <a:pt x="0" y="0"/>
                </a:moveTo>
                <a:lnTo>
                  <a:pt x="7595598" y="0"/>
                </a:lnTo>
                <a:lnTo>
                  <a:pt x="10771752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B854FD0-D3FD-4F76-A6DD-3A4A1FC6D46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384039" y="365125"/>
            <a:ext cx="7164493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sz="34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Is Evolutionary Psychology a valid basis for explaining psychological concepts?</a:t>
            </a:r>
          </a:p>
        </p:txBody>
      </p:sp>
      <p:pic>
        <p:nvPicPr>
          <p:cNvPr id="7" name="Graphic 6" descr="Head with Gears">
            <a:extLst>
              <a:ext uri="{FF2B5EF4-FFF2-40B4-BE49-F238E27FC236}">
                <a16:creationId xmlns:a16="http://schemas.microsoft.com/office/drawing/2014/main" id="{9AD68A41-40F6-4F67-BCEB-E1AFC061849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480060" y="1715781"/>
            <a:ext cx="3425957" cy="3425957"/>
          </a:xfrm>
          <a:prstGeom prst="rect">
            <a:avLst/>
          </a:prstGeom>
        </p:spPr>
      </p:pic>
      <p:sp>
        <p:nvSpPr>
          <p:cNvPr id="3" name="Subtitle 2">
            <a:extLst>
              <a:ext uri="{FF2B5EF4-FFF2-40B4-BE49-F238E27FC236}">
                <a16:creationId xmlns:a16="http://schemas.microsoft.com/office/drawing/2014/main" id="{ED285526-BD8F-4776-B559-45908D7F583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387515" y="2022601"/>
            <a:ext cx="7161017" cy="4154361"/>
          </a:xfrm>
        </p:spPr>
        <p:txBody>
          <a:bodyPr vert="horz" lIns="91440" tIns="45720" rIns="91440" bIns="45720" rtlCol="0">
            <a:normAutofit/>
          </a:bodyPr>
          <a:lstStyle/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000" dirty="0"/>
              <a:t>A presentation for current debates module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000" dirty="0"/>
              <a:t>by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000" dirty="0"/>
              <a:t>Sean Morgan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289340499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>
            <a:extLst>
              <a:ext uri="{FF2B5EF4-FFF2-40B4-BE49-F238E27FC236}">
                <a16:creationId xmlns:a16="http://schemas.microsoft.com/office/drawing/2014/main" id="{56C20283-73E0-40EC-8AD8-057F581F64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Freeform 28">
            <a:extLst>
              <a:ext uri="{FF2B5EF4-FFF2-40B4-BE49-F238E27FC236}">
                <a16:creationId xmlns:a16="http://schemas.microsoft.com/office/drawing/2014/main" id="{3FCC729B-E528-40C3-82D3-BA4375575E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960120" y="0"/>
            <a:ext cx="11218661" cy="6858000"/>
          </a:xfrm>
          <a:custGeom>
            <a:avLst/>
            <a:gdLst>
              <a:gd name="connsiteX0" fmla="*/ 0 w 11218661"/>
              <a:gd name="connsiteY0" fmla="*/ 0 h 6858000"/>
              <a:gd name="connsiteX1" fmla="*/ 8042507 w 11218661"/>
              <a:gd name="connsiteY1" fmla="*/ 0 h 6858000"/>
              <a:gd name="connsiteX2" fmla="*/ 11218661 w 11218661"/>
              <a:gd name="connsiteY2" fmla="*/ 6858000 h 6858000"/>
              <a:gd name="connsiteX3" fmla="*/ 0 w 11218661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218661" h="6858000">
                <a:moveTo>
                  <a:pt x="0" y="0"/>
                </a:moveTo>
                <a:lnTo>
                  <a:pt x="8042507" y="0"/>
                </a:lnTo>
                <a:lnTo>
                  <a:pt x="11218661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>
              <a:lumMod val="85000"/>
              <a:lumOff val="15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7" name="Freeform 26">
            <a:extLst>
              <a:ext uri="{FF2B5EF4-FFF2-40B4-BE49-F238E27FC236}">
                <a16:creationId xmlns:a16="http://schemas.microsoft.com/office/drawing/2014/main" id="{58F1FB8D-1842-4A04-998D-6CF047AB27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1420248" y="0"/>
            <a:ext cx="10771752" cy="6858000"/>
          </a:xfrm>
          <a:custGeom>
            <a:avLst/>
            <a:gdLst>
              <a:gd name="connsiteX0" fmla="*/ 0 w 10771752"/>
              <a:gd name="connsiteY0" fmla="*/ 0 h 6858000"/>
              <a:gd name="connsiteX1" fmla="*/ 7595598 w 10771752"/>
              <a:gd name="connsiteY1" fmla="*/ 0 h 6858000"/>
              <a:gd name="connsiteX2" fmla="*/ 10771752 w 10771752"/>
              <a:gd name="connsiteY2" fmla="*/ 6858000 h 6858000"/>
              <a:gd name="connsiteX3" fmla="*/ 0 w 10771752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771752" h="6858000">
                <a:moveTo>
                  <a:pt x="0" y="0"/>
                </a:moveTo>
                <a:lnTo>
                  <a:pt x="7595598" y="0"/>
                </a:lnTo>
                <a:lnTo>
                  <a:pt x="10771752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2AA1550-176E-4B45-BD4B-31ED900BB4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84039" y="365125"/>
            <a:ext cx="7164493" cy="1325563"/>
          </a:xfrm>
        </p:spPr>
        <p:txBody>
          <a:bodyPr>
            <a:normAutofit/>
          </a:bodyPr>
          <a:lstStyle/>
          <a:p>
            <a:r>
              <a:rPr lang="en-GB" dirty="0"/>
              <a:t>What is Evolutionary Psychology?</a:t>
            </a:r>
          </a:p>
        </p:txBody>
      </p:sp>
      <p:pic>
        <p:nvPicPr>
          <p:cNvPr id="7" name="Graphic 6" descr="Head with Gears">
            <a:extLst>
              <a:ext uri="{FF2B5EF4-FFF2-40B4-BE49-F238E27FC236}">
                <a16:creationId xmlns:a16="http://schemas.microsoft.com/office/drawing/2014/main" id="{44B1D495-4B0A-4850-8ED3-7177BC8A2AA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480060" y="1715781"/>
            <a:ext cx="3425957" cy="3425957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393052-FA0F-4577-B9B2-DD483222E4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87515" y="2022601"/>
            <a:ext cx="7161017" cy="4154361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sz="2000"/>
              <a:t>Cognitive mechanisms that underly our behaviour are adaptations.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000"/>
              <a:t>Discovered by means of a method known as functional analysis.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000"/>
              <a:t>Adaptations to solve problems in the evolutionary environment of our ancestors.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000"/>
              <a:t>Our mind is a complex set of such cognitive mechanisms, or domain-specific modules.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000"/>
              <a:t>these modules define who we are, in the sense that they define our universal human nature</a:t>
            </a:r>
          </a:p>
        </p:txBody>
      </p:sp>
    </p:spTree>
    <p:extLst>
      <p:ext uri="{BB962C8B-B14F-4D97-AF65-F5344CB8AC3E}">
        <p14:creationId xmlns:p14="http://schemas.microsoft.com/office/powerpoint/2010/main" val="105990043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>
            <a:extLst>
              <a:ext uri="{FF2B5EF4-FFF2-40B4-BE49-F238E27FC236}">
                <a16:creationId xmlns:a16="http://schemas.microsoft.com/office/drawing/2014/main" id="{56C20283-73E0-40EC-8AD8-057F581F64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Freeform 28">
            <a:extLst>
              <a:ext uri="{FF2B5EF4-FFF2-40B4-BE49-F238E27FC236}">
                <a16:creationId xmlns:a16="http://schemas.microsoft.com/office/drawing/2014/main" id="{3FCC729B-E528-40C3-82D3-BA4375575E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960120" y="0"/>
            <a:ext cx="11218661" cy="6858000"/>
          </a:xfrm>
          <a:custGeom>
            <a:avLst/>
            <a:gdLst>
              <a:gd name="connsiteX0" fmla="*/ 0 w 11218661"/>
              <a:gd name="connsiteY0" fmla="*/ 0 h 6858000"/>
              <a:gd name="connsiteX1" fmla="*/ 8042507 w 11218661"/>
              <a:gd name="connsiteY1" fmla="*/ 0 h 6858000"/>
              <a:gd name="connsiteX2" fmla="*/ 11218661 w 11218661"/>
              <a:gd name="connsiteY2" fmla="*/ 6858000 h 6858000"/>
              <a:gd name="connsiteX3" fmla="*/ 0 w 11218661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218661" h="6858000">
                <a:moveTo>
                  <a:pt x="0" y="0"/>
                </a:moveTo>
                <a:lnTo>
                  <a:pt x="8042507" y="0"/>
                </a:lnTo>
                <a:lnTo>
                  <a:pt x="11218661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>
              <a:lumMod val="85000"/>
              <a:lumOff val="15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7" name="Freeform 26">
            <a:extLst>
              <a:ext uri="{FF2B5EF4-FFF2-40B4-BE49-F238E27FC236}">
                <a16:creationId xmlns:a16="http://schemas.microsoft.com/office/drawing/2014/main" id="{58F1FB8D-1842-4A04-998D-6CF047AB27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1420248" y="0"/>
            <a:ext cx="10771752" cy="6858000"/>
          </a:xfrm>
          <a:custGeom>
            <a:avLst/>
            <a:gdLst>
              <a:gd name="connsiteX0" fmla="*/ 0 w 10771752"/>
              <a:gd name="connsiteY0" fmla="*/ 0 h 6858000"/>
              <a:gd name="connsiteX1" fmla="*/ 7595598 w 10771752"/>
              <a:gd name="connsiteY1" fmla="*/ 0 h 6858000"/>
              <a:gd name="connsiteX2" fmla="*/ 10771752 w 10771752"/>
              <a:gd name="connsiteY2" fmla="*/ 6858000 h 6858000"/>
              <a:gd name="connsiteX3" fmla="*/ 0 w 10771752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771752" h="6858000">
                <a:moveTo>
                  <a:pt x="0" y="0"/>
                </a:moveTo>
                <a:lnTo>
                  <a:pt x="7595598" y="0"/>
                </a:lnTo>
                <a:lnTo>
                  <a:pt x="10771752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2AA1550-176E-4B45-BD4B-31ED900BB4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84039" y="365125"/>
            <a:ext cx="7164493" cy="1325563"/>
          </a:xfrm>
        </p:spPr>
        <p:txBody>
          <a:bodyPr>
            <a:normAutofit/>
          </a:bodyPr>
          <a:lstStyle/>
          <a:p>
            <a:r>
              <a:rPr lang="en-GB" dirty="0"/>
              <a:t>What Evolutionary Psychology can explain</a:t>
            </a:r>
          </a:p>
        </p:txBody>
      </p:sp>
      <p:pic>
        <p:nvPicPr>
          <p:cNvPr id="7" name="Graphic 6" descr="Head with Gears">
            <a:extLst>
              <a:ext uri="{FF2B5EF4-FFF2-40B4-BE49-F238E27FC236}">
                <a16:creationId xmlns:a16="http://schemas.microsoft.com/office/drawing/2014/main" id="{44B1D495-4B0A-4850-8ED3-7177BC8A2AA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480060" y="1715781"/>
            <a:ext cx="3425957" cy="3425957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393052-FA0F-4577-B9B2-DD483222E4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87515" y="2022601"/>
            <a:ext cx="7161017" cy="4154361"/>
          </a:xfrm>
        </p:spPr>
        <p:txBody>
          <a:bodyPr>
            <a:normAutofit/>
          </a:bodyPr>
          <a:lstStyle/>
          <a:p>
            <a:r>
              <a:rPr lang="en-GB" sz="2000" dirty="0"/>
              <a:t>To select the mechanisms that produce behaviour </a:t>
            </a:r>
          </a:p>
          <a:p>
            <a:pPr marL="457200" lvl="1" indent="0">
              <a:buNone/>
            </a:pPr>
            <a:r>
              <a:rPr lang="en-GB" sz="2000" dirty="0"/>
              <a:t>(Cosmides and </a:t>
            </a:r>
            <a:r>
              <a:rPr lang="en-GB" sz="2000"/>
              <a:t>Tooby</a:t>
            </a:r>
            <a:r>
              <a:rPr lang="en-GB" sz="2000" dirty="0"/>
              <a:t>, 1987)</a:t>
            </a:r>
            <a:endParaRPr lang="en-GB" sz="2000"/>
          </a:p>
          <a:p>
            <a:r>
              <a:rPr lang="en-GB" sz="2000" dirty="0"/>
              <a:t>Cognitive mechanisms as a heuristic guide behind behaviour</a:t>
            </a:r>
          </a:p>
          <a:p>
            <a:pPr marL="457200" lvl="1" indent="0">
              <a:buNone/>
            </a:pPr>
            <a:r>
              <a:rPr lang="en-GB" sz="2000" dirty="0"/>
              <a:t>(Cosmides and </a:t>
            </a:r>
            <a:r>
              <a:rPr lang="en-GB" sz="2000"/>
              <a:t>Tooby</a:t>
            </a:r>
            <a:r>
              <a:rPr lang="en-GB" sz="2000" dirty="0"/>
              <a:t>, 1987)</a:t>
            </a:r>
            <a:endParaRPr lang="en-GB" sz="2000"/>
          </a:p>
          <a:p>
            <a:r>
              <a:rPr lang="en-GB" sz="2000" dirty="0"/>
              <a:t>Recognition of emotional expressions</a:t>
            </a:r>
          </a:p>
          <a:p>
            <a:r>
              <a:rPr lang="en-GB" sz="2000" dirty="0"/>
              <a:t>Maintenance of social groupings</a:t>
            </a:r>
          </a:p>
          <a:p>
            <a:r>
              <a:rPr lang="en-GB" sz="2000" dirty="0"/>
              <a:t>Procreation</a:t>
            </a:r>
          </a:p>
          <a:p>
            <a:r>
              <a:rPr lang="en-GB" sz="2000" dirty="0"/>
              <a:t>Protecting family members</a:t>
            </a:r>
          </a:p>
        </p:txBody>
      </p:sp>
    </p:spTree>
    <p:extLst>
      <p:ext uri="{BB962C8B-B14F-4D97-AF65-F5344CB8AC3E}">
        <p14:creationId xmlns:p14="http://schemas.microsoft.com/office/powerpoint/2010/main" val="382572197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>
            <a:extLst>
              <a:ext uri="{FF2B5EF4-FFF2-40B4-BE49-F238E27FC236}">
                <a16:creationId xmlns:a16="http://schemas.microsoft.com/office/drawing/2014/main" id="{56C20283-73E0-40EC-8AD8-057F581F64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Freeform 28">
            <a:extLst>
              <a:ext uri="{FF2B5EF4-FFF2-40B4-BE49-F238E27FC236}">
                <a16:creationId xmlns:a16="http://schemas.microsoft.com/office/drawing/2014/main" id="{3FCC729B-E528-40C3-82D3-BA4375575E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960120" y="0"/>
            <a:ext cx="11218661" cy="6858000"/>
          </a:xfrm>
          <a:custGeom>
            <a:avLst/>
            <a:gdLst>
              <a:gd name="connsiteX0" fmla="*/ 0 w 11218661"/>
              <a:gd name="connsiteY0" fmla="*/ 0 h 6858000"/>
              <a:gd name="connsiteX1" fmla="*/ 8042507 w 11218661"/>
              <a:gd name="connsiteY1" fmla="*/ 0 h 6858000"/>
              <a:gd name="connsiteX2" fmla="*/ 11218661 w 11218661"/>
              <a:gd name="connsiteY2" fmla="*/ 6858000 h 6858000"/>
              <a:gd name="connsiteX3" fmla="*/ 0 w 11218661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218661" h="6858000">
                <a:moveTo>
                  <a:pt x="0" y="0"/>
                </a:moveTo>
                <a:lnTo>
                  <a:pt x="8042507" y="0"/>
                </a:lnTo>
                <a:lnTo>
                  <a:pt x="11218661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>
              <a:lumMod val="85000"/>
              <a:lumOff val="15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7" name="Freeform 26">
            <a:extLst>
              <a:ext uri="{FF2B5EF4-FFF2-40B4-BE49-F238E27FC236}">
                <a16:creationId xmlns:a16="http://schemas.microsoft.com/office/drawing/2014/main" id="{58F1FB8D-1842-4A04-998D-6CF047AB27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1420248" y="0"/>
            <a:ext cx="10771752" cy="6858000"/>
          </a:xfrm>
          <a:custGeom>
            <a:avLst/>
            <a:gdLst>
              <a:gd name="connsiteX0" fmla="*/ 0 w 10771752"/>
              <a:gd name="connsiteY0" fmla="*/ 0 h 6858000"/>
              <a:gd name="connsiteX1" fmla="*/ 7595598 w 10771752"/>
              <a:gd name="connsiteY1" fmla="*/ 0 h 6858000"/>
              <a:gd name="connsiteX2" fmla="*/ 10771752 w 10771752"/>
              <a:gd name="connsiteY2" fmla="*/ 6858000 h 6858000"/>
              <a:gd name="connsiteX3" fmla="*/ 0 w 10771752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771752" h="6858000">
                <a:moveTo>
                  <a:pt x="0" y="0"/>
                </a:moveTo>
                <a:lnTo>
                  <a:pt x="7595598" y="0"/>
                </a:lnTo>
                <a:lnTo>
                  <a:pt x="10771752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2AA1550-176E-4B45-BD4B-31ED900BB4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84039" y="365125"/>
            <a:ext cx="7164493" cy="1325563"/>
          </a:xfrm>
        </p:spPr>
        <p:txBody>
          <a:bodyPr>
            <a:normAutofit/>
          </a:bodyPr>
          <a:lstStyle/>
          <a:p>
            <a:r>
              <a:rPr lang="en-GB" dirty="0"/>
              <a:t>Evolutionary Psychology problems and objections</a:t>
            </a:r>
          </a:p>
        </p:txBody>
      </p:sp>
      <p:pic>
        <p:nvPicPr>
          <p:cNvPr id="7" name="Graphic 6" descr="Head with Gears">
            <a:extLst>
              <a:ext uri="{FF2B5EF4-FFF2-40B4-BE49-F238E27FC236}">
                <a16:creationId xmlns:a16="http://schemas.microsoft.com/office/drawing/2014/main" id="{44B1D495-4B0A-4850-8ED3-7177BC8A2AA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480060" y="1715781"/>
            <a:ext cx="3425957" cy="3425957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393052-FA0F-4577-B9B2-DD483222E4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87515" y="2022601"/>
            <a:ext cx="7161017" cy="4154361"/>
          </a:xfrm>
        </p:spPr>
        <p:txBody>
          <a:bodyPr>
            <a:normAutofit/>
          </a:bodyPr>
          <a:lstStyle/>
          <a:p>
            <a:r>
              <a:rPr lang="en-GB" sz="2000"/>
              <a:t>Genetic determinism </a:t>
            </a:r>
          </a:p>
          <a:p>
            <a:pPr lvl="1"/>
            <a:r>
              <a:rPr lang="en-GB" sz="2000"/>
              <a:t>implies ‘genetic destiny’ (Nelkin, 2000; 27)</a:t>
            </a:r>
          </a:p>
          <a:p>
            <a:pPr lvl="1"/>
            <a:r>
              <a:rPr lang="en-GB" sz="2000"/>
              <a:t>Does not look at contextual factors.</a:t>
            </a:r>
          </a:p>
          <a:p>
            <a:pPr lvl="2"/>
            <a:r>
              <a:rPr lang="en-GB" dirty="0"/>
              <a:t>Violence towards stepchildren (Daly &amp; Wilson, 1988a, 1988b)</a:t>
            </a:r>
          </a:p>
          <a:p>
            <a:r>
              <a:rPr lang="en-GB" sz="2000" dirty="0"/>
              <a:t>Not all in our genes</a:t>
            </a:r>
          </a:p>
          <a:p>
            <a:pPr lvl="1"/>
            <a:r>
              <a:rPr lang="en-GB" sz="2000"/>
              <a:t>Environmental influencers</a:t>
            </a:r>
          </a:p>
          <a:p>
            <a:r>
              <a:rPr lang="en-GB" sz="2000" dirty="0"/>
              <a:t>Untestable and story telling</a:t>
            </a:r>
          </a:p>
          <a:p>
            <a:pPr lvl="1"/>
            <a:r>
              <a:rPr lang="en-GB" sz="2000"/>
              <a:t>Harmful behaviours originated for adaptive purposes (Gould, 2000)</a:t>
            </a:r>
          </a:p>
        </p:txBody>
      </p:sp>
    </p:spTree>
    <p:extLst>
      <p:ext uri="{BB962C8B-B14F-4D97-AF65-F5344CB8AC3E}">
        <p14:creationId xmlns:p14="http://schemas.microsoft.com/office/powerpoint/2010/main" val="414388406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ectangle 20">
            <a:extLst>
              <a:ext uri="{FF2B5EF4-FFF2-40B4-BE49-F238E27FC236}">
                <a16:creationId xmlns:a16="http://schemas.microsoft.com/office/drawing/2014/main" id="{56C20283-73E0-40EC-8AD8-057F581F64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Freeform 28">
            <a:extLst>
              <a:ext uri="{FF2B5EF4-FFF2-40B4-BE49-F238E27FC236}">
                <a16:creationId xmlns:a16="http://schemas.microsoft.com/office/drawing/2014/main" id="{3FCC729B-E528-40C3-82D3-BA4375575E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960120" y="0"/>
            <a:ext cx="11218661" cy="6858000"/>
          </a:xfrm>
          <a:custGeom>
            <a:avLst/>
            <a:gdLst>
              <a:gd name="connsiteX0" fmla="*/ 0 w 11218661"/>
              <a:gd name="connsiteY0" fmla="*/ 0 h 6858000"/>
              <a:gd name="connsiteX1" fmla="*/ 8042507 w 11218661"/>
              <a:gd name="connsiteY1" fmla="*/ 0 h 6858000"/>
              <a:gd name="connsiteX2" fmla="*/ 11218661 w 11218661"/>
              <a:gd name="connsiteY2" fmla="*/ 6858000 h 6858000"/>
              <a:gd name="connsiteX3" fmla="*/ 0 w 11218661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218661" h="6858000">
                <a:moveTo>
                  <a:pt x="0" y="0"/>
                </a:moveTo>
                <a:lnTo>
                  <a:pt x="8042507" y="0"/>
                </a:lnTo>
                <a:lnTo>
                  <a:pt x="11218661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>
              <a:lumMod val="85000"/>
              <a:lumOff val="15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5" name="Freeform 26">
            <a:extLst>
              <a:ext uri="{FF2B5EF4-FFF2-40B4-BE49-F238E27FC236}">
                <a16:creationId xmlns:a16="http://schemas.microsoft.com/office/drawing/2014/main" id="{58F1FB8D-1842-4A04-998D-6CF047AB27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1420248" y="0"/>
            <a:ext cx="10771752" cy="6858000"/>
          </a:xfrm>
          <a:custGeom>
            <a:avLst/>
            <a:gdLst>
              <a:gd name="connsiteX0" fmla="*/ 0 w 10771752"/>
              <a:gd name="connsiteY0" fmla="*/ 0 h 6858000"/>
              <a:gd name="connsiteX1" fmla="*/ 7595598 w 10771752"/>
              <a:gd name="connsiteY1" fmla="*/ 0 h 6858000"/>
              <a:gd name="connsiteX2" fmla="*/ 10771752 w 10771752"/>
              <a:gd name="connsiteY2" fmla="*/ 6858000 h 6858000"/>
              <a:gd name="connsiteX3" fmla="*/ 0 w 10771752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771752" h="6858000">
                <a:moveTo>
                  <a:pt x="0" y="0"/>
                </a:moveTo>
                <a:lnTo>
                  <a:pt x="7595598" y="0"/>
                </a:lnTo>
                <a:lnTo>
                  <a:pt x="10771752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31C5D7A-1A49-422A-B3DD-5DE646509F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84039" y="365125"/>
            <a:ext cx="7164493" cy="1325563"/>
          </a:xfrm>
        </p:spPr>
        <p:txBody>
          <a:bodyPr>
            <a:normAutofit/>
          </a:bodyPr>
          <a:lstStyle/>
          <a:p>
            <a:r>
              <a:rPr lang="en-GB" dirty="0"/>
              <a:t>References</a:t>
            </a:r>
          </a:p>
        </p:txBody>
      </p:sp>
      <p:pic>
        <p:nvPicPr>
          <p:cNvPr id="7" name="Graphic 6" descr="Books">
            <a:extLst>
              <a:ext uri="{FF2B5EF4-FFF2-40B4-BE49-F238E27FC236}">
                <a16:creationId xmlns:a16="http://schemas.microsoft.com/office/drawing/2014/main" id="{18B3BD04-9547-4899-A28C-63231F01767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480060" y="1715781"/>
            <a:ext cx="3425957" cy="3425957"/>
          </a:xfrm>
          <a:prstGeom prst="rect">
            <a:avLst/>
          </a:prstGeom>
        </p:spPr>
      </p:pic>
      <p:sp>
        <p:nvSpPr>
          <p:cNvPr id="4" name="Rectangle 1">
            <a:extLst>
              <a:ext uri="{FF2B5EF4-FFF2-40B4-BE49-F238E27FC236}">
                <a16:creationId xmlns:a16="http://schemas.microsoft.com/office/drawing/2014/main" id="{3B8876C6-5FCD-4A0D-A2F7-95EC482BDF88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4387515" y="2022601"/>
            <a:ext cx="7161017" cy="4154361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152352" rIns="91440" bIns="0" numCol="1" anchorCtr="0" compatLnSpc="1">
            <a:prstTxWarp prst="textNoShape">
              <a:avLst/>
            </a:prstTxWarp>
            <a:norm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Buss, D. M. (1995). Evolutionary Psychology: A new paradigm for psychological science.                                    	</a:t>
            </a:r>
            <a:r>
              <a:rPr kumimoji="0" lang="en-US" altLang="en-US" sz="1400" b="0" i="1" u="none" strike="noStrike" cap="none" normalizeH="0" baseline="0" dirty="0">
                <a:ln>
                  <a:noFill/>
                </a:ln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Psychological Inquiry, 6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(1), 1-30.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400" b="0" i="0" u="none" strike="noStrike" cap="none" normalizeH="0" baseline="0" dirty="0">
              <a:ln>
                <a:noFill/>
              </a:ln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spcAft>
                <a:spcPts val="800"/>
              </a:spcAft>
              <a:buNone/>
            </a:pPr>
            <a:r>
              <a:rPr lang="en-US" sz="1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Daly, M., &amp; Wilson, M. (1988a). </a:t>
            </a:r>
            <a:r>
              <a:rPr lang="en-US" sz="1400" i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Homicide.</a:t>
            </a:r>
            <a:r>
              <a:rPr lang="en-US" sz="1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New York, NY: de Gruyter.</a:t>
            </a:r>
            <a:endParaRPr lang="en-GB" sz="14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spcAft>
                <a:spcPts val="800"/>
              </a:spcAft>
              <a:buNone/>
            </a:pPr>
            <a:r>
              <a:rPr lang="en-US" sz="1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Daly, M., &amp; Wilson, M. (1988b). Evolutionary Social Psychology and family homicide</a:t>
            </a:r>
          </a:p>
          <a:p>
            <a:pPr marL="0" indent="0">
              <a:spcAft>
                <a:spcPts val="800"/>
              </a:spcAft>
              <a:buNone/>
            </a:pPr>
            <a:r>
              <a:rPr lang="en-US" sz="1400" i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           </a:t>
            </a:r>
            <a:r>
              <a:rPr lang="en-US" sz="1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</a:t>
            </a:r>
            <a:r>
              <a:rPr lang="en-US" sz="1400" i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cience</a:t>
            </a:r>
            <a:r>
              <a:rPr lang="en-US" sz="1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</a:t>
            </a:r>
            <a:r>
              <a:rPr lang="en-US" sz="1400" i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242</a:t>
            </a:r>
            <a:r>
              <a:rPr lang="en-US" sz="1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(4878), 519-524.</a:t>
            </a:r>
            <a:endParaRPr lang="en-US" sz="1400" dirty="0">
              <a:latin typeface="+mn-lt"/>
            </a:endParaRPr>
          </a:p>
          <a:p>
            <a:pPr marL="0" indent="0">
              <a:buNone/>
            </a:pPr>
            <a:r>
              <a:rPr lang="en-GB" sz="1400" dirty="0">
                <a:latin typeface="+mn-lt"/>
              </a:rPr>
              <a:t>Gould, S. J. (2000). More Things in Heaven and Earth. In: H. Rose. &amp;  S. Rose (Eds). </a:t>
            </a:r>
            <a:r>
              <a:rPr lang="en-GB" sz="1400" i="1" dirty="0">
                <a:latin typeface="+mn-lt"/>
              </a:rPr>
              <a:t>Alas Poor </a:t>
            </a:r>
          </a:p>
          <a:p>
            <a:pPr marL="0" indent="0">
              <a:buNone/>
            </a:pPr>
            <a:r>
              <a:rPr lang="en-GB" sz="1400" i="1" dirty="0">
                <a:latin typeface="+mn-lt"/>
              </a:rPr>
              <a:t>             Darwin: Arguments against evolutionary psychology</a:t>
            </a:r>
            <a:r>
              <a:rPr lang="en-GB" sz="1400" dirty="0">
                <a:latin typeface="+mn-lt"/>
              </a:rPr>
              <a:t>(pp 101=126). New York, NY:</a:t>
            </a:r>
          </a:p>
          <a:p>
            <a:pPr marL="0" indent="0">
              <a:buNone/>
            </a:pPr>
            <a:r>
              <a:rPr lang="en-GB" sz="1400" dirty="0">
                <a:latin typeface="+mn-lt"/>
              </a:rPr>
              <a:t>             Harmony Books,</a:t>
            </a:r>
            <a:endParaRPr lang="en-US" sz="1400" dirty="0">
              <a:latin typeface="+mn-lt"/>
            </a:endParaRPr>
          </a:p>
          <a:p>
            <a:pPr marL="0" indent="0">
              <a:buNone/>
            </a:pPr>
            <a:endParaRPr lang="en-US" sz="1400" dirty="0">
              <a:latin typeface="+mn-lt"/>
            </a:endParaRPr>
          </a:p>
          <a:p>
            <a:pPr marL="0" indent="0">
              <a:buNone/>
            </a:pPr>
            <a:r>
              <a:rPr lang="en-US" sz="1400">
                <a:latin typeface="+mn-lt"/>
              </a:rPr>
              <a:t>Nelkin</a:t>
            </a:r>
            <a:r>
              <a:rPr lang="en-US" sz="1400" dirty="0">
                <a:latin typeface="+mn-lt"/>
              </a:rPr>
              <a:t>, D. (2000). Less selfish than scared?: Genes and the religious impulse in</a:t>
            </a:r>
          </a:p>
          <a:p>
            <a:pPr marL="457200" lvl="1" indent="0">
              <a:buNone/>
            </a:pPr>
            <a:r>
              <a:rPr lang="en-US" sz="1400" dirty="0">
                <a:latin typeface="+mn-lt"/>
              </a:rPr>
              <a:t> evolutionary psychology. In H. Rose, &amp; S. Rose (Eds.), </a:t>
            </a:r>
            <a:r>
              <a:rPr lang="en-US" sz="1400" i="1" dirty="0">
                <a:latin typeface="+mn-lt"/>
              </a:rPr>
              <a:t>Alas poor Darwin: Arguments </a:t>
            </a:r>
          </a:p>
          <a:p>
            <a:pPr marL="457200" lvl="1" indent="0">
              <a:buNone/>
            </a:pPr>
            <a:r>
              <a:rPr lang="en-US" sz="1400" i="1" dirty="0">
                <a:latin typeface="+mn-lt"/>
              </a:rPr>
              <a:t> against evolutionary psychology</a:t>
            </a:r>
            <a:r>
              <a:rPr lang="en-US" sz="1400" dirty="0">
                <a:latin typeface="+mn-lt"/>
              </a:rPr>
              <a:t> (pp. 17-32). New York, NY: Harmony Books.</a:t>
            </a:r>
            <a:endParaRPr lang="en-GB" sz="1400" dirty="0">
              <a:latin typeface="+mn-lt"/>
            </a:endParaRPr>
          </a:p>
          <a:p>
            <a:pPr marL="0" indent="0">
              <a:buNone/>
            </a:pPr>
            <a:endParaRPr lang="en-US" sz="1400" dirty="0">
              <a:latin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sz="1400" dirty="0">
                <a:latin typeface="+mn-lt"/>
              </a:rPr>
              <a:t>Schacter, D. L., Addis, D. R., &amp; Buckner, R. L. (2007). Remembering the past to imagine the</a:t>
            </a:r>
          </a:p>
          <a:p>
            <a:pPr marL="0" indent="0">
              <a:buNone/>
            </a:pPr>
            <a:r>
              <a:rPr lang="en-GB" sz="1400" dirty="0">
                <a:latin typeface="+mn-lt"/>
              </a:rPr>
              <a:t>             future: the prospective brain. </a:t>
            </a:r>
            <a:r>
              <a:rPr lang="en-GB" sz="1400" i="1" dirty="0">
                <a:latin typeface="+mn-lt"/>
              </a:rPr>
              <a:t>Nature Reviews. Neuroscience</a:t>
            </a:r>
            <a:r>
              <a:rPr lang="en-GB" sz="1400" dirty="0">
                <a:latin typeface="+mn-lt"/>
              </a:rPr>
              <a:t>, 8(9), 657-661.</a:t>
            </a:r>
            <a:endParaRPr kumimoji="0" lang="en-GB" altLang="en-US" sz="1400" b="0" i="0" u="none" strike="noStrike" cap="none" normalizeH="0" baseline="0" dirty="0">
              <a:ln>
                <a:noFill/>
              </a:ln>
              <a:effectLst/>
              <a:latin typeface="+mn-lt"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14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647897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ectangle 20">
            <a:extLst>
              <a:ext uri="{FF2B5EF4-FFF2-40B4-BE49-F238E27FC236}">
                <a16:creationId xmlns:a16="http://schemas.microsoft.com/office/drawing/2014/main" id="{56C20283-73E0-40EC-8AD8-057F581F64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Freeform 28">
            <a:extLst>
              <a:ext uri="{FF2B5EF4-FFF2-40B4-BE49-F238E27FC236}">
                <a16:creationId xmlns:a16="http://schemas.microsoft.com/office/drawing/2014/main" id="{3FCC729B-E528-40C3-82D3-BA4375575E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960120" y="0"/>
            <a:ext cx="11218661" cy="6858000"/>
          </a:xfrm>
          <a:custGeom>
            <a:avLst/>
            <a:gdLst>
              <a:gd name="connsiteX0" fmla="*/ 0 w 11218661"/>
              <a:gd name="connsiteY0" fmla="*/ 0 h 6858000"/>
              <a:gd name="connsiteX1" fmla="*/ 8042507 w 11218661"/>
              <a:gd name="connsiteY1" fmla="*/ 0 h 6858000"/>
              <a:gd name="connsiteX2" fmla="*/ 11218661 w 11218661"/>
              <a:gd name="connsiteY2" fmla="*/ 6858000 h 6858000"/>
              <a:gd name="connsiteX3" fmla="*/ 0 w 11218661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218661" h="6858000">
                <a:moveTo>
                  <a:pt x="0" y="0"/>
                </a:moveTo>
                <a:lnTo>
                  <a:pt x="8042507" y="0"/>
                </a:lnTo>
                <a:lnTo>
                  <a:pt x="11218661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>
              <a:lumMod val="85000"/>
              <a:lumOff val="15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5" name="Freeform 26">
            <a:extLst>
              <a:ext uri="{FF2B5EF4-FFF2-40B4-BE49-F238E27FC236}">
                <a16:creationId xmlns:a16="http://schemas.microsoft.com/office/drawing/2014/main" id="{58F1FB8D-1842-4A04-998D-6CF047AB27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1420248" y="0"/>
            <a:ext cx="10771752" cy="6858000"/>
          </a:xfrm>
          <a:custGeom>
            <a:avLst/>
            <a:gdLst>
              <a:gd name="connsiteX0" fmla="*/ 0 w 10771752"/>
              <a:gd name="connsiteY0" fmla="*/ 0 h 6858000"/>
              <a:gd name="connsiteX1" fmla="*/ 7595598 w 10771752"/>
              <a:gd name="connsiteY1" fmla="*/ 0 h 6858000"/>
              <a:gd name="connsiteX2" fmla="*/ 10771752 w 10771752"/>
              <a:gd name="connsiteY2" fmla="*/ 6858000 h 6858000"/>
              <a:gd name="connsiteX3" fmla="*/ 0 w 10771752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771752" h="6858000">
                <a:moveTo>
                  <a:pt x="0" y="0"/>
                </a:moveTo>
                <a:lnTo>
                  <a:pt x="7595598" y="0"/>
                </a:lnTo>
                <a:lnTo>
                  <a:pt x="10771752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31C5D7A-1A49-422A-B3DD-5DE646509F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84039" y="365125"/>
            <a:ext cx="7164493" cy="1325563"/>
          </a:xfrm>
        </p:spPr>
        <p:txBody>
          <a:bodyPr>
            <a:normAutofit/>
          </a:bodyPr>
          <a:lstStyle/>
          <a:p>
            <a:endParaRPr lang="en-GB" dirty="0"/>
          </a:p>
        </p:txBody>
      </p:sp>
      <p:pic>
        <p:nvPicPr>
          <p:cNvPr id="7" name="Graphic 6" descr="Questions">
            <a:extLst>
              <a:ext uri="{FF2B5EF4-FFF2-40B4-BE49-F238E27FC236}">
                <a16:creationId xmlns:a16="http://schemas.microsoft.com/office/drawing/2014/main" id="{18B3BD04-9547-4899-A28C-63231F01767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480060" y="1715781"/>
            <a:ext cx="3425957" cy="3425957"/>
          </a:xfrm>
          <a:prstGeom prst="rect">
            <a:avLst/>
          </a:prstGeom>
        </p:spPr>
      </p:pic>
      <p:sp>
        <p:nvSpPr>
          <p:cNvPr id="4" name="Rectangle 1">
            <a:extLst>
              <a:ext uri="{FF2B5EF4-FFF2-40B4-BE49-F238E27FC236}">
                <a16:creationId xmlns:a16="http://schemas.microsoft.com/office/drawing/2014/main" id="{3B8876C6-5FCD-4A0D-A2F7-95EC482BDF88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4387515" y="2022601"/>
            <a:ext cx="7161017" cy="4154361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152352" rIns="91440" bIns="0" numCol="1" anchorCtr="0" compatLnSpc="1">
            <a:prstTxWarp prst="textNoShape">
              <a:avLst/>
            </a:prstTxWarp>
            <a:norm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80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Any Questions?</a:t>
            </a:r>
          </a:p>
        </p:txBody>
      </p:sp>
    </p:spTree>
    <p:extLst>
      <p:ext uri="{BB962C8B-B14F-4D97-AF65-F5344CB8AC3E}">
        <p14:creationId xmlns:p14="http://schemas.microsoft.com/office/powerpoint/2010/main" val="276371058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</TotalTime>
  <Words>218</Words>
  <Application>Microsoft Office PowerPoint</Application>
  <PresentationFormat>Widescreen</PresentationFormat>
  <Paragraphs>45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0" baseType="lpstr">
      <vt:lpstr>Arial</vt:lpstr>
      <vt:lpstr>Calibri</vt:lpstr>
      <vt:lpstr>Calibri Light</vt:lpstr>
      <vt:lpstr>Office Theme</vt:lpstr>
      <vt:lpstr>Is Evolutionary Psychology a valid basis for explaining psychological concepts?</vt:lpstr>
      <vt:lpstr>What is Evolutionary Psychology?</vt:lpstr>
      <vt:lpstr>What Evolutionary Psychology can explain</vt:lpstr>
      <vt:lpstr>Evolutionary Psychology problems and objections</vt:lpstr>
      <vt:lpstr>References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Is Evolutionary Psychology a valid basis for explaining psychological concepts?</dc:title>
  <dc:creator>Sean Morgan</dc:creator>
  <cp:lastModifiedBy>Sean Morgan</cp:lastModifiedBy>
  <cp:revision>1</cp:revision>
  <dcterms:created xsi:type="dcterms:W3CDTF">2019-05-08T03:39:42Z</dcterms:created>
  <dcterms:modified xsi:type="dcterms:W3CDTF">2019-05-08T03:45:25Z</dcterms:modified>
</cp:coreProperties>
</file>