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1"/>
  </p:notesMasterIdLst>
  <p:sldIdLst>
    <p:sldId id="256" r:id="rId2"/>
    <p:sldId id="280" r:id="rId3"/>
    <p:sldId id="257" r:id="rId4"/>
    <p:sldId id="258" r:id="rId5"/>
    <p:sldId id="271" r:id="rId6"/>
    <p:sldId id="272" r:id="rId7"/>
    <p:sldId id="273" r:id="rId8"/>
    <p:sldId id="274" r:id="rId9"/>
    <p:sldId id="275" r:id="rId10"/>
    <p:sldId id="276" r:id="rId11"/>
    <p:sldId id="277" r:id="rId12"/>
    <p:sldId id="281" r:id="rId13"/>
    <p:sldId id="284" r:id="rId14"/>
    <p:sldId id="282" r:id="rId15"/>
    <p:sldId id="283" r:id="rId16"/>
    <p:sldId id="278" r:id="rId17"/>
    <p:sldId id="279" r:id="rId18"/>
    <p:sldId id="285" r:id="rId19"/>
    <p:sldId id="25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BF9966-0511-493D-D546-A864D8E6BD67}" v="25" dt="2023-11-09T17:17:43.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7" d="100"/>
          <a:sy n="57" d="100"/>
        </p:scale>
        <p:origin x="10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515663-D2A6-4D9D-B490-5C08311A226A}"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5ECD2-3214-4D79-9167-69E16696A231}" type="slidenum">
              <a:rPr lang="en-US" smtClean="0"/>
              <a:t>‹#›</a:t>
            </a:fld>
            <a:endParaRPr lang="en-US"/>
          </a:p>
        </p:txBody>
      </p:sp>
    </p:spTree>
    <p:extLst>
      <p:ext uri="{BB962C8B-B14F-4D97-AF65-F5344CB8AC3E}">
        <p14:creationId xmlns:p14="http://schemas.microsoft.com/office/powerpoint/2010/main" val="186211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Competitiveness in the dynamic business environment depends on knowledge management. Virgin Media and British Airways, telecom and aviation pioneers, demonstrate the importance of knowledge management. They use knowledge to innovate, improve decision-making, and promote continual learning. These firms stay ahead in the new business landscape by integrating knowledge management into their operations.</a:t>
            </a:r>
          </a:p>
        </p:txBody>
      </p:sp>
      <p:sp>
        <p:nvSpPr>
          <p:cNvPr id="4" name="Slide Number Placeholder 3"/>
          <p:cNvSpPr>
            <a:spLocks noGrp="1"/>
          </p:cNvSpPr>
          <p:nvPr>
            <p:ph type="sldNum" sz="quarter" idx="5"/>
          </p:nvPr>
        </p:nvSpPr>
        <p:spPr/>
        <p:txBody>
          <a:bodyPr/>
          <a:lstStyle/>
          <a:p>
            <a:fld id="{6CB5ECD2-3214-4D79-9167-69E16696A231}" type="slidenum">
              <a:rPr lang="en-US" smtClean="0"/>
              <a:t>3</a:t>
            </a:fld>
            <a:endParaRPr lang="en-US"/>
          </a:p>
        </p:txBody>
      </p:sp>
    </p:spTree>
    <p:extLst>
      <p:ext uri="{BB962C8B-B14F-4D97-AF65-F5344CB8AC3E}">
        <p14:creationId xmlns:p14="http://schemas.microsoft.com/office/powerpoint/2010/main" val="648704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UK telecom giant Virgin Media offers a wide range of mobile, TV, and internet services to a varied consumer base. Its customer-centric approach has made it a UK broadband leader. British Airways, a global aviation pioneer, serves over 170 locations. Its wide network and strategic connections make it a top full-service airline.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CB5ECD2-3214-4D79-9167-69E16696A231}" type="slidenum">
              <a:rPr lang="en-US" smtClean="0"/>
              <a:t>4</a:t>
            </a:fld>
            <a:endParaRPr lang="en-US"/>
          </a:p>
        </p:txBody>
      </p:sp>
    </p:spTree>
    <p:extLst>
      <p:ext uri="{BB962C8B-B14F-4D97-AF65-F5344CB8AC3E}">
        <p14:creationId xmlns:p14="http://schemas.microsoft.com/office/powerpoint/2010/main" val="6630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Virgin Media's success is based on focusing on its customers and integrating their data, but its </a:t>
            </a:r>
            <a:r>
              <a:rPr lang="en-US" sz="1800" dirty="0" err="1">
                <a:latin typeface="Times New Roman" panose="02020603050405020304" pitchFamily="18" charset="0"/>
                <a:cs typeface="Times New Roman" panose="02020603050405020304" pitchFamily="18" charset="0"/>
              </a:rPr>
              <a:t>centralised</a:t>
            </a:r>
            <a:r>
              <a:rPr lang="en-US" sz="1800" dirty="0">
                <a:latin typeface="Times New Roman" panose="02020603050405020304" pitchFamily="18" charset="0"/>
                <a:cs typeface="Times New Roman" panose="02020603050405020304" pitchFamily="18" charset="0"/>
              </a:rPr>
              <a:t> knowledge management is stifling its ability to adapt quickly. Growth prospects include 5G integration and AI-powered solutions, while dangers include competition and cybersecurity.</a:t>
            </a:r>
          </a:p>
        </p:txBody>
      </p:sp>
      <p:sp>
        <p:nvSpPr>
          <p:cNvPr id="4" name="Slide Number Placeholder 3"/>
          <p:cNvSpPr>
            <a:spLocks noGrp="1"/>
          </p:cNvSpPr>
          <p:nvPr>
            <p:ph type="sldNum" sz="quarter" idx="5"/>
          </p:nvPr>
        </p:nvSpPr>
        <p:spPr/>
        <p:txBody>
          <a:bodyPr/>
          <a:lstStyle/>
          <a:p>
            <a:fld id="{6CB5ECD2-3214-4D79-9167-69E16696A231}" type="slidenum">
              <a:rPr lang="en-US" smtClean="0"/>
              <a:t>5</a:t>
            </a:fld>
            <a:endParaRPr lang="en-US"/>
          </a:p>
        </p:txBody>
      </p:sp>
    </p:spTree>
    <p:extLst>
      <p:ext uri="{BB962C8B-B14F-4D97-AF65-F5344CB8AC3E}">
        <p14:creationId xmlns:p14="http://schemas.microsoft.com/office/powerpoint/2010/main" val="335428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Telecommunications firms can efficiently adapt to change, grab opportunities, and mitigate threats with the help of agile knowledge management systems.</a:t>
            </a:r>
          </a:p>
        </p:txBody>
      </p:sp>
      <p:sp>
        <p:nvSpPr>
          <p:cNvPr id="4" name="Slide Number Placeholder 3"/>
          <p:cNvSpPr>
            <a:spLocks noGrp="1"/>
          </p:cNvSpPr>
          <p:nvPr>
            <p:ph type="sldNum" sz="quarter" idx="5"/>
          </p:nvPr>
        </p:nvSpPr>
        <p:spPr/>
        <p:txBody>
          <a:bodyPr/>
          <a:lstStyle/>
          <a:p>
            <a:fld id="{6CB5ECD2-3214-4D79-9167-69E16696A231}" type="slidenum">
              <a:rPr lang="en-US" smtClean="0"/>
              <a:t>6</a:t>
            </a:fld>
            <a:endParaRPr lang="en-US"/>
          </a:p>
        </p:txBody>
      </p:sp>
    </p:spTree>
    <p:extLst>
      <p:ext uri="{BB962C8B-B14F-4D97-AF65-F5344CB8AC3E}">
        <p14:creationId xmlns:p14="http://schemas.microsoft.com/office/powerpoint/2010/main" val="4262877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British Airways </a:t>
            </a:r>
            <a:r>
              <a:rPr lang="en-US" sz="1800" dirty="0" err="1">
                <a:latin typeface="Times New Roman" panose="02020603050405020304" pitchFamily="18" charset="0"/>
                <a:cs typeface="Times New Roman" panose="02020603050405020304" pitchFamily="18" charset="0"/>
              </a:rPr>
              <a:t>maximises</a:t>
            </a:r>
            <a:r>
              <a:rPr lang="en-US" sz="1800" dirty="0">
                <a:latin typeface="Times New Roman" panose="02020603050405020304" pitchFamily="18" charset="0"/>
                <a:cs typeface="Times New Roman" panose="02020603050405020304" pitchFamily="18" charset="0"/>
              </a:rPr>
              <a:t> productivity and revenues by leveraging data, global access, and partnerships. Outdated technology and staff resistance limit digital growth, but IoT integration and research collaborations present exciting opportunities. Challenges of a considerable nature are posed by market volatility and cyber threats.</a:t>
            </a:r>
          </a:p>
        </p:txBody>
      </p:sp>
      <p:sp>
        <p:nvSpPr>
          <p:cNvPr id="4" name="Slide Number Placeholder 3"/>
          <p:cNvSpPr>
            <a:spLocks noGrp="1"/>
          </p:cNvSpPr>
          <p:nvPr>
            <p:ph type="sldNum" sz="quarter" idx="5"/>
          </p:nvPr>
        </p:nvSpPr>
        <p:spPr/>
        <p:txBody>
          <a:bodyPr/>
          <a:lstStyle/>
          <a:p>
            <a:fld id="{6CB5ECD2-3214-4D79-9167-69E16696A231}" type="slidenum">
              <a:rPr lang="en-US" smtClean="0"/>
              <a:t>7</a:t>
            </a:fld>
            <a:endParaRPr lang="en-US"/>
          </a:p>
        </p:txBody>
      </p:sp>
    </p:spTree>
    <p:extLst>
      <p:ext uri="{BB962C8B-B14F-4D97-AF65-F5344CB8AC3E}">
        <p14:creationId xmlns:p14="http://schemas.microsoft.com/office/powerpoint/2010/main" val="2004551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Calibri" panose="020F0502020204030204" pitchFamily="34" charset="0"/>
              </a:rPr>
              <a:t>In order to prosper despite problems and seize opportunities, airlines must have seamless data integration, technological proficiency, and a culture of digital adaption.</a:t>
            </a:r>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8</a:t>
            </a:fld>
            <a:endParaRPr lang="en-US"/>
          </a:p>
        </p:txBody>
      </p:sp>
    </p:spTree>
    <p:extLst>
      <p:ext uri="{BB962C8B-B14F-4D97-AF65-F5344CB8AC3E}">
        <p14:creationId xmlns:p14="http://schemas.microsoft.com/office/powerpoint/2010/main" val="2137286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Virgin Media and British Airways use knowledge management for competitive advantage, despite their different sectors. Both companies promote knowledge exchange to achieve their goals. British Airways emphasizes traditional customer service, while Virgin Media, a newcomer, emphasizes technology and customer focus. British Airways' knowledge management is decentralized, however Virgin Media's is centralized.</a:t>
            </a:r>
          </a:p>
        </p:txBody>
      </p:sp>
      <p:sp>
        <p:nvSpPr>
          <p:cNvPr id="4" name="Slide Number Placeholder 3"/>
          <p:cNvSpPr>
            <a:spLocks noGrp="1"/>
          </p:cNvSpPr>
          <p:nvPr>
            <p:ph type="sldNum" sz="quarter" idx="5"/>
          </p:nvPr>
        </p:nvSpPr>
        <p:spPr/>
        <p:txBody>
          <a:bodyPr/>
          <a:lstStyle/>
          <a:p>
            <a:fld id="{6CB5ECD2-3214-4D79-9167-69E16696A231}" type="slidenum">
              <a:rPr lang="en-US" smtClean="0"/>
              <a:t>9</a:t>
            </a:fld>
            <a:endParaRPr lang="en-US"/>
          </a:p>
        </p:txBody>
      </p:sp>
    </p:spTree>
    <p:extLst>
      <p:ext uri="{BB962C8B-B14F-4D97-AF65-F5344CB8AC3E}">
        <p14:creationId xmlns:p14="http://schemas.microsoft.com/office/powerpoint/2010/main" val="1729308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By encouraging creativity, gathering knowledge effectively, efficiently organising and retrieving knowledge that has been stored, and using knowledge to make well-informed decisions, Virgin Media and British Airways may improve their knowledge management (KM) strategies. This cycle improves client experiences and promotes ongoing improvement.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10</a:t>
            </a:fld>
            <a:endParaRPr lang="en-US"/>
          </a:p>
        </p:txBody>
      </p:sp>
    </p:spTree>
    <p:extLst>
      <p:ext uri="{BB962C8B-B14F-4D97-AF65-F5344CB8AC3E}">
        <p14:creationId xmlns:p14="http://schemas.microsoft.com/office/powerpoint/2010/main" val="4223597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Both Virgin Media and British Airways use sophisticated IT infrastructure to back up their KM efforts. Tools for collaboration improve data sharing, content management systems guarantee the veracity of published materials, learning management systems facilitate ongoing education, and business intelligence tools extract meaningful information. Knowledge management will fail without these fixes.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CB5ECD2-3214-4D79-9167-69E16696A231}" type="slidenum">
              <a:rPr lang="en-US" smtClean="0"/>
              <a:t>11</a:t>
            </a:fld>
            <a:endParaRPr lang="en-US"/>
          </a:p>
        </p:txBody>
      </p:sp>
    </p:spTree>
    <p:extLst>
      <p:ext uri="{BB962C8B-B14F-4D97-AF65-F5344CB8AC3E}">
        <p14:creationId xmlns:p14="http://schemas.microsoft.com/office/powerpoint/2010/main" val="563844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Calibri" panose="020F0502020204030204" pitchFamily="34" charset="0"/>
              </a:rPr>
              <a:t>The decentralised structure at Virgin Media allows individual departments more freedom in shaping knowledge management, which in turn promotes flexibility. Knowledge asset management at British Airways is governed by a centralised team to maintain uniformity. Employees have expressed satisfaction with both approaches, demonstrating the need to adapt KM practises to the unique culture of each organisation.</a:t>
            </a:r>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12</a:t>
            </a:fld>
            <a:endParaRPr lang="en-US"/>
          </a:p>
        </p:txBody>
      </p:sp>
    </p:spTree>
    <p:extLst>
      <p:ext uri="{BB962C8B-B14F-4D97-AF65-F5344CB8AC3E}">
        <p14:creationId xmlns:p14="http://schemas.microsoft.com/office/powerpoint/2010/main" val="42893347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Calibri" panose="020F0502020204030204" pitchFamily="34" charset="0"/>
              </a:rPr>
              <a:t>Virgin Media and British Airways are dedicated to improving knowledge retrieval, integrating KM with corporate strategy, and optimising KM procedures inside their knowledge management systems. British Airways wants to overcome employee resistance, cut red tape, and incorporate knowledge management into strategy. By encouraging adaptation, investing in thorough training, and integrating KM with CRM and ERP systems, both businesses can accomplish these objectives.</a:t>
            </a:r>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13</a:t>
            </a:fld>
            <a:endParaRPr lang="en-US"/>
          </a:p>
        </p:txBody>
      </p:sp>
    </p:spTree>
    <p:extLst>
      <p:ext uri="{BB962C8B-B14F-4D97-AF65-F5344CB8AC3E}">
        <p14:creationId xmlns:p14="http://schemas.microsoft.com/office/powerpoint/2010/main" val="2637910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PESTLE analysis conducted by Virgin Media emphasizes the importance of combining KM and CRM, responding to shifting regulations, funding cutting-edge R&amp;D, and embracing sustainability. This strategic harmony guarantees resistance to outside influences, adherence to regulations, and long-term growth.</a:t>
            </a:r>
          </a:p>
        </p:txBody>
      </p:sp>
      <p:sp>
        <p:nvSpPr>
          <p:cNvPr id="4" name="Slide Number Placeholder 3"/>
          <p:cNvSpPr>
            <a:spLocks noGrp="1"/>
          </p:cNvSpPr>
          <p:nvPr>
            <p:ph type="sldNum" sz="quarter" idx="5"/>
          </p:nvPr>
        </p:nvSpPr>
        <p:spPr/>
        <p:txBody>
          <a:bodyPr/>
          <a:lstStyle/>
          <a:p>
            <a:fld id="{6CB5ECD2-3214-4D79-9167-69E16696A231}" type="slidenum">
              <a:rPr lang="en-US" smtClean="0"/>
              <a:t>14</a:t>
            </a:fld>
            <a:endParaRPr lang="en-US"/>
          </a:p>
        </p:txBody>
      </p:sp>
    </p:spTree>
    <p:extLst>
      <p:ext uri="{BB962C8B-B14F-4D97-AF65-F5344CB8AC3E}">
        <p14:creationId xmlns:p14="http://schemas.microsoft.com/office/powerpoint/2010/main" val="4229377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keeping up with regulatory changes, investing in fuel-efficient technologies, adjusting to changing travel preferences, embracing digital advancements, adhering to legal frameworks, and putting eco-friendly practices into practice, British Airways can weather external challenges and drive sustainable growth.</a:t>
            </a:r>
          </a:p>
        </p:txBody>
      </p:sp>
      <p:sp>
        <p:nvSpPr>
          <p:cNvPr id="4" name="Slide Number Placeholder 3"/>
          <p:cNvSpPr>
            <a:spLocks noGrp="1"/>
          </p:cNvSpPr>
          <p:nvPr>
            <p:ph type="sldNum" sz="quarter" idx="5"/>
          </p:nvPr>
        </p:nvSpPr>
        <p:spPr/>
        <p:txBody>
          <a:bodyPr/>
          <a:lstStyle/>
          <a:p>
            <a:fld id="{6CB5ECD2-3214-4D79-9167-69E16696A231}" type="slidenum">
              <a:rPr lang="en-US" smtClean="0"/>
              <a:t>15</a:t>
            </a:fld>
            <a:endParaRPr lang="en-US"/>
          </a:p>
        </p:txBody>
      </p:sp>
    </p:spTree>
    <p:extLst>
      <p:ext uri="{BB962C8B-B14F-4D97-AF65-F5344CB8AC3E}">
        <p14:creationId xmlns:p14="http://schemas.microsoft.com/office/powerpoint/2010/main" val="2027981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kern="0" dirty="0">
                <a:effectLst/>
                <a:latin typeface="Times New Roman" panose="02020603050405020304" pitchFamily="18" charset="0"/>
                <a:ea typeface="Calibri" panose="020F0502020204030204" pitchFamily="34" charset="0"/>
              </a:rPr>
              <a:t>Virgin Media and British Airways may improve knowledge management via PESTLE. KM aligned with business goals promotes agility, while AI-driven analytics and automation improve decision-making. Constant learning and collaboration create a knowledgeable workforce. Eco-friendly and regulatory compliance boost KM. The tactics enable organizations overcome obstacles, grasp opportunities, and create resilient knowledge management frameworks that adapt to changing external conditions.</a:t>
            </a:r>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16</a:t>
            </a:fld>
            <a:endParaRPr lang="en-US"/>
          </a:p>
        </p:txBody>
      </p:sp>
    </p:spTree>
    <p:extLst>
      <p:ext uri="{BB962C8B-B14F-4D97-AF65-F5344CB8AC3E}">
        <p14:creationId xmlns:p14="http://schemas.microsoft.com/office/powerpoint/2010/main" val="41234765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The KM strategies of Virgin Media and British Airways need to be in sync with the companies' overarching objectives, open to new technologies, and responsive to market changes. Resilience and long-term success can be fueled by integrating KM and CRM, encouraging innovation, and encouraging continual learning.</a:t>
            </a:r>
          </a:p>
        </p:txBody>
      </p:sp>
      <p:sp>
        <p:nvSpPr>
          <p:cNvPr id="4" name="Slide Number Placeholder 3"/>
          <p:cNvSpPr>
            <a:spLocks noGrp="1"/>
          </p:cNvSpPr>
          <p:nvPr>
            <p:ph type="sldNum" sz="quarter" idx="5"/>
          </p:nvPr>
        </p:nvSpPr>
        <p:spPr/>
        <p:txBody>
          <a:bodyPr/>
          <a:lstStyle/>
          <a:p>
            <a:fld id="{6CB5ECD2-3214-4D79-9167-69E16696A231}" type="slidenum">
              <a:rPr lang="en-US" smtClean="0"/>
              <a:t>17</a:t>
            </a:fld>
            <a:endParaRPr lang="en-US"/>
          </a:p>
        </p:txBody>
      </p:sp>
    </p:spTree>
    <p:extLst>
      <p:ext uri="{BB962C8B-B14F-4D97-AF65-F5344CB8AC3E}">
        <p14:creationId xmlns:p14="http://schemas.microsoft.com/office/powerpoint/2010/main" val="136810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B221-F004-4841-D711-487242C030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8FE5696-96EE-AD24-D350-BC5A94AEEC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200B4E7-82FD-1684-BED5-4ED98156B4DE}"/>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246DA2C1-DC9C-3979-56CB-D81559E66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4C4996-2E4F-48B5-3ED9-988ED31B29F4}"/>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016524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FE08-034A-67DA-053C-FB7E4F6BB7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4C979D-9131-AE54-617F-6536518E13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9CAB3D-3458-05F5-6129-843C8F8872F9}"/>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5F47CF29-AC3E-216E-F0FD-EB1FB2847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5076D0-1FE3-BE8F-C34B-1C2E8B37FAA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46299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CA94-EF04-EEFA-19DF-78882D9EE2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9A1F329-14D7-9116-C7C0-16618E0B52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678C5-6E55-4459-A2FD-394B7229D35D}"/>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415DB2A3-DA6B-AC20-D3DA-2F986BFC6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CC99B-0F69-3DE6-4BD9-2C600F861051}"/>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456789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57079-679A-280E-53FB-F8886C351E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4E2899-4C50-5CB6-4385-37AB737FDB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6F32F7-06A7-2AC9-42A9-3FE1CE321A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C33463-96D1-2D2D-4785-8F6FEA02AFEB}"/>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6" name="Footer Placeholder 5">
            <a:extLst>
              <a:ext uri="{FF2B5EF4-FFF2-40B4-BE49-F238E27FC236}">
                <a16:creationId xmlns:a16="http://schemas.microsoft.com/office/drawing/2014/main" id="{2157F52C-4642-8D38-81B2-2EC91ECC73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2D3C7F-9BFF-F6AA-6C0A-2D0DDD3FDF4F}"/>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060412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10CF-8602-DCEF-6E3D-8CD2F563FD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75F418-715B-2DED-33B5-B5370154B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CB21DC-4E63-8FF4-6D8A-DC16F8BCF0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E9A7BA-BE2B-1F06-8D8C-BFFD8D4A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9B2338-FB52-A61A-36FB-618483649F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84D600-6249-8429-918B-763B9400A73E}"/>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8" name="Footer Placeholder 7">
            <a:extLst>
              <a:ext uri="{FF2B5EF4-FFF2-40B4-BE49-F238E27FC236}">
                <a16:creationId xmlns:a16="http://schemas.microsoft.com/office/drawing/2014/main" id="{863F1E20-4CC7-3D11-BDFB-649290FBC1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156D7E-45EC-560F-9F25-69CF76A4CC9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560832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9FB2-6739-272E-EAB6-68D3687B121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E0F5764-A422-AA65-A3D2-C76E0E491952}"/>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4" name="Footer Placeholder 3">
            <a:extLst>
              <a:ext uri="{FF2B5EF4-FFF2-40B4-BE49-F238E27FC236}">
                <a16:creationId xmlns:a16="http://schemas.microsoft.com/office/drawing/2014/main" id="{50DF5FCF-FDAE-2061-3AD0-0E5705B577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E295D4-653D-0748-FDC1-8CFA7160786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804040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3DAC1-3F19-8EA6-C6CE-526711834124}"/>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3" name="Footer Placeholder 2">
            <a:extLst>
              <a:ext uri="{FF2B5EF4-FFF2-40B4-BE49-F238E27FC236}">
                <a16:creationId xmlns:a16="http://schemas.microsoft.com/office/drawing/2014/main" id="{1D6A8034-E888-12AF-8E6D-B1FC555124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0F96F-939B-9A25-E31B-4E0D01E9A39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64934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66F8-33CA-159E-44F9-24A7B6B90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E963113-15A0-1E73-CEBB-1BC90B2191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E8AB8-B8C3-E863-6F4B-87F01A47A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CBA91-C4FA-E289-1960-6A57BDF8A373}"/>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6" name="Footer Placeholder 5">
            <a:extLst>
              <a:ext uri="{FF2B5EF4-FFF2-40B4-BE49-F238E27FC236}">
                <a16:creationId xmlns:a16="http://schemas.microsoft.com/office/drawing/2014/main" id="{CCB855E9-346B-21BA-DC43-21B77778BB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B3A174-A81D-4ADB-93C1-1BE5BECA23B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178398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11F2-A852-B44F-C605-C929CE92A3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3DCB2-89F3-9168-B57A-467BEC1E0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2D2B05-7132-456D-4C19-B0E62486CC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0AB42-366B-901C-63A1-D38DA28FB8ED}"/>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6" name="Footer Placeholder 5">
            <a:extLst>
              <a:ext uri="{FF2B5EF4-FFF2-40B4-BE49-F238E27FC236}">
                <a16:creationId xmlns:a16="http://schemas.microsoft.com/office/drawing/2014/main" id="{B03C1355-4CF7-E0EA-2ADE-FACCEA86BD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27F8D0-4129-D612-965B-DA11721ECE8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851952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997D-05AB-25B9-E2A7-37F7A600F21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15A840E-D669-3C92-4855-6DF7C22151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7220D8-F990-EAEF-E9D8-195766F923DE}"/>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2182CF2B-87D5-DC34-8831-D9701B715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9CA878-A8C0-4DC7-5F4F-42511F29A74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111018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9C1CCC-260A-0337-E86D-A621AB837D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98D8CE-3E63-15B7-90EC-C2650C4259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F5AA67-FD7C-D4E6-103B-7CC53B67B7F5}"/>
              </a:ext>
            </a:extLst>
          </p:cNvPr>
          <p:cNvSpPr>
            <a:spLocks noGrp="1"/>
          </p:cNvSpPr>
          <p:nvPr>
            <p:ph type="dt" sz="half" idx="10"/>
          </p:nvPr>
        </p:nvSpPr>
        <p:spPr/>
        <p:txBody>
          <a:body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093B38DD-A8FC-EF31-B09C-C664FFE7CF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EF79EB-6C46-4BBD-0B3E-227876B6DB4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32426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377431-329E-8C49-CAE6-BC9DE07BEB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EA8BCC-7860-960D-7B74-8527D0168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C4EFAD-5CF2-F940-9535-8A4928B6AC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DE552F-EE39-43B8-8251-E84912BA027B}" type="datetimeFigureOut">
              <a:rPr lang="en-US" smtClean="0"/>
              <a:t>11/9/2023</a:t>
            </a:fld>
            <a:endParaRPr lang="en-US"/>
          </a:p>
        </p:txBody>
      </p:sp>
      <p:sp>
        <p:nvSpPr>
          <p:cNvPr id="5" name="Footer Placeholder 4">
            <a:extLst>
              <a:ext uri="{FF2B5EF4-FFF2-40B4-BE49-F238E27FC236}">
                <a16:creationId xmlns:a16="http://schemas.microsoft.com/office/drawing/2014/main" id="{CFBD87E3-A2C7-5E38-32B4-3343FEEAC2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70CDC64-0FDA-A176-6EED-3D6E93433E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67D8BE-77C2-4302-98BC-67B31311A29C}" type="slidenum">
              <a:rPr lang="en-US" smtClean="0"/>
              <a:t>‹#›</a:t>
            </a:fld>
            <a:endParaRPr lang="en-US"/>
          </a:p>
        </p:txBody>
      </p:sp>
    </p:spTree>
    <p:extLst>
      <p:ext uri="{BB962C8B-B14F-4D97-AF65-F5344CB8AC3E}">
        <p14:creationId xmlns:p14="http://schemas.microsoft.com/office/powerpoint/2010/main" val="906952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AEBDB8-7747-11B3-818D-75CBA65CC23D}"/>
              </a:ext>
            </a:extLst>
          </p:cNvPr>
          <p:cNvSpPr txBox="1"/>
          <p:nvPr/>
        </p:nvSpPr>
        <p:spPr>
          <a:xfrm>
            <a:off x="5715000" y="1620441"/>
            <a:ext cx="5991225" cy="2308324"/>
          </a:xfrm>
          <a:prstGeom prst="rect">
            <a:avLst/>
          </a:prstGeom>
          <a:noFill/>
        </p:spPr>
        <p:txBody>
          <a:bodyPr wrap="square" rtlCol="0">
            <a:spAutoFit/>
          </a:bodyPr>
          <a:lstStyle/>
          <a:p>
            <a:pPr algn="ct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BMSW5106</a:t>
            </a:r>
          </a:p>
          <a:p>
            <a:pPr algn="ct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Knowledge and Information Management Skills for the Workplace</a:t>
            </a:r>
          </a:p>
        </p:txBody>
      </p:sp>
      <p:cxnSp>
        <p:nvCxnSpPr>
          <p:cNvPr id="7" name="Straight Connector 6">
            <a:extLst>
              <a:ext uri="{FF2B5EF4-FFF2-40B4-BE49-F238E27FC236}">
                <a16:creationId xmlns:a16="http://schemas.microsoft.com/office/drawing/2014/main" id="{301746E6-FDBA-7BFF-F807-74FB825126D7}"/>
              </a:ext>
            </a:extLst>
          </p:cNvPr>
          <p:cNvCxnSpPr/>
          <p:nvPr/>
        </p:nvCxnSpPr>
        <p:spPr>
          <a:xfrm>
            <a:off x="5600700" y="3952875"/>
            <a:ext cx="6105525" cy="0"/>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24A3068-E4A2-AE9D-4636-CE4CC0147BBF}"/>
              </a:ext>
            </a:extLst>
          </p:cNvPr>
          <p:cNvSpPr txBox="1"/>
          <p:nvPr/>
        </p:nvSpPr>
        <p:spPr>
          <a:xfrm>
            <a:off x="6491287" y="4187190"/>
            <a:ext cx="4438650" cy="2123658"/>
          </a:xfrm>
          <a:prstGeom prst="rect">
            <a:avLst/>
          </a:prstGeom>
          <a:noFill/>
        </p:spPr>
        <p:txBody>
          <a:bodyPr wrap="square" lIns="91440" tIns="45720" rIns="91440" bIns="45720" rtlCol="0" anchor="t">
            <a:spAutoFit/>
          </a:bodyPr>
          <a:lstStyle/>
          <a:p>
            <a:pPr algn="ct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Task</a:t>
            </a:r>
            <a:r>
              <a:rPr lang="en-US" sz="3200" b="1" spc="-3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2:</a:t>
            </a:r>
            <a:r>
              <a:rPr lang="en-US" sz="3200" b="1" spc="-2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Presentation</a:t>
            </a: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000" b="1" dirty="0">
                <a:solidFill>
                  <a:schemeClr val="bg1"/>
                </a:solidFill>
                <a:effectLst>
                  <a:outerShdw blurRad="38100" dist="38100" dir="2700000" algn="tl">
                    <a:srgbClr val="000000">
                      <a:alpha val="43137"/>
                    </a:srgbClr>
                  </a:outerShdw>
                </a:effectLst>
                <a:latin typeface="Times New Roman"/>
                <a:cs typeface="Times New Roman"/>
              </a:rPr>
              <a:t>Student Name: Simona </a:t>
            </a:r>
            <a:r>
              <a:rPr lang="en-US" sz="2000" b="1" dirty="0" err="1">
                <a:solidFill>
                  <a:schemeClr val="bg1"/>
                </a:solidFill>
                <a:effectLst>
                  <a:outerShdw blurRad="38100" dist="38100" dir="2700000" algn="tl">
                    <a:srgbClr val="000000">
                      <a:alpha val="43137"/>
                    </a:srgbClr>
                  </a:outerShdw>
                </a:effectLst>
                <a:latin typeface="Times New Roman"/>
                <a:cs typeface="Times New Roman"/>
              </a:rPr>
              <a:t>Pacuraru</a:t>
            </a:r>
            <a:endParaRPr lang="en-US" sz="2000" b="1" dirty="0" err="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000" b="1" dirty="0">
                <a:solidFill>
                  <a:schemeClr val="bg1"/>
                </a:solidFill>
                <a:effectLst>
                  <a:outerShdw blurRad="38100" dist="38100" dir="2700000" algn="tl">
                    <a:srgbClr val="000000">
                      <a:alpha val="43137"/>
                    </a:srgbClr>
                  </a:outerShdw>
                </a:effectLst>
                <a:latin typeface="Times New Roman"/>
                <a:cs typeface="Times New Roman"/>
              </a:rPr>
              <a:t>Student ID: 2126931</a:t>
            </a:r>
            <a:endPar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07133D2D-7BEC-5CAA-9C20-C05F8CE338E7}"/>
              </a:ext>
            </a:extLst>
          </p:cNvPr>
          <p:cNvGrpSpPr/>
          <p:nvPr/>
        </p:nvGrpSpPr>
        <p:grpSpPr>
          <a:xfrm>
            <a:off x="645160" y="618809"/>
            <a:ext cx="3981645" cy="5781991"/>
            <a:chOff x="645160" y="618809"/>
            <a:chExt cx="3981645" cy="5781991"/>
          </a:xfrm>
        </p:grpSpPr>
        <p:pic>
          <p:nvPicPr>
            <p:cNvPr id="1026" name="Picture 2" descr="Virgin Media - Wikipedia">
              <a:extLst>
                <a:ext uri="{FF2B5EF4-FFF2-40B4-BE49-F238E27FC236}">
                  <a16:creationId xmlns:a16="http://schemas.microsoft.com/office/drawing/2014/main" id="{3FF7FFCF-2277-B88A-B9AC-D74828452B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160" y="618809"/>
              <a:ext cx="3975950" cy="27035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British Airways - YouTube">
              <a:extLst>
                <a:ext uri="{FF2B5EF4-FFF2-40B4-BE49-F238E27FC236}">
                  <a16:creationId xmlns:a16="http://schemas.microsoft.com/office/drawing/2014/main" id="{A74C4DCD-88A9-9DB4-ECC9-140C18E727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5161" y="3535680"/>
              <a:ext cx="3981644" cy="28651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3577465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1910080" y="34544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Table of Contents</a:t>
            </a:r>
          </a:p>
        </p:txBody>
      </p:sp>
      <p:sp>
        <p:nvSpPr>
          <p:cNvPr id="3" name="Rectangle 2">
            <a:extLst>
              <a:ext uri="{FF2B5EF4-FFF2-40B4-BE49-F238E27FC236}">
                <a16:creationId xmlns:a16="http://schemas.microsoft.com/office/drawing/2014/main" id="{A568DE7C-99DE-5D3B-C92D-6006C0AA6A1E}"/>
              </a:ext>
            </a:extLst>
          </p:cNvPr>
          <p:cNvSpPr/>
          <p:nvPr/>
        </p:nvSpPr>
        <p:spPr>
          <a:xfrm>
            <a:off x="1168400" y="1656080"/>
            <a:ext cx="10017760" cy="485648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marR="0" indent="-285750">
              <a:lnSpc>
                <a:spcPct val="150000"/>
              </a:lnSpc>
              <a:spcBef>
                <a:spcPts val="0"/>
              </a:spcBef>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a:t>
            </a:r>
          </a:p>
          <a:p>
            <a:pPr marL="285750" marR="0" indent="-285750">
              <a:lnSpc>
                <a:spcPct val="150000"/>
              </a:lnSpc>
              <a:spcBef>
                <a:spcPts val="0"/>
              </a:spcBef>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Background of the Organizations</a:t>
            </a:r>
          </a:p>
          <a:p>
            <a:pPr marL="285750" marR="0" indent="-285750">
              <a:lnSpc>
                <a:spcPct val="150000"/>
              </a:lnSpc>
              <a:spcBef>
                <a:spcPts val="0"/>
              </a:spcBef>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TOWS Analysis and Key Findings</a:t>
            </a:r>
          </a:p>
          <a:p>
            <a:pPr marL="285750" indent="-285750">
              <a:lnSpc>
                <a:spcPct val="150000"/>
              </a:lnSpc>
              <a:spcAft>
                <a:spcPts val="800"/>
              </a:spcAft>
              <a:buFont typeface="Arial" panose="020B0604020202020204" pitchFamily="34" charset="0"/>
              <a:buChar char="•"/>
            </a:pPr>
            <a:r>
              <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and British Airways: Similarities and Differences</a:t>
            </a:r>
          </a:p>
          <a:p>
            <a:pPr marL="285750" indent="-285750">
              <a:lnSpc>
                <a:spcPct val="150000"/>
              </a:lnSpc>
              <a:spcAft>
                <a:spcPts val="800"/>
              </a:spcAft>
              <a:buFont typeface="Arial" panose="020B0604020202020204" pitchFamily="34" charset="0"/>
              <a:buChar char="•"/>
            </a:pPr>
            <a:r>
              <a:rPr lang="en-US" sz="1400" b="1" i="0" dirty="0">
                <a:solidFill>
                  <a:srgbClr val="252525"/>
                </a:solidFill>
                <a:effectLst/>
                <a:latin typeface="Times New Roman" panose="02020603050405020304" pitchFamily="18" charset="0"/>
                <a:cs typeface="Times New Roman" panose="02020603050405020304" pitchFamily="18" charset="0"/>
              </a:rPr>
              <a:t>Knowledge Management Value Chain</a:t>
            </a:r>
          </a:p>
          <a:p>
            <a:pPr marL="285750" indent="-285750">
              <a:lnSpc>
                <a:spcPct val="150000"/>
              </a:lnSpc>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Information Technology for Knowledge Management </a:t>
            </a:r>
            <a:endPar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US" sz="1400" b="1" i="0" dirty="0">
                <a:solidFill>
                  <a:srgbClr val="252525"/>
                </a:solidFill>
                <a:effectLst/>
                <a:latin typeface="Times New Roman" panose="02020603050405020304" pitchFamily="18" charset="0"/>
                <a:cs typeface="Times New Roman" panose="02020603050405020304" pitchFamily="18" charset="0"/>
              </a:rPr>
              <a:t>Knowledge Management System Implementation </a:t>
            </a:r>
            <a:endParaRPr lang="en-US" sz="1400" b="1" dirty="0">
              <a:solidFill>
                <a:schemeClr val="accent1">
                  <a:lumMod val="50000"/>
                </a:schemeClr>
              </a:solidFill>
              <a:latin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Areas for Improvement </a:t>
            </a:r>
            <a:endPar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PESTLE Analysis of Virgin Media</a:t>
            </a:r>
            <a:endPar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PESTLE Analysis of British Airways</a:t>
            </a:r>
          </a:p>
          <a:p>
            <a:pPr marL="285750" indent="-285750">
              <a:lnSpc>
                <a:spcPct val="150000"/>
              </a:lnSpc>
              <a:spcAft>
                <a:spcPts val="800"/>
              </a:spcAft>
              <a:buFont typeface="Arial" panose="020B0604020202020204" pitchFamily="34" charset="0"/>
              <a:buChar char="•"/>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Ideas for Improving Knowledge Management </a:t>
            </a:r>
            <a:endPar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82934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Rectangle 2">
            <a:extLst>
              <a:ext uri="{FF2B5EF4-FFF2-40B4-BE49-F238E27FC236}">
                <a16:creationId xmlns:a16="http://schemas.microsoft.com/office/drawing/2014/main" id="{AA74DAC0-7C64-D461-4A77-85104382461D}"/>
              </a:ext>
            </a:extLst>
          </p:cNvPr>
          <p:cNvSpPr/>
          <p:nvPr/>
        </p:nvSpPr>
        <p:spPr>
          <a:xfrm>
            <a:off x="1076960" y="1991360"/>
            <a:ext cx="10119360" cy="44907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and British Airways, established leaders in the telecommunications and aviation industries, respectively, serve as exemplary case studies for understanding the significance of knowledge management in contemporary corporate environments</a:t>
            </a:r>
            <a:r>
              <a:rPr lang="en-GB" sz="24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(Virginmedia.com, 2023)</a:t>
            </a: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 today's competitive landscape, where innovation and adaptability are paramount, effective knowledge management strategies empower businesses to stay ahead. This presentation provides a concise exploration of how these industry giants utilize knowledge management to maintain their edge. </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866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Background of the Organizations</a:t>
            </a:r>
          </a:p>
        </p:txBody>
      </p:sp>
      <p:sp>
        <p:nvSpPr>
          <p:cNvPr id="3" name="Rectangle 2">
            <a:extLst>
              <a:ext uri="{FF2B5EF4-FFF2-40B4-BE49-F238E27FC236}">
                <a16:creationId xmlns:a16="http://schemas.microsoft.com/office/drawing/2014/main" id="{A568DE7C-99DE-5D3B-C92D-6006C0AA6A1E}"/>
              </a:ext>
            </a:extLst>
          </p:cNvPr>
          <p:cNvSpPr/>
          <p:nvPr/>
        </p:nvSpPr>
        <p:spPr>
          <a:xfrm>
            <a:off x="528320" y="2367280"/>
            <a:ext cx="7305040" cy="402336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founded in 2006, has emerged as a leading provider of mobile, television, and internet services in the UK. With a customer-centric approach, it serves a diverse residential and business clientele, holding a significant share in the UK broadband market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(Britishairways.com, 2023)</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the other hand, British Airways, established in 1974, is a renowned global airline with a broad spectrum of services, flying to over 170 destinations worldwide. Its extensive global reach and strategic alliances position it as a leader in the full-service airline industry.</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British Airways fined almost £1 million by the US government over Covid  refunds | ITV News">
            <a:extLst>
              <a:ext uri="{FF2B5EF4-FFF2-40B4-BE49-F238E27FC236}">
                <a16:creationId xmlns:a16="http://schemas.microsoft.com/office/drawing/2014/main" id="{884EF5FE-415D-C60D-F424-3BECFF453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8199">
            <a:off x="8250320" y="4054377"/>
            <a:ext cx="2998215" cy="19793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2" name="Picture 4" descr="My Virgin Media - Apps on Google Play">
            <a:extLst>
              <a:ext uri="{FF2B5EF4-FFF2-40B4-BE49-F238E27FC236}">
                <a16:creationId xmlns:a16="http://schemas.microsoft.com/office/drawing/2014/main" id="{F580BF3C-13BC-19E8-52B0-C6F1BC37A6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720983">
            <a:off x="8633213" y="1880234"/>
            <a:ext cx="3188564" cy="19069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7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latin typeface="Times New Roman" panose="02020603050405020304" pitchFamily="18" charset="0"/>
                <a:cs typeface="Times New Roman" panose="02020603050405020304" pitchFamily="18" charset="0"/>
              </a:rPr>
              <a:t>TOWS Analysis and Key Findings</a:t>
            </a:r>
          </a:p>
        </p:txBody>
      </p:sp>
      <p:sp>
        <p:nvSpPr>
          <p:cNvPr id="3" name="Rectangle 2">
            <a:extLst>
              <a:ext uri="{FF2B5EF4-FFF2-40B4-BE49-F238E27FC236}">
                <a16:creationId xmlns:a16="http://schemas.microsoft.com/office/drawing/2014/main" id="{A568DE7C-99DE-5D3B-C92D-6006C0AA6A1E}"/>
              </a:ext>
            </a:extLst>
          </p:cNvPr>
          <p:cNvSpPr/>
          <p:nvPr/>
        </p:nvSpPr>
        <p:spPr>
          <a:xfrm>
            <a:off x="701040" y="2697480"/>
            <a:ext cx="6471920" cy="3906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Media's TOWS analysis reveals its strengths lie in customer-centric approaches and personalized services, leveraging data integration with platforms like Netflix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(Maranga, 2019)</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However, centralized knowledge management slows market responses, highlighting weaknesses. Opportunities arise through 5G integration for real-time data, AI-driven customer assistance, while threats include market competition and cybersecurity challenges. </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F221ABF-BF4D-BDEC-85FB-1A8566917CE0}"/>
              </a:ext>
            </a:extLst>
          </p:cNvPr>
          <p:cNvSpPr txBox="1"/>
          <p:nvPr/>
        </p:nvSpPr>
        <p:spPr>
          <a:xfrm>
            <a:off x="1940560" y="2011660"/>
            <a:ext cx="3606800" cy="523220"/>
          </a:xfrm>
          <a:prstGeom prst="rect">
            <a:avLst/>
          </a:prstGeom>
          <a:solidFill>
            <a:schemeClr val="accent4">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Virgin Media</a:t>
            </a:r>
          </a:p>
        </p:txBody>
      </p:sp>
      <p:pic>
        <p:nvPicPr>
          <p:cNvPr id="3074" name="Picture 2">
            <a:extLst>
              <a:ext uri="{FF2B5EF4-FFF2-40B4-BE49-F238E27FC236}">
                <a16:creationId xmlns:a16="http://schemas.microsoft.com/office/drawing/2014/main" id="{A16ED8E8-E0F6-2710-5980-21BC639758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8535" y="2875280"/>
            <a:ext cx="4721691" cy="3238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8C4137-991F-A478-55DF-DA9A183ADB1C}"/>
              </a:ext>
            </a:extLst>
          </p:cNvPr>
          <p:cNvSpPr txBox="1"/>
          <p:nvPr/>
        </p:nvSpPr>
        <p:spPr>
          <a:xfrm>
            <a:off x="8371840" y="6370320"/>
            <a:ext cx="3119120"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Figure: TOWS Matrix.</a:t>
            </a:r>
          </a:p>
        </p:txBody>
      </p:sp>
    </p:spTree>
    <p:extLst>
      <p:ext uri="{BB962C8B-B14F-4D97-AF65-F5344CB8AC3E}">
        <p14:creationId xmlns:p14="http://schemas.microsoft.com/office/powerpoint/2010/main" val="3989115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b="1">
                <a:solidFill>
                  <a:schemeClr val="tx1"/>
                </a:solidFill>
                <a:latin typeface="Times New Roman" panose="02020603050405020304" pitchFamily="18" charset="0"/>
                <a:cs typeface="Times New Roman" panose="02020603050405020304" pitchFamily="18" charset="0"/>
              </a:rPr>
              <a:t>TOWS Analysis and Key Findings</a:t>
            </a:r>
            <a:endParaRPr lang="en-US" sz="3200" b="1"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2722879" y="3429000"/>
            <a:ext cx="8004593" cy="26289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Key Findings</a:t>
            </a:r>
            <a:endParaRPr lang="en-US"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Key findings indicate a need for agile knowledge management systems to enhance responsiveness, capitalize on opportunities, and mitigate potential threats in the ever-evolving telecommunications sector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Kieso</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2020)</a:t>
            </a: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A28937C-3093-07DD-A8E5-B585A7C65A59}"/>
              </a:ext>
            </a:extLst>
          </p:cNvPr>
          <p:cNvSpPr txBox="1"/>
          <p:nvPr/>
        </p:nvSpPr>
        <p:spPr>
          <a:xfrm>
            <a:off x="4185920" y="2407900"/>
            <a:ext cx="3606800" cy="523220"/>
          </a:xfrm>
          <a:prstGeom prst="rect">
            <a:avLst/>
          </a:prstGeom>
          <a:solidFill>
            <a:schemeClr val="accent4">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Virgin Media</a:t>
            </a:r>
          </a:p>
        </p:txBody>
      </p:sp>
    </p:spTree>
    <p:extLst>
      <p:ext uri="{BB962C8B-B14F-4D97-AF65-F5344CB8AC3E}">
        <p14:creationId xmlns:p14="http://schemas.microsoft.com/office/powerpoint/2010/main" val="951333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solidFill>
                  <a:schemeClr val="tx1"/>
                </a:solidFill>
                <a:latin typeface="Times New Roman" panose="02020603050405020304" pitchFamily="18" charset="0"/>
                <a:cs typeface="Times New Roman" panose="02020603050405020304" pitchFamily="18" charset="0"/>
              </a:rPr>
              <a:t>TOWS Analysis and Key Findings</a:t>
            </a:r>
          </a:p>
        </p:txBody>
      </p:sp>
      <p:sp>
        <p:nvSpPr>
          <p:cNvPr id="3" name="Rectangle 2">
            <a:extLst>
              <a:ext uri="{FF2B5EF4-FFF2-40B4-BE49-F238E27FC236}">
                <a16:creationId xmlns:a16="http://schemas.microsoft.com/office/drawing/2014/main" id="{A568DE7C-99DE-5D3B-C92D-6006C0AA6A1E}"/>
              </a:ext>
            </a:extLst>
          </p:cNvPr>
          <p:cNvSpPr/>
          <p:nvPr/>
        </p:nvSpPr>
        <p:spPr>
          <a:xfrm>
            <a:off x="670560" y="2626360"/>
            <a:ext cx="6471920" cy="3906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British Airways' TOWS analysis illustrates its strengths in predictive analytics, global presence, and alliance affiliations, enhancing operational efficiency and revenue. However, outdated technologies impede data integration, and employee resistance hampers digital transitions, constituting weaknesses. Opportunities arise through IoT integration for real-time monitoring and collaboration with aviation research institutions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Dessler</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2016)</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Threats include market uncertainties and rising cyber threats. </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2945BF6-05A2-B6E9-0582-E66E43D41DB2}"/>
              </a:ext>
            </a:extLst>
          </p:cNvPr>
          <p:cNvSpPr txBox="1"/>
          <p:nvPr/>
        </p:nvSpPr>
        <p:spPr>
          <a:xfrm>
            <a:off x="2103120" y="1889770"/>
            <a:ext cx="3606800" cy="523220"/>
          </a:xfrm>
          <a:prstGeom prst="rect">
            <a:avLst/>
          </a:prstGeom>
          <a:solidFill>
            <a:schemeClr val="accent4">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British Airways</a:t>
            </a:r>
          </a:p>
        </p:txBody>
      </p:sp>
      <p:pic>
        <p:nvPicPr>
          <p:cNvPr id="5" name="Picture 2">
            <a:extLst>
              <a:ext uri="{FF2B5EF4-FFF2-40B4-BE49-F238E27FC236}">
                <a16:creationId xmlns:a16="http://schemas.microsoft.com/office/drawing/2014/main" id="{D7C93052-BB92-0A40-4B7F-925DF439AC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853680" y="2626360"/>
            <a:ext cx="3860800" cy="354201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949C9F0-BCF6-DAAA-3F5D-A2C1F0480921}"/>
              </a:ext>
            </a:extLst>
          </p:cNvPr>
          <p:cNvSpPr txBox="1"/>
          <p:nvPr/>
        </p:nvSpPr>
        <p:spPr>
          <a:xfrm>
            <a:off x="8595360" y="6348214"/>
            <a:ext cx="3119120"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Figure: TOWS Matrix.</a:t>
            </a:r>
          </a:p>
        </p:txBody>
      </p:sp>
    </p:spTree>
    <p:extLst>
      <p:ext uri="{BB962C8B-B14F-4D97-AF65-F5344CB8AC3E}">
        <p14:creationId xmlns:p14="http://schemas.microsoft.com/office/powerpoint/2010/main" val="2311065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solidFill>
                  <a:schemeClr val="tx1"/>
                </a:solidFill>
                <a:latin typeface="Times New Roman" panose="02020603050405020304" pitchFamily="18" charset="0"/>
                <a:cs typeface="Times New Roman" panose="02020603050405020304" pitchFamily="18" charset="0"/>
              </a:rPr>
              <a:t>TOWS Analysis and Key Findings</a:t>
            </a:r>
          </a:p>
        </p:txBody>
      </p:sp>
      <p:sp>
        <p:nvSpPr>
          <p:cNvPr id="3" name="Rectangle 2">
            <a:extLst>
              <a:ext uri="{FF2B5EF4-FFF2-40B4-BE49-F238E27FC236}">
                <a16:creationId xmlns:a16="http://schemas.microsoft.com/office/drawing/2014/main" id="{A568DE7C-99DE-5D3B-C92D-6006C0AA6A1E}"/>
              </a:ext>
            </a:extLst>
          </p:cNvPr>
          <p:cNvSpPr/>
          <p:nvPr/>
        </p:nvSpPr>
        <p:spPr>
          <a:xfrm>
            <a:off x="2860039" y="3342620"/>
            <a:ext cx="8190819" cy="298706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Key Findings</a:t>
            </a:r>
            <a:endParaRPr lang="en-US"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Key takeaways emphasize the need for seamless data integration, overcoming technological barriers, and fostering a culture of digital adaptation to harness opportunities and mitigate potential threats in the airline industry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(Harrison, 2020)</a:t>
            </a: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31F66F0-5E8E-66B7-5D61-AA23D972D97E}"/>
              </a:ext>
            </a:extLst>
          </p:cNvPr>
          <p:cNvSpPr txBox="1"/>
          <p:nvPr/>
        </p:nvSpPr>
        <p:spPr>
          <a:xfrm>
            <a:off x="4292600" y="2245370"/>
            <a:ext cx="3606800" cy="523220"/>
          </a:xfrm>
          <a:prstGeom prst="rect">
            <a:avLst/>
          </a:prstGeom>
          <a:solidFill>
            <a:schemeClr val="accent4">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British Airways</a:t>
            </a:r>
          </a:p>
        </p:txBody>
      </p:sp>
    </p:spTree>
    <p:extLst>
      <p:ext uri="{BB962C8B-B14F-4D97-AF65-F5344CB8AC3E}">
        <p14:creationId xmlns:p14="http://schemas.microsoft.com/office/powerpoint/2010/main" val="2981689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55472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3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and British Airways: Similarities and Differences</a:t>
            </a:r>
          </a:p>
        </p:txBody>
      </p:sp>
      <p:sp>
        <p:nvSpPr>
          <p:cNvPr id="3" name="Rectangle 2">
            <a:extLst>
              <a:ext uri="{FF2B5EF4-FFF2-40B4-BE49-F238E27FC236}">
                <a16:creationId xmlns:a16="http://schemas.microsoft.com/office/drawing/2014/main" id="{A568DE7C-99DE-5D3B-C92D-6006C0AA6A1E}"/>
              </a:ext>
            </a:extLst>
          </p:cNvPr>
          <p:cNvSpPr/>
          <p:nvPr/>
        </p:nvSpPr>
        <p:spPr>
          <a:xfrm>
            <a:off x="1315720" y="2087880"/>
            <a:ext cx="9560560" cy="44653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Despite their different industries, Virgin Media and British Airways have comparable and different knowledge management strategies. Both companies understand the importance of knowledge management in staying ahead. Like organizational goals, they value knowledge growth and exchange</a:t>
            </a:r>
            <a:r>
              <a:rPr lang="en-GB" sz="24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(Flanagan &amp; </a:t>
            </a:r>
            <a:r>
              <a:rPr lang="en-GB" sz="24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Werrbach</a:t>
            </a:r>
            <a:r>
              <a:rPr lang="en-GB" sz="24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2019)</a:t>
            </a:r>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British Airways emphasizes conventional customer service, while Virgin Media, a younger company, emphasizes technology and client-centricity. Virgin Media has a more centralized knowledge management organization than British Airways.</a:t>
            </a:r>
          </a:p>
        </p:txBody>
      </p:sp>
    </p:spTree>
    <p:extLst>
      <p:ext uri="{BB962C8B-B14F-4D97-AF65-F5344CB8AC3E}">
        <p14:creationId xmlns:p14="http://schemas.microsoft.com/office/powerpoint/2010/main" val="1048110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3200" b="1" i="0" dirty="0">
                <a:solidFill>
                  <a:srgbClr val="252525"/>
                </a:solidFill>
                <a:effectLst/>
                <a:latin typeface="Times New Roman" panose="02020603050405020304" pitchFamily="18" charset="0"/>
                <a:cs typeface="Times New Roman" panose="02020603050405020304" pitchFamily="18" charset="0"/>
              </a:rPr>
              <a:t>Knowledge Management Value Chain</a:t>
            </a:r>
            <a:endParaRPr lang="en-US" sz="3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574040" y="1889760"/>
            <a:ext cx="6426200" cy="47752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Knowledge Management (KM) Value Chain is essential for assessing Virgin Media and British Airways' plans. Innovative ideas are fostered during knowledge generation, followed by efficient knowledge capture. The stored knowledge is organized and accessible for quick access</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Hilger</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&amp; Wahl, 2022)</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final phase entails using this information to decision-making and problem-solving. Both companies' KM value chain implementation must promote continuous innovation, seamless data capture, knowledge repository organization, easy retrieval, and actionable insights to enable strategic decision-making and improved customer experiences.</a:t>
            </a:r>
          </a:p>
        </p:txBody>
      </p:sp>
      <p:pic>
        <p:nvPicPr>
          <p:cNvPr id="5122" name="Picture 2" descr="Knowledge Management Value Chain model - Toolshero">
            <a:extLst>
              <a:ext uri="{FF2B5EF4-FFF2-40B4-BE49-F238E27FC236}">
                <a16:creationId xmlns:a16="http://schemas.microsoft.com/office/drawing/2014/main" id="{F60A7E1A-83DA-7678-4AC1-C37B9FC855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275872" y="2011680"/>
            <a:ext cx="4763728" cy="30886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B789B2A2-3C41-665E-9706-9217F3DF628A}"/>
              </a:ext>
            </a:extLst>
          </p:cNvPr>
          <p:cNvSpPr txBox="1"/>
          <p:nvPr/>
        </p:nvSpPr>
        <p:spPr>
          <a:xfrm>
            <a:off x="8219440" y="6055360"/>
            <a:ext cx="36576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a:t>
            </a:r>
            <a:r>
              <a:rPr lang="en-US" sz="1800" b="1" i="0" dirty="0">
                <a:solidFill>
                  <a:srgbClr val="252525"/>
                </a:solidFill>
                <a:effectLst/>
                <a:latin typeface="Times New Roman" panose="02020603050405020304" pitchFamily="18" charset="0"/>
                <a:cs typeface="Times New Roman" panose="02020603050405020304" pitchFamily="18" charset="0"/>
              </a:rPr>
              <a:t>Knowledge Management Value Chain</a:t>
            </a:r>
            <a:endPar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647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Information Technology for Knowledge Management </a:t>
            </a:r>
            <a:endParaRPr lang="en-US"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518160" y="2148840"/>
            <a:ext cx="10982960" cy="43434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Robust IT systems are essential for Knowledge Management (KM) to function effectively. Collaboration technologies improve information exchange by facilitating smooth teamwork. By streamlining the process of creating, revising, and publishing content, content management systems (CMS) guarantee the accuracy of knowledge. Learning Management Systems (LMS) facilitate ongoing training for staff members, creating an informed labor force. Business intelligence (BI) tools also make it possible to analyze data and derive insightful information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(Nazim &amp; Mukherjee, 2016)</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These IT solutions are essential for guaranteeing the accuracy, accessibility, and strategic application of knowledge. Virgin Media and British Airways make use of these platforms, highlighting how crucial they are to growing organizational knowledge, encouraging creativity, and preserving a competitive advantage.</a:t>
            </a:r>
          </a:p>
        </p:txBody>
      </p:sp>
    </p:spTree>
    <p:extLst>
      <p:ext uri="{BB962C8B-B14F-4D97-AF65-F5344CB8AC3E}">
        <p14:creationId xmlns:p14="http://schemas.microsoft.com/office/powerpoint/2010/main" val="2280804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3200" b="1" i="0" dirty="0">
                <a:solidFill>
                  <a:srgbClr val="252525"/>
                </a:solidFill>
                <a:effectLst/>
                <a:latin typeface="Times New Roman" panose="02020603050405020304" pitchFamily="18" charset="0"/>
                <a:cs typeface="Times New Roman" panose="02020603050405020304" pitchFamily="18" charset="0"/>
              </a:rPr>
              <a:t>Knowledge Management System Implementation </a:t>
            </a:r>
            <a:endParaRPr lang="en-US" sz="3200" b="1"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6360160" cy="4033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Media's decentralized strategy lets divisions control own knowledge bases, enabling adaptability. British Airways has a centralized KM team that manages its knowledge assets. Positive employee feedback indicates acceptability and efficacy for both methods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(Al-</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Busaidi</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2017)</a:t>
            </a: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Virgin Media employees like the flexibility of knowledge management, while British Airways employees like a centralized system. Understanding these implementation tactics and their effects on employee satisfaction is crucial to assessing knowledge management programmed in both firms.</a:t>
            </a:r>
          </a:p>
        </p:txBody>
      </p:sp>
      <p:pic>
        <p:nvPicPr>
          <p:cNvPr id="5" name="Picture 4">
            <a:extLst>
              <a:ext uri="{FF2B5EF4-FFF2-40B4-BE49-F238E27FC236}">
                <a16:creationId xmlns:a16="http://schemas.microsoft.com/office/drawing/2014/main" id="{72A35361-EB92-5E99-ACCC-10B8DE42C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6290" y="2113280"/>
            <a:ext cx="5600700" cy="4048125"/>
          </a:xfrm>
          <a:prstGeom prst="rect">
            <a:avLst/>
          </a:prstGeom>
        </p:spPr>
      </p:pic>
    </p:spTree>
    <p:extLst>
      <p:ext uri="{BB962C8B-B14F-4D97-AF65-F5344CB8AC3E}">
        <p14:creationId xmlns:p14="http://schemas.microsoft.com/office/powerpoint/2010/main" val="373909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Areas for Improvement </a:t>
            </a:r>
            <a:endParaRPr lang="en-US"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A74DAC0-7C64-D461-4A77-85104382461D}"/>
              </a:ext>
            </a:extLst>
          </p:cNvPr>
          <p:cNvSpPr/>
          <p:nvPr/>
        </p:nvSpPr>
        <p:spPr>
          <a:xfrm>
            <a:off x="838200" y="2062480"/>
            <a:ext cx="613664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and British Airways recognised knowledge management system improvements. Virgin Media wants to improve knowledge retrieval, link knowledge management to business strategy, and unify knowledge management. British Airways wants to integrate knowledge management into strategy, reduce bureaucracy, and overcome employee resistance to change. Integrating KM with CRM and ERP systems, encouraging adaptation, and investing in extensive training are strategies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Muthaiyah</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2014)</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Both firms need these activities to improve knowledge management and flourish.</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57285431-3628-056D-DC76-4C05702E14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6160" y="2062480"/>
            <a:ext cx="4368800" cy="4368800"/>
          </a:xfrm>
          <a:prstGeom prst="rect">
            <a:avLst/>
          </a:prstGeom>
        </p:spPr>
      </p:pic>
    </p:spTree>
    <p:extLst>
      <p:ext uri="{BB962C8B-B14F-4D97-AF65-F5344CB8AC3E}">
        <p14:creationId xmlns:p14="http://schemas.microsoft.com/office/powerpoint/2010/main" val="1578191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PESTLE Analysis of Virgin Media</a:t>
            </a:r>
            <a:endParaRPr lang="en-US"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A74DAC0-7C64-D461-4A77-85104382461D}"/>
              </a:ext>
            </a:extLst>
          </p:cNvPr>
          <p:cNvSpPr/>
          <p:nvPr/>
        </p:nvSpPr>
        <p:spPr>
          <a:xfrm>
            <a:off x="822960" y="2113280"/>
            <a:ext cx="6746240" cy="42164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thorough PESTLE analysis reveals the political impact of telecommunications regulations, economic factors like consumer spending and interest rates, social trends shaping product development, technological advancements like 5G integration, legal factors like data protection laws, and environmental concerns affecting sustainability. This report suggests combining KM systems with CRM, reacting to regulatory changes, investing in creative service research &amp; development, and going green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(Madsen &amp; </a:t>
            </a:r>
            <a:r>
              <a:rPr lang="en-GB" sz="18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Grønseth</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2022)</a:t>
            </a: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Virgin Media aligns with external elements to provide resilience, compliance, and sustainable growth in the ever-changing business context.</a:t>
            </a:r>
          </a:p>
        </p:txBody>
      </p:sp>
      <p:pic>
        <p:nvPicPr>
          <p:cNvPr id="5" name="Picture 4">
            <a:extLst>
              <a:ext uri="{FF2B5EF4-FFF2-40B4-BE49-F238E27FC236}">
                <a16:creationId xmlns:a16="http://schemas.microsoft.com/office/drawing/2014/main" id="{A49F2103-F0FD-B60B-3DE9-9CF814FFC2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5280" y="1717040"/>
            <a:ext cx="4099560" cy="4424680"/>
          </a:xfrm>
          <a:prstGeom prst="rect">
            <a:avLst/>
          </a:prstGeom>
        </p:spPr>
      </p:pic>
      <p:sp>
        <p:nvSpPr>
          <p:cNvPr id="6" name="TextBox 5">
            <a:extLst>
              <a:ext uri="{FF2B5EF4-FFF2-40B4-BE49-F238E27FC236}">
                <a16:creationId xmlns:a16="http://schemas.microsoft.com/office/drawing/2014/main" id="{D8E7007F-E3B0-7677-863F-E6D357F68EE0}"/>
              </a:ext>
            </a:extLst>
          </p:cNvPr>
          <p:cNvSpPr txBox="1"/>
          <p:nvPr/>
        </p:nvSpPr>
        <p:spPr>
          <a:xfrm>
            <a:off x="8453120" y="6226294"/>
            <a:ext cx="3373120" cy="369332"/>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PESTLE Analysis.</a:t>
            </a:r>
          </a:p>
        </p:txBody>
      </p:sp>
    </p:spTree>
    <p:extLst>
      <p:ext uri="{BB962C8B-B14F-4D97-AF65-F5344CB8AC3E}">
        <p14:creationId xmlns:p14="http://schemas.microsoft.com/office/powerpoint/2010/main" val="1820672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PESTLE Analysis of British Airways </a:t>
            </a:r>
            <a:endParaRPr lang="en-US"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1011936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Political effects include aviation regulations; economic factors include fuel price fluctuations; social trends influence travel preferences; technological advancements in aviation technologies; legal considerations include aviation safety laws; and environmental concerns impact operating costs are all revealed by the PESTLE analysis conducted for British Airways</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(Hamilton &amp; Webster, 2018)</a:t>
            </a: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It is advised to keep abreast of regulatory developments, make investments in fuel-efficient technologies, accommodate changing traveler tastes, adopt digital advances, adhere to legal standards, and put eco-friendly practices into effect. British Airways can effectively handle hurdles, improve customer experiences, and secure sustainable growth in the ever-evolving aviation business by aligning its strategies with these external elements.</a:t>
            </a:r>
          </a:p>
        </p:txBody>
      </p:sp>
    </p:spTree>
    <p:extLst>
      <p:ext uri="{BB962C8B-B14F-4D97-AF65-F5344CB8AC3E}">
        <p14:creationId xmlns:p14="http://schemas.microsoft.com/office/powerpoint/2010/main" val="1021043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Ideas for Improving Knowledge Management </a:t>
            </a:r>
            <a:endParaRPr lang="en-US"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A74DAC0-7C64-D461-4A77-85104382461D}"/>
              </a:ext>
            </a:extLst>
          </p:cNvPr>
          <p:cNvSpPr/>
          <p:nvPr/>
        </p:nvSpPr>
        <p:spPr>
          <a:xfrm>
            <a:off x="741680" y="1818640"/>
            <a:ext cx="6461760" cy="48463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Virgin Media and British Airways may improve knowledge management via PESTLE insights. Integrating KM with corporate goals aligns strategies with external circumstances, enabling adaptability </a:t>
            </a:r>
            <a:r>
              <a:rPr lang="en-GB" sz="18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(Maritz et al., 2021)</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Implementing AI-driven analytics and automation improves data-driven decision-making and operational efficiency. A knowledgeable staff is also ensured by promoting ongoing learning and collaboration. Eco-friendly practises and regulatory compliance boost their KM efforts. These solutions help organisations overcome obstacles, seize opportunities, and build resilient knowledge management frameworks that adapt to changing external conditions.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194" name="Picture 2" descr="Knowledge Sharing: Over 8,898 Royalty-Free Licensable Stock Vectors &amp;  Vector Art | Shutterstock">
            <a:extLst>
              <a:ext uri="{FF2B5EF4-FFF2-40B4-BE49-F238E27FC236}">
                <a16:creationId xmlns:a16="http://schemas.microsoft.com/office/drawing/2014/main" id="{85086A08-B020-EA6F-F8F7-02F0D88520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813040" y="2186940"/>
            <a:ext cx="4091637" cy="30657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49693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accent1">
                    <a:lumMod val="50000"/>
                  </a:schemeClr>
                </a:solidFill>
                <a:latin typeface="Times New Roman" panose="02020603050405020304" pitchFamily="18" charset="0"/>
                <a:cs typeface="Times New Roman" panose="02020603050405020304" pitchFamily="18" charset="0"/>
              </a:rPr>
              <a:t>Conclusion</a:t>
            </a: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1011936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pPr>
            <a:r>
              <a:rPr lang="en-US" dirty="0">
                <a:solidFill>
                  <a:schemeClr val="tx1"/>
                </a:solidFill>
                <a:latin typeface="Times New Roman" panose="02020603050405020304" pitchFamily="18" charset="0"/>
                <a:ea typeface="Times New Roman" panose="02020603050405020304" pitchFamily="18" charset="0"/>
              </a:rPr>
              <a:t>T</a:t>
            </a:r>
            <a:r>
              <a:rPr lang="en-US" dirty="0">
                <a:solidFill>
                  <a:schemeClr val="tx1"/>
                </a:solidFill>
                <a:effectLst/>
                <a:latin typeface="Times New Roman" panose="02020603050405020304" pitchFamily="18" charset="0"/>
                <a:ea typeface="Times New Roman" panose="02020603050405020304" pitchFamily="18" charset="0"/>
              </a:rPr>
              <a:t>his presentation included Virgin Media and British Airways' knowledge management essentials. We used PESTLE to examine TOWS, KM value chains, IT platforms, and external influences. Understanding KM's importance in today's evolving business environment is crucial. For ongoing competitiveness, both firms must link their KM strategies with company goals, use technology, and respond to external forces. The recommendations included integrating KM with CRM, supporting innovation, and encouraging continual learning. Virgin Media and British Airways may overcome obstacles, seize opportunities, and build resilient knowledge management practices for long-term success by following these tactics.</a:t>
            </a:r>
          </a:p>
        </p:txBody>
      </p:sp>
    </p:spTree>
    <p:extLst>
      <p:ext uri="{BB962C8B-B14F-4D97-AF65-F5344CB8AC3E}">
        <p14:creationId xmlns:p14="http://schemas.microsoft.com/office/powerpoint/2010/main" val="1965967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accent1">
                    <a:lumMod val="50000"/>
                  </a:schemeClr>
                </a:solidFill>
                <a:latin typeface="Times New Roman" panose="02020603050405020304" pitchFamily="18" charset="0"/>
                <a:cs typeface="Times New Roman" panose="02020603050405020304" pitchFamily="18" charset="0"/>
              </a:rPr>
              <a:t>References</a:t>
            </a:r>
          </a:p>
        </p:txBody>
      </p:sp>
      <p:sp>
        <p:nvSpPr>
          <p:cNvPr id="3" name="Rectangle 2">
            <a:extLst>
              <a:ext uri="{FF2B5EF4-FFF2-40B4-BE49-F238E27FC236}">
                <a16:creationId xmlns:a16="http://schemas.microsoft.com/office/drawing/2014/main" id="{AA74DAC0-7C64-D461-4A77-85104382461D}"/>
              </a:ext>
            </a:extLst>
          </p:cNvPr>
          <p:cNvSpPr/>
          <p:nvPr/>
        </p:nvSpPr>
        <p:spPr>
          <a:xfrm>
            <a:off x="416560" y="1818640"/>
            <a:ext cx="10779760" cy="466344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Al-</a:t>
            </a:r>
            <a:r>
              <a:rPr lang="en-US" sz="1100" dirty="0" err="1">
                <a:solidFill>
                  <a:schemeClr val="tx1"/>
                </a:solidFill>
                <a:effectLst/>
                <a:latin typeface="Times New Roman" panose="02020603050405020304" pitchFamily="18" charset="0"/>
                <a:ea typeface="Times New Roman" panose="02020603050405020304" pitchFamily="18" charset="0"/>
              </a:rPr>
              <a:t>Busaidi</a:t>
            </a:r>
            <a:r>
              <a:rPr lang="en-US" sz="1100" dirty="0">
                <a:solidFill>
                  <a:schemeClr val="tx1"/>
                </a:solidFill>
                <a:effectLst/>
                <a:latin typeface="Times New Roman" panose="02020603050405020304" pitchFamily="18" charset="0"/>
                <a:ea typeface="Times New Roman" panose="02020603050405020304" pitchFamily="18" charset="0"/>
              </a:rPr>
              <a:t>, K.A. (2017) ‘A social and technical investigation of knowledge utilization from a repository knowledge management system’, </a:t>
            </a:r>
            <a:r>
              <a:rPr lang="en-US" sz="1100" i="1" dirty="0">
                <a:solidFill>
                  <a:schemeClr val="tx1"/>
                </a:solidFill>
                <a:effectLst/>
                <a:latin typeface="Times New Roman" panose="02020603050405020304" pitchFamily="18" charset="0"/>
                <a:ea typeface="Times New Roman" panose="02020603050405020304" pitchFamily="18" charset="0"/>
              </a:rPr>
              <a:t>Knowledge Management in Emerging Economies</a:t>
            </a:r>
            <a:r>
              <a:rPr lang="en-US" sz="1100" dirty="0">
                <a:solidFill>
                  <a:schemeClr val="tx1"/>
                </a:solidFill>
                <a:effectLst/>
                <a:latin typeface="Times New Roman" panose="02020603050405020304" pitchFamily="18" charset="0"/>
                <a:ea typeface="Times New Roman" panose="02020603050405020304" pitchFamily="18" charset="0"/>
              </a:rPr>
              <a:t>, pp. 122–139. doi:10.4018/978-1-61692-886-5.ch007.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Britishairways.com (2023) </a:t>
            </a:r>
            <a:r>
              <a:rPr lang="en-US" sz="1100" i="1" dirty="0">
                <a:solidFill>
                  <a:schemeClr val="tx1"/>
                </a:solidFill>
                <a:effectLst/>
                <a:latin typeface="Times New Roman" panose="02020603050405020304" pitchFamily="18" charset="0"/>
                <a:ea typeface="Times New Roman" panose="02020603050405020304" pitchFamily="18" charset="0"/>
              </a:rPr>
              <a:t>British Airways: Book flights, holidays, City Breaks &amp; Check-in online</a:t>
            </a:r>
            <a:r>
              <a:rPr lang="en-US" sz="1100" dirty="0">
                <a:solidFill>
                  <a:schemeClr val="tx1"/>
                </a:solidFill>
                <a:effectLst/>
                <a:latin typeface="Times New Roman" panose="02020603050405020304" pitchFamily="18" charset="0"/>
                <a:ea typeface="Times New Roman" panose="02020603050405020304" pitchFamily="18" charset="0"/>
              </a:rPr>
              <a:t>, </a:t>
            </a:r>
            <a:r>
              <a:rPr lang="en-US" sz="1100" i="1" dirty="0">
                <a:solidFill>
                  <a:schemeClr val="tx1"/>
                </a:solidFill>
                <a:effectLst/>
                <a:latin typeface="Times New Roman" panose="02020603050405020304" pitchFamily="18" charset="0"/>
                <a:ea typeface="Times New Roman" panose="02020603050405020304" pitchFamily="18" charset="0"/>
              </a:rPr>
              <a:t>British Airways | Book Flights, Holidays, City Breaks &amp; Check-In Online</a:t>
            </a:r>
            <a:r>
              <a:rPr lang="en-US" sz="1100" dirty="0">
                <a:solidFill>
                  <a:schemeClr val="tx1"/>
                </a:solidFill>
                <a:effectLst/>
                <a:latin typeface="Times New Roman" panose="02020603050405020304" pitchFamily="18" charset="0"/>
                <a:ea typeface="Times New Roman" panose="02020603050405020304" pitchFamily="18" charset="0"/>
              </a:rPr>
              <a:t>. Available at: https://www.britishairways.com/travel/home/public/en_bd/ (Accessed: 05 November 2023). </a:t>
            </a:r>
          </a:p>
          <a:p>
            <a:pPr marL="0" marR="0" algn="just">
              <a:lnSpc>
                <a:spcPct val="150000"/>
              </a:lnSpc>
            </a:pPr>
            <a:r>
              <a:rPr lang="en-US" sz="1100" dirty="0" err="1">
                <a:solidFill>
                  <a:schemeClr val="tx1"/>
                </a:solidFill>
                <a:effectLst/>
                <a:latin typeface="Times New Roman" panose="02020603050405020304" pitchFamily="18" charset="0"/>
                <a:ea typeface="Times New Roman" panose="02020603050405020304" pitchFamily="18" charset="0"/>
              </a:rPr>
              <a:t>Dessler</a:t>
            </a:r>
            <a:r>
              <a:rPr lang="en-US" sz="1100" dirty="0">
                <a:solidFill>
                  <a:schemeClr val="tx1"/>
                </a:solidFill>
                <a:effectLst/>
                <a:latin typeface="Times New Roman" panose="02020603050405020304" pitchFamily="18" charset="0"/>
                <a:ea typeface="Times New Roman" panose="02020603050405020304" pitchFamily="18" charset="0"/>
              </a:rPr>
              <a:t>, G. (2016) ‘British Airways (the U.K.)’, </a:t>
            </a:r>
            <a:r>
              <a:rPr lang="en-US" sz="1100" i="1" dirty="0">
                <a:solidFill>
                  <a:schemeClr val="tx1"/>
                </a:solidFill>
                <a:effectLst/>
                <a:latin typeface="Times New Roman" panose="02020603050405020304" pitchFamily="18" charset="0"/>
                <a:ea typeface="Times New Roman" panose="02020603050405020304" pitchFamily="18" charset="0"/>
              </a:rPr>
              <a:t>Worldwide Casebook in Marketing Management</a:t>
            </a:r>
            <a:r>
              <a:rPr lang="en-US" sz="1100" dirty="0">
                <a:solidFill>
                  <a:schemeClr val="tx1"/>
                </a:solidFill>
                <a:effectLst/>
                <a:latin typeface="Times New Roman" panose="02020603050405020304" pitchFamily="18" charset="0"/>
                <a:ea typeface="Times New Roman" panose="02020603050405020304" pitchFamily="18" charset="0"/>
              </a:rPr>
              <a:t>, pp. 757–773. doi:10.1142/9789814689618_0021.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Flanagan, M.P. and </a:t>
            </a:r>
            <a:r>
              <a:rPr lang="en-US" sz="1100" dirty="0" err="1">
                <a:solidFill>
                  <a:schemeClr val="tx1"/>
                </a:solidFill>
                <a:effectLst/>
                <a:latin typeface="Times New Roman" panose="02020603050405020304" pitchFamily="18" charset="0"/>
                <a:ea typeface="Times New Roman" panose="02020603050405020304" pitchFamily="18" charset="0"/>
              </a:rPr>
              <a:t>Werrbach</a:t>
            </a:r>
            <a:r>
              <a:rPr lang="en-US" sz="1100" dirty="0">
                <a:solidFill>
                  <a:schemeClr val="tx1"/>
                </a:solidFill>
                <a:effectLst/>
                <a:latin typeface="Times New Roman" panose="02020603050405020304" pitchFamily="18" charset="0"/>
                <a:ea typeface="Times New Roman" panose="02020603050405020304" pitchFamily="18" charset="0"/>
              </a:rPr>
              <a:t>, G.B. (2019) </a:t>
            </a:r>
            <a:r>
              <a:rPr lang="en-US" sz="1100" i="1" dirty="0">
                <a:solidFill>
                  <a:schemeClr val="tx1"/>
                </a:solidFill>
                <a:effectLst/>
                <a:latin typeface="Times New Roman" panose="02020603050405020304" pitchFamily="18" charset="0"/>
                <a:ea typeface="Times New Roman" panose="02020603050405020304" pitchFamily="18" charset="0"/>
              </a:rPr>
              <a:t>Leadership and management</a:t>
            </a:r>
            <a:r>
              <a:rPr lang="en-US" sz="1100" dirty="0">
                <a:solidFill>
                  <a:schemeClr val="tx1"/>
                </a:solidFill>
                <a:effectLst/>
                <a:latin typeface="Times New Roman" panose="02020603050405020304" pitchFamily="18" charset="0"/>
                <a:ea typeface="Times New Roman" panose="02020603050405020304" pitchFamily="18" charset="0"/>
              </a:rPr>
              <a:t>.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Hamilton, L. and Webster, P. (2018) ‘The Global Business Environment’, </a:t>
            </a:r>
            <a:r>
              <a:rPr lang="en-US" sz="1100" i="1" dirty="0">
                <a:solidFill>
                  <a:schemeClr val="tx1"/>
                </a:solidFill>
                <a:effectLst/>
                <a:latin typeface="Times New Roman" panose="02020603050405020304" pitchFamily="18" charset="0"/>
                <a:ea typeface="Times New Roman" panose="02020603050405020304" pitchFamily="18" charset="0"/>
              </a:rPr>
              <a:t>The International Business Environment</a:t>
            </a:r>
            <a:r>
              <a:rPr lang="en-US" sz="1100" dirty="0">
                <a:solidFill>
                  <a:schemeClr val="tx1"/>
                </a:solidFill>
                <a:effectLst/>
                <a:latin typeface="Times New Roman" panose="02020603050405020304" pitchFamily="18" charset="0"/>
                <a:ea typeface="Times New Roman" panose="02020603050405020304" pitchFamily="18" charset="0"/>
              </a:rPr>
              <a:t> [Preprint]. doi:10.1093/</a:t>
            </a:r>
            <a:r>
              <a:rPr lang="en-US" sz="1100" dirty="0" err="1">
                <a:solidFill>
                  <a:schemeClr val="tx1"/>
                </a:solidFill>
                <a:effectLst/>
                <a:latin typeface="Times New Roman" panose="02020603050405020304" pitchFamily="18" charset="0"/>
                <a:ea typeface="Times New Roman" panose="02020603050405020304" pitchFamily="18" charset="0"/>
              </a:rPr>
              <a:t>hebz</a:t>
            </a:r>
            <a:r>
              <a:rPr lang="en-US" sz="1100" dirty="0">
                <a:solidFill>
                  <a:schemeClr val="tx1"/>
                </a:solidFill>
                <a:effectLst/>
                <a:latin typeface="Times New Roman" panose="02020603050405020304" pitchFamily="18" charset="0"/>
                <a:ea typeface="Times New Roman" panose="02020603050405020304" pitchFamily="18" charset="0"/>
              </a:rPr>
              <a:t>/9780198804291.003.0005.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Harrison, M. (2020) ‘British Airways’, </a:t>
            </a:r>
            <a:r>
              <a:rPr lang="en-US" sz="1100" i="1" dirty="0">
                <a:solidFill>
                  <a:schemeClr val="tx1"/>
                </a:solidFill>
                <a:effectLst/>
                <a:latin typeface="Times New Roman" panose="02020603050405020304" pitchFamily="18" charset="0"/>
                <a:ea typeface="Times New Roman" panose="02020603050405020304" pitchFamily="18" charset="0"/>
              </a:rPr>
              <a:t>TV News: Whose Bias?</a:t>
            </a:r>
            <a:r>
              <a:rPr lang="en-US" sz="1100" dirty="0">
                <a:solidFill>
                  <a:schemeClr val="tx1"/>
                </a:solidFill>
                <a:effectLst/>
                <a:latin typeface="Times New Roman" panose="02020603050405020304" pitchFamily="18" charset="0"/>
                <a:ea typeface="Times New Roman" panose="02020603050405020304" pitchFamily="18" charset="0"/>
              </a:rPr>
              <a:t> pp. 305–313. doi:10.4324/9780429335648-19. </a:t>
            </a:r>
          </a:p>
          <a:p>
            <a:pPr marL="0" marR="0" algn="just">
              <a:lnSpc>
                <a:spcPct val="150000"/>
              </a:lnSpc>
            </a:pPr>
            <a:r>
              <a:rPr lang="en-US" sz="1100" dirty="0" err="1">
                <a:solidFill>
                  <a:schemeClr val="tx1"/>
                </a:solidFill>
                <a:effectLst/>
                <a:latin typeface="Times New Roman" panose="02020603050405020304" pitchFamily="18" charset="0"/>
                <a:ea typeface="Times New Roman" panose="02020603050405020304" pitchFamily="18" charset="0"/>
              </a:rPr>
              <a:t>Hilger</a:t>
            </a:r>
            <a:r>
              <a:rPr lang="en-US" sz="1100" dirty="0">
                <a:solidFill>
                  <a:schemeClr val="tx1"/>
                </a:solidFill>
                <a:effectLst/>
                <a:latin typeface="Times New Roman" panose="02020603050405020304" pitchFamily="18" charset="0"/>
                <a:ea typeface="Times New Roman" panose="02020603050405020304" pitchFamily="18" charset="0"/>
              </a:rPr>
              <a:t>, J. and Wahl, Z. (2022) ‘Learning management systems’, </a:t>
            </a:r>
            <a:r>
              <a:rPr lang="en-US" sz="1100" i="1" dirty="0">
                <a:solidFill>
                  <a:schemeClr val="tx1"/>
                </a:solidFill>
                <a:effectLst/>
                <a:latin typeface="Times New Roman" panose="02020603050405020304" pitchFamily="18" charset="0"/>
                <a:ea typeface="Times New Roman" panose="02020603050405020304" pitchFamily="18" charset="0"/>
              </a:rPr>
              <a:t>Making Knowledge Management Clickable</a:t>
            </a:r>
            <a:r>
              <a:rPr lang="en-US" sz="1100" dirty="0">
                <a:solidFill>
                  <a:schemeClr val="tx1"/>
                </a:solidFill>
                <a:effectLst/>
                <a:latin typeface="Times New Roman" panose="02020603050405020304" pitchFamily="18" charset="0"/>
                <a:ea typeface="Times New Roman" panose="02020603050405020304" pitchFamily="18" charset="0"/>
              </a:rPr>
              <a:t>, pp. 155–161. doi:10.1007/978-3-030-92385-3_8. </a:t>
            </a:r>
          </a:p>
          <a:p>
            <a:pPr marL="0" marR="0" algn="just">
              <a:lnSpc>
                <a:spcPct val="150000"/>
              </a:lnSpc>
            </a:pPr>
            <a:r>
              <a:rPr lang="en-US" sz="1100" dirty="0" err="1">
                <a:solidFill>
                  <a:schemeClr val="tx1"/>
                </a:solidFill>
                <a:effectLst/>
                <a:latin typeface="Times New Roman" panose="02020603050405020304" pitchFamily="18" charset="0"/>
                <a:ea typeface="Times New Roman" panose="02020603050405020304" pitchFamily="18" charset="0"/>
              </a:rPr>
              <a:t>Kieso</a:t>
            </a:r>
            <a:r>
              <a:rPr lang="en-US" sz="1100" dirty="0">
                <a:solidFill>
                  <a:schemeClr val="tx1"/>
                </a:solidFill>
                <a:effectLst/>
                <a:latin typeface="Times New Roman" panose="02020603050405020304" pitchFamily="18" charset="0"/>
                <a:ea typeface="Times New Roman" panose="02020603050405020304" pitchFamily="18" charset="0"/>
              </a:rPr>
              <a:t>, K. (2020) ‘MGM, virgin media and T-Mobile among latest breach victims’, </a:t>
            </a:r>
            <a:r>
              <a:rPr lang="en-US" sz="1100" i="1" dirty="0">
                <a:solidFill>
                  <a:schemeClr val="tx1"/>
                </a:solidFill>
                <a:effectLst/>
                <a:latin typeface="Times New Roman" panose="02020603050405020304" pitchFamily="18" charset="0"/>
                <a:ea typeface="Times New Roman" panose="02020603050405020304" pitchFamily="18" charset="0"/>
              </a:rPr>
              <a:t>Computer Fraud &amp;amp; Security</a:t>
            </a:r>
            <a:r>
              <a:rPr lang="en-US" sz="1100" dirty="0">
                <a:solidFill>
                  <a:schemeClr val="tx1"/>
                </a:solidFill>
                <a:effectLst/>
                <a:latin typeface="Times New Roman" panose="02020603050405020304" pitchFamily="18" charset="0"/>
                <a:ea typeface="Times New Roman" panose="02020603050405020304" pitchFamily="18" charset="0"/>
              </a:rPr>
              <a:t>, 2020(3), pp. 1–1. doi:10.1016/s1361-3723(20)30023-3.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Madsen, D.Ø. and </a:t>
            </a:r>
            <a:r>
              <a:rPr lang="en-US" sz="1100" dirty="0" err="1">
                <a:solidFill>
                  <a:schemeClr val="tx1"/>
                </a:solidFill>
                <a:effectLst/>
                <a:latin typeface="Times New Roman" panose="02020603050405020304" pitchFamily="18" charset="0"/>
                <a:ea typeface="Times New Roman" panose="02020603050405020304" pitchFamily="18" charset="0"/>
              </a:rPr>
              <a:t>Grønseth</a:t>
            </a:r>
            <a:r>
              <a:rPr lang="en-US" sz="1100" dirty="0">
                <a:solidFill>
                  <a:schemeClr val="tx1"/>
                </a:solidFill>
                <a:effectLst/>
                <a:latin typeface="Times New Roman" panose="02020603050405020304" pitchFamily="18" charset="0"/>
                <a:ea typeface="Times New Roman" panose="02020603050405020304" pitchFamily="18" charset="0"/>
              </a:rPr>
              <a:t>, B.O. (2022) ‘Pestel analysis’, </a:t>
            </a:r>
            <a:r>
              <a:rPr lang="en-US" sz="1100" i="1" dirty="0">
                <a:solidFill>
                  <a:schemeClr val="tx1"/>
                </a:solidFill>
                <a:effectLst/>
                <a:latin typeface="Times New Roman" panose="02020603050405020304" pitchFamily="18" charset="0"/>
                <a:ea typeface="Times New Roman" panose="02020603050405020304" pitchFamily="18" charset="0"/>
              </a:rPr>
              <a:t>Encyclopedia of Tourism Management and Marketing</a:t>
            </a:r>
            <a:r>
              <a:rPr lang="en-US" sz="1100" dirty="0">
                <a:solidFill>
                  <a:schemeClr val="tx1"/>
                </a:solidFill>
                <a:effectLst/>
                <a:latin typeface="Times New Roman" panose="02020603050405020304" pitchFamily="18" charset="0"/>
                <a:ea typeface="Times New Roman" panose="02020603050405020304" pitchFamily="18" charset="0"/>
              </a:rPr>
              <a:t>, pp. 473–475. doi:10.4337/9781800377486.pestel.analysis.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Maranga, F. (2019) </a:t>
            </a:r>
            <a:r>
              <a:rPr lang="en-US" sz="1100" i="1" dirty="0">
                <a:solidFill>
                  <a:schemeClr val="tx1"/>
                </a:solidFill>
                <a:effectLst/>
                <a:latin typeface="Times New Roman" panose="02020603050405020304" pitchFamily="18" charset="0"/>
                <a:ea typeface="Times New Roman" panose="02020603050405020304" pitchFamily="18" charset="0"/>
              </a:rPr>
              <a:t>How to do a SWOT analysis</a:t>
            </a:r>
            <a:r>
              <a:rPr lang="en-US" sz="1100" dirty="0">
                <a:solidFill>
                  <a:schemeClr val="tx1"/>
                </a:solidFill>
                <a:effectLst/>
                <a:latin typeface="Times New Roman" panose="02020603050405020304" pitchFamily="18" charset="0"/>
                <a:ea typeface="Times New Roman" panose="02020603050405020304" pitchFamily="18" charset="0"/>
              </a:rPr>
              <a:t> [Preprint]. doi:10.4135/9781529702491.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Maritz, C.J., Duke, L.L. and Maritz, C.J. (2021) </a:t>
            </a:r>
            <a:r>
              <a:rPr lang="en-US" sz="1100" i="1" dirty="0">
                <a:solidFill>
                  <a:schemeClr val="tx1"/>
                </a:solidFill>
                <a:effectLst/>
                <a:latin typeface="Times New Roman" panose="02020603050405020304" pitchFamily="18" charset="0"/>
                <a:ea typeface="Times New Roman" panose="02020603050405020304" pitchFamily="18" charset="0"/>
              </a:rPr>
              <a:t>Business management</a:t>
            </a:r>
            <a:r>
              <a:rPr lang="en-US" sz="1100" dirty="0">
                <a:solidFill>
                  <a:schemeClr val="tx1"/>
                </a:solidFill>
                <a:effectLst/>
                <a:latin typeface="Times New Roman" panose="02020603050405020304" pitchFamily="18" charset="0"/>
                <a:ea typeface="Times New Roman" panose="02020603050405020304" pitchFamily="18" charset="0"/>
              </a:rPr>
              <a:t>. Cape Town, South Africa: EDGE Education. </a:t>
            </a:r>
          </a:p>
          <a:p>
            <a:pPr marL="0" marR="0" algn="just">
              <a:lnSpc>
                <a:spcPct val="150000"/>
              </a:lnSpc>
            </a:pPr>
            <a:r>
              <a:rPr lang="en-US" sz="1100" dirty="0" err="1">
                <a:solidFill>
                  <a:schemeClr val="tx1"/>
                </a:solidFill>
                <a:effectLst/>
                <a:latin typeface="Times New Roman" panose="02020603050405020304" pitchFamily="18" charset="0"/>
                <a:ea typeface="Times New Roman" panose="02020603050405020304" pitchFamily="18" charset="0"/>
              </a:rPr>
              <a:t>Muthaiyah</a:t>
            </a:r>
            <a:r>
              <a:rPr lang="en-US" sz="1100" dirty="0">
                <a:solidFill>
                  <a:schemeClr val="tx1"/>
                </a:solidFill>
                <a:effectLst/>
                <a:latin typeface="Times New Roman" panose="02020603050405020304" pitchFamily="18" charset="0"/>
                <a:ea typeface="Times New Roman" panose="02020603050405020304" pitchFamily="18" charset="0"/>
              </a:rPr>
              <a:t>, S. (2014) ‘Knowledge Management Technology Implementation - bridging the gap between theory and Practice’, </a:t>
            </a:r>
            <a:r>
              <a:rPr lang="en-US" sz="1100" i="1" dirty="0">
                <a:solidFill>
                  <a:schemeClr val="tx1"/>
                </a:solidFill>
                <a:effectLst/>
                <a:latin typeface="Times New Roman" panose="02020603050405020304" pitchFamily="18" charset="0"/>
                <a:ea typeface="Times New Roman" panose="02020603050405020304" pitchFamily="18" charset="0"/>
              </a:rPr>
              <a:t>Proceedings of the International Conference on Knowledge Management and Information Sharing</a:t>
            </a:r>
            <a:r>
              <a:rPr lang="en-US" sz="1100" dirty="0">
                <a:solidFill>
                  <a:schemeClr val="tx1"/>
                </a:solidFill>
                <a:effectLst/>
                <a:latin typeface="Times New Roman" panose="02020603050405020304" pitchFamily="18" charset="0"/>
                <a:ea typeface="Times New Roman" panose="02020603050405020304" pitchFamily="18" charset="0"/>
              </a:rPr>
              <a:t> [Preprint]. doi:10.5220/0005156403930399.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Nazim, M. and Mukherjee, B. (2016) ‘Information Technology and knowledge management’, </a:t>
            </a:r>
            <a:r>
              <a:rPr lang="en-US" sz="1100" i="1" dirty="0">
                <a:solidFill>
                  <a:schemeClr val="tx1"/>
                </a:solidFill>
                <a:effectLst/>
                <a:latin typeface="Times New Roman" panose="02020603050405020304" pitchFamily="18" charset="0"/>
                <a:ea typeface="Times New Roman" panose="02020603050405020304" pitchFamily="18" charset="0"/>
              </a:rPr>
              <a:t>Knowledge Management in Libraries</a:t>
            </a:r>
            <a:r>
              <a:rPr lang="en-US" sz="1100" dirty="0">
                <a:solidFill>
                  <a:schemeClr val="tx1"/>
                </a:solidFill>
                <a:effectLst/>
                <a:latin typeface="Times New Roman" panose="02020603050405020304" pitchFamily="18" charset="0"/>
                <a:ea typeface="Times New Roman" panose="02020603050405020304" pitchFamily="18" charset="0"/>
              </a:rPr>
              <a:t>, pp. 235–262. doi:10.1016/b978-0-08-100564-4.00010-7. </a:t>
            </a:r>
          </a:p>
          <a:p>
            <a:pPr marL="0" marR="0" algn="just">
              <a:lnSpc>
                <a:spcPct val="150000"/>
              </a:lnSpc>
            </a:pPr>
            <a:r>
              <a:rPr lang="en-US" sz="1100" dirty="0">
                <a:solidFill>
                  <a:schemeClr val="tx1"/>
                </a:solidFill>
                <a:effectLst/>
                <a:latin typeface="Times New Roman" panose="02020603050405020304" pitchFamily="18" charset="0"/>
                <a:ea typeface="Times New Roman" panose="02020603050405020304" pitchFamily="18" charset="0"/>
              </a:rPr>
              <a:t>Virginmedia.com (2023) </a:t>
            </a:r>
            <a:r>
              <a:rPr lang="en-US" sz="1100" i="1" dirty="0">
                <a:solidFill>
                  <a:schemeClr val="tx1"/>
                </a:solidFill>
                <a:effectLst/>
                <a:latin typeface="Times New Roman" panose="02020603050405020304" pitchFamily="18" charset="0"/>
                <a:ea typeface="Times New Roman" panose="02020603050405020304" pitchFamily="18" charset="0"/>
              </a:rPr>
              <a:t>Welcome to Virgin Media</a:t>
            </a:r>
            <a:r>
              <a:rPr lang="en-US" sz="1100" dirty="0">
                <a:solidFill>
                  <a:schemeClr val="tx1"/>
                </a:solidFill>
                <a:effectLst/>
                <a:latin typeface="Times New Roman" panose="02020603050405020304" pitchFamily="18" charset="0"/>
                <a:ea typeface="Times New Roman" panose="02020603050405020304" pitchFamily="18" charset="0"/>
              </a:rPr>
              <a:t>, </a:t>
            </a:r>
            <a:r>
              <a:rPr lang="en-US" sz="1100" i="1" dirty="0">
                <a:solidFill>
                  <a:schemeClr val="tx1"/>
                </a:solidFill>
                <a:effectLst/>
                <a:latin typeface="Times New Roman" panose="02020603050405020304" pitchFamily="18" charset="0"/>
                <a:ea typeface="Times New Roman" panose="02020603050405020304" pitchFamily="18" charset="0"/>
              </a:rPr>
              <a:t>Virgin Media</a:t>
            </a:r>
            <a:r>
              <a:rPr lang="en-US" sz="1100" dirty="0">
                <a:solidFill>
                  <a:schemeClr val="tx1"/>
                </a:solidFill>
                <a:effectLst/>
                <a:latin typeface="Times New Roman" panose="02020603050405020304" pitchFamily="18" charset="0"/>
                <a:ea typeface="Times New Roman" panose="02020603050405020304" pitchFamily="18" charset="0"/>
              </a:rPr>
              <a:t>. Available at: https://www.virginmedia.com/ (Accessed: 05 November 2023). </a:t>
            </a:r>
          </a:p>
        </p:txBody>
      </p:sp>
    </p:spTree>
    <p:extLst>
      <p:ext uri="{BB962C8B-B14F-4D97-AF65-F5344CB8AC3E}">
        <p14:creationId xmlns:p14="http://schemas.microsoft.com/office/powerpoint/2010/main" val="820090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C12290-B0F5-7091-7C9A-B1851F9B39C1}"/>
              </a:ext>
            </a:extLst>
          </p:cNvPr>
          <p:cNvSpPr txBox="1"/>
          <p:nvPr/>
        </p:nvSpPr>
        <p:spPr>
          <a:xfrm>
            <a:off x="3225800" y="1905506"/>
            <a:ext cx="6116320" cy="3046988"/>
          </a:xfrm>
          <a:prstGeom prst="rect">
            <a:avLst/>
          </a:prstGeom>
          <a:noFill/>
        </p:spPr>
        <p:txBody>
          <a:bodyPr wrap="square" rtlCol="0">
            <a:spAutoFit/>
          </a:bodyPr>
          <a:lstStyle/>
          <a:p>
            <a:pPr algn="ctr"/>
            <a:r>
              <a:rPr lang="en-US" sz="9600" b="1" dirty="0">
                <a:solidFill>
                  <a:srgbClr val="0070C0"/>
                </a:solidFill>
                <a:latin typeface="Algerian" panose="04020705040A02060702" pitchFamily="82" charset="0"/>
              </a:rPr>
              <a:t>Thank You !</a:t>
            </a:r>
          </a:p>
        </p:txBody>
      </p:sp>
      <p:sp>
        <p:nvSpPr>
          <p:cNvPr id="4" name="Rectangle 3">
            <a:extLst>
              <a:ext uri="{FF2B5EF4-FFF2-40B4-BE49-F238E27FC236}">
                <a16:creationId xmlns:a16="http://schemas.microsoft.com/office/drawing/2014/main" id="{76EB1414-318F-0C18-DA15-36E82D2BC204}"/>
              </a:ext>
            </a:extLst>
          </p:cNvPr>
          <p:cNvSpPr/>
          <p:nvPr/>
        </p:nvSpPr>
        <p:spPr>
          <a:xfrm>
            <a:off x="396240" y="406400"/>
            <a:ext cx="11379200" cy="607568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B2ABE98-4A6C-D28D-AD1B-7000CA977149}"/>
              </a:ext>
            </a:extLst>
          </p:cNvPr>
          <p:cNvSpPr/>
          <p:nvPr/>
        </p:nvSpPr>
        <p:spPr>
          <a:xfrm>
            <a:off x="0" y="0"/>
            <a:ext cx="12192000" cy="685800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1849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2745</Words>
  <Application>Microsoft Office PowerPoint</Application>
  <PresentationFormat>Widescreen</PresentationFormat>
  <Paragraphs>107</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cp:revision>
  <dcterms:created xsi:type="dcterms:W3CDTF">2023-11-09T11:46:00Z</dcterms:created>
  <dcterms:modified xsi:type="dcterms:W3CDTF">2023-11-09T17:17:44Z</dcterms:modified>
</cp:coreProperties>
</file>