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6"/>
  </p:notesMasterIdLst>
  <p:sldIdLst>
    <p:sldId id="288" r:id="rId2"/>
    <p:sldId id="256" r:id="rId3"/>
    <p:sldId id="257" r:id="rId4"/>
    <p:sldId id="262" r:id="rId5"/>
    <p:sldId id="259" r:id="rId6"/>
    <p:sldId id="260" r:id="rId7"/>
    <p:sldId id="263" r:id="rId8"/>
    <p:sldId id="264" r:id="rId9"/>
    <p:sldId id="265" r:id="rId10"/>
    <p:sldId id="266" r:id="rId11"/>
    <p:sldId id="267" r:id="rId12"/>
    <p:sldId id="268" r:id="rId13"/>
    <p:sldId id="275" r:id="rId14"/>
    <p:sldId id="277" r:id="rId15"/>
    <p:sldId id="279" r:id="rId16"/>
    <p:sldId id="281" r:id="rId17"/>
    <p:sldId id="283" r:id="rId18"/>
    <p:sldId id="269" r:id="rId19"/>
    <p:sldId id="270" r:id="rId20"/>
    <p:sldId id="271" r:id="rId21"/>
    <p:sldId id="272" r:id="rId22"/>
    <p:sldId id="273" r:id="rId23"/>
    <p:sldId id="289" r:id="rId24"/>
    <p:sldId id="29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emie Mukanda" initials="JM" lastIdx="2" clrIdx="0">
    <p:extLst>
      <p:ext uri="{19B8F6BF-5375-455C-9EA6-DF929625EA0E}">
        <p15:presenceInfo xmlns:p15="http://schemas.microsoft.com/office/powerpoint/2012/main" userId="d6f2c5ba83b802f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90353" autoAdjust="0"/>
  </p:normalViewPr>
  <p:slideViewPr>
    <p:cSldViewPr snapToGrid="0">
      <p:cViewPr varScale="1">
        <p:scale>
          <a:sx n="49" d="100"/>
          <a:sy n="49" d="100"/>
        </p:scale>
        <p:origin x="60"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12T16:20:48.714" idx="2">
    <p:pos x="4530" y="2540"/>
    <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BE63F5-B6FC-E24D-B27C-F47683A4997F}" type="doc">
      <dgm:prSet loTypeId="urn:microsoft.com/office/officeart/2005/8/layout/hierarchy1" loCatId="" qsTypeId="urn:microsoft.com/office/officeart/2005/8/quickstyle/simple2" qsCatId="simple" csTypeId="urn:microsoft.com/office/officeart/2005/8/colors/accent3_2" csCatId="accent3" phldr="1"/>
      <dgm:spPr/>
      <dgm:t>
        <a:bodyPr/>
        <a:lstStyle/>
        <a:p>
          <a:endParaRPr lang="en-US"/>
        </a:p>
      </dgm:t>
    </dgm:pt>
    <dgm:pt modelId="{A91E0F63-7E6E-6A47-B33F-A39CE651129E}">
      <dgm:prSet phldrT="[Text]"/>
      <dgm:spPr/>
      <dgm:t>
        <a:bodyPr/>
        <a:lstStyle/>
        <a:p>
          <a:r>
            <a:rPr lang="en-US" b="1"/>
            <a:t>CEO</a:t>
          </a:r>
        </a:p>
      </dgm:t>
    </dgm:pt>
    <dgm:pt modelId="{9ABBCB77-F27E-5043-ABDD-999AB6C18062}" type="parTrans" cxnId="{AC3A0A57-BFFB-004E-BDAF-E54015F4A88E}">
      <dgm:prSet/>
      <dgm:spPr/>
      <dgm:t>
        <a:bodyPr/>
        <a:lstStyle/>
        <a:p>
          <a:endParaRPr lang="en-US" sz="1100" b="1"/>
        </a:p>
      </dgm:t>
    </dgm:pt>
    <dgm:pt modelId="{51F7C9BD-2323-114A-AEB9-FCCEE377FACD}" type="sibTrans" cxnId="{AC3A0A57-BFFB-004E-BDAF-E54015F4A88E}">
      <dgm:prSet/>
      <dgm:spPr/>
      <dgm:t>
        <a:bodyPr/>
        <a:lstStyle/>
        <a:p>
          <a:endParaRPr lang="en-US" b="1"/>
        </a:p>
      </dgm:t>
    </dgm:pt>
    <dgm:pt modelId="{90FB7F21-9700-6546-ABB6-F769ED68132B}">
      <dgm:prSet phldrT="[Text]"/>
      <dgm:spPr/>
      <dgm:t>
        <a:bodyPr/>
        <a:lstStyle/>
        <a:p>
          <a:endParaRPr lang="en-US" b="1"/>
        </a:p>
        <a:p>
          <a:r>
            <a:rPr lang="en-US" b="1"/>
            <a:t>Operation Manager</a:t>
          </a:r>
        </a:p>
        <a:p>
          <a:r>
            <a:rPr lang="en-US" b="1"/>
            <a:t>	</a:t>
          </a:r>
        </a:p>
      </dgm:t>
    </dgm:pt>
    <dgm:pt modelId="{B38F5BC5-4A40-CB48-9467-4DC63FA3AC72}" type="parTrans" cxnId="{485537BE-994D-7F4A-981A-E0CFA56423C0}">
      <dgm:prSet/>
      <dgm:spPr/>
      <dgm:t>
        <a:bodyPr/>
        <a:lstStyle/>
        <a:p>
          <a:endParaRPr lang="en-US" sz="1100" b="1"/>
        </a:p>
      </dgm:t>
    </dgm:pt>
    <dgm:pt modelId="{52049833-8D69-C64A-B53B-5CE0D9BF1260}" type="sibTrans" cxnId="{485537BE-994D-7F4A-981A-E0CFA56423C0}">
      <dgm:prSet/>
      <dgm:spPr/>
      <dgm:t>
        <a:bodyPr/>
        <a:lstStyle/>
        <a:p>
          <a:endParaRPr lang="en-US" b="1"/>
        </a:p>
      </dgm:t>
    </dgm:pt>
    <dgm:pt modelId="{06BA640B-DB13-2B4B-A782-8DC2939276AC}">
      <dgm:prSet phldrT="[Text]"/>
      <dgm:spPr/>
      <dgm:t>
        <a:bodyPr/>
        <a:lstStyle/>
        <a:p>
          <a:r>
            <a:rPr lang="en-US" b="1"/>
            <a:t>Cleaning Crew 5</a:t>
          </a:r>
        </a:p>
      </dgm:t>
    </dgm:pt>
    <dgm:pt modelId="{24CCAF1F-48E1-E642-8441-9981C7FA05BE}" type="parTrans" cxnId="{6E45ADE8-38B5-4248-9734-888605A0CF51}">
      <dgm:prSet/>
      <dgm:spPr/>
      <dgm:t>
        <a:bodyPr/>
        <a:lstStyle/>
        <a:p>
          <a:endParaRPr lang="en-US" sz="1100" b="1"/>
        </a:p>
      </dgm:t>
    </dgm:pt>
    <dgm:pt modelId="{09D0896C-3882-FD4D-B1E3-18DAED630CA3}" type="sibTrans" cxnId="{6E45ADE8-38B5-4248-9734-888605A0CF51}">
      <dgm:prSet/>
      <dgm:spPr/>
      <dgm:t>
        <a:bodyPr/>
        <a:lstStyle/>
        <a:p>
          <a:endParaRPr lang="en-US" b="1"/>
        </a:p>
      </dgm:t>
    </dgm:pt>
    <dgm:pt modelId="{53DB6DB0-D7A0-1541-93C3-3905B6C41158}">
      <dgm:prSet phldrT="[Text]"/>
      <dgm:spPr/>
      <dgm:t>
        <a:bodyPr/>
        <a:lstStyle/>
        <a:p>
          <a:r>
            <a:rPr lang="en-US" b="1"/>
            <a:t>Cleaning Crew 5</a:t>
          </a:r>
        </a:p>
      </dgm:t>
    </dgm:pt>
    <dgm:pt modelId="{3536E471-4AD3-974D-A7BF-17DB71520099}" type="parTrans" cxnId="{7E101BB4-4628-934C-8880-30D19B854DB3}">
      <dgm:prSet/>
      <dgm:spPr/>
      <dgm:t>
        <a:bodyPr/>
        <a:lstStyle/>
        <a:p>
          <a:endParaRPr lang="en-US" sz="1100" b="1"/>
        </a:p>
      </dgm:t>
    </dgm:pt>
    <dgm:pt modelId="{F0774C19-C56E-2A47-8A70-4DAA2DB696A1}" type="sibTrans" cxnId="{7E101BB4-4628-934C-8880-30D19B854DB3}">
      <dgm:prSet/>
      <dgm:spPr/>
      <dgm:t>
        <a:bodyPr/>
        <a:lstStyle/>
        <a:p>
          <a:endParaRPr lang="en-US" b="1"/>
        </a:p>
      </dgm:t>
    </dgm:pt>
    <dgm:pt modelId="{DF62A36A-199C-7246-964B-9AC915631FBE}">
      <dgm:prSet/>
      <dgm:spPr/>
      <dgm:t>
        <a:bodyPr/>
        <a:lstStyle/>
        <a:p>
          <a:r>
            <a:rPr lang="en-US" b="1"/>
            <a:t>HR Manager</a:t>
          </a:r>
        </a:p>
        <a:p>
          <a:r>
            <a:rPr lang="en-US" b="1"/>
            <a:t>	</a:t>
          </a:r>
        </a:p>
      </dgm:t>
    </dgm:pt>
    <dgm:pt modelId="{D784992F-BBF7-BE4E-952E-FF7F247EDD00}" type="parTrans" cxnId="{1257F133-D358-4D42-9E26-8E9225381047}">
      <dgm:prSet/>
      <dgm:spPr/>
      <dgm:t>
        <a:bodyPr/>
        <a:lstStyle/>
        <a:p>
          <a:endParaRPr lang="en-US" sz="1100" b="1"/>
        </a:p>
      </dgm:t>
    </dgm:pt>
    <dgm:pt modelId="{FFDBB0B9-B5D5-E845-9841-C39BEAE78E7D}" type="sibTrans" cxnId="{1257F133-D358-4D42-9E26-8E9225381047}">
      <dgm:prSet/>
      <dgm:spPr/>
      <dgm:t>
        <a:bodyPr/>
        <a:lstStyle/>
        <a:p>
          <a:endParaRPr lang="en-US" b="1"/>
        </a:p>
      </dgm:t>
    </dgm:pt>
    <dgm:pt modelId="{B98588EB-C7F6-BB42-9BB3-5D6C96F39475}">
      <dgm:prSet/>
      <dgm:spPr/>
      <dgm:t>
        <a:bodyPr/>
        <a:lstStyle/>
        <a:p>
          <a:r>
            <a:rPr lang="en-US" b="1"/>
            <a:t>Finance Manger</a:t>
          </a:r>
        </a:p>
      </dgm:t>
    </dgm:pt>
    <dgm:pt modelId="{7E1BEA48-9E21-C847-ADF4-E0E46AD07A69}" type="parTrans" cxnId="{BFE26D3B-1D3F-8C4A-9D3A-A0D6B199766F}">
      <dgm:prSet/>
      <dgm:spPr/>
      <dgm:t>
        <a:bodyPr/>
        <a:lstStyle/>
        <a:p>
          <a:endParaRPr lang="en-US" sz="1100" b="1"/>
        </a:p>
      </dgm:t>
    </dgm:pt>
    <dgm:pt modelId="{FFD97158-1892-944D-B211-86EAB7B65ED0}" type="sibTrans" cxnId="{BFE26D3B-1D3F-8C4A-9D3A-A0D6B199766F}">
      <dgm:prSet/>
      <dgm:spPr/>
      <dgm:t>
        <a:bodyPr/>
        <a:lstStyle/>
        <a:p>
          <a:endParaRPr lang="en-US" b="1"/>
        </a:p>
      </dgm:t>
    </dgm:pt>
    <dgm:pt modelId="{D3C9C62A-C8EF-8C49-9C1C-B33FCCB01662}">
      <dgm:prSet/>
      <dgm:spPr/>
      <dgm:t>
        <a:bodyPr/>
        <a:lstStyle/>
        <a:p>
          <a:r>
            <a:rPr lang="en-US" b="1"/>
            <a:t>Cleaning Crew 5</a:t>
          </a:r>
        </a:p>
      </dgm:t>
    </dgm:pt>
    <dgm:pt modelId="{FFB6F3EA-AED7-B947-BFC7-3D189FDC5A37}" type="parTrans" cxnId="{AAF40A8E-4B92-EB4E-8AEB-F3518103CE68}">
      <dgm:prSet/>
      <dgm:spPr/>
      <dgm:t>
        <a:bodyPr/>
        <a:lstStyle/>
        <a:p>
          <a:endParaRPr lang="en-US" sz="1100" b="1"/>
        </a:p>
      </dgm:t>
    </dgm:pt>
    <dgm:pt modelId="{B8B55A3A-1832-8446-A7F5-B4B32AFC119B}" type="sibTrans" cxnId="{AAF40A8E-4B92-EB4E-8AEB-F3518103CE68}">
      <dgm:prSet/>
      <dgm:spPr/>
      <dgm:t>
        <a:bodyPr/>
        <a:lstStyle/>
        <a:p>
          <a:endParaRPr lang="en-US" b="1"/>
        </a:p>
      </dgm:t>
    </dgm:pt>
    <dgm:pt modelId="{D3AAF60A-D95D-7048-9D7D-CA52A3C413E4}">
      <dgm:prSet/>
      <dgm:spPr/>
      <dgm:t>
        <a:bodyPr/>
        <a:lstStyle/>
        <a:p>
          <a:r>
            <a:rPr lang="en-US" b="1"/>
            <a:t>Cleaning Crew 5</a:t>
          </a:r>
        </a:p>
      </dgm:t>
    </dgm:pt>
    <dgm:pt modelId="{0AF34B99-2D9E-CE4D-9C4B-FD027F1F4706}" type="parTrans" cxnId="{649AB34C-5D8C-BA4D-AFD3-FA455E6176F6}">
      <dgm:prSet/>
      <dgm:spPr/>
      <dgm:t>
        <a:bodyPr/>
        <a:lstStyle/>
        <a:p>
          <a:endParaRPr lang="en-US" sz="1100" b="1"/>
        </a:p>
      </dgm:t>
    </dgm:pt>
    <dgm:pt modelId="{056DAC98-16B9-5549-B7D1-6D5EA325EB6E}" type="sibTrans" cxnId="{649AB34C-5D8C-BA4D-AFD3-FA455E6176F6}">
      <dgm:prSet/>
      <dgm:spPr/>
      <dgm:t>
        <a:bodyPr/>
        <a:lstStyle/>
        <a:p>
          <a:endParaRPr lang="en-US" b="1"/>
        </a:p>
      </dgm:t>
    </dgm:pt>
    <dgm:pt modelId="{3D7AC17B-0BA1-40EA-A64F-F2C23FF33749}" type="pres">
      <dgm:prSet presAssocID="{75BE63F5-B6FC-E24D-B27C-F47683A4997F}" presName="hierChild1" presStyleCnt="0">
        <dgm:presLayoutVars>
          <dgm:chPref val="1"/>
          <dgm:dir/>
          <dgm:animOne val="branch"/>
          <dgm:animLvl val="lvl"/>
          <dgm:resizeHandles/>
        </dgm:presLayoutVars>
      </dgm:prSet>
      <dgm:spPr/>
    </dgm:pt>
    <dgm:pt modelId="{4E795EDF-6914-47F2-8D6C-0CC447E83BA8}" type="pres">
      <dgm:prSet presAssocID="{A91E0F63-7E6E-6A47-B33F-A39CE651129E}" presName="hierRoot1" presStyleCnt="0"/>
      <dgm:spPr/>
    </dgm:pt>
    <dgm:pt modelId="{FFF8C693-C65E-4F16-8C4B-F0B03F7D71C3}" type="pres">
      <dgm:prSet presAssocID="{A91E0F63-7E6E-6A47-B33F-A39CE651129E}" presName="composite" presStyleCnt="0"/>
      <dgm:spPr/>
    </dgm:pt>
    <dgm:pt modelId="{54112C80-E58D-4C07-A3B0-BEB5D32053F1}" type="pres">
      <dgm:prSet presAssocID="{A91E0F63-7E6E-6A47-B33F-A39CE651129E}" presName="background" presStyleLbl="node0" presStyleIdx="0" presStyleCnt="1"/>
      <dgm:spPr/>
    </dgm:pt>
    <dgm:pt modelId="{C47F1AB8-8407-48C1-BC86-02F9765BDB89}" type="pres">
      <dgm:prSet presAssocID="{A91E0F63-7E6E-6A47-B33F-A39CE651129E}" presName="text" presStyleLbl="fgAcc0" presStyleIdx="0" presStyleCnt="1">
        <dgm:presLayoutVars>
          <dgm:chPref val="3"/>
        </dgm:presLayoutVars>
      </dgm:prSet>
      <dgm:spPr/>
    </dgm:pt>
    <dgm:pt modelId="{7B36969A-21D3-4EEE-B281-749D87560314}" type="pres">
      <dgm:prSet presAssocID="{A91E0F63-7E6E-6A47-B33F-A39CE651129E}" presName="hierChild2" presStyleCnt="0"/>
      <dgm:spPr/>
    </dgm:pt>
    <dgm:pt modelId="{90EF2308-CF10-444F-B06A-3EEC177466F1}" type="pres">
      <dgm:prSet presAssocID="{B38F5BC5-4A40-CB48-9467-4DC63FA3AC72}" presName="Name10" presStyleLbl="parChTrans1D2" presStyleIdx="0" presStyleCnt="3"/>
      <dgm:spPr/>
    </dgm:pt>
    <dgm:pt modelId="{66D12110-10BF-43D3-BFD5-E2EE5122E454}" type="pres">
      <dgm:prSet presAssocID="{90FB7F21-9700-6546-ABB6-F769ED68132B}" presName="hierRoot2" presStyleCnt="0"/>
      <dgm:spPr/>
    </dgm:pt>
    <dgm:pt modelId="{D091C12E-DF86-4F98-A1B8-176489049321}" type="pres">
      <dgm:prSet presAssocID="{90FB7F21-9700-6546-ABB6-F769ED68132B}" presName="composite2" presStyleCnt="0"/>
      <dgm:spPr/>
    </dgm:pt>
    <dgm:pt modelId="{770A30E7-1F07-415A-8E6E-BE9710DD79D3}" type="pres">
      <dgm:prSet presAssocID="{90FB7F21-9700-6546-ABB6-F769ED68132B}" presName="background2" presStyleLbl="node2" presStyleIdx="0" presStyleCnt="3"/>
      <dgm:spPr/>
    </dgm:pt>
    <dgm:pt modelId="{F8984E60-D4C4-46F6-87DB-B4D40D780B47}" type="pres">
      <dgm:prSet presAssocID="{90FB7F21-9700-6546-ABB6-F769ED68132B}" presName="text2" presStyleLbl="fgAcc2" presStyleIdx="0" presStyleCnt="3">
        <dgm:presLayoutVars>
          <dgm:chPref val="3"/>
        </dgm:presLayoutVars>
      </dgm:prSet>
      <dgm:spPr/>
    </dgm:pt>
    <dgm:pt modelId="{7E193436-5F43-43FA-960C-47F91BD62BEC}" type="pres">
      <dgm:prSet presAssocID="{90FB7F21-9700-6546-ABB6-F769ED68132B}" presName="hierChild3" presStyleCnt="0"/>
      <dgm:spPr/>
    </dgm:pt>
    <dgm:pt modelId="{6F8B3355-3B62-41E1-9705-F5CEB0C17C13}" type="pres">
      <dgm:prSet presAssocID="{24CCAF1F-48E1-E642-8441-9981C7FA05BE}" presName="Name17" presStyleLbl="parChTrans1D3" presStyleIdx="0" presStyleCnt="4"/>
      <dgm:spPr/>
    </dgm:pt>
    <dgm:pt modelId="{C7F89827-0112-4418-A5D2-090A88B326A5}" type="pres">
      <dgm:prSet presAssocID="{06BA640B-DB13-2B4B-A782-8DC2939276AC}" presName="hierRoot3" presStyleCnt="0"/>
      <dgm:spPr/>
    </dgm:pt>
    <dgm:pt modelId="{CD6FB8D0-AFA0-423B-9612-650E2E456364}" type="pres">
      <dgm:prSet presAssocID="{06BA640B-DB13-2B4B-A782-8DC2939276AC}" presName="composite3" presStyleCnt="0"/>
      <dgm:spPr/>
    </dgm:pt>
    <dgm:pt modelId="{D605DEE8-9186-4DA9-9199-05B103C23BB1}" type="pres">
      <dgm:prSet presAssocID="{06BA640B-DB13-2B4B-A782-8DC2939276AC}" presName="background3" presStyleLbl="node3" presStyleIdx="0" presStyleCnt="4"/>
      <dgm:spPr/>
    </dgm:pt>
    <dgm:pt modelId="{8423DC84-D3D7-4A7F-99A9-70A7E28FBF92}" type="pres">
      <dgm:prSet presAssocID="{06BA640B-DB13-2B4B-A782-8DC2939276AC}" presName="text3" presStyleLbl="fgAcc3" presStyleIdx="0" presStyleCnt="4">
        <dgm:presLayoutVars>
          <dgm:chPref val="3"/>
        </dgm:presLayoutVars>
      </dgm:prSet>
      <dgm:spPr/>
    </dgm:pt>
    <dgm:pt modelId="{DFF56192-2888-4CDE-BE9A-EC01A811C514}" type="pres">
      <dgm:prSet presAssocID="{06BA640B-DB13-2B4B-A782-8DC2939276AC}" presName="hierChild4" presStyleCnt="0"/>
      <dgm:spPr/>
    </dgm:pt>
    <dgm:pt modelId="{A8B8DDA6-C5A3-4339-ACDE-C1819F8F6A53}" type="pres">
      <dgm:prSet presAssocID="{0AF34B99-2D9E-CE4D-9C4B-FD027F1F4706}" presName="Name17" presStyleLbl="parChTrans1D3" presStyleIdx="1" presStyleCnt="4"/>
      <dgm:spPr/>
    </dgm:pt>
    <dgm:pt modelId="{D35853AE-45C2-43C7-8E7B-61BAC09C8810}" type="pres">
      <dgm:prSet presAssocID="{D3AAF60A-D95D-7048-9D7D-CA52A3C413E4}" presName="hierRoot3" presStyleCnt="0"/>
      <dgm:spPr/>
    </dgm:pt>
    <dgm:pt modelId="{B5A2D905-B973-46ED-AB5E-73060A2B07D8}" type="pres">
      <dgm:prSet presAssocID="{D3AAF60A-D95D-7048-9D7D-CA52A3C413E4}" presName="composite3" presStyleCnt="0"/>
      <dgm:spPr/>
    </dgm:pt>
    <dgm:pt modelId="{7B73DAE9-3565-4513-B19E-25C0E859293D}" type="pres">
      <dgm:prSet presAssocID="{D3AAF60A-D95D-7048-9D7D-CA52A3C413E4}" presName="background3" presStyleLbl="node3" presStyleIdx="1" presStyleCnt="4"/>
      <dgm:spPr/>
    </dgm:pt>
    <dgm:pt modelId="{A07E29C1-EFA9-4D73-B2F3-2257083D0E9E}" type="pres">
      <dgm:prSet presAssocID="{D3AAF60A-D95D-7048-9D7D-CA52A3C413E4}" presName="text3" presStyleLbl="fgAcc3" presStyleIdx="1" presStyleCnt="4">
        <dgm:presLayoutVars>
          <dgm:chPref val="3"/>
        </dgm:presLayoutVars>
      </dgm:prSet>
      <dgm:spPr/>
    </dgm:pt>
    <dgm:pt modelId="{8EE992D2-CF62-46BC-B530-DDEE1A171843}" type="pres">
      <dgm:prSet presAssocID="{D3AAF60A-D95D-7048-9D7D-CA52A3C413E4}" presName="hierChild4" presStyleCnt="0"/>
      <dgm:spPr/>
    </dgm:pt>
    <dgm:pt modelId="{DFBEC670-593B-4375-8FB9-1FB7D52A842D}" type="pres">
      <dgm:prSet presAssocID="{FFB6F3EA-AED7-B947-BFC7-3D189FDC5A37}" presName="Name17" presStyleLbl="parChTrans1D3" presStyleIdx="2" presStyleCnt="4"/>
      <dgm:spPr/>
    </dgm:pt>
    <dgm:pt modelId="{0D3E5EE9-65FC-4BC3-9131-A789E187743A}" type="pres">
      <dgm:prSet presAssocID="{D3C9C62A-C8EF-8C49-9C1C-B33FCCB01662}" presName="hierRoot3" presStyleCnt="0"/>
      <dgm:spPr/>
    </dgm:pt>
    <dgm:pt modelId="{C0FDA7B3-0E57-4C60-9B22-40A15AE83D9D}" type="pres">
      <dgm:prSet presAssocID="{D3C9C62A-C8EF-8C49-9C1C-B33FCCB01662}" presName="composite3" presStyleCnt="0"/>
      <dgm:spPr/>
    </dgm:pt>
    <dgm:pt modelId="{CBCF0654-146F-4DA3-BBCF-D7C1B09A8575}" type="pres">
      <dgm:prSet presAssocID="{D3C9C62A-C8EF-8C49-9C1C-B33FCCB01662}" presName="background3" presStyleLbl="node3" presStyleIdx="2" presStyleCnt="4"/>
      <dgm:spPr/>
    </dgm:pt>
    <dgm:pt modelId="{444BBE70-CC3F-46CC-A0BB-FD6DB2B3109F}" type="pres">
      <dgm:prSet presAssocID="{D3C9C62A-C8EF-8C49-9C1C-B33FCCB01662}" presName="text3" presStyleLbl="fgAcc3" presStyleIdx="2" presStyleCnt="4">
        <dgm:presLayoutVars>
          <dgm:chPref val="3"/>
        </dgm:presLayoutVars>
      </dgm:prSet>
      <dgm:spPr/>
    </dgm:pt>
    <dgm:pt modelId="{1F02123A-CDA9-4535-812C-4CF93365DCB1}" type="pres">
      <dgm:prSet presAssocID="{D3C9C62A-C8EF-8C49-9C1C-B33FCCB01662}" presName="hierChild4" presStyleCnt="0"/>
      <dgm:spPr/>
    </dgm:pt>
    <dgm:pt modelId="{6EF0D895-35FD-4DF4-A696-BE004E70A437}" type="pres">
      <dgm:prSet presAssocID="{3536E471-4AD3-974D-A7BF-17DB71520099}" presName="Name17" presStyleLbl="parChTrans1D3" presStyleIdx="3" presStyleCnt="4"/>
      <dgm:spPr/>
    </dgm:pt>
    <dgm:pt modelId="{FDDE1DFD-7F4D-43B5-B292-255ACC7BAD20}" type="pres">
      <dgm:prSet presAssocID="{53DB6DB0-D7A0-1541-93C3-3905B6C41158}" presName="hierRoot3" presStyleCnt="0"/>
      <dgm:spPr/>
    </dgm:pt>
    <dgm:pt modelId="{17930357-DDC2-4562-B4D8-D88EAA0D128A}" type="pres">
      <dgm:prSet presAssocID="{53DB6DB0-D7A0-1541-93C3-3905B6C41158}" presName="composite3" presStyleCnt="0"/>
      <dgm:spPr/>
    </dgm:pt>
    <dgm:pt modelId="{7C42C3B8-4FC9-4350-BE74-2F6BF267AAF9}" type="pres">
      <dgm:prSet presAssocID="{53DB6DB0-D7A0-1541-93C3-3905B6C41158}" presName="background3" presStyleLbl="node3" presStyleIdx="3" presStyleCnt="4"/>
      <dgm:spPr/>
    </dgm:pt>
    <dgm:pt modelId="{1B9731A5-5CEB-48F8-B374-2BB12AFA207A}" type="pres">
      <dgm:prSet presAssocID="{53DB6DB0-D7A0-1541-93C3-3905B6C41158}" presName="text3" presStyleLbl="fgAcc3" presStyleIdx="3" presStyleCnt="4">
        <dgm:presLayoutVars>
          <dgm:chPref val="3"/>
        </dgm:presLayoutVars>
      </dgm:prSet>
      <dgm:spPr/>
    </dgm:pt>
    <dgm:pt modelId="{E139569F-6AA2-43D6-9F40-B692F7799841}" type="pres">
      <dgm:prSet presAssocID="{53DB6DB0-D7A0-1541-93C3-3905B6C41158}" presName="hierChild4" presStyleCnt="0"/>
      <dgm:spPr/>
    </dgm:pt>
    <dgm:pt modelId="{D8F70C09-B198-4C01-9843-456F1FF8F1C0}" type="pres">
      <dgm:prSet presAssocID="{7E1BEA48-9E21-C847-ADF4-E0E46AD07A69}" presName="Name10" presStyleLbl="parChTrans1D2" presStyleIdx="1" presStyleCnt="3"/>
      <dgm:spPr/>
    </dgm:pt>
    <dgm:pt modelId="{9D5ACC32-2043-4123-931B-F827EF04707C}" type="pres">
      <dgm:prSet presAssocID="{B98588EB-C7F6-BB42-9BB3-5D6C96F39475}" presName="hierRoot2" presStyleCnt="0"/>
      <dgm:spPr/>
    </dgm:pt>
    <dgm:pt modelId="{9DBDE084-0195-4484-9106-F99261AC10D8}" type="pres">
      <dgm:prSet presAssocID="{B98588EB-C7F6-BB42-9BB3-5D6C96F39475}" presName="composite2" presStyleCnt="0"/>
      <dgm:spPr/>
    </dgm:pt>
    <dgm:pt modelId="{99486DC9-ECD4-45D9-9125-358A934FCA05}" type="pres">
      <dgm:prSet presAssocID="{B98588EB-C7F6-BB42-9BB3-5D6C96F39475}" presName="background2" presStyleLbl="node2" presStyleIdx="1" presStyleCnt="3"/>
      <dgm:spPr/>
    </dgm:pt>
    <dgm:pt modelId="{7C20B95E-94C5-4969-9876-52534013ABB0}" type="pres">
      <dgm:prSet presAssocID="{B98588EB-C7F6-BB42-9BB3-5D6C96F39475}" presName="text2" presStyleLbl="fgAcc2" presStyleIdx="1" presStyleCnt="3">
        <dgm:presLayoutVars>
          <dgm:chPref val="3"/>
        </dgm:presLayoutVars>
      </dgm:prSet>
      <dgm:spPr/>
    </dgm:pt>
    <dgm:pt modelId="{F083A451-7803-4160-A793-69E05C87F53E}" type="pres">
      <dgm:prSet presAssocID="{B98588EB-C7F6-BB42-9BB3-5D6C96F39475}" presName="hierChild3" presStyleCnt="0"/>
      <dgm:spPr/>
    </dgm:pt>
    <dgm:pt modelId="{8C553489-64D3-4E13-A70E-9725C69F3008}" type="pres">
      <dgm:prSet presAssocID="{D784992F-BBF7-BE4E-952E-FF7F247EDD00}" presName="Name10" presStyleLbl="parChTrans1D2" presStyleIdx="2" presStyleCnt="3"/>
      <dgm:spPr/>
    </dgm:pt>
    <dgm:pt modelId="{B7AB3949-F342-4900-9B41-B254C082AB31}" type="pres">
      <dgm:prSet presAssocID="{DF62A36A-199C-7246-964B-9AC915631FBE}" presName="hierRoot2" presStyleCnt="0"/>
      <dgm:spPr/>
    </dgm:pt>
    <dgm:pt modelId="{049A1ECC-4023-4055-AF5D-621E5E81C029}" type="pres">
      <dgm:prSet presAssocID="{DF62A36A-199C-7246-964B-9AC915631FBE}" presName="composite2" presStyleCnt="0"/>
      <dgm:spPr/>
    </dgm:pt>
    <dgm:pt modelId="{27C495CA-EF72-4573-BF3C-B2F741267A06}" type="pres">
      <dgm:prSet presAssocID="{DF62A36A-199C-7246-964B-9AC915631FBE}" presName="background2" presStyleLbl="node2" presStyleIdx="2" presStyleCnt="3"/>
      <dgm:spPr/>
    </dgm:pt>
    <dgm:pt modelId="{1B799186-61A9-45CC-AD66-60E1473A2202}" type="pres">
      <dgm:prSet presAssocID="{DF62A36A-199C-7246-964B-9AC915631FBE}" presName="text2" presStyleLbl="fgAcc2" presStyleIdx="2" presStyleCnt="3">
        <dgm:presLayoutVars>
          <dgm:chPref val="3"/>
        </dgm:presLayoutVars>
      </dgm:prSet>
      <dgm:spPr/>
    </dgm:pt>
    <dgm:pt modelId="{1401E7F9-858F-49CB-B27D-98065A054250}" type="pres">
      <dgm:prSet presAssocID="{DF62A36A-199C-7246-964B-9AC915631FBE}" presName="hierChild3" presStyleCnt="0"/>
      <dgm:spPr/>
    </dgm:pt>
  </dgm:ptLst>
  <dgm:cxnLst>
    <dgm:cxn modelId="{E1275A09-E034-4378-9612-BE145B62AA8B}" type="presOf" srcId="{D3AAF60A-D95D-7048-9D7D-CA52A3C413E4}" destId="{A07E29C1-EFA9-4D73-B2F3-2257083D0E9E}" srcOrd="0" destOrd="0" presId="urn:microsoft.com/office/officeart/2005/8/layout/hierarchy1"/>
    <dgm:cxn modelId="{E59F2D1A-2890-458E-9BB6-277AD50D88BC}" type="presOf" srcId="{A91E0F63-7E6E-6A47-B33F-A39CE651129E}" destId="{C47F1AB8-8407-48C1-BC86-02F9765BDB89}" srcOrd="0" destOrd="0" presId="urn:microsoft.com/office/officeart/2005/8/layout/hierarchy1"/>
    <dgm:cxn modelId="{1257F133-D358-4D42-9E26-8E9225381047}" srcId="{A91E0F63-7E6E-6A47-B33F-A39CE651129E}" destId="{DF62A36A-199C-7246-964B-9AC915631FBE}" srcOrd="2" destOrd="0" parTransId="{D784992F-BBF7-BE4E-952E-FF7F247EDD00}" sibTransId="{FFDBB0B9-B5D5-E845-9841-C39BEAE78E7D}"/>
    <dgm:cxn modelId="{4EEC1F35-3F35-4B3F-A28F-9DC92070618A}" type="presOf" srcId="{B38F5BC5-4A40-CB48-9467-4DC63FA3AC72}" destId="{90EF2308-CF10-444F-B06A-3EEC177466F1}" srcOrd="0" destOrd="0" presId="urn:microsoft.com/office/officeart/2005/8/layout/hierarchy1"/>
    <dgm:cxn modelId="{CA49D539-E76E-4371-8B5C-E1515B7C78DC}" type="presOf" srcId="{53DB6DB0-D7A0-1541-93C3-3905B6C41158}" destId="{1B9731A5-5CEB-48F8-B374-2BB12AFA207A}" srcOrd="0" destOrd="0" presId="urn:microsoft.com/office/officeart/2005/8/layout/hierarchy1"/>
    <dgm:cxn modelId="{BFE26D3B-1D3F-8C4A-9D3A-A0D6B199766F}" srcId="{A91E0F63-7E6E-6A47-B33F-A39CE651129E}" destId="{B98588EB-C7F6-BB42-9BB3-5D6C96F39475}" srcOrd="1" destOrd="0" parTransId="{7E1BEA48-9E21-C847-ADF4-E0E46AD07A69}" sibTransId="{FFD97158-1892-944D-B211-86EAB7B65ED0}"/>
    <dgm:cxn modelId="{E102D960-6FD4-4414-BE18-739F3A494E0B}" type="presOf" srcId="{FFB6F3EA-AED7-B947-BFC7-3D189FDC5A37}" destId="{DFBEC670-593B-4375-8FB9-1FB7D52A842D}" srcOrd="0" destOrd="0" presId="urn:microsoft.com/office/officeart/2005/8/layout/hierarchy1"/>
    <dgm:cxn modelId="{AE185841-EFD9-4FB6-8DF5-3576A9C4882D}" type="presOf" srcId="{06BA640B-DB13-2B4B-A782-8DC2939276AC}" destId="{8423DC84-D3D7-4A7F-99A9-70A7E28FBF92}" srcOrd="0" destOrd="0" presId="urn:microsoft.com/office/officeart/2005/8/layout/hierarchy1"/>
    <dgm:cxn modelId="{649AB34C-5D8C-BA4D-AFD3-FA455E6176F6}" srcId="{90FB7F21-9700-6546-ABB6-F769ED68132B}" destId="{D3AAF60A-D95D-7048-9D7D-CA52A3C413E4}" srcOrd="1" destOrd="0" parTransId="{0AF34B99-2D9E-CE4D-9C4B-FD027F1F4706}" sibTransId="{056DAC98-16B9-5549-B7D1-6D5EA325EB6E}"/>
    <dgm:cxn modelId="{3B4A484E-85E6-4F28-BB6D-823B0C4DCAF4}" type="presOf" srcId="{7E1BEA48-9E21-C847-ADF4-E0E46AD07A69}" destId="{D8F70C09-B198-4C01-9843-456F1FF8F1C0}" srcOrd="0" destOrd="0" presId="urn:microsoft.com/office/officeart/2005/8/layout/hierarchy1"/>
    <dgm:cxn modelId="{080B6556-6C67-489D-80A3-B44986A30235}" type="presOf" srcId="{24CCAF1F-48E1-E642-8441-9981C7FA05BE}" destId="{6F8B3355-3B62-41E1-9705-F5CEB0C17C13}" srcOrd="0" destOrd="0" presId="urn:microsoft.com/office/officeart/2005/8/layout/hierarchy1"/>
    <dgm:cxn modelId="{AC3A0A57-BFFB-004E-BDAF-E54015F4A88E}" srcId="{75BE63F5-B6FC-E24D-B27C-F47683A4997F}" destId="{A91E0F63-7E6E-6A47-B33F-A39CE651129E}" srcOrd="0" destOrd="0" parTransId="{9ABBCB77-F27E-5043-ABDD-999AB6C18062}" sibTransId="{51F7C9BD-2323-114A-AEB9-FCCEE377FACD}"/>
    <dgm:cxn modelId="{15B52757-BAFC-48B6-A43D-BE1400919370}" type="presOf" srcId="{DF62A36A-199C-7246-964B-9AC915631FBE}" destId="{1B799186-61A9-45CC-AD66-60E1473A2202}" srcOrd="0" destOrd="0" presId="urn:microsoft.com/office/officeart/2005/8/layout/hierarchy1"/>
    <dgm:cxn modelId="{47764E8B-F338-4A78-9B14-72C0BFC9CB63}" type="presOf" srcId="{D784992F-BBF7-BE4E-952E-FF7F247EDD00}" destId="{8C553489-64D3-4E13-A70E-9725C69F3008}" srcOrd="0" destOrd="0" presId="urn:microsoft.com/office/officeart/2005/8/layout/hierarchy1"/>
    <dgm:cxn modelId="{AAF40A8E-4B92-EB4E-8AEB-F3518103CE68}" srcId="{90FB7F21-9700-6546-ABB6-F769ED68132B}" destId="{D3C9C62A-C8EF-8C49-9C1C-B33FCCB01662}" srcOrd="2" destOrd="0" parTransId="{FFB6F3EA-AED7-B947-BFC7-3D189FDC5A37}" sibTransId="{B8B55A3A-1832-8446-A7F5-B4B32AFC119B}"/>
    <dgm:cxn modelId="{53AD019B-9E26-42FF-9AAC-F0311CFDBABD}" type="presOf" srcId="{3536E471-4AD3-974D-A7BF-17DB71520099}" destId="{6EF0D895-35FD-4DF4-A696-BE004E70A437}" srcOrd="0" destOrd="0" presId="urn:microsoft.com/office/officeart/2005/8/layout/hierarchy1"/>
    <dgm:cxn modelId="{5FD28DA6-BB15-4AB7-8A7D-609629C1D08B}" type="presOf" srcId="{D3C9C62A-C8EF-8C49-9C1C-B33FCCB01662}" destId="{444BBE70-CC3F-46CC-A0BB-FD6DB2B3109F}" srcOrd="0" destOrd="0" presId="urn:microsoft.com/office/officeart/2005/8/layout/hierarchy1"/>
    <dgm:cxn modelId="{7E101BB4-4628-934C-8880-30D19B854DB3}" srcId="{90FB7F21-9700-6546-ABB6-F769ED68132B}" destId="{53DB6DB0-D7A0-1541-93C3-3905B6C41158}" srcOrd="3" destOrd="0" parTransId="{3536E471-4AD3-974D-A7BF-17DB71520099}" sibTransId="{F0774C19-C56E-2A47-8A70-4DAA2DB696A1}"/>
    <dgm:cxn modelId="{485537BE-994D-7F4A-981A-E0CFA56423C0}" srcId="{A91E0F63-7E6E-6A47-B33F-A39CE651129E}" destId="{90FB7F21-9700-6546-ABB6-F769ED68132B}" srcOrd="0" destOrd="0" parTransId="{B38F5BC5-4A40-CB48-9467-4DC63FA3AC72}" sibTransId="{52049833-8D69-C64A-B53B-5CE0D9BF1260}"/>
    <dgm:cxn modelId="{988F09DA-27F6-445B-9FF8-53F21BC8D5AF}" type="presOf" srcId="{75BE63F5-B6FC-E24D-B27C-F47683A4997F}" destId="{3D7AC17B-0BA1-40EA-A64F-F2C23FF33749}" srcOrd="0" destOrd="0" presId="urn:microsoft.com/office/officeart/2005/8/layout/hierarchy1"/>
    <dgm:cxn modelId="{20AC46DA-D9CD-4AA4-B1E4-A45E02B5795B}" type="presOf" srcId="{B98588EB-C7F6-BB42-9BB3-5D6C96F39475}" destId="{7C20B95E-94C5-4969-9876-52534013ABB0}" srcOrd="0" destOrd="0" presId="urn:microsoft.com/office/officeart/2005/8/layout/hierarchy1"/>
    <dgm:cxn modelId="{72AC8AE2-05AF-4C23-B319-82B4B44AC9D7}" type="presOf" srcId="{0AF34B99-2D9E-CE4D-9C4B-FD027F1F4706}" destId="{A8B8DDA6-C5A3-4339-ACDE-C1819F8F6A53}" srcOrd="0" destOrd="0" presId="urn:microsoft.com/office/officeart/2005/8/layout/hierarchy1"/>
    <dgm:cxn modelId="{6E45ADE8-38B5-4248-9734-888605A0CF51}" srcId="{90FB7F21-9700-6546-ABB6-F769ED68132B}" destId="{06BA640B-DB13-2B4B-A782-8DC2939276AC}" srcOrd="0" destOrd="0" parTransId="{24CCAF1F-48E1-E642-8441-9981C7FA05BE}" sibTransId="{09D0896C-3882-FD4D-B1E3-18DAED630CA3}"/>
    <dgm:cxn modelId="{BF9342F0-E457-4CB2-816F-20D326329032}" type="presOf" srcId="{90FB7F21-9700-6546-ABB6-F769ED68132B}" destId="{F8984E60-D4C4-46F6-87DB-B4D40D780B47}" srcOrd="0" destOrd="0" presId="urn:microsoft.com/office/officeart/2005/8/layout/hierarchy1"/>
    <dgm:cxn modelId="{778D7391-69BF-400B-968F-8BC0A7BF5E88}" type="presParOf" srcId="{3D7AC17B-0BA1-40EA-A64F-F2C23FF33749}" destId="{4E795EDF-6914-47F2-8D6C-0CC447E83BA8}" srcOrd="0" destOrd="0" presId="urn:microsoft.com/office/officeart/2005/8/layout/hierarchy1"/>
    <dgm:cxn modelId="{D7AB97FA-3823-4035-808F-DA16BBD7020C}" type="presParOf" srcId="{4E795EDF-6914-47F2-8D6C-0CC447E83BA8}" destId="{FFF8C693-C65E-4F16-8C4B-F0B03F7D71C3}" srcOrd="0" destOrd="0" presId="urn:microsoft.com/office/officeart/2005/8/layout/hierarchy1"/>
    <dgm:cxn modelId="{F53B161E-99CA-4233-A390-A110E4F7643D}" type="presParOf" srcId="{FFF8C693-C65E-4F16-8C4B-F0B03F7D71C3}" destId="{54112C80-E58D-4C07-A3B0-BEB5D32053F1}" srcOrd="0" destOrd="0" presId="urn:microsoft.com/office/officeart/2005/8/layout/hierarchy1"/>
    <dgm:cxn modelId="{499F15D2-4663-44DE-BE11-133CB886DAF4}" type="presParOf" srcId="{FFF8C693-C65E-4F16-8C4B-F0B03F7D71C3}" destId="{C47F1AB8-8407-48C1-BC86-02F9765BDB89}" srcOrd="1" destOrd="0" presId="urn:microsoft.com/office/officeart/2005/8/layout/hierarchy1"/>
    <dgm:cxn modelId="{A04E5DF6-847B-4C23-B41A-ECE22047FE5D}" type="presParOf" srcId="{4E795EDF-6914-47F2-8D6C-0CC447E83BA8}" destId="{7B36969A-21D3-4EEE-B281-749D87560314}" srcOrd="1" destOrd="0" presId="urn:microsoft.com/office/officeart/2005/8/layout/hierarchy1"/>
    <dgm:cxn modelId="{0D6971CE-D4BB-46FB-88C3-F4FF2DBADB89}" type="presParOf" srcId="{7B36969A-21D3-4EEE-B281-749D87560314}" destId="{90EF2308-CF10-444F-B06A-3EEC177466F1}" srcOrd="0" destOrd="0" presId="urn:microsoft.com/office/officeart/2005/8/layout/hierarchy1"/>
    <dgm:cxn modelId="{A2485372-42DD-4403-95C4-15BC91D9C9D2}" type="presParOf" srcId="{7B36969A-21D3-4EEE-B281-749D87560314}" destId="{66D12110-10BF-43D3-BFD5-E2EE5122E454}" srcOrd="1" destOrd="0" presId="urn:microsoft.com/office/officeart/2005/8/layout/hierarchy1"/>
    <dgm:cxn modelId="{6282EFD6-BA76-460D-BE65-0C9661856671}" type="presParOf" srcId="{66D12110-10BF-43D3-BFD5-E2EE5122E454}" destId="{D091C12E-DF86-4F98-A1B8-176489049321}" srcOrd="0" destOrd="0" presId="urn:microsoft.com/office/officeart/2005/8/layout/hierarchy1"/>
    <dgm:cxn modelId="{976CFD4A-6321-4625-981F-6EC78F0C149D}" type="presParOf" srcId="{D091C12E-DF86-4F98-A1B8-176489049321}" destId="{770A30E7-1F07-415A-8E6E-BE9710DD79D3}" srcOrd="0" destOrd="0" presId="urn:microsoft.com/office/officeart/2005/8/layout/hierarchy1"/>
    <dgm:cxn modelId="{74EF3594-FED7-4D5C-9DA4-993EB539715E}" type="presParOf" srcId="{D091C12E-DF86-4F98-A1B8-176489049321}" destId="{F8984E60-D4C4-46F6-87DB-B4D40D780B47}" srcOrd="1" destOrd="0" presId="urn:microsoft.com/office/officeart/2005/8/layout/hierarchy1"/>
    <dgm:cxn modelId="{AC1F29D1-DCD8-4BBC-AB0D-8F5BB5F516BC}" type="presParOf" srcId="{66D12110-10BF-43D3-BFD5-E2EE5122E454}" destId="{7E193436-5F43-43FA-960C-47F91BD62BEC}" srcOrd="1" destOrd="0" presId="urn:microsoft.com/office/officeart/2005/8/layout/hierarchy1"/>
    <dgm:cxn modelId="{CD732550-C9DA-4FFA-91CB-6F02CFFAE68F}" type="presParOf" srcId="{7E193436-5F43-43FA-960C-47F91BD62BEC}" destId="{6F8B3355-3B62-41E1-9705-F5CEB0C17C13}" srcOrd="0" destOrd="0" presId="urn:microsoft.com/office/officeart/2005/8/layout/hierarchy1"/>
    <dgm:cxn modelId="{0BA8842B-6B5C-4577-A3AA-A25358346CFA}" type="presParOf" srcId="{7E193436-5F43-43FA-960C-47F91BD62BEC}" destId="{C7F89827-0112-4418-A5D2-090A88B326A5}" srcOrd="1" destOrd="0" presId="urn:microsoft.com/office/officeart/2005/8/layout/hierarchy1"/>
    <dgm:cxn modelId="{FB5F503F-CFCD-4F4D-9755-7B1EDFFAC9C4}" type="presParOf" srcId="{C7F89827-0112-4418-A5D2-090A88B326A5}" destId="{CD6FB8D0-AFA0-423B-9612-650E2E456364}" srcOrd="0" destOrd="0" presId="urn:microsoft.com/office/officeart/2005/8/layout/hierarchy1"/>
    <dgm:cxn modelId="{BC38E8CD-472B-42FD-B573-036600118497}" type="presParOf" srcId="{CD6FB8D0-AFA0-423B-9612-650E2E456364}" destId="{D605DEE8-9186-4DA9-9199-05B103C23BB1}" srcOrd="0" destOrd="0" presId="urn:microsoft.com/office/officeart/2005/8/layout/hierarchy1"/>
    <dgm:cxn modelId="{BB0E2C4D-4CB9-47F4-8866-59DCB87ADCD1}" type="presParOf" srcId="{CD6FB8D0-AFA0-423B-9612-650E2E456364}" destId="{8423DC84-D3D7-4A7F-99A9-70A7E28FBF92}" srcOrd="1" destOrd="0" presId="urn:microsoft.com/office/officeart/2005/8/layout/hierarchy1"/>
    <dgm:cxn modelId="{649DBBAC-6E3A-4A97-9B8C-9406A94E99A0}" type="presParOf" srcId="{C7F89827-0112-4418-A5D2-090A88B326A5}" destId="{DFF56192-2888-4CDE-BE9A-EC01A811C514}" srcOrd="1" destOrd="0" presId="urn:microsoft.com/office/officeart/2005/8/layout/hierarchy1"/>
    <dgm:cxn modelId="{4EB8C4D9-E8D1-45FB-BE17-15F4A6802C06}" type="presParOf" srcId="{7E193436-5F43-43FA-960C-47F91BD62BEC}" destId="{A8B8DDA6-C5A3-4339-ACDE-C1819F8F6A53}" srcOrd="2" destOrd="0" presId="urn:microsoft.com/office/officeart/2005/8/layout/hierarchy1"/>
    <dgm:cxn modelId="{80E0CF7C-510B-4293-BCD6-A5BD38AD7290}" type="presParOf" srcId="{7E193436-5F43-43FA-960C-47F91BD62BEC}" destId="{D35853AE-45C2-43C7-8E7B-61BAC09C8810}" srcOrd="3" destOrd="0" presId="urn:microsoft.com/office/officeart/2005/8/layout/hierarchy1"/>
    <dgm:cxn modelId="{6BA99D52-8967-4040-A7C2-19C0ACA46277}" type="presParOf" srcId="{D35853AE-45C2-43C7-8E7B-61BAC09C8810}" destId="{B5A2D905-B973-46ED-AB5E-73060A2B07D8}" srcOrd="0" destOrd="0" presId="urn:microsoft.com/office/officeart/2005/8/layout/hierarchy1"/>
    <dgm:cxn modelId="{7A19E7D3-B95D-4453-9847-2D767B9BC103}" type="presParOf" srcId="{B5A2D905-B973-46ED-AB5E-73060A2B07D8}" destId="{7B73DAE9-3565-4513-B19E-25C0E859293D}" srcOrd="0" destOrd="0" presId="urn:microsoft.com/office/officeart/2005/8/layout/hierarchy1"/>
    <dgm:cxn modelId="{539552FF-18AC-49A3-B141-ACAB845276B5}" type="presParOf" srcId="{B5A2D905-B973-46ED-AB5E-73060A2B07D8}" destId="{A07E29C1-EFA9-4D73-B2F3-2257083D0E9E}" srcOrd="1" destOrd="0" presId="urn:microsoft.com/office/officeart/2005/8/layout/hierarchy1"/>
    <dgm:cxn modelId="{0C8315C8-322E-48C7-B4E7-D52A843B02D6}" type="presParOf" srcId="{D35853AE-45C2-43C7-8E7B-61BAC09C8810}" destId="{8EE992D2-CF62-46BC-B530-DDEE1A171843}" srcOrd="1" destOrd="0" presId="urn:microsoft.com/office/officeart/2005/8/layout/hierarchy1"/>
    <dgm:cxn modelId="{CBA2B7E8-1EA0-4EA0-B6C6-5EDC824E5AA6}" type="presParOf" srcId="{7E193436-5F43-43FA-960C-47F91BD62BEC}" destId="{DFBEC670-593B-4375-8FB9-1FB7D52A842D}" srcOrd="4" destOrd="0" presId="urn:microsoft.com/office/officeart/2005/8/layout/hierarchy1"/>
    <dgm:cxn modelId="{ED2637EE-A33A-4B3E-93AF-5798C2A2964A}" type="presParOf" srcId="{7E193436-5F43-43FA-960C-47F91BD62BEC}" destId="{0D3E5EE9-65FC-4BC3-9131-A789E187743A}" srcOrd="5" destOrd="0" presId="urn:microsoft.com/office/officeart/2005/8/layout/hierarchy1"/>
    <dgm:cxn modelId="{B9E06C53-88E4-4BA8-82D6-B2BEF6E72DA8}" type="presParOf" srcId="{0D3E5EE9-65FC-4BC3-9131-A789E187743A}" destId="{C0FDA7B3-0E57-4C60-9B22-40A15AE83D9D}" srcOrd="0" destOrd="0" presId="urn:microsoft.com/office/officeart/2005/8/layout/hierarchy1"/>
    <dgm:cxn modelId="{1359901C-97AB-4A70-82A8-2BC5D209AB06}" type="presParOf" srcId="{C0FDA7B3-0E57-4C60-9B22-40A15AE83D9D}" destId="{CBCF0654-146F-4DA3-BBCF-D7C1B09A8575}" srcOrd="0" destOrd="0" presId="urn:microsoft.com/office/officeart/2005/8/layout/hierarchy1"/>
    <dgm:cxn modelId="{0C554446-1262-445F-9C84-268E8455D3A8}" type="presParOf" srcId="{C0FDA7B3-0E57-4C60-9B22-40A15AE83D9D}" destId="{444BBE70-CC3F-46CC-A0BB-FD6DB2B3109F}" srcOrd="1" destOrd="0" presId="urn:microsoft.com/office/officeart/2005/8/layout/hierarchy1"/>
    <dgm:cxn modelId="{7F41B686-D963-42E1-B73F-A7F48D3EA3C9}" type="presParOf" srcId="{0D3E5EE9-65FC-4BC3-9131-A789E187743A}" destId="{1F02123A-CDA9-4535-812C-4CF93365DCB1}" srcOrd="1" destOrd="0" presId="urn:microsoft.com/office/officeart/2005/8/layout/hierarchy1"/>
    <dgm:cxn modelId="{E76F0E84-6DE8-495C-BB7B-D1CCADC05CFD}" type="presParOf" srcId="{7E193436-5F43-43FA-960C-47F91BD62BEC}" destId="{6EF0D895-35FD-4DF4-A696-BE004E70A437}" srcOrd="6" destOrd="0" presId="urn:microsoft.com/office/officeart/2005/8/layout/hierarchy1"/>
    <dgm:cxn modelId="{4CD8D39E-B710-4C55-8AAF-2C34EBA40902}" type="presParOf" srcId="{7E193436-5F43-43FA-960C-47F91BD62BEC}" destId="{FDDE1DFD-7F4D-43B5-B292-255ACC7BAD20}" srcOrd="7" destOrd="0" presId="urn:microsoft.com/office/officeart/2005/8/layout/hierarchy1"/>
    <dgm:cxn modelId="{31024276-DEE2-4B16-8DD4-9049342B9EB3}" type="presParOf" srcId="{FDDE1DFD-7F4D-43B5-B292-255ACC7BAD20}" destId="{17930357-DDC2-4562-B4D8-D88EAA0D128A}" srcOrd="0" destOrd="0" presId="urn:microsoft.com/office/officeart/2005/8/layout/hierarchy1"/>
    <dgm:cxn modelId="{007B3AC8-A932-4E27-8C9B-60D92286A30A}" type="presParOf" srcId="{17930357-DDC2-4562-B4D8-D88EAA0D128A}" destId="{7C42C3B8-4FC9-4350-BE74-2F6BF267AAF9}" srcOrd="0" destOrd="0" presId="urn:microsoft.com/office/officeart/2005/8/layout/hierarchy1"/>
    <dgm:cxn modelId="{4F191114-3501-4D38-A013-0428A5A6E32C}" type="presParOf" srcId="{17930357-DDC2-4562-B4D8-D88EAA0D128A}" destId="{1B9731A5-5CEB-48F8-B374-2BB12AFA207A}" srcOrd="1" destOrd="0" presId="urn:microsoft.com/office/officeart/2005/8/layout/hierarchy1"/>
    <dgm:cxn modelId="{370DDE06-FA00-430C-B3DF-A1E00BA79177}" type="presParOf" srcId="{FDDE1DFD-7F4D-43B5-B292-255ACC7BAD20}" destId="{E139569F-6AA2-43D6-9F40-B692F7799841}" srcOrd="1" destOrd="0" presId="urn:microsoft.com/office/officeart/2005/8/layout/hierarchy1"/>
    <dgm:cxn modelId="{E0986DE2-DD5E-4D4D-ACC4-9B4584B9753A}" type="presParOf" srcId="{7B36969A-21D3-4EEE-B281-749D87560314}" destId="{D8F70C09-B198-4C01-9843-456F1FF8F1C0}" srcOrd="2" destOrd="0" presId="urn:microsoft.com/office/officeart/2005/8/layout/hierarchy1"/>
    <dgm:cxn modelId="{8A5DD155-0E24-421A-B570-23E41BA1B159}" type="presParOf" srcId="{7B36969A-21D3-4EEE-B281-749D87560314}" destId="{9D5ACC32-2043-4123-931B-F827EF04707C}" srcOrd="3" destOrd="0" presId="urn:microsoft.com/office/officeart/2005/8/layout/hierarchy1"/>
    <dgm:cxn modelId="{73A10C11-1417-4397-8454-0118CA586E17}" type="presParOf" srcId="{9D5ACC32-2043-4123-931B-F827EF04707C}" destId="{9DBDE084-0195-4484-9106-F99261AC10D8}" srcOrd="0" destOrd="0" presId="urn:microsoft.com/office/officeart/2005/8/layout/hierarchy1"/>
    <dgm:cxn modelId="{7E9DC772-D96E-4CFA-A302-82BA0EBD9B29}" type="presParOf" srcId="{9DBDE084-0195-4484-9106-F99261AC10D8}" destId="{99486DC9-ECD4-45D9-9125-358A934FCA05}" srcOrd="0" destOrd="0" presId="urn:microsoft.com/office/officeart/2005/8/layout/hierarchy1"/>
    <dgm:cxn modelId="{9379689F-2864-4EAC-89CB-9B6A275096B8}" type="presParOf" srcId="{9DBDE084-0195-4484-9106-F99261AC10D8}" destId="{7C20B95E-94C5-4969-9876-52534013ABB0}" srcOrd="1" destOrd="0" presId="urn:microsoft.com/office/officeart/2005/8/layout/hierarchy1"/>
    <dgm:cxn modelId="{8BF73EFC-0FB7-4EA7-905C-7B4D5334FCB1}" type="presParOf" srcId="{9D5ACC32-2043-4123-931B-F827EF04707C}" destId="{F083A451-7803-4160-A793-69E05C87F53E}" srcOrd="1" destOrd="0" presId="urn:microsoft.com/office/officeart/2005/8/layout/hierarchy1"/>
    <dgm:cxn modelId="{556F8898-4903-4589-963B-A8C2ECB4FAED}" type="presParOf" srcId="{7B36969A-21D3-4EEE-B281-749D87560314}" destId="{8C553489-64D3-4E13-A70E-9725C69F3008}" srcOrd="4" destOrd="0" presId="urn:microsoft.com/office/officeart/2005/8/layout/hierarchy1"/>
    <dgm:cxn modelId="{6728AAB3-49CD-412B-9D1C-76383875977B}" type="presParOf" srcId="{7B36969A-21D3-4EEE-B281-749D87560314}" destId="{B7AB3949-F342-4900-9B41-B254C082AB31}" srcOrd="5" destOrd="0" presId="urn:microsoft.com/office/officeart/2005/8/layout/hierarchy1"/>
    <dgm:cxn modelId="{0E193998-AA1E-45C6-A9D1-3226E9E67BB3}" type="presParOf" srcId="{B7AB3949-F342-4900-9B41-B254C082AB31}" destId="{049A1ECC-4023-4055-AF5D-621E5E81C029}" srcOrd="0" destOrd="0" presId="urn:microsoft.com/office/officeart/2005/8/layout/hierarchy1"/>
    <dgm:cxn modelId="{B4CF5A5F-33BA-4083-931A-1BCE7966C37D}" type="presParOf" srcId="{049A1ECC-4023-4055-AF5D-621E5E81C029}" destId="{27C495CA-EF72-4573-BF3C-B2F741267A06}" srcOrd="0" destOrd="0" presId="urn:microsoft.com/office/officeart/2005/8/layout/hierarchy1"/>
    <dgm:cxn modelId="{56BBAB85-F0CB-48FB-8845-87927FF33FE9}" type="presParOf" srcId="{049A1ECC-4023-4055-AF5D-621E5E81C029}" destId="{1B799186-61A9-45CC-AD66-60E1473A2202}" srcOrd="1" destOrd="0" presId="urn:microsoft.com/office/officeart/2005/8/layout/hierarchy1"/>
    <dgm:cxn modelId="{F4337EC7-DE81-482D-837B-4F3204275530}" type="presParOf" srcId="{B7AB3949-F342-4900-9B41-B254C082AB31}" destId="{1401E7F9-858F-49CB-B27D-98065A054250}" srcOrd="1" destOrd="0" presId="urn:microsoft.com/office/officeart/2005/8/layout/hierarchy1"/>
  </dgm:cxnLst>
  <dgm:bg>
    <a:blipFill>
      <a:blip xmlns:r="http://schemas.openxmlformats.org/officeDocument/2006/relationships" r:embed="rId1"/>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53489-64D3-4E13-A70E-9725C69F3008}">
      <dsp:nvSpPr>
        <dsp:cNvPr id="0" name=""/>
        <dsp:cNvSpPr/>
      </dsp:nvSpPr>
      <dsp:spPr>
        <a:xfrm>
          <a:off x="6409107" y="911342"/>
          <a:ext cx="1748966" cy="416174"/>
        </a:xfrm>
        <a:custGeom>
          <a:avLst/>
          <a:gdLst/>
          <a:ahLst/>
          <a:cxnLst/>
          <a:rect l="0" t="0" r="0" b="0"/>
          <a:pathLst>
            <a:path>
              <a:moveTo>
                <a:pt x="0" y="0"/>
              </a:moveTo>
              <a:lnTo>
                <a:pt x="0" y="283610"/>
              </a:lnTo>
              <a:lnTo>
                <a:pt x="1748966" y="283610"/>
              </a:lnTo>
              <a:lnTo>
                <a:pt x="1748966" y="41617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F70C09-B198-4C01-9843-456F1FF8F1C0}">
      <dsp:nvSpPr>
        <dsp:cNvPr id="0" name=""/>
        <dsp:cNvSpPr/>
      </dsp:nvSpPr>
      <dsp:spPr>
        <a:xfrm>
          <a:off x="6363387" y="911342"/>
          <a:ext cx="91440" cy="416174"/>
        </a:xfrm>
        <a:custGeom>
          <a:avLst/>
          <a:gdLst/>
          <a:ahLst/>
          <a:cxnLst/>
          <a:rect l="0" t="0" r="0" b="0"/>
          <a:pathLst>
            <a:path>
              <a:moveTo>
                <a:pt x="45720" y="0"/>
              </a:moveTo>
              <a:lnTo>
                <a:pt x="45720" y="41617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F0D895-35FD-4DF4-A696-BE004E70A437}">
      <dsp:nvSpPr>
        <dsp:cNvPr id="0" name=""/>
        <dsp:cNvSpPr/>
      </dsp:nvSpPr>
      <dsp:spPr>
        <a:xfrm>
          <a:off x="4660140" y="2236184"/>
          <a:ext cx="2623450" cy="416174"/>
        </a:xfrm>
        <a:custGeom>
          <a:avLst/>
          <a:gdLst/>
          <a:ahLst/>
          <a:cxnLst/>
          <a:rect l="0" t="0" r="0" b="0"/>
          <a:pathLst>
            <a:path>
              <a:moveTo>
                <a:pt x="0" y="0"/>
              </a:moveTo>
              <a:lnTo>
                <a:pt x="0" y="283610"/>
              </a:lnTo>
              <a:lnTo>
                <a:pt x="2623450" y="283610"/>
              </a:lnTo>
              <a:lnTo>
                <a:pt x="2623450" y="41617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BEC670-593B-4375-8FB9-1FB7D52A842D}">
      <dsp:nvSpPr>
        <dsp:cNvPr id="0" name=""/>
        <dsp:cNvSpPr/>
      </dsp:nvSpPr>
      <dsp:spPr>
        <a:xfrm>
          <a:off x="4660140" y="2236184"/>
          <a:ext cx="874483" cy="416174"/>
        </a:xfrm>
        <a:custGeom>
          <a:avLst/>
          <a:gdLst/>
          <a:ahLst/>
          <a:cxnLst/>
          <a:rect l="0" t="0" r="0" b="0"/>
          <a:pathLst>
            <a:path>
              <a:moveTo>
                <a:pt x="0" y="0"/>
              </a:moveTo>
              <a:lnTo>
                <a:pt x="0" y="283610"/>
              </a:lnTo>
              <a:lnTo>
                <a:pt x="874483" y="283610"/>
              </a:lnTo>
              <a:lnTo>
                <a:pt x="874483" y="41617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B8DDA6-C5A3-4339-ACDE-C1819F8F6A53}">
      <dsp:nvSpPr>
        <dsp:cNvPr id="0" name=""/>
        <dsp:cNvSpPr/>
      </dsp:nvSpPr>
      <dsp:spPr>
        <a:xfrm>
          <a:off x="3785657" y="2236184"/>
          <a:ext cx="874483" cy="416174"/>
        </a:xfrm>
        <a:custGeom>
          <a:avLst/>
          <a:gdLst/>
          <a:ahLst/>
          <a:cxnLst/>
          <a:rect l="0" t="0" r="0" b="0"/>
          <a:pathLst>
            <a:path>
              <a:moveTo>
                <a:pt x="874483" y="0"/>
              </a:moveTo>
              <a:lnTo>
                <a:pt x="874483" y="283610"/>
              </a:lnTo>
              <a:lnTo>
                <a:pt x="0" y="283610"/>
              </a:lnTo>
              <a:lnTo>
                <a:pt x="0" y="41617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8B3355-3B62-41E1-9705-F5CEB0C17C13}">
      <dsp:nvSpPr>
        <dsp:cNvPr id="0" name=""/>
        <dsp:cNvSpPr/>
      </dsp:nvSpPr>
      <dsp:spPr>
        <a:xfrm>
          <a:off x="2036690" y="2236184"/>
          <a:ext cx="2623450" cy="416174"/>
        </a:xfrm>
        <a:custGeom>
          <a:avLst/>
          <a:gdLst/>
          <a:ahLst/>
          <a:cxnLst/>
          <a:rect l="0" t="0" r="0" b="0"/>
          <a:pathLst>
            <a:path>
              <a:moveTo>
                <a:pt x="2623450" y="0"/>
              </a:moveTo>
              <a:lnTo>
                <a:pt x="2623450" y="283610"/>
              </a:lnTo>
              <a:lnTo>
                <a:pt x="0" y="283610"/>
              </a:lnTo>
              <a:lnTo>
                <a:pt x="0" y="416174"/>
              </a:lnTo>
            </a:path>
          </a:pathLst>
        </a:custGeom>
        <a:noFill/>
        <a:ln w="15875" cap="rnd" cmpd="sng" algn="ctr">
          <a:solidFill>
            <a:schemeClr val="accent3">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EF2308-CF10-444F-B06A-3EEC177466F1}">
      <dsp:nvSpPr>
        <dsp:cNvPr id="0" name=""/>
        <dsp:cNvSpPr/>
      </dsp:nvSpPr>
      <dsp:spPr>
        <a:xfrm>
          <a:off x="4660140" y="911342"/>
          <a:ext cx="1748966" cy="416174"/>
        </a:xfrm>
        <a:custGeom>
          <a:avLst/>
          <a:gdLst/>
          <a:ahLst/>
          <a:cxnLst/>
          <a:rect l="0" t="0" r="0" b="0"/>
          <a:pathLst>
            <a:path>
              <a:moveTo>
                <a:pt x="1748966" y="0"/>
              </a:moveTo>
              <a:lnTo>
                <a:pt x="1748966" y="283610"/>
              </a:lnTo>
              <a:lnTo>
                <a:pt x="0" y="283610"/>
              </a:lnTo>
              <a:lnTo>
                <a:pt x="0" y="416174"/>
              </a:lnTo>
            </a:path>
          </a:pathLst>
        </a:custGeom>
        <a:noFill/>
        <a:ln w="15875" cap="rnd"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112C80-E58D-4C07-A3B0-BEB5D32053F1}">
      <dsp:nvSpPr>
        <dsp:cNvPr id="0" name=""/>
        <dsp:cNvSpPr/>
      </dsp:nvSpPr>
      <dsp:spPr>
        <a:xfrm>
          <a:off x="5693621" y="2674"/>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47F1AB8-8407-48C1-BC86-02F9765BDB89}">
      <dsp:nvSpPr>
        <dsp:cNvPr id="0" name=""/>
        <dsp:cNvSpPr/>
      </dsp:nvSpPr>
      <dsp:spPr>
        <a:xfrm>
          <a:off x="5852618" y="153721"/>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CEO</a:t>
          </a:r>
        </a:p>
      </dsp:txBody>
      <dsp:txXfrm>
        <a:off x="5879232" y="180335"/>
        <a:ext cx="1377744" cy="855439"/>
      </dsp:txXfrm>
    </dsp:sp>
    <dsp:sp modelId="{770A30E7-1F07-415A-8E6E-BE9710DD79D3}">
      <dsp:nvSpPr>
        <dsp:cNvPr id="0" name=""/>
        <dsp:cNvSpPr/>
      </dsp:nvSpPr>
      <dsp:spPr>
        <a:xfrm>
          <a:off x="3944654" y="1327517"/>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8984E60-D4C4-46F6-87DB-B4D40D780B47}">
      <dsp:nvSpPr>
        <dsp:cNvPr id="0" name=""/>
        <dsp:cNvSpPr/>
      </dsp:nvSpPr>
      <dsp:spPr>
        <a:xfrm>
          <a:off x="4103651" y="1478564"/>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b="1" kern="1200"/>
        </a:p>
        <a:p>
          <a:pPr marL="0" lvl="0" indent="0" algn="ctr" defTabSz="444500">
            <a:lnSpc>
              <a:spcPct val="90000"/>
            </a:lnSpc>
            <a:spcBef>
              <a:spcPct val="0"/>
            </a:spcBef>
            <a:spcAft>
              <a:spcPct val="35000"/>
            </a:spcAft>
            <a:buNone/>
          </a:pPr>
          <a:r>
            <a:rPr lang="en-US" sz="1000" b="1" kern="1200"/>
            <a:t>Operation Manager</a:t>
          </a:r>
        </a:p>
        <a:p>
          <a:pPr marL="0" lvl="0" indent="0" algn="ctr" defTabSz="444500">
            <a:lnSpc>
              <a:spcPct val="90000"/>
            </a:lnSpc>
            <a:spcBef>
              <a:spcPct val="0"/>
            </a:spcBef>
            <a:spcAft>
              <a:spcPct val="35000"/>
            </a:spcAft>
            <a:buNone/>
          </a:pPr>
          <a:r>
            <a:rPr lang="en-US" sz="1000" b="1" kern="1200"/>
            <a:t>	</a:t>
          </a:r>
        </a:p>
      </dsp:txBody>
      <dsp:txXfrm>
        <a:off x="4130265" y="1505178"/>
        <a:ext cx="1377744" cy="855439"/>
      </dsp:txXfrm>
    </dsp:sp>
    <dsp:sp modelId="{D605DEE8-9186-4DA9-9199-05B103C23BB1}">
      <dsp:nvSpPr>
        <dsp:cNvPr id="0" name=""/>
        <dsp:cNvSpPr/>
      </dsp:nvSpPr>
      <dsp:spPr>
        <a:xfrm>
          <a:off x="1321204" y="2652359"/>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423DC84-D3D7-4A7F-99A9-70A7E28FBF92}">
      <dsp:nvSpPr>
        <dsp:cNvPr id="0" name=""/>
        <dsp:cNvSpPr/>
      </dsp:nvSpPr>
      <dsp:spPr>
        <a:xfrm>
          <a:off x="1480201" y="2803406"/>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Cleaning Crew 5</a:t>
          </a:r>
        </a:p>
      </dsp:txBody>
      <dsp:txXfrm>
        <a:off x="1506815" y="2830020"/>
        <a:ext cx="1377744" cy="855439"/>
      </dsp:txXfrm>
    </dsp:sp>
    <dsp:sp modelId="{7B73DAE9-3565-4513-B19E-25C0E859293D}">
      <dsp:nvSpPr>
        <dsp:cNvPr id="0" name=""/>
        <dsp:cNvSpPr/>
      </dsp:nvSpPr>
      <dsp:spPr>
        <a:xfrm>
          <a:off x="3070171" y="2652359"/>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07E29C1-EFA9-4D73-B2F3-2257083D0E9E}">
      <dsp:nvSpPr>
        <dsp:cNvPr id="0" name=""/>
        <dsp:cNvSpPr/>
      </dsp:nvSpPr>
      <dsp:spPr>
        <a:xfrm>
          <a:off x="3229167" y="2803406"/>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Cleaning Crew 5</a:t>
          </a:r>
        </a:p>
      </dsp:txBody>
      <dsp:txXfrm>
        <a:off x="3255781" y="2830020"/>
        <a:ext cx="1377744" cy="855439"/>
      </dsp:txXfrm>
    </dsp:sp>
    <dsp:sp modelId="{CBCF0654-146F-4DA3-BBCF-D7C1B09A8575}">
      <dsp:nvSpPr>
        <dsp:cNvPr id="0" name=""/>
        <dsp:cNvSpPr/>
      </dsp:nvSpPr>
      <dsp:spPr>
        <a:xfrm>
          <a:off x="4819137" y="2652359"/>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44BBE70-CC3F-46CC-A0BB-FD6DB2B3109F}">
      <dsp:nvSpPr>
        <dsp:cNvPr id="0" name=""/>
        <dsp:cNvSpPr/>
      </dsp:nvSpPr>
      <dsp:spPr>
        <a:xfrm>
          <a:off x="4978134" y="2803406"/>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Cleaning Crew 5</a:t>
          </a:r>
        </a:p>
      </dsp:txBody>
      <dsp:txXfrm>
        <a:off x="5004748" y="2830020"/>
        <a:ext cx="1377744" cy="855439"/>
      </dsp:txXfrm>
    </dsp:sp>
    <dsp:sp modelId="{7C42C3B8-4FC9-4350-BE74-2F6BF267AAF9}">
      <dsp:nvSpPr>
        <dsp:cNvPr id="0" name=""/>
        <dsp:cNvSpPr/>
      </dsp:nvSpPr>
      <dsp:spPr>
        <a:xfrm>
          <a:off x="6568104" y="2652359"/>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B9731A5-5CEB-48F8-B374-2BB12AFA207A}">
      <dsp:nvSpPr>
        <dsp:cNvPr id="0" name=""/>
        <dsp:cNvSpPr/>
      </dsp:nvSpPr>
      <dsp:spPr>
        <a:xfrm>
          <a:off x="6727101" y="2803406"/>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Cleaning Crew 5</a:t>
          </a:r>
        </a:p>
      </dsp:txBody>
      <dsp:txXfrm>
        <a:off x="6753715" y="2830020"/>
        <a:ext cx="1377744" cy="855439"/>
      </dsp:txXfrm>
    </dsp:sp>
    <dsp:sp modelId="{99486DC9-ECD4-45D9-9125-358A934FCA05}">
      <dsp:nvSpPr>
        <dsp:cNvPr id="0" name=""/>
        <dsp:cNvSpPr/>
      </dsp:nvSpPr>
      <dsp:spPr>
        <a:xfrm>
          <a:off x="5693621" y="1327517"/>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C20B95E-94C5-4969-9876-52534013ABB0}">
      <dsp:nvSpPr>
        <dsp:cNvPr id="0" name=""/>
        <dsp:cNvSpPr/>
      </dsp:nvSpPr>
      <dsp:spPr>
        <a:xfrm>
          <a:off x="5852618" y="1478564"/>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Finance Manger</a:t>
          </a:r>
        </a:p>
      </dsp:txBody>
      <dsp:txXfrm>
        <a:off x="5879232" y="1505178"/>
        <a:ext cx="1377744" cy="855439"/>
      </dsp:txXfrm>
    </dsp:sp>
    <dsp:sp modelId="{27C495CA-EF72-4573-BF3C-B2F741267A06}">
      <dsp:nvSpPr>
        <dsp:cNvPr id="0" name=""/>
        <dsp:cNvSpPr/>
      </dsp:nvSpPr>
      <dsp:spPr>
        <a:xfrm>
          <a:off x="7442587" y="1327517"/>
          <a:ext cx="1430972" cy="908667"/>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B799186-61A9-45CC-AD66-60E1473A2202}">
      <dsp:nvSpPr>
        <dsp:cNvPr id="0" name=""/>
        <dsp:cNvSpPr/>
      </dsp:nvSpPr>
      <dsp:spPr>
        <a:xfrm>
          <a:off x="7601584" y="1478564"/>
          <a:ext cx="1430972" cy="908667"/>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HR Manager</a:t>
          </a:r>
        </a:p>
        <a:p>
          <a:pPr marL="0" lvl="0" indent="0" algn="ctr" defTabSz="444500">
            <a:lnSpc>
              <a:spcPct val="90000"/>
            </a:lnSpc>
            <a:spcBef>
              <a:spcPct val="0"/>
            </a:spcBef>
            <a:spcAft>
              <a:spcPct val="35000"/>
            </a:spcAft>
            <a:buNone/>
          </a:pPr>
          <a:r>
            <a:rPr lang="en-US" sz="1000" b="1" kern="1200"/>
            <a:t>	</a:t>
          </a:r>
        </a:p>
      </dsp:txBody>
      <dsp:txXfrm>
        <a:off x="7628198" y="1505178"/>
        <a:ext cx="1377744" cy="85543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036E9-63DA-483D-A4E9-3E1CB24E6845}" type="datetimeFigureOut">
              <a:rPr lang="en-GB" smtClean="0"/>
              <a:t>18/12/2019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231EE2-FE82-4D00-81EB-0D64A1C980F0}" type="slidenum">
              <a:rPr lang="en-GB" smtClean="0"/>
              <a:t>‹#›</a:t>
            </a:fld>
            <a:endParaRPr lang="en-GB"/>
          </a:p>
        </p:txBody>
      </p:sp>
    </p:spTree>
    <p:extLst>
      <p:ext uri="{BB962C8B-B14F-4D97-AF65-F5344CB8AC3E}">
        <p14:creationId xmlns:p14="http://schemas.microsoft.com/office/powerpoint/2010/main" val="1470502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231EE2-FE82-4D00-81EB-0D64A1C980F0}" type="slidenum">
              <a:rPr lang="en-GB" smtClean="0"/>
              <a:t>4</a:t>
            </a:fld>
            <a:endParaRPr lang="en-GB"/>
          </a:p>
        </p:txBody>
      </p:sp>
    </p:spTree>
    <p:extLst>
      <p:ext uri="{BB962C8B-B14F-4D97-AF65-F5344CB8AC3E}">
        <p14:creationId xmlns:p14="http://schemas.microsoft.com/office/powerpoint/2010/main" val="605095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231EE2-FE82-4D00-81EB-0D64A1C980F0}" type="slidenum">
              <a:rPr lang="en-GB" smtClean="0"/>
              <a:t>13</a:t>
            </a:fld>
            <a:endParaRPr lang="en-GB"/>
          </a:p>
        </p:txBody>
      </p:sp>
    </p:spTree>
    <p:extLst>
      <p:ext uri="{BB962C8B-B14F-4D97-AF65-F5344CB8AC3E}">
        <p14:creationId xmlns:p14="http://schemas.microsoft.com/office/powerpoint/2010/main" val="2577703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4125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B2E7D7C-4C34-5149-895A-B8915A9999C3}" type="datetimeFigureOut">
              <a:rPr lang="en-US" smtClean="0"/>
              <a:t>12/18/2019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7E4B2C-FB04-884C-A61C-C8B8C1FDD2C3}" type="slidenum">
              <a:rPr lang="en-US" smtClean="0"/>
              <a:t>‹#›</a:t>
            </a:fld>
            <a:endParaRPr lang="en-US"/>
          </a:p>
        </p:txBody>
      </p:sp>
    </p:spTree>
    <p:extLst>
      <p:ext uri="{BB962C8B-B14F-4D97-AF65-F5344CB8AC3E}">
        <p14:creationId xmlns:p14="http://schemas.microsoft.com/office/powerpoint/2010/main" val="37433658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12/18/2019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813502079"/>
      </p:ext>
    </p:extLst>
  </p:cSld>
  <p:clrMap bg1="dk1" tx1="lt1" bg2="dk2" tx2="lt2" accent1="accent1" accent2="accent2" accent3="accent3" accent4="accent4" accent5="accent5" accent6="accent6" hlink="hlink" folHlink="folHlink"/>
  <p:sldLayoutIdLst>
    <p:sldLayoutId id="2147483777" r:id="rId1"/>
    <p:sldLayoutId id="2147483780" r:id="rId2"/>
  </p:sldLayoutIdLst>
  <p:hf sldNum="0" hdr="0" ftr="0" dt="0"/>
  <p:txStyles>
    <p:titleStyle>
      <a:lvl1pPr algn="ctr" defTabSz="457200" rtl="0" eaLnBrk="1" latinLnBrk="0" hangingPunct="1">
        <a:lnSpc>
          <a:spcPct val="90000"/>
        </a:lnSpc>
        <a:spcBef>
          <a:spcPct val="0"/>
        </a:spcBef>
        <a:buNone/>
        <a:defRPr sz="39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comments" Target="../comments/comment1.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hyperlink" Target="https://pixabay.com/en/teamwork-success-strategy-854999/" TargetMode="Externa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hyperlink" Target="https://pauldunay.com/b2b-marketing-needs-to-curate-a-vibrant-community/" TargetMode="External"/><Relationship Id="rId4" Type="http://schemas.openxmlformats.org/officeDocument/2006/relationships/image" Target="../media/image15.jp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www.tanveernaseer.com/4-steps-leaders-can-use-to-resolve-team-conflicts/" TargetMode="External"/><Relationship Id="rId4" Type="http://schemas.openxmlformats.org/officeDocument/2006/relationships/image" Target="../media/image16.jp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hyperlink" Target="https://www.jmmnews.com/corporate-conflict-management-social-media/" TargetMode="External"/><Relationship Id="rId4" Type="http://schemas.openxmlformats.org/officeDocument/2006/relationships/image" Target="../media/image17.jp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2012books.lardbucket.org/books/an-introduction-to-group-communication/s12-managing-conflict.html" TargetMode="External"/><Relationship Id="rId4" Type="http://schemas.openxmlformats.org/officeDocument/2006/relationships/image" Target="../media/image18.jpg"/></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www.publicdomainpictures.net/view-image.php?image=76443&amp;picture=" TargetMode="External"/><Relationship Id="rId3" Type="http://schemas.openxmlformats.org/officeDocument/2006/relationships/image" Target="../media/image19.jpg"/><Relationship Id="rId7" Type="http://schemas.openxmlformats.org/officeDocument/2006/relationships/image" Target="../media/image21.jp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flickr.com/photos/inf3ktion/4477642894" TargetMode="External"/><Relationship Id="rId5" Type="http://schemas.openxmlformats.org/officeDocument/2006/relationships/image" Target="../media/image20.jpg"/><Relationship Id="rId10" Type="http://schemas.openxmlformats.org/officeDocument/2006/relationships/hyperlink" Target="https://creativecommons.org/licenses/by-nc-sa/3.0/" TargetMode="External"/><Relationship Id="rId4" Type="http://schemas.openxmlformats.org/officeDocument/2006/relationships/hyperlink" Target="https://www.flickr.com/photos/garlandcannon/3504386519" TargetMode="External"/><Relationship Id="rId9"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person, outdoor, man, sitting&#10;&#10;Description automatically generated">
            <a:extLst>
              <a:ext uri="{FF2B5EF4-FFF2-40B4-BE49-F238E27FC236}">
                <a16:creationId xmlns:a16="http://schemas.microsoft.com/office/drawing/2014/main" id="{A929944E-5C3C-4C15-BA95-99AE596C716E}"/>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9" name="Content Placeholder 8">
            <a:extLst>
              <a:ext uri="{FF2B5EF4-FFF2-40B4-BE49-F238E27FC236}">
                <a16:creationId xmlns:a16="http://schemas.microsoft.com/office/drawing/2014/main" id="{AF3E6722-CFD9-4330-BEEF-1F09437413DA}"/>
              </a:ext>
            </a:extLst>
          </p:cNvPr>
          <p:cNvSpPr>
            <a:spLocks noGrp="1"/>
          </p:cNvSpPr>
          <p:nvPr>
            <p:ph idx="1"/>
          </p:nvPr>
        </p:nvSpPr>
        <p:spPr>
          <a:xfrm>
            <a:off x="913795" y="1622323"/>
            <a:ext cx="8451431" cy="3539612"/>
          </a:xfrm>
        </p:spPr>
        <p:txBody>
          <a:bodyPr anchor="ctr">
            <a:noAutofit/>
          </a:bodyPr>
          <a:lstStyle/>
          <a:p>
            <a:pPr>
              <a:lnSpc>
                <a:spcPct val="100000"/>
              </a:lnSpc>
            </a:pPr>
            <a:r>
              <a:rPr lang="en-GB" sz="1400" dirty="0">
                <a:effectLst/>
              </a:rPr>
              <a:t>TABLE OF CONTENT </a:t>
            </a:r>
          </a:p>
          <a:p>
            <a:pPr>
              <a:lnSpc>
                <a:spcPct val="100000"/>
              </a:lnSpc>
            </a:pPr>
            <a:r>
              <a:rPr lang="en-GB" sz="1400" dirty="0">
                <a:effectLst/>
              </a:rPr>
              <a:t> All 2 Clean ltd company……………………………………………………………………………………………………………………1</a:t>
            </a:r>
          </a:p>
          <a:p>
            <a:pPr>
              <a:lnSpc>
                <a:spcPct val="100000"/>
              </a:lnSpc>
            </a:pPr>
            <a:r>
              <a:rPr lang="en-GB" sz="1400" dirty="0">
                <a:effectLst/>
              </a:rPr>
              <a:t>All 2 Clean group presentation ………………………………………………………………………………………………………….2</a:t>
            </a:r>
          </a:p>
          <a:p>
            <a:pPr>
              <a:lnSpc>
                <a:spcPct val="100000"/>
              </a:lnSpc>
            </a:pPr>
            <a:r>
              <a:rPr lang="en-GB" sz="1400" dirty="0">
                <a:effectLst/>
              </a:rPr>
              <a:t>Stage of team development ………………………………………………………………………………………………………………3</a:t>
            </a:r>
          </a:p>
          <a:p>
            <a:pPr>
              <a:lnSpc>
                <a:spcPct val="100000"/>
              </a:lnSpc>
            </a:pPr>
            <a:r>
              <a:rPr lang="en-GB" sz="1400" dirty="0">
                <a:effectLst/>
              </a:rPr>
              <a:t>All 2 clean devise and common goals…………………………………………………………………………………………………4</a:t>
            </a:r>
          </a:p>
          <a:p>
            <a:pPr>
              <a:lnSpc>
                <a:spcPct val="100000"/>
              </a:lnSpc>
            </a:pPr>
            <a:r>
              <a:rPr lang="en-GB" sz="1400" dirty="0">
                <a:effectLst/>
              </a:rPr>
              <a:t>Explanation Tuckman and Jensen………………………………………………………………………………………………………5</a:t>
            </a:r>
          </a:p>
          <a:p>
            <a:pPr>
              <a:lnSpc>
                <a:spcPct val="100000"/>
              </a:lnSpc>
            </a:pPr>
            <a:r>
              <a:rPr lang="en-GB" sz="1400" dirty="0">
                <a:effectLst/>
              </a:rPr>
              <a:t>Benefit of team working ……………………………………………………………………………………………………………………6</a:t>
            </a:r>
          </a:p>
          <a:p>
            <a:pPr>
              <a:lnSpc>
                <a:spcPct val="100000"/>
              </a:lnSpc>
            </a:pPr>
            <a:r>
              <a:rPr lang="en-GB" sz="1400" dirty="0">
                <a:effectLst/>
              </a:rPr>
              <a:t>Factors responsible for effective teamwork………………………………………………………………………………………7</a:t>
            </a:r>
          </a:p>
          <a:p>
            <a:pPr>
              <a:lnSpc>
                <a:spcPct val="100000"/>
              </a:lnSpc>
            </a:pPr>
            <a:r>
              <a:rPr lang="en-GB" sz="1400" dirty="0">
                <a:effectLst/>
              </a:rPr>
              <a:t>Ownership help our team members All 2 clean ……………………………………………………………………………….8</a:t>
            </a:r>
          </a:p>
          <a:p>
            <a:pPr>
              <a:lnSpc>
                <a:spcPct val="100000"/>
              </a:lnSpc>
            </a:pPr>
            <a:r>
              <a:rPr lang="en-GB" sz="1400" dirty="0">
                <a:effectLst/>
              </a:rPr>
              <a:t>Common goals help us to share our better ideas………………………………………………………………………………9</a:t>
            </a:r>
          </a:p>
          <a:p>
            <a:pPr>
              <a:lnSpc>
                <a:spcPct val="100000"/>
              </a:lnSpc>
            </a:pPr>
            <a:r>
              <a:rPr lang="en-GB" sz="1400" dirty="0">
                <a:effectLst/>
              </a:rPr>
              <a:t>Communication ………………………………………………………………………………………………………………………………10</a:t>
            </a:r>
          </a:p>
          <a:p>
            <a:pPr>
              <a:lnSpc>
                <a:spcPct val="100000"/>
              </a:lnSpc>
            </a:pPr>
            <a:r>
              <a:rPr lang="en-GB" sz="1400" dirty="0">
                <a:effectLst/>
              </a:rPr>
              <a:t>When team working fail ………………………………………………………………………………………………………………….11</a:t>
            </a:r>
          </a:p>
          <a:p>
            <a:pPr>
              <a:lnSpc>
                <a:spcPct val="100000"/>
              </a:lnSpc>
            </a:pPr>
            <a:r>
              <a:rPr lang="en-GB" sz="1400" dirty="0">
                <a:effectLst/>
              </a:rPr>
              <a:t>Organizational Structure………………………………………………………………………………………………………………….12</a:t>
            </a:r>
          </a:p>
          <a:p>
            <a:pPr>
              <a:lnSpc>
                <a:spcPct val="100000"/>
              </a:lnSpc>
            </a:pPr>
            <a:r>
              <a:rPr lang="en-GB" sz="1400" dirty="0">
                <a:effectLst/>
              </a:rPr>
              <a:t>Belbin s team roles………………………………………………………………………………………………………………………….13</a:t>
            </a:r>
          </a:p>
          <a:p>
            <a:pPr>
              <a:lnSpc>
                <a:spcPct val="100000"/>
              </a:lnSpc>
            </a:pPr>
            <a:r>
              <a:rPr lang="en-GB" sz="1400" dirty="0">
                <a:effectLst/>
              </a:rPr>
              <a:t>How to use the tool…………………………………………………………………………………………………………………………14</a:t>
            </a:r>
          </a:p>
          <a:p>
            <a:pPr>
              <a:lnSpc>
                <a:spcPct val="100000"/>
              </a:lnSpc>
            </a:pPr>
            <a:r>
              <a:rPr lang="en-GB" sz="1400" dirty="0">
                <a:effectLst/>
              </a:rPr>
              <a:t>How Belbin s theory helpful for effective team ……………………………………………………………………………….15</a:t>
            </a:r>
          </a:p>
          <a:p>
            <a:pPr>
              <a:lnSpc>
                <a:spcPct val="100000"/>
              </a:lnSpc>
            </a:pPr>
            <a:r>
              <a:rPr lang="en-GB" sz="1400" dirty="0">
                <a:effectLst/>
              </a:rPr>
              <a:t>Successful team development …………………………………………………………………………………………………………16</a:t>
            </a:r>
          </a:p>
          <a:p>
            <a:pPr>
              <a:lnSpc>
                <a:spcPct val="100000"/>
              </a:lnSpc>
            </a:pPr>
            <a:r>
              <a:rPr lang="en-GB" sz="1400" dirty="0">
                <a:effectLst/>
              </a:rPr>
              <a:t>Management team………………………………………………………………………………………………………………………….17</a:t>
            </a:r>
          </a:p>
          <a:p>
            <a:pPr>
              <a:lnSpc>
                <a:spcPct val="100000"/>
              </a:lnSpc>
            </a:pPr>
            <a:r>
              <a:rPr lang="en-GB" sz="1400" dirty="0">
                <a:effectLst/>
              </a:rPr>
              <a:t>Conflict…………………………………………………………………………………………………………………………………………….18</a:t>
            </a:r>
          </a:p>
          <a:p>
            <a:pPr>
              <a:lnSpc>
                <a:spcPct val="100000"/>
              </a:lnSpc>
            </a:pPr>
            <a:r>
              <a:rPr lang="en-GB" sz="1400" dirty="0">
                <a:effectLst/>
              </a:rPr>
              <a:t>Reference ……………………………………………………………………………………………………………………………………….19</a:t>
            </a:r>
            <a:endParaRPr lang="en-US" sz="1400" dirty="0"/>
          </a:p>
        </p:txBody>
      </p:sp>
    </p:spTree>
    <p:extLst>
      <p:ext uri="{BB962C8B-B14F-4D97-AF65-F5344CB8AC3E}">
        <p14:creationId xmlns:p14="http://schemas.microsoft.com/office/powerpoint/2010/main" val="3892189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CA9004DF-6AD1-4741-ABE1-EC4F3F2CCB1F}"/>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0" y="10"/>
            <a:ext cx="12191980" cy="6857990"/>
          </a:xfrm>
          <a:prstGeom prst="rect">
            <a:avLst/>
          </a:prstGeom>
        </p:spPr>
      </p:pic>
      <p:sp>
        <p:nvSpPr>
          <p:cNvPr id="2" name="Title 1">
            <a:extLst>
              <a:ext uri="{FF2B5EF4-FFF2-40B4-BE49-F238E27FC236}">
                <a16:creationId xmlns:a16="http://schemas.microsoft.com/office/drawing/2014/main" id="{3F6A2265-7FCA-4C96-A49A-2ACAA12EDD29}"/>
              </a:ext>
            </a:extLst>
          </p:cNvPr>
          <p:cNvSpPr>
            <a:spLocks noGrp="1"/>
          </p:cNvSpPr>
          <p:nvPr>
            <p:ph type="ctrTitle"/>
          </p:nvPr>
        </p:nvSpPr>
        <p:spPr>
          <a:xfrm>
            <a:off x="1195596" y="1399889"/>
            <a:ext cx="9440034" cy="1828801"/>
          </a:xfrm>
        </p:spPr>
        <p:txBody>
          <a:bodyPr>
            <a:normAutofit/>
          </a:bodyPr>
          <a:lstStyle/>
          <a:p>
            <a:r>
              <a:rPr lang="en-GB" dirty="0">
                <a:latin typeface="Algerian" panose="04020705040A02060702" pitchFamily="82" charset="0"/>
              </a:rPr>
              <a:t>ALL 2 CLEAN LTD</a:t>
            </a:r>
          </a:p>
        </p:txBody>
      </p:sp>
      <p:sp>
        <p:nvSpPr>
          <p:cNvPr id="3" name="Subtitle 2">
            <a:extLst>
              <a:ext uri="{FF2B5EF4-FFF2-40B4-BE49-F238E27FC236}">
                <a16:creationId xmlns:a16="http://schemas.microsoft.com/office/drawing/2014/main" id="{816572BC-9BE1-49B7-B3DF-7EB467D7B09A}"/>
              </a:ext>
            </a:extLst>
          </p:cNvPr>
          <p:cNvSpPr>
            <a:spLocks noGrp="1"/>
          </p:cNvSpPr>
          <p:nvPr>
            <p:ph type="subTitle" idx="1"/>
          </p:nvPr>
        </p:nvSpPr>
        <p:spPr>
          <a:xfrm>
            <a:off x="1370693" y="3773489"/>
            <a:ext cx="9440034" cy="1049867"/>
          </a:xfrm>
        </p:spPr>
        <p:txBody>
          <a:bodyPr>
            <a:normAutofit/>
          </a:bodyPr>
          <a:lstStyle/>
          <a:p>
            <a:endParaRPr lang="en-GB" b="1" dirty="0"/>
          </a:p>
        </p:txBody>
      </p:sp>
    </p:spTree>
    <p:extLst>
      <p:ext uri="{BB962C8B-B14F-4D97-AF65-F5344CB8AC3E}">
        <p14:creationId xmlns:p14="http://schemas.microsoft.com/office/powerpoint/2010/main" val="15098755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483C966A-FE57-4D63-A7A3-587A78A3CE9D}"/>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19" y="-5794"/>
            <a:ext cx="12191981" cy="6857990"/>
          </a:xfrm>
          <a:prstGeom prst="rect">
            <a:avLst/>
          </a:prstGeom>
        </p:spPr>
      </p:pic>
      <p:sp>
        <p:nvSpPr>
          <p:cNvPr id="2" name="Title 1">
            <a:extLst>
              <a:ext uri="{FF2B5EF4-FFF2-40B4-BE49-F238E27FC236}">
                <a16:creationId xmlns:a16="http://schemas.microsoft.com/office/drawing/2014/main" id="{FCD824A3-47B4-4B11-90B1-923C054C4D41}"/>
              </a:ext>
            </a:extLst>
          </p:cNvPr>
          <p:cNvSpPr>
            <a:spLocks noGrp="1"/>
          </p:cNvSpPr>
          <p:nvPr>
            <p:ph type="ctrTitle"/>
          </p:nvPr>
        </p:nvSpPr>
        <p:spPr>
          <a:xfrm>
            <a:off x="1370693" y="1769540"/>
            <a:ext cx="9440034" cy="1828801"/>
          </a:xfrm>
        </p:spPr>
        <p:txBody>
          <a:bodyPr>
            <a:normAutofit/>
          </a:bodyPr>
          <a:lstStyle/>
          <a:p>
            <a:r>
              <a:rPr lang="en-GB" dirty="0">
                <a:latin typeface="Algerian" panose="04020705040A02060702" pitchFamily="82" charset="0"/>
              </a:rPr>
              <a:t>ALL 2 CLEAN GROUP PRESENTATION </a:t>
            </a:r>
          </a:p>
        </p:txBody>
      </p:sp>
      <p:sp>
        <p:nvSpPr>
          <p:cNvPr id="3" name="Subtitle 2">
            <a:extLst>
              <a:ext uri="{FF2B5EF4-FFF2-40B4-BE49-F238E27FC236}">
                <a16:creationId xmlns:a16="http://schemas.microsoft.com/office/drawing/2014/main" id="{CBDBFEDF-2591-4EB9-9F0C-48C6B5595285}"/>
              </a:ext>
            </a:extLst>
          </p:cNvPr>
          <p:cNvSpPr>
            <a:spLocks noGrp="1"/>
          </p:cNvSpPr>
          <p:nvPr>
            <p:ph type="subTitle" idx="1"/>
          </p:nvPr>
        </p:nvSpPr>
        <p:spPr>
          <a:xfrm>
            <a:off x="1510713" y="3843033"/>
            <a:ext cx="9440034" cy="2764471"/>
          </a:xfrm>
        </p:spPr>
        <p:txBody>
          <a:bodyPr>
            <a:normAutofit fontScale="70000" lnSpcReduction="20000"/>
          </a:bodyPr>
          <a:lstStyle/>
          <a:p>
            <a:pPr marL="457200" indent="-457200" algn="l">
              <a:buFont typeface="+mj-lt"/>
              <a:buAutoNum type="arabicPeriod"/>
            </a:pPr>
            <a:r>
              <a:rPr lang="en-GB" sz="2900" dirty="0">
                <a:latin typeface="Algerian" panose="04020705040A02060702" pitchFamily="82" charset="0"/>
              </a:rPr>
              <a:t>Gyorgy-Vegyinas:    :1817909               - Benefits of team working </a:t>
            </a:r>
          </a:p>
          <a:p>
            <a:pPr marL="457200" indent="-457200" algn="l">
              <a:buFont typeface="+mj-lt"/>
              <a:buAutoNum type="arabicPeriod"/>
            </a:pPr>
            <a:r>
              <a:rPr lang="en-GB" sz="2900" dirty="0">
                <a:latin typeface="Algerian" panose="04020705040A02060702" pitchFamily="82" charset="0"/>
              </a:rPr>
              <a:t>Jeremie- Mukanda  : 1816426              -Stage of team development</a:t>
            </a:r>
          </a:p>
          <a:p>
            <a:pPr marL="457200" indent="-457200" algn="l">
              <a:buFont typeface="+mj-lt"/>
              <a:buAutoNum type="arabicPeriod"/>
            </a:pPr>
            <a:r>
              <a:rPr lang="en-GB" sz="2900" dirty="0">
                <a:latin typeface="Algerian" panose="04020705040A02060702" pitchFamily="82" charset="0"/>
              </a:rPr>
              <a:t>Syed- Rahman:        :1818484               - Team  Roles </a:t>
            </a:r>
          </a:p>
          <a:p>
            <a:pPr marL="457200" indent="-457200" algn="l">
              <a:buFont typeface="+mj-lt"/>
              <a:buAutoNum type="arabicPeriod"/>
            </a:pPr>
            <a:r>
              <a:rPr lang="en-GB" sz="2900" dirty="0">
                <a:latin typeface="Algerian" panose="04020705040A02060702" pitchFamily="82" charset="0"/>
              </a:rPr>
              <a:t>Julian- Dodev-         :1816041              - Managing  conflicts</a:t>
            </a:r>
          </a:p>
          <a:p>
            <a:pPr marL="457200" indent="-457200" algn="l">
              <a:buFont typeface="+mj-lt"/>
              <a:buAutoNum type="arabicPeriod"/>
            </a:pPr>
            <a:r>
              <a:rPr lang="en-GB" sz="2900" dirty="0">
                <a:latin typeface="Algerian" panose="04020705040A02060702" pitchFamily="82" charset="0"/>
              </a:rPr>
              <a:t>Vladimir – Ivanov    :1816040              - Succeful team development</a:t>
            </a:r>
          </a:p>
          <a:p>
            <a:pPr marL="457200" indent="-457200">
              <a:buFont typeface="+mj-lt"/>
              <a:buAutoNum type="arabicPeriod"/>
            </a:pPr>
            <a:endParaRPr lang="en-GB" dirty="0"/>
          </a:p>
        </p:txBody>
      </p:sp>
    </p:spTree>
    <p:extLst>
      <p:ext uri="{BB962C8B-B14F-4D97-AF65-F5344CB8AC3E}">
        <p14:creationId xmlns:p14="http://schemas.microsoft.com/office/powerpoint/2010/main" val="1687195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B2C4-61D2-460B-934B-4B017AE56CF1}"/>
              </a:ext>
            </a:extLst>
          </p:cNvPr>
          <p:cNvSpPr>
            <a:spLocks noGrp="1"/>
          </p:cNvSpPr>
          <p:nvPr>
            <p:ph type="ctrTitle"/>
          </p:nvPr>
        </p:nvSpPr>
        <p:spPr/>
        <p:txBody>
          <a:bodyPr/>
          <a:lstStyle/>
          <a:p>
            <a:endParaRPr lang="en-GB" dirty="0"/>
          </a:p>
        </p:txBody>
      </p:sp>
      <p:pic>
        <p:nvPicPr>
          <p:cNvPr id="5" name="Picture 4">
            <a:extLst>
              <a:ext uri="{FF2B5EF4-FFF2-40B4-BE49-F238E27FC236}">
                <a16:creationId xmlns:a16="http://schemas.microsoft.com/office/drawing/2014/main" id="{35DEC38E-691A-436E-ABA1-62992959D528}"/>
              </a:ext>
            </a:extLst>
          </p:cNvPr>
          <p:cNvPicPr>
            <a:picLocks noChangeAspect="1"/>
          </p:cNvPicPr>
          <p:nvPr/>
        </p:nvPicPr>
        <p:blipFill rotWithShape="1">
          <a:blip r:embed="rId3">
            <a:extLst>
              <a:ext uri="{28A0092B-C50C-407E-A947-70E740481C1C}">
                <a14:useLocalDpi xmlns:a14="http://schemas.microsoft.com/office/drawing/2010/main" val="0"/>
              </a:ext>
            </a:extLst>
          </a:blip>
          <a:srcRect l="1718" t="1569"/>
          <a:stretch/>
        </p:blipFill>
        <p:spPr>
          <a:xfrm>
            <a:off x="0" y="0"/>
            <a:ext cx="12243031" cy="7166762"/>
          </a:xfrm>
          <a:prstGeom prst="rect">
            <a:avLst/>
          </a:prstGeom>
        </p:spPr>
      </p:pic>
      <p:sp>
        <p:nvSpPr>
          <p:cNvPr id="3" name="Subtitle 2">
            <a:extLst>
              <a:ext uri="{FF2B5EF4-FFF2-40B4-BE49-F238E27FC236}">
                <a16:creationId xmlns:a16="http://schemas.microsoft.com/office/drawing/2014/main" id="{60FF0833-8E8E-452B-A120-B1DC0DCBE1CF}"/>
              </a:ext>
            </a:extLst>
          </p:cNvPr>
          <p:cNvSpPr>
            <a:spLocks noGrp="1"/>
          </p:cNvSpPr>
          <p:nvPr>
            <p:ph type="subTitle" idx="1"/>
          </p:nvPr>
        </p:nvSpPr>
        <p:spPr>
          <a:xfrm>
            <a:off x="1370693" y="1"/>
            <a:ext cx="9440034" cy="1946786"/>
          </a:xfrm>
        </p:spPr>
        <p:txBody>
          <a:bodyPr>
            <a:noAutofit/>
          </a:bodyPr>
          <a:lstStyle/>
          <a:p>
            <a:r>
              <a:rPr lang="en-GB" sz="6000" dirty="0">
                <a:latin typeface="Algerian" panose="04020705040A02060702" pitchFamily="82" charset="0"/>
              </a:rPr>
              <a:t>ALL 2 CLEAN DEVISE AND COMMON GOALS </a:t>
            </a:r>
          </a:p>
        </p:txBody>
      </p:sp>
      <p:pic>
        <p:nvPicPr>
          <p:cNvPr id="16" name="Picture 15" descr="A person with a sunset in the background&#10;&#10;Description automatically generated">
            <a:extLst>
              <a:ext uri="{FF2B5EF4-FFF2-40B4-BE49-F238E27FC236}">
                <a16:creationId xmlns:a16="http://schemas.microsoft.com/office/drawing/2014/main" id="{06709160-095F-473D-B12A-4C2EE4A7D0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05062" y="2050026"/>
            <a:ext cx="7918809" cy="4011561"/>
          </a:xfrm>
          <a:prstGeom prst="rect">
            <a:avLst/>
          </a:prstGeom>
        </p:spPr>
      </p:pic>
    </p:spTree>
    <p:extLst>
      <p:ext uri="{BB962C8B-B14F-4D97-AF65-F5344CB8AC3E}">
        <p14:creationId xmlns:p14="http://schemas.microsoft.com/office/powerpoint/2010/main" val="3978138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1149-6BFC-4CDB-BA5B-748BA699C786}"/>
              </a:ext>
            </a:extLst>
          </p:cNvPr>
          <p:cNvSpPr>
            <a:spLocks noGrp="1"/>
          </p:cNvSpPr>
          <p:nvPr>
            <p:ph type="ctrTitle"/>
          </p:nvPr>
        </p:nvSpPr>
        <p:spPr>
          <a:xfrm>
            <a:off x="1370693" y="4406537"/>
            <a:ext cx="9440034" cy="1088336"/>
          </a:xfrm>
        </p:spPr>
        <p:txBody>
          <a:bodyPr>
            <a:normAutofit/>
          </a:bodyPr>
          <a:lstStyle/>
          <a:p>
            <a:r>
              <a:rPr lang="en-GB" sz="1400" dirty="0"/>
              <a:t>reference:jesse-lyn stoner </a:t>
            </a:r>
            <a:br>
              <a:rPr lang="en-GB" sz="1400" dirty="0"/>
            </a:br>
            <a:r>
              <a:rPr lang="en-GB" sz="1400" dirty="0"/>
              <a:t>seapointcenter.com</a:t>
            </a:r>
          </a:p>
        </p:txBody>
      </p:sp>
      <p:sp>
        <p:nvSpPr>
          <p:cNvPr id="3" name="Subtitle 2">
            <a:extLst>
              <a:ext uri="{FF2B5EF4-FFF2-40B4-BE49-F238E27FC236}">
                <a16:creationId xmlns:a16="http://schemas.microsoft.com/office/drawing/2014/main" id="{50BFA35A-C2D3-407B-96B7-CA15EDAAC63F}"/>
              </a:ext>
            </a:extLst>
          </p:cNvPr>
          <p:cNvSpPr>
            <a:spLocks noGrp="1"/>
          </p:cNvSpPr>
          <p:nvPr>
            <p:ph type="subTitle" idx="1"/>
          </p:nvPr>
        </p:nvSpPr>
        <p:spPr>
          <a:xfrm>
            <a:off x="877207" y="4406537"/>
            <a:ext cx="9440034" cy="597304"/>
          </a:xfrm>
        </p:spPr>
        <p:txBody>
          <a:bodyPr>
            <a:normAutofit fontScale="77500" lnSpcReduction="20000"/>
          </a:bodyPr>
          <a:lstStyle/>
          <a:p>
            <a:r>
              <a:rPr lang="en-GB" dirty="0">
                <a:latin typeface="Algerian" panose="04020705040A02060702" pitchFamily="82" charset="0"/>
              </a:rPr>
              <a:t>Teams move through predicable stage of team development . Understanding these stage has helped us determine where to focus on our leadership .( Jesse stoner 2019)</a:t>
            </a:r>
          </a:p>
        </p:txBody>
      </p:sp>
      <p:pic>
        <p:nvPicPr>
          <p:cNvPr id="14" name="Picture 13">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5" name="Picture 4" descr="A picture containing person, outdoor, man, sitting&#10;&#10;Description automatically generated">
            <a:extLst>
              <a:ext uri="{FF2B5EF4-FFF2-40B4-BE49-F238E27FC236}">
                <a16:creationId xmlns:a16="http://schemas.microsoft.com/office/drawing/2014/main" id="{5B84255D-3232-43CF-9A27-680EBF60C90A}"/>
              </a:ext>
            </a:extLst>
          </p:cNvPr>
          <p:cNvPicPr>
            <a:picLocks noChangeAspect="1"/>
          </p:cNvPicPr>
          <p:nvPr/>
        </p:nvPicPr>
        <p:blipFill rotWithShape="1">
          <a:blip r:embed="rId4">
            <a:extLst>
              <a:ext uri="{28A0092B-C50C-407E-A947-70E740481C1C}">
                <a14:useLocalDpi xmlns:a14="http://schemas.microsoft.com/office/drawing/2010/main" val="0"/>
              </a:ext>
            </a:extLst>
          </a:blip>
          <a:srcRect t="4446" b="1354"/>
          <a:stretch/>
        </p:blipFill>
        <p:spPr>
          <a:xfrm>
            <a:off x="-1" y="-1"/>
            <a:ext cx="6095987" cy="4220682"/>
          </a:xfrm>
          <a:prstGeom prst="rect">
            <a:avLst/>
          </a:prstGeom>
        </p:spPr>
      </p:pic>
      <p:pic>
        <p:nvPicPr>
          <p:cNvPr id="7" name="Picture 6" descr="A picture containing fruit&#10;&#10;Description automatically generated">
            <a:extLst>
              <a:ext uri="{FF2B5EF4-FFF2-40B4-BE49-F238E27FC236}">
                <a16:creationId xmlns:a16="http://schemas.microsoft.com/office/drawing/2014/main" id="{DE2DBACD-955E-4427-BE59-110947D20FCA}"/>
              </a:ext>
            </a:extLst>
          </p:cNvPr>
          <p:cNvPicPr>
            <a:picLocks noChangeAspect="1"/>
          </p:cNvPicPr>
          <p:nvPr/>
        </p:nvPicPr>
        <p:blipFill rotWithShape="1">
          <a:blip r:embed="rId5">
            <a:extLst>
              <a:ext uri="{28A0092B-C50C-407E-A947-70E740481C1C}">
                <a14:useLocalDpi xmlns:a14="http://schemas.microsoft.com/office/drawing/2010/main" val="0"/>
              </a:ext>
            </a:extLst>
          </a:blip>
          <a:srcRect t="5852" r="-1" b="1911"/>
          <a:stretch/>
        </p:blipFill>
        <p:spPr>
          <a:xfrm>
            <a:off x="6090710" y="10"/>
            <a:ext cx="6101290" cy="4220671"/>
          </a:xfrm>
          <a:prstGeom prst="rect">
            <a:avLst/>
          </a:prstGeom>
        </p:spPr>
      </p:pic>
      <p:sp>
        <p:nvSpPr>
          <p:cNvPr id="4" name="Rectangle 3">
            <a:extLst>
              <a:ext uri="{FF2B5EF4-FFF2-40B4-BE49-F238E27FC236}">
                <a16:creationId xmlns:a16="http://schemas.microsoft.com/office/drawing/2014/main" id="{42BC72B2-5810-4A17-A4C7-2DB5E487CF05}"/>
              </a:ext>
            </a:extLst>
          </p:cNvPr>
          <p:cNvSpPr/>
          <p:nvPr/>
        </p:nvSpPr>
        <p:spPr>
          <a:xfrm>
            <a:off x="214009" y="2690336"/>
            <a:ext cx="5719863" cy="1754326"/>
          </a:xfrm>
          <a:prstGeom prst="rect">
            <a:avLst/>
          </a:prstGeom>
        </p:spPr>
        <p:txBody>
          <a:bodyPr wrap="square">
            <a:spAutoFit/>
          </a:bodyPr>
          <a:lstStyle/>
          <a:p>
            <a:r>
              <a:rPr lang="en-GB" dirty="0">
                <a:latin typeface="Algerian" panose="04020705040A02060702" pitchFamily="82" charset="0"/>
              </a:rPr>
              <a:t>Definition : According to Fortune ,(April 10,2014) Is the process of learning to work together effectively is known as team development ,this has helped our company to build our relationship between partners and workers  . </a:t>
            </a:r>
          </a:p>
        </p:txBody>
      </p:sp>
      <p:pic>
        <p:nvPicPr>
          <p:cNvPr id="10" name="Picture 9" descr="A picture containing fruit&#10;&#10;Description automatically generated">
            <a:extLst>
              <a:ext uri="{FF2B5EF4-FFF2-40B4-BE49-F238E27FC236}">
                <a16:creationId xmlns:a16="http://schemas.microsoft.com/office/drawing/2014/main" id="{F65903E7-8D4E-4F66-8CE4-7826EC782813}"/>
              </a:ext>
            </a:extLst>
          </p:cNvPr>
          <p:cNvPicPr>
            <a:picLocks noChangeAspect="1"/>
          </p:cNvPicPr>
          <p:nvPr/>
        </p:nvPicPr>
        <p:blipFill rotWithShape="1">
          <a:blip r:embed="rId5">
            <a:extLst>
              <a:ext uri="{28A0092B-C50C-407E-A947-70E740481C1C}">
                <a14:useLocalDpi xmlns:a14="http://schemas.microsoft.com/office/drawing/2010/main" val="0"/>
              </a:ext>
            </a:extLst>
          </a:blip>
          <a:srcRect t="5852" r="-1" b="1911"/>
          <a:stretch/>
        </p:blipFill>
        <p:spPr>
          <a:xfrm>
            <a:off x="6090710" y="-84260"/>
            <a:ext cx="6101290" cy="4220671"/>
          </a:xfrm>
          <a:prstGeom prst="rect">
            <a:avLst/>
          </a:prstGeom>
        </p:spPr>
      </p:pic>
    </p:spTree>
    <p:extLst>
      <p:ext uri="{BB962C8B-B14F-4D97-AF65-F5344CB8AC3E}">
        <p14:creationId xmlns:p14="http://schemas.microsoft.com/office/powerpoint/2010/main" val="3068688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6F52D-8BAA-4B6E-A94A-8320E19B1F0A}"/>
              </a:ext>
            </a:extLst>
          </p:cNvPr>
          <p:cNvSpPr>
            <a:spLocks noGrp="1"/>
          </p:cNvSpPr>
          <p:nvPr>
            <p:ph type="ctrTitle"/>
          </p:nvPr>
        </p:nvSpPr>
        <p:spPr>
          <a:xfrm>
            <a:off x="1370693" y="4980562"/>
            <a:ext cx="9440034" cy="412713"/>
          </a:xfrm>
        </p:spPr>
        <p:txBody>
          <a:bodyPr>
            <a:noAutofit/>
          </a:bodyPr>
          <a:lstStyle/>
          <a:p>
            <a:r>
              <a:rPr lang="en-GB" sz="1600" dirty="0"/>
              <a:t>Explanation :Tuckman and Jensen (1977)</a:t>
            </a:r>
            <a:br>
              <a:rPr lang="en-GB" sz="1600" dirty="0"/>
            </a:br>
            <a:r>
              <a:rPr lang="en-GB" sz="1600" dirty="0"/>
              <a:t> has presented the different phases as a linear model , therefore it important to know that in practice it doesn’t always work in linear , but having a way to identify of the change in the team s behaviour did help as to maximise the process and productivity .this analyse we used as a basis for conversation instead of fixing issues or diagnosing problems.</a:t>
            </a:r>
          </a:p>
        </p:txBody>
      </p:sp>
      <p:sp>
        <p:nvSpPr>
          <p:cNvPr id="3" name="Subtitle 2">
            <a:extLst>
              <a:ext uri="{FF2B5EF4-FFF2-40B4-BE49-F238E27FC236}">
                <a16:creationId xmlns:a16="http://schemas.microsoft.com/office/drawing/2014/main" id="{C90E11AB-73B6-4763-A790-8938893070DE}"/>
              </a:ext>
            </a:extLst>
          </p:cNvPr>
          <p:cNvSpPr>
            <a:spLocks noGrp="1"/>
          </p:cNvSpPr>
          <p:nvPr>
            <p:ph type="subTitle" idx="1"/>
          </p:nvPr>
        </p:nvSpPr>
        <p:spPr>
          <a:xfrm>
            <a:off x="1370693" y="5494872"/>
            <a:ext cx="9440034" cy="621614"/>
          </a:xfrm>
        </p:spPr>
        <p:txBody>
          <a:bodyPr>
            <a:normAutofit/>
          </a:bodyPr>
          <a:lstStyle/>
          <a:p>
            <a:endParaRPr lang="en-GB">
              <a:solidFill>
                <a:srgbClr val="9A7E64"/>
              </a:solidFill>
            </a:endParaRPr>
          </a:p>
        </p:txBody>
      </p:sp>
      <p:pic>
        <p:nvPicPr>
          <p:cNvPr id="26" name="Picture 25">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91C1C377-C62E-4260-A581-9BFC2181F113}"/>
              </a:ext>
            </a:extLst>
          </p:cNvPr>
          <p:cNvPicPr>
            <a:picLocks noChangeAspect="1"/>
          </p:cNvPicPr>
          <p:nvPr/>
        </p:nvPicPr>
        <p:blipFill rotWithShape="1">
          <a:blip r:embed="rId4">
            <a:extLst>
              <a:ext uri="{28A0092B-C50C-407E-A947-70E740481C1C}">
                <a14:useLocalDpi xmlns:a14="http://schemas.microsoft.com/office/drawing/2010/main" val="0"/>
              </a:ext>
            </a:extLst>
          </a:blip>
          <a:srcRect r="21285"/>
          <a:stretch/>
        </p:blipFill>
        <p:spPr>
          <a:xfrm>
            <a:off x="-1" y="-1"/>
            <a:ext cx="6095987" cy="4220682"/>
          </a:xfrm>
          <a:prstGeom prst="rect">
            <a:avLst/>
          </a:prstGeom>
        </p:spPr>
      </p:pic>
      <p:pic>
        <p:nvPicPr>
          <p:cNvPr id="5" name="Picture 4" descr="A picture containing person, outdoor, man, sitting&#10;&#10;Description automatically generated">
            <a:extLst>
              <a:ext uri="{FF2B5EF4-FFF2-40B4-BE49-F238E27FC236}">
                <a16:creationId xmlns:a16="http://schemas.microsoft.com/office/drawing/2014/main" id="{F31665CD-602D-474D-A26E-6E4A5A1C9E6A}"/>
              </a:ext>
            </a:extLst>
          </p:cNvPr>
          <p:cNvPicPr>
            <a:picLocks noChangeAspect="1"/>
          </p:cNvPicPr>
          <p:nvPr/>
        </p:nvPicPr>
        <p:blipFill rotWithShape="1">
          <a:blip r:embed="rId5">
            <a:extLst>
              <a:ext uri="{28A0092B-C50C-407E-A947-70E740481C1C}">
                <a14:useLocalDpi xmlns:a14="http://schemas.microsoft.com/office/drawing/2010/main" val="0"/>
              </a:ext>
            </a:extLst>
          </a:blip>
          <a:srcRect t="4487" r="-1" b="1393"/>
          <a:stretch/>
        </p:blipFill>
        <p:spPr>
          <a:xfrm>
            <a:off x="6090710" y="10"/>
            <a:ext cx="6101290" cy="4220671"/>
          </a:xfrm>
          <a:prstGeom prst="rect">
            <a:avLst/>
          </a:prstGeom>
        </p:spPr>
      </p:pic>
    </p:spTree>
    <p:extLst>
      <p:ext uri="{BB962C8B-B14F-4D97-AF65-F5344CB8AC3E}">
        <p14:creationId xmlns:p14="http://schemas.microsoft.com/office/powerpoint/2010/main" val="3431396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5E7C174C-9378-474F-A8AA-4BD1CA6AECD7}"/>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0" y="-221216"/>
            <a:ext cx="12191980" cy="6857990"/>
          </a:xfrm>
          <a:prstGeom prst="rect">
            <a:avLst/>
          </a:prstGeom>
        </p:spPr>
      </p:pic>
      <p:sp>
        <p:nvSpPr>
          <p:cNvPr id="2" name="Title 1">
            <a:extLst>
              <a:ext uri="{FF2B5EF4-FFF2-40B4-BE49-F238E27FC236}">
                <a16:creationId xmlns:a16="http://schemas.microsoft.com/office/drawing/2014/main" id="{E25D8193-C800-49C5-AD5E-DB39BE62521F}"/>
              </a:ext>
            </a:extLst>
          </p:cNvPr>
          <p:cNvSpPr>
            <a:spLocks noGrp="1"/>
          </p:cNvSpPr>
          <p:nvPr>
            <p:ph type="ctrTitle"/>
          </p:nvPr>
        </p:nvSpPr>
        <p:spPr>
          <a:xfrm>
            <a:off x="1370693" y="1769540"/>
            <a:ext cx="9440034" cy="1828801"/>
          </a:xfrm>
        </p:spPr>
        <p:txBody>
          <a:bodyPr>
            <a:normAutofit fontScale="90000"/>
          </a:bodyPr>
          <a:lstStyle/>
          <a:p>
            <a:r>
              <a:rPr lang="en-GB" dirty="0">
                <a:latin typeface="Algerian" panose="04020705040A02060702" pitchFamily="82" charset="0"/>
              </a:rPr>
              <a:t>BENEFIT OF TEAM WORKING </a:t>
            </a:r>
            <a:br>
              <a:rPr lang="en-GB" dirty="0">
                <a:latin typeface="Algerian" panose="04020705040A02060702" pitchFamily="82" charset="0"/>
              </a:rPr>
            </a:br>
            <a:br>
              <a:rPr lang="en-GB" dirty="0">
                <a:latin typeface="Algerian" panose="04020705040A02060702" pitchFamily="82" charset="0"/>
              </a:rPr>
            </a:br>
            <a:r>
              <a:rPr lang="en-GB" dirty="0">
                <a:latin typeface="Algerian" panose="04020705040A02060702" pitchFamily="82" charset="0"/>
              </a:rPr>
              <a:t>Two heads are better than one (c.s. Lewis)</a:t>
            </a:r>
          </a:p>
        </p:txBody>
      </p:sp>
      <p:sp>
        <p:nvSpPr>
          <p:cNvPr id="3" name="Subtitle 2">
            <a:extLst>
              <a:ext uri="{FF2B5EF4-FFF2-40B4-BE49-F238E27FC236}">
                <a16:creationId xmlns:a16="http://schemas.microsoft.com/office/drawing/2014/main" id="{A9FD7849-2303-48DB-ABCD-06073A9AF0DF}"/>
              </a:ext>
            </a:extLst>
          </p:cNvPr>
          <p:cNvSpPr>
            <a:spLocks noGrp="1"/>
          </p:cNvSpPr>
          <p:nvPr>
            <p:ph type="subTitle" idx="1"/>
          </p:nvPr>
        </p:nvSpPr>
        <p:spPr>
          <a:xfrm>
            <a:off x="1370693" y="3773489"/>
            <a:ext cx="9440034" cy="1653916"/>
          </a:xfrm>
        </p:spPr>
        <p:txBody>
          <a:bodyPr>
            <a:normAutofit/>
          </a:bodyPr>
          <a:lstStyle/>
          <a:p>
            <a:endParaRPr lang="en-GB" dirty="0"/>
          </a:p>
        </p:txBody>
      </p:sp>
      <p:pic>
        <p:nvPicPr>
          <p:cNvPr id="1026" name="Picture 2">
            <a:extLst>
              <a:ext uri="{FF2B5EF4-FFF2-40B4-BE49-F238E27FC236}">
                <a16:creationId xmlns:a16="http://schemas.microsoft.com/office/drawing/2014/main" id="{CF4B22E8-EC84-4169-8040-29384F0924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581" y="3598341"/>
            <a:ext cx="8126361" cy="28319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17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6C9D5448-6889-4332-9C0A-8F3022A24A93}"/>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5280" y="10"/>
            <a:ext cx="12191980" cy="6857990"/>
          </a:xfrm>
          <a:prstGeom prst="rect">
            <a:avLst/>
          </a:prstGeom>
        </p:spPr>
      </p:pic>
      <p:sp>
        <p:nvSpPr>
          <p:cNvPr id="2" name="Title 1">
            <a:extLst>
              <a:ext uri="{FF2B5EF4-FFF2-40B4-BE49-F238E27FC236}">
                <a16:creationId xmlns:a16="http://schemas.microsoft.com/office/drawing/2014/main" id="{25403CCA-0CF2-4AEB-8A89-9C14473E7646}"/>
              </a:ext>
            </a:extLst>
          </p:cNvPr>
          <p:cNvSpPr>
            <a:spLocks noGrp="1"/>
          </p:cNvSpPr>
          <p:nvPr>
            <p:ph type="ctrTitle"/>
          </p:nvPr>
        </p:nvSpPr>
        <p:spPr>
          <a:xfrm>
            <a:off x="1370693" y="1769540"/>
            <a:ext cx="9440034" cy="1828801"/>
          </a:xfrm>
        </p:spPr>
        <p:txBody>
          <a:bodyPr>
            <a:noAutofit/>
          </a:bodyPr>
          <a:lstStyle/>
          <a:p>
            <a:r>
              <a:rPr lang="en-GB" sz="3200" dirty="0"/>
              <a:t>Factors responsible for effective team work</a:t>
            </a:r>
            <a:br>
              <a:rPr lang="en-GB" sz="2000" dirty="0"/>
            </a:br>
            <a:r>
              <a:rPr lang="en-GB" sz="2000" dirty="0"/>
              <a:t>.Trust in all clean company is one of the main column of our success </a:t>
            </a:r>
            <a:br>
              <a:rPr lang="en-GB" sz="2000" dirty="0"/>
            </a:br>
            <a:r>
              <a:rPr lang="en-GB" sz="2000" dirty="0"/>
              <a:t>-trust in your co-workers </a:t>
            </a:r>
            <a:br>
              <a:rPr lang="en-GB" sz="2000" dirty="0"/>
            </a:br>
            <a:r>
              <a:rPr lang="en-GB" sz="2000" dirty="0"/>
              <a:t>-provides feeling of safety </a:t>
            </a:r>
            <a:br>
              <a:rPr lang="en-GB" sz="2000" dirty="0"/>
            </a:br>
            <a:r>
              <a:rPr lang="en-GB" sz="2000" dirty="0"/>
              <a:t>-helps employees open up.</a:t>
            </a:r>
            <a:br>
              <a:rPr lang="en-GB" sz="2000" dirty="0"/>
            </a:br>
            <a:r>
              <a:rPr lang="en-GB" sz="2000" dirty="0"/>
              <a:t>-more innovation </a:t>
            </a:r>
            <a:br>
              <a:rPr lang="en-GB" sz="2000" dirty="0"/>
            </a:br>
            <a:r>
              <a:rPr lang="en-GB" sz="2000" dirty="0"/>
              <a:t>-creative thinking and productivity </a:t>
            </a:r>
            <a:br>
              <a:rPr lang="en-GB" sz="2000" dirty="0"/>
            </a:br>
            <a:r>
              <a:rPr lang="en-GB" sz="2000" dirty="0"/>
              <a:t>Trust is an essential column for a team to be effective (L.Mc querry )</a:t>
            </a:r>
            <a:br>
              <a:rPr lang="en-GB" sz="2000" dirty="0"/>
            </a:br>
            <a:endParaRPr lang="en-GB" sz="2000" dirty="0"/>
          </a:p>
        </p:txBody>
      </p:sp>
      <p:sp>
        <p:nvSpPr>
          <p:cNvPr id="3" name="Subtitle 2">
            <a:extLst>
              <a:ext uri="{FF2B5EF4-FFF2-40B4-BE49-F238E27FC236}">
                <a16:creationId xmlns:a16="http://schemas.microsoft.com/office/drawing/2014/main" id="{FA00DBD4-B96F-4A13-B2A9-097CAC3A76FC}"/>
              </a:ext>
            </a:extLst>
          </p:cNvPr>
          <p:cNvSpPr>
            <a:spLocks noGrp="1"/>
          </p:cNvSpPr>
          <p:nvPr>
            <p:ph type="subTitle" idx="1"/>
          </p:nvPr>
        </p:nvSpPr>
        <p:spPr>
          <a:xfrm>
            <a:off x="1370693" y="3773489"/>
            <a:ext cx="9440034" cy="1049867"/>
          </a:xfrm>
        </p:spPr>
        <p:txBody>
          <a:bodyPr>
            <a:normAutofit/>
          </a:bodyPr>
          <a:lstStyle/>
          <a:p>
            <a:endParaRPr lang="en-GB" dirty="0"/>
          </a:p>
        </p:txBody>
      </p:sp>
      <p:pic>
        <p:nvPicPr>
          <p:cNvPr id="2050" name="Picture 2">
            <a:extLst>
              <a:ext uri="{FF2B5EF4-FFF2-40B4-BE49-F238E27FC236}">
                <a16:creationId xmlns:a16="http://schemas.microsoft.com/office/drawing/2014/main" id="{073B9874-431A-46DA-9E14-B2E7F1258E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273" y="3598340"/>
            <a:ext cx="9429454" cy="2313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07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66C5A510-F860-43D7-A35E-BF863ECEBB1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3681F752-A089-4AF4-9E4B-DD5D78DC64A7}"/>
              </a:ext>
            </a:extLst>
          </p:cNvPr>
          <p:cNvSpPr>
            <a:spLocks noGrp="1"/>
          </p:cNvSpPr>
          <p:nvPr>
            <p:ph type="ctrTitle"/>
          </p:nvPr>
        </p:nvSpPr>
        <p:spPr>
          <a:xfrm>
            <a:off x="1370693" y="1769540"/>
            <a:ext cx="9440034" cy="1828801"/>
          </a:xfrm>
        </p:spPr>
        <p:txBody>
          <a:bodyPr>
            <a:normAutofit fontScale="90000"/>
          </a:bodyPr>
          <a:lstStyle/>
          <a:p>
            <a:r>
              <a:rPr lang="en-GB" sz="3600" dirty="0"/>
              <a:t>Ownership help our team members at All 2 clean to feel attached of something great .</a:t>
            </a:r>
            <a:br>
              <a:rPr lang="en-GB" sz="2700" dirty="0"/>
            </a:br>
            <a:r>
              <a:rPr lang="en-GB" sz="2700" dirty="0"/>
              <a:t>-Make team members feel fulfilled </a:t>
            </a:r>
            <a:br>
              <a:rPr lang="en-GB" sz="2700" dirty="0"/>
            </a:br>
            <a:r>
              <a:rPr lang="en-GB" sz="2700" dirty="0"/>
              <a:t>-Employees feel connected to the company </a:t>
            </a:r>
            <a:br>
              <a:rPr lang="en-GB" sz="2700" dirty="0"/>
            </a:br>
            <a:r>
              <a:rPr lang="en-GB" sz="2700" dirty="0"/>
              <a:t>-Build loyalty </a:t>
            </a:r>
            <a:br>
              <a:rPr lang="en-GB" dirty="0"/>
            </a:br>
            <a:endParaRPr lang="en-GB" dirty="0"/>
          </a:p>
        </p:txBody>
      </p:sp>
      <p:sp>
        <p:nvSpPr>
          <p:cNvPr id="3" name="Subtitle 2">
            <a:extLst>
              <a:ext uri="{FF2B5EF4-FFF2-40B4-BE49-F238E27FC236}">
                <a16:creationId xmlns:a16="http://schemas.microsoft.com/office/drawing/2014/main" id="{BC72F51A-DD92-49D2-BDEA-C8336D2001F8}"/>
              </a:ext>
            </a:extLst>
          </p:cNvPr>
          <p:cNvSpPr>
            <a:spLocks noGrp="1"/>
          </p:cNvSpPr>
          <p:nvPr>
            <p:ph type="subTitle" idx="1"/>
          </p:nvPr>
        </p:nvSpPr>
        <p:spPr>
          <a:xfrm>
            <a:off x="-4079675" y="4886706"/>
            <a:ext cx="21833038" cy="2334094"/>
          </a:xfrm>
        </p:spPr>
        <p:txBody>
          <a:bodyPr>
            <a:normAutofit/>
          </a:bodyPr>
          <a:lstStyle/>
          <a:p>
            <a:endParaRPr lang="en-GB" dirty="0"/>
          </a:p>
        </p:txBody>
      </p:sp>
      <p:pic>
        <p:nvPicPr>
          <p:cNvPr id="3074" name="Picture 2">
            <a:extLst>
              <a:ext uri="{FF2B5EF4-FFF2-40B4-BE49-F238E27FC236}">
                <a16:creationId xmlns:a16="http://schemas.microsoft.com/office/drawing/2014/main" id="{D43E4B23-F2B2-46C1-879C-FB7555559A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5851" y="2913322"/>
            <a:ext cx="6741042" cy="3721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6166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FAAED95C-1D47-4A65-AA17-6A63E3421CF7}"/>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A3512F7D-5A7A-4D45-8159-33205BC6B02F}"/>
              </a:ext>
            </a:extLst>
          </p:cNvPr>
          <p:cNvSpPr>
            <a:spLocks noGrp="1"/>
          </p:cNvSpPr>
          <p:nvPr>
            <p:ph type="ctrTitle"/>
          </p:nvPr>
        </p:nvSpPr>
        <p:spPr>
          <a:xfrm>
            <a:off x="1370693" y="1769540"/>
            <a:ext cx="9440034" cy="1828801"/>
          </a:xfrm>
        </p:spPr>
        <p:txBody>
          <a:bodyPr>
            <a:noAutofit/>
          </a:bodyPr>
          <a:lstStyle/>
          <a:p>
            <a:r>
              <a:rPr lang="en-GB" sz="2800" dirty="0"/>
              <a:t>.Common goals helps us to share our better ideas , feelings and power to make our company to be the best place to work </a:t>
            </a:r>
            <a:br>
              <a:rPr lang="en-GB" sz="2800" dirty="0"/>
            </a:br>
            <a:r>
              <a:rPr lang="en-GB" sz="2800" dirty="0"/>
              <a:t>-Team spirit (atmosphere )</a:t>
            </a:r>
            <a:br>
              <a:rPr lang="en-GB" sz="2800" dirty="0"/>
            </a:br>
            <a:r>
              <a:rPr lang="en-GB" sz="2800" dirty="0"/>
              <a:t>-Team building activities </a:t>
            </a:r>
            <a:br>
              <a:rPr lang="en-GB" sz="2800" dirty="0"/>
            </a:br>
            <a:r>
              <a:rPr lang="en-GB" sz="2800" dirty="0"/>
              <a:t>-Individual attitudes </a:t>
            </a:r>
            <a:br>
              <a:rPr lang="en-GB" sz="2800" dirty="0"/>
            </a:br>
            <a:r>
              <a:rPr lang="en-GB" sz="2800" dirty="0"/>
              <a:t>The aim of All 2 clean are comprehensive in business goals </a:t>
            </a:r>
          </a:p>
        </p:txBody>
      </p:sp>
      <p:sp>
        <p:nvSpPr>
          <p:cNvPr id="3" name="Subtitle 2">
            <a:extLst>
              <a:ext uri="{FF2B5EF4-FFF2-40B4-BE49-F238E27FC236}">
                <a16:creationId xmlns:a16="http://schemas.microsoft.com/office/drawing/2014/main" id="{3AB158FB-6487-4A10-917A-F473993E95AC}"/>
              </a:ext>
            </a:extLst>
          </p:cNvPr>
          <p:cNvSpPr>
            <a:spLocks noGrp="1"/>
          </p:cNvSpPr>
          <p:nvPr>
            <p:ph type="subTitle" idx="1"/>
          </p:nvPr>
        </p:nvSpPr>
        <p:spPr>
          <a:xfrm>
            <a:off x="-2203424" y="4533403"/>
            <a:ext cx="21798961" cy="1556254"/>
          </a:xfrm>
        </p:spPr>
        <p:txBody>
          <a:bodyPr>
            <a:normAutofit/>
          </a:bodyPr>
          <a:lstStyle/>
          <a:p>
            <a:endParaRPr lang="en-GB" dirty="0"/>
          </a:p>
        </p:txBody>
      </p:sp>
      <p:pic>
        <p:nvPicPr>
          <p:cNvPr id="1026" name="Picture 2">
            <a:extLst>
              <a:ext uri="{FF2B5EF4-FFF2-40B4-BE49-F238E27FC236}">
                <a16:creationId xmlns:a16="http://schemas.microsoft.com/office/drawing/2014/main" id="{1820A356-62BE-42D0-ADB8-E9AA46CF36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401" y="3878826"/>
            <a:ext cx="6995160" cy="2738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5869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A30C0F05-36D7-4F8C-8B84-E664A31B15EF}"/>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EB1835D3-7536-476E-93AF-7F773BBC1B4E}"/>
              </a:ext>
            </a:extLst>
          </p:cNvPr>
          <p:cNvSpPr>
            <a:spLocks noGrp="1"/>
          </p:cNvSpPr>
          <p:nvPr>
            <p:ph type="ctrTitle"/>
          </p:nvPr>
        </p:nvSpPr>
        <p:spPr>
          <a:xfrm>
            <a:off x="1370693" y="1769540"/>
            <a:ext cx="9440034" cy="1828801"/>
          </a:xfrm>
        </p:spPr>
        <p:txBody>
          <a:bodyPr>
            <a:normAutofit fontScale="90000"/>
          </a:bodyPr>
          <a:lstStyle/>
          <a:p>
            <a:r>
              <a:rPr lang="en-GB" dirty="0">
                <a:latin typeface="Algerian" panose="04020705040A02060702" pitchFamily="82" charset="0"/>
              </a:rPr>
              <a:t>Communication: </a:t>
            </a:r>
            <a:br>
              <a:rPr lang="en-GB" dirty="0">
                <a:latin typeface="Algerian" panose="04020705040A02060702" pitchFamily="82" charset="0"/>
              </a:rPr>
            </a:br>
            <a:r>
              <a:rPr lang="en-GB" dirty="0">
                <a:latin typeface="Algerian" panose="04020705040A02060702" pitchFamily="82" charset="0"/>
              </a:rPr>
              <a:t>We know the power of the magic words,, PLEASE and THANK YOU!</a:t>
            </a:r>
          </a:p>
        </p:txBody>
      </p:sp>
      <p:sp>
        <p:nvSpPr>
          <p:cNvPr id="3" name="Subtitle 2">
            <a:extLst>
              <a:ext uri="{FF2B5EF4-FFF2-40B4-BE49-F238E27FC236}">
                <a16:creationId xmlns:a16="http://schemas.microsoft.com/office/drawing/2014/main" id="{250F8503-3642-4822-AA95-C9DF82E92D4B}"/>
              </a:ext>
            </a:extLst>
          </p:cNvPr>
          <p:cNvSpPr>
            <a:spLocks noGrp="1"/>
          </p:cNvSpPr>
          <p:nvPr>
            <p:ph type="subTitle" idx="1"/>
          </p:nvPr>
        </p:nvSpPr>
        <p:spPr>
          <a:xfrm>
            <a:off x="-4356262" y="4351599"/>
            <a:ext cx="20862475" cy="1016272"/>
          </a:xfrm>
        </p:spPr>
        <p:txBody>
          <a:bodyPr>
            <a:normAutofit/>
          </a:bodyPr>
          <a:lstStyle/>
          <a:p>
            <a:endParaRPr lang="en-GB" dirty="0"/>
          </a:p>
        </p:txBody>
      </p:sp>
      <p:pic>
        <p:nvPicPr>
          <p:cNvPr id="4098" name="Picture 2">
            <a:extLst>
              <a:ext uri="{FF2B5EF4-FFF2-40B4-BE49-F238E27FC236}">
                <a16:creationId xmlns:a16="http://schemas.microsoft.com/office/drawing/2014/main" id="{DF4A79C0-2082-4067-AE84-3E4BC430B6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48256" y="3598341"/>
            <a:ext cx="8083296" cy="3236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587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6D682BBC-86E1-44B7-9AA7-F5420E07BB67}"/>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3F2A08EE-D64E-4419-A60D-CFB8C5E82F46}"/>
              </a:ext>
            </a:extLst>
          </p:cNvPr>
          <p:cNvSpPr>
            <a:spLocks noGrp="1"/>
          </p:cNvSpPr>
          <p:nvPr>
            <p:ph type="ctrTitle"/>
          </p:nvPr>
        </p:nvSpPr>
        <p:spPr>
          <a:xfrm>
            <a:off x="1370693" y="1769540"/>
            <a:ext cx="9440034" cy="1828801"/>
          </a:xfrm>
        </p:spPr>
        <p:txBody>
          <a:bodyPr>
            <a:normAutofit/>
          </a:bodyPr>
          <a:lstStyle/>
          <a:p>
            <a:r>
              <a:rPr lang="en-GB" dirty="0"/>
              <a:t>.</a:t>
            </a:r>
            <a:r>
              <a:rPr lang="en-GB" dirty="0">
                <a:latin typeface="Algerian" panose="04020705040A02060702" pitchFamily="82" charset="0"/>
              </a:rPr>
              <a:t>When team working fail</a:t>
            </a:r>
          </a:p>
        </p:txBody>
      </p:sp>
      <p:sp>
        <p:nvSpPr>
          <p:cNvPr id="3" name="Subtitle 2">
            <a:extLst>
              <a:ext uri="{FF2B5EF4-FFF2-40B4-BE49-F238E27FC236}">
                <a16:creationId xmlns:a16="http://schemas.microsoft.com/office/drawing/2014/main" id="{40C5D5D4-2061-47A7-A32F-4CA5FE88994A}"/>
              </a:ext>
            </a:extLst>
          </p:cNvPr>
          <p:cNvSpPr>
            <a:spLocks noGrp="1"/>
          </p:cNvSpPr>
          <p:nvPr>
            <p:ph type="subTitle" idx="1"/>
          </p:nvPr>
        </p:nvSpPr>
        <p:spPr>
          <a:xfrm>
            <a:off x="3557587" y="4353645"/>
            <a:ext cx="5076825" cy="961596"/>
          </a:xfrm>
        </p:spPr>
        <p:txBody>
          <a:bodyPr>
            <a:normAutofit/>
          </a:bodyPr>
          <a:lstStyle/>
          <a:p>
            <a:endParaRPr lang="en-GB" dirty="0"/>
          </a:p>
        </p:txBody>
      </p:sp>
      <p:pic>
        <p:nvPicPr>
          <p:cNvPr id="5122" name="Picture 2">
            <a:extLst>
              <a:ext uri="{FF2B5EF4-FFF2-40B4-BE49-F238E27FC236}">
                <a16:creationId xmlns:a16="http://schemas.microsoft.com/office/drawing/2014/main" id="{A829EE23-A167-4B01-BC3D-BD4AD09F23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7588" y="3598341"/>
            <a:ext cx="5076825" cy="2948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509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57300"/>
          </a:xfrm>
        </p:spPr>
        <p:txBody>
          <a:bodyPr>
            <a:normAutofit fontScale="90000"/>
          </a:bodyPr>
          <a:lstStyle/>
          <a:p>
            <a:br>
              <a:rPr lang="en-US" sz="2700" dirty="0"/>
            </a:br>
            <a:r>
              <a:rPr lang="en-US" sz="4000" b="1" dirty="0">
                <a:latin typeface="Algerian" panose="04020705040A02060702" pitchFamily="82" charset="0"/>
              </a:rPr>
              <a:t>Organizational Structure and roles of employees at various organizational level of All 2 Clean Company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04910993"/>
              </p:ext>
            </p:extLst>
          </p:nvPr>
        </p:nvGraphicFramePr>
        <p:xfrm>
          <a:off x="913795" y="2076450"/>
          <a:ext cx="10353762" cy="3714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8568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283AD5C6-072F-4362-B902-C6D845F16EE9}"/>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p:cNvSpPr>
            <a:spLocks noGrp="1"/>
          </p:cNvSpPr>
          <p:nvPr>
            <p:ph type="ctrTitle"/>
          </p:nvPr>
        </p:nvSpPr>
        <p:spPr>
          <a:xfrm>
            <a:off x="913795" y="609600"/>
            <a:ext cx="10353762" cy="1257300"/>
          </a:xfrm>
        </p:spPr>
        <p:txBody>
          <a:bodyPr vert="horz" lIns="91440" tIns="45720" rIns="91440" bIns="45720" rtlCol="0" anchor="ctr">
            <a:normAutofit/>
          </a:bodyPr>
          <a:lstStyle/>
          <a:p>
            <a:r>
              <a:rPr lang="en-US" sz="4000" dirty="0">
                <a:latin typeface="Algerian" panose="04020705040A02060702" pitchFamily="82" charset="0"/>
              </a:rPr>
              <a:t>Belbin's Team Roles</a:t>
            </a:r>
          </a:p>
        </p:txBody>
      </p:sp>
      <p:sp>
        <p:nvSpPr>
          <p:cNvPr id="3" name="Subtitle 2"/>
          <p:cNvSpPr>
            <a:spLocks noGrp="1"/>
          </p:cNvSpPr>
          <p:nvPr>
            <p:ph type="subTitle" idx="1"/>
          </p:nvPr>
        </p:nvSpPr>
        <p:spPr>
          <a:xfrm>
            <a:off x="913795" y="2076450"/>
            <a:ext cx="10353762" cy="3714749"/>
          </a:xfrm>
        </p:spPr>
        <p:txBody>
          <a:bodyPr vert="horz" lIns="91440" tIns="45720" rIns="91440" bIns="45720" rtlCol="0" anchor="ctr">
            <a:normAutofit lnSpcReduction="10000"/>
          </a:bodyPr>
          <a:lstStyle/>
          <a:p>
            <a:pPr algn="l"/>
            <a:r>
              <a:rPr lang="en-US" sz="2400" dirty="0">
                <a:solidFill>
                  <a:schemeClr val="tx2"/>
                </a:solidFill>
                <a:latin typeface="Algerian" panose="04020705040A02060702" pitchFamily="82" charset="0"/>
              </a:rPr>
              <a:t>Belbin Team Roles are used to identify behavioral strengths and weaknesses in the workplace. Whether developing people, resolving conflict or fine-tuning high performance, Belbin provides the language to ensure that individuals and teams communicate and work together with greater understanding. (Belbin, 2017)</a:t>
            </a:r>
          </a:p>
          <a:p>
            <a:pPr algn="l"/>
            <a:r>
              <a:rPr lang="en-US" sz="2400" dirty="0">
                <a:solidFill>
                  <a:schemeClr val="tx2"/>
                </a:solidFill>
                <a:latin typeface="Algerian" panose="04020705040A02060702" pitchFamily="82" charset="0"/>
              </a:rPr>
              <a:t>Belbin identified nine team roles and he categorized those roles into three groups: Action Oriented, People Oriented, and Thought Oriented. (Belbin, 2017)</a:t>
            </a:r>
          </a:p>
          <a:p>
            <a:pPr algn="l"/>
            <a:endParaRPr lang="en-US" dirty="0">
              <a:solidFill>
                <a:schemeClr val="tx2"/>
              </a:solidFill>
            </a:endParaRPr>
          </a:p>
          <a:p>
            <a:pPr algn="l"/>
            <a:endParaRPr lang="en-US" dirty="0">
              <a:solidFill>
                <a:schemeClr val="tx2"/>
              </a:solidFill>
            </a:endParaRPr>
          </a:p>
        </p:txBody>
      </p:sp>
    </p:spTree>
    <p:extLst>
      <p:ext uri="{BB962C8B-B14F-4D97-AF65-F5344CB8AC3E}">
        <p14:creationId xmlns:p14="http://schemas.microsoft.com/office/powerpoint/2010/main" val="1864501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14A52D-A942-46BB-A9E2-6C08A8587CF9}"/>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p:cNvSpPr>
            <a:spLocks noGrp="1"/>
          </p:cNvSpPr>
          <p:nvPr>
            <p:ph type="title"/>
          </p:nvPr>
        </p:nvSpPr>
        <p:spPr>
          <a:xfrm>
            <a:off x="913795" y="0"/>
            <a:ext cx="10353762" cy="836579"/>
          </a:xfrm>
        </p:spPr>
        <p:txBody>
          <a:bodyPr>
            <a:normAutofit fontScale="90000"/>
          </a:bodyPr>
          <a:lstStyle/>
          <a:p>
            <a:r>
              <a:rPr lang="en-US" dirty="0">
                <a:latin typeface="Algerian" panose="04020705040A02060702" pitchFamily="82" charset="0"/>
              </a:rPr>
              <a:t>Belbin's Team Roles at All 2 Clean Company </a:t>
            </a:r>
          </a:p>
        </p:txBody>
      </p:sp>
      <p:sp>
        <p:nvSpPr>
          <p:cNvPr id="3" name="Content Placeholder 2"/>
          <p:cNvSpPr>
            <a:spLocks noGrp="1"/>
          </p:cNvSpPr>
          <p:nvPr>
            <p:ph idx="1"/>
          </p:nvPr>
        </p:nvSpPr>
        <p:spPr>
          <a:xfrm>
            <a:off x="913795" y="2076450"/>
            <a:ext cx="10353762" cy="3714749"/>
          </a:xfrm>
        </p:spPr>
        <p:txBody>
          <a:bodyPr anchor="ctr">
            <a:normAutofit fontScale="25000" lnSpcReduction="20000"/>
          </a:bodyPr>
          <a:lstStyle/>
          <a:p>
            <a:pPr marL="0" indent="0">
              <a:lnSpc>
                <a:spcPct val="100000"/>
              </a:lnSpc>
              <a:buNone/>
            </a:pPr>
            <a:r>
              <a:rPr lang="en-GB" sz="8000" dirty="0">
                <a:latin typeface="Algerian" panose="04020705040A02060702" pitchFamily="82" charset="0"/>
              </a:rPr>
              <a:t>In Action oriented Roles there are: </a:t>
            </a:r>
          </a:p>
          <a:p>
            <a:pPr>
              <a:lnSpc>
                <a:spcPct val="100000"/>
              </a:lnSpc>
            </a:pPr>
            <a:r>
              <a:rPr lang="en-GB" sz="8000" dirty="0">
                <a:latin typeface="Algerian" panose="04020705040A02060702" pitchFamily="82" charset="0"/>
              </a:rPr>
              <a:t>Sharper, </a:t>
            </a:r>
          </a:p>
          <a:p>
            <a:pPr>
              <a:lnSpc>
                <a:spcPct val="100000"/>
              </a:lnSpc>
            </a:pPr>
            <a:r>
              <a:rPr lang="en-GB" sz="8000" dirty="0">
                <a:latin typeface="Algerian" panose="04020705040A02060702" pitchFamily="82" charset="0"/>
              </a:rPr>
              <a:t>implementer,</a:t>
            </a:r>
          </a:p>
          <a:p>
            <a:pPr>
              <a:lnSpc>
                <a:spcPct val="100000"/>
              </a:lnSpc>
            </a:pPr>
            <a:r>
              <a:rPr lang="en-GB" sz="8000" dirty="0">
                <a:latin typeface="Algerian" panose="04020705040A02060702" pitchFamily="82" charset="0"/>
              </a:rPr>
              <a:t>Finisher</a:t>
            </a:r>
          </a:p>
          <a:p>
            <a:pPr marL="0" indent="0">
              <a:lnSpc>
                <a:spcPct val="100000"/>
              </a:lnSpc>
              <a:buNone/>
            </a:pPr>
            <a:endParaRPr lang="en-GB" sz="8000" dirty="0">
              <a:latin typeface="Algerian" panose="04020705040A02060702" pitchFamily="82" charset="0"/>
            </a:endParaRPr>
          </a:p>
          <a:p>
            <a:pPr marL="0" indent="0">
              <a:lnSpc>
                <a:spcPct val="100000"/>
              </a:lnSpc>
              <a:buNone/>
            </a:pPr>
            <a:r>
              <a:rPr lang="en-GB" sz="8000" dirty="0">
                <a:latin typeface="Algerian" panose="04020705040A02060702" pitchFamily="82" charset="0"/>
              </a:rPr>
              <a:t>In people oriented Roles there are: </a:t>
            </a:r>
          </a:p>
          <a:p>
            <a:pPr>
              <a:lnSpc>
                <a:spcPct val="100000"/>
              </a:lnSpc>
            </a:pPr>
            <a:r>
              <a:rPr lang="en-GB" sz="8000" dirty="0">
                <a:latin typeface="Algerian" panose="04020705040A02060702" pitchFamily="82" charset="0"/>
              </a:rPr>
              <a:t>Coordinator (CO), </a:t>
            </a:r>
          </a:p>
          <a:p>
            <a:pPr>
              <a:lnSpc>
                <a:spcPct val="100000"/>
              </a:lnSpc>
            </a:pPr>
            <a:r>
              <a:rPr lang="en-GB" sz="8000" dirty="0">
                <a:latin typeface="Algerian" panose="04020705040A02060702" pitchFamily="82" charset="0"/>
              </a:rPr>
              <a:t>Team Worker (TW), </a:t>
            </a:r>
          </a:p>
          <a:p>
            <a:pPr>
              <a:lnSpc>
                <a:spcPct val="100000"/>
              </a:lnSpc>
            </a:pPr>
            <a:r>
              <a:rPr lang="en-GB" sz="8000" dirty="0">
                <a:latin typeface="Algerian" panose="04020705040A02060702" pitchFamily="82" charset="0"/>
              </a:rPr>
              <a:t>Resource Investigator (RI)</a:t>
            </a:r>
          </a:p>
          <a:p>
            <a:pPr marL="0" indent="0">
              <a:lnSpc>
                <a:spcPct val="100000"/>
              </a:lnSpc>
              <a:buNone/>
            </a:pPr>
            <a:endParaRPr lang="en-GB" sz="8000" dirty="0">
              <a:latin typeface="Algerian" panose="04020705040A02060702" pitchFamily="82" charset="0"/>
            </a:endParaRPr>
          </a:p>
          <a:p>
            <a:pPr marL="0" indent="0">
              <a:lnSpc>
                <a:spcPct val="100000"/>
              </a:lnSpc>
              <a:buNone/>
            </a:pPr>
            <a:r>
              <a:rPr lang="en-GB" sz="8000" dirty="0">
                <a:latin typeface="Algerian" panose="04020705040A02060702" pitchFamily="82" charset="0"/>
              </a:rPr>
              <a:t>In Thought Oriented Roles: </a:t>
            </a:r>
          </a:p>
          <a:p>
            <a:pPr>
              <a:lnSpc>
                <a:spcPct val="100000"/>
              </a:lnSpc>
            </a:pPr>
            <a:r>
              <a:rPr lang="en-GB" sz="8000" i="1" dirty="0">
                <a:latin typeface="Algerian" panose="04020705040A02060702" pitchFamily="82" charset="0"/>
              </a:rPr>
              <a:t>Plant (PL)</a:t>
            </a:r>
            <a:r>
              <a:rPr lang="en-GB" sz="8000" dirty="0">
                <a:latin typeface="Algerian" panose="04020705040A02060702" pitchFamily="82" charset="0"/>
              </a:rPr>
              <a:t>, </a:t>
            </a:r>
          </a:p>
          <a:p>
            <a:pPr>
              <a:lnSpc>
                <a:spcPct val="100000"/>
              </a:lnSpc>
            </a:pPr>
            <a:r>
              <a:rPr lang="en-GB" sz="8000" dirty="0">
                <a:latin typeface="Algerian" panose="04020705040A02060702" pitchFamily="82" charset="0"/>
              </a:rPr>
              <a:t>Monitor-Evaluator (ME), S</a:t>
            </a:r>
          </a:p>
          <a:p>
            <a:pPr>
              <a:lnSpc>
                <a:spcPct val="100000"/>
              </a:lnSpc>
            </a:pPr>
            <a:r>
              <a:rPr lang="en-GB" sz="8000" dirty="0">
                <a:latin typeface="Algerian" panose="04020705040A02060702" pitchFamily="82" charset="0"/>
              </a:rPr>
              <a:t>specialist (SP)</a:t>
            </a:r>
          </a:p>
          <a:p>
            <a:pPr>
              <a:lnSpc>
                <a:spcPct val="100000"/>
              </a:lnSpc>
            </a:pPr>
            <a:endParaRPr lang="en-US" sz="1000" dirty="0"/>
          </a:p>
        </p:txBody>
      </p:sp>
    </p:spTree>
    <p:extLst>
      <p:ext uri="{BB962C8B-B14F-4D97-AF65-F5344CB8AC3E}">
        <p14:creationId xmlns:p14="http://schemas.microsoft.com/office/powerpoint/2010/main" val="2848340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5BCBCC76-6FCD-442C-8346-99D89CEC1452}"/>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p:cNvSpPr>
            <a:spLocks noGrp="1"/>
          </p:cNvSpPr>
          <p:nvPr>
            <p:ph type="title"/>
          </p:nvPr>
        </p:nvSpPr>
        <p:spPr>
          <a:xfrm>
            <a:off x="913795" y="609600"/>
            <a:ext cx="10353762" cy="1257300"/>
          </a:xfrm>
        </p:spPr>
        <p:txBody>
          <a:bodyPr>
            <a:normAutofit/>
          </a:bodyPr>
          <a:lstStyle/>
          <a:p>
            <a:r>
              <a:rPr lang="en-US" dirty="0">
                <a:latin typeface="Algerian" panose="04020705040A02060702" pitchFamily="82" charset="0"/>
              </a:rPr>
              <a:t>How to Use the Tool in “All to Clean”</a:t>
            </a:r>
          </a:p>
        </p:txBody>
      </p:sp>
      <p:sp>
        <p:nvSpPr>
          <p:cNvPr id="3" name="Content Placeholder 2"/>
          <p:cNvSpPr>
            <a:spLocks noGrp="1"/>
          </p:cNvSpPr>
          <p:nvPr>
            <p:ph idx="1"/>
          </p:nvPr>
        </p:nvSpPr>
        <p:spPr>
          <a:xfrm>
            <a:off x="913795" y="2076450"/>
            <a:ext cx="10353762" cy="3714749"/>
          </a:xfrm>
        </p:spPr>
        <p:txBody>
          <a:bodyPr anchor="ctr">
            <a:normAutofit lnSpcReduction="10000"/>
          </a:bodyPr>
          <a:lstStyle/>
          <a:p>
            <a:pPr>
              <a:lnSpc>
                <a:spcPct val="100000"/>
              </a:lnSpc>
            </a:pPr>
            <a:endParaRPr lang="en-US" dirty="0"/>
          </a:p>
          <a:p>
            <a:pPr>
              <a:lnSpc>
                <a:spcPct val="100000"/>
              </a:lnSpc>
            </a:pPr>
            <a:r>
              <a:rPr lang="en-US" dirty="0">
                <a:latin typeface="Algerian" panose="04020705040A02060702" pitchFamily="82" charset="0"/>
              </a:rPr>
              <a:t>Spilt the employees into five or six “teams”</a:t>
            </a:r>
          </a:p>
          <a:p>
            <a:pPr>
              <a:lnSpc>
                <a:spcPct val="100000"/>
              </a:lnSpc>
            </a:pPr>
            <a:r>
              <a:rPr lang="en-US" dirty="0">
                <a:latin typeface="Algerian" panose="04020705040A02060702" pitchFamily="82" charset="0"/>
              </a:rPr>
              <a:t>Ask each team to draw a circle, to divide it equally into nine sections, one for each of Belbin's team roles.</a:t>
            </a:r>
          </a:p>
          <a:p>
            <a:pPr>
              <a:lnSpc>
                <a:spcPct val="100000"/>
              </a:lnSpc>
            </a:pPr>
            <a:r>
              <a:rPr lang="en-US" dirty="0">
                <a:latin typeface="Algerian" panose="04020705040A02060702" pitchFamily="82" charset="0"/>
              </a:rPr>
              <a:t>Encourage discussion among the team members by asking them to list five main areas where they think their strengths and weaknesses lie, and how these match, overlap or contrast with those of their co-workers. </a:t>
            </a:r>
          </a:p>
          <a:p>
            <a:pPr>
              <a:lnSpc>
                <a:spcPct val="100000"/>
              </a:lnSpc>
            </a:pPr>
            <a:r>
              <a:rPr lang="en-US" dirty="0">
                <a:latin typeface="Algerian" panose="04020705040A02060702" pitchFamily="82" charset="0"/>
              </a:rPr>
              <a:t>Ask the team to come up with three action points based on its findings, focusing on helping the team to perform more effectively.</a:t>
            </a:r>
          </a:p>
        </p:txBody>
      </p:sp>
    </p:spTree>
    <p:extLst>
      <p:ext uri="{BB962C8B-B14F-4D97-AF65-F5344CB8AC3E}">
        <p14:creationId xmlns:p14="http://schemas.microsoft.com/office/powerpoint/2010/main" val="707387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17848E17-4D89-4761-8E2E-271678EFBBD6}"/>
              </a:ext>
            </a:extLst>
          </p:cNvPr>
          <p:cNvPicPr>
            <a:picLocks noChangeAspect="1"/>
          </p:cNvPicPr>
          <p:nvPr/>
        </p:nvPicPr>
        <p:blipFill rotWithShape="1">
          <a:blip r:embed="rId2">
            <a:alphaModFix amt="2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p:cNvSpPr>
            <a:spLocks noGrp="1"/>
          </p:cNvSpPr>
          <p:nvPr>
            <p:ph type="title"/>
          </p:nvPr>
        </p:nvSpPr>
        <p:spPr>
          <a:xfrm>
            <a:off x="913795" y="609600"/>
            <a:ext cx="10353762" cy="1257300"/>
          </a:xfrm>
        </p:spPr>
        <p:txBody>
          <a:bodyPr>
            <a:normAutofit/>
          </a:bodyPr>
          <a:lstStyle/>
          <a:p>
            <a:r>
              <a:rPr lang="en-US" sz="2700" b="1" dirty="0">
                <a:latin typeface="Algerian" panose="04020705040A02060702" pitchFamily="82" charset="0"/>
              </a:rPr>
              <a:t>How Belbin’s theory helpful for effective team management in All 2 Clean</a:t>
            </a:r>
            <a:br>
              <a:rPr lang="en-US" sz="2700" b="1" dirty="0"/>
            </a:br>
            <a:endParaRPr lang="en-US" sz="2700" b="1" dirty="0"/>
          </a:p>
        </p:txBody>
      </p:sp>
      <p:sp>
        <p:nvSpPr>
          <p:cNvPr id="3" name="Content Placeholder 2"/>
          <p:cNvSpPr>
            <a:spLocks noGrp="1"/>
          </p:cNvSpPr>
          <p:nvPr>
            <p:ph idx="1"/>
          </p:nvPr>
        </p:nvSpPr>
        <p:spPr>
          <a:xfrm>
            <a:off x="913795" y="2076450"/>
            <a:ext cx="10353762" cy="3714749"/>
          </a:xfrm>
        </p:spPr>
        <p:txBody>
          <a:bodyPr anchor="ctr">
            <a:normAutofit/>
          </a:bodyPr>
          <a:lstStyle/>
          <a:p>
            <a:pPr marL="0" indent="0">
              <a:buNone/>
            </a:pPr>
            <a:r>
              <a:rPr lang="en-GB" dirty="0">
                <a:latin typeface="Algerian" panose="04020705040A02060702" pitchFamily="82" charset="0"/>
              </a:rPr>
              <a:t>At all 2 Clean Company, Belbin's theory will be helpful for </a:t>
            </a:r>
          </a:p>
          <a:p>
            <a:r>
              <a:rPr lang="en-GB" dirty="0">
                <a:latin typeface="Algerian" panose="04020705040A02060702" pitchFamily="82" charset="0"/>
              </a:rPr>
              <a:t>Management Training </a:t>
            </a:r>
          </a:p>
          <a:p>
            <a:r>
              <a:rPr lang="en-GB" dirty="0">
                <a:latin typeface="Algerian" panose="04020705040A02060702" pitchFamily="82" charset="0"/>
              </a:rPr>
              <a:t>Conflict Management </a:t>
            </a:r>
          </a:p>
          <a:p>
            <a:r>
              <a:rPr lang="en-GB" dirty="0">
                <a:latin typeface="Algerian" panose="04020705040A02060702" pitchFamily="82" charset="0"/>
              </a:rPr>
              <a:t>In recruitment and career development </a:t>
            </a:r>
          </a:p>
          <a:p>
            <a:r>
              <a:rPr lang="en-GB" dirty="0">
                <a:latin typeface="Algerian" panose="04020705040A02060702" pitchFamily="82" charset="0"/>
              </a:rPr>
              <a:t>Employee Engagement</a:t>
            </a:r>
          </a:p>
        </p:txBody>
      </p:sp>
    </p:spTree>
    <p:extLst>
      <p:ext uri="{BB962C8B-B14F-4D97-AF65-F5344CB8AC3E}">
        <p14:creationId xmlns:p14="http://schemas.microsoft.com/office/powerpoint/2010/main" val="3141704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BB9BC5EA-E00D-431C-A474-0BEFDAF231EE}"/>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376553BC-DF8B-4F8E-9502-5378A56732EA}"/>
              </a:ext>
            </a:extLst>
          </p:cNvPr>
          <p:cNvSpPr>
            <a:spLocks noGrp="1"/>
          </p:cNvSpPr>
          <p:nvPr>
            <p:ph type="ctrTitle"/>
          </p:nvPr>
        </p:nvSpPr>
        <p:spPr>
          <a:xfrm>
            <a:off x="1370693" y="1769540"/>
            <a:ext cx="9440034" cy="1828801"/>
          </a:xfrm>
        </p:spPr>
        <p:txBody>
          <a:bodyPr>
            <a:noAutofit/>
          </a:bodyPr>
          <a:lstStyle/>
          <a:p>
            <a:pPr marL="514350" indent="-514350" algn="just">
              <a:buFont typeface="Arial" panose="020B0604020202020204" pitchFamily="34" charset="0"/>
              <a:buChar char="•"/>
            </a:pPr>
            <a:r>
              <a:rPr lang="en-GB" sz="3200" dirty="0">
                <a:latin typeface="Algerian" panose="04020705040A02060702" pitchFamily="82" charset="0"/>
              </a:rPr>
              <a:t>Successful Team Development </a:t>
            </a:r>
            <a:r>
              <a:rPr lang="en-GB" sz="3200" dirty="0"/>
              <a:t>:</a:t>
            </a:r>
            <a:br>
              <a:rPr lang="en-GB" sz="3200" dirty="0"/>
            </a:br>
            <a:r>
              <a:rPr lang="en-GB" sz="3200" dirty="0"/>
              <a:t> </a:t>
            </a:r>
            <a:br>
              <a:rPr lang="en-GB" sz="3200" dirty="0"/>
            </a:br>
            <a:r>
              <a:rPr lang="en-GB" sz="2400" dirty="0">
                <a:latin typeface="Algerian" panose="04020705040A02060702" pitchFamily="82" charset="0"/>
              </a:rPr>
              <a:t>According  to Bill-Bethel A successful team is a group of many hands and one mind. </a:t>
            </a:r>
            <a:br>
              <a:rPr lang="en-GB" sz="2400" dirty="0">
                <a:latin typeface="Algerian" panose="04020705040A02060702" pitchFamily="82" charset="0"/>
              </a:rPr>
            </a:br>
            <a:r>
              <a:rPr lang="en-GB" sz="2400" dirty="0">
                <a:latin typeface="Algerian" panose="04020705040A02060702" pitchFamily="82" charset="0"/>
              </a:rPr>
              <a:t>*Effective communication system</a:t>
            </a:r>
            <a:br>
              <a:rPr lang="en-GB" sz="2400" dirty="0">
                <a:latin typeface="Algerian" panose="04020705040A02060702" pitchFamily="82" charset="0"/>
              </a:rPr>
            </a:br>
            <a:r>
              <a:rPr lang="en-GB" sz="2400" dirty="0">
                <a:latin typeface="Algerian" panose="04020705040A02060702" pitchFamily="82" charset="0"/>
              </a:rPr>
              <a:t>*Reach the business objectives</a:t>
            </a:r>
            <a:br>
              <a:rPr lang="en-GB" sz="2400" dirty="0">
                <a:latin typeface="Algerian" panose="04020705040A02060702" pitchFamily="82" charset="0"/>
              </a:rPr>
            </a:br>
            <a:r>
              <a:rPr lang="en-GB" sz="2400" dirty="0">
                <a:latin typeface="Algerian" panose="04020705040A02060702" pitchFamily="82" charset="0"/>
              </a:rPr>
              <a:t>*Team = Purpose, power , feedback , criticism and vision .</a:t>
            </a:r>
          </a:p>
        </p:txBody>
      </p:sp>
      <p:sp>
        <p:nvSpPr>
          <p:cNvPr id="3" name="Subtitle 2">
            <a:extLst>
              <a:ext uri="{FF2B5EF4-FFF2-40B4-BE49-F238E27FC236}">
                <a16:creationId xmlns:a16="http://schemas.microsoft.com/office/drawing/2014/main" id="{857575E3-EEBD-439C-AE02-48DE5E27AEFE}"/>
              </a:ext>
            </a:extLst>
          </p:cNvPr>
          <p:cNvSpPr>
            <a:spLocks noGrp="1"/>
          </p:cNvSpPr>
          <p:nvPr>
            <p:ph type="subTitle" idx="1"/>
          </p:nvPr>
        </p:nvSpPr>
        <p:spPr>
          <a:xfrm>
            <a:off x="1370693" y="4350774"/>
            <a:ext cx="8845883" cy="781666"/>
          </a:xfrm>
        </p:spPr>
        <p:txBody>
          <a:bodyPr>
            <a:normAutofit/>
          </a:bodyPr>
          <a:lstStyle/>
          <a:p>
            <a:endParaRPr lang="en-GB" dirty="0"/>
          </a:p>
        </p:txBody>
      </p:sp>
      <p:pic>
        <p:nvPicPr>
          <p:cNvPr id="6" name="Picture 5" descr="A picture containing food&#10;&#10;Description automatically generated">
            <a:extLst>
              <a:ext uri="{FF2B5EF4-FFF2-40B4-BE49-F238E27FC236}">
                <a16:creationId xmlns:a16="http://schemas.microsoft.com/office/drawing/2014/main" id="{51F19BC6-7D56-433F-8D56-C76D47E48F4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48001" y="3631807"/>
            <a:ext cx="5948516" cy="3028167"/>
          </a:xfrm>
          <a:prstGeom prst="rect">
            <a:avLst/>
          </a:prstGeom>
        </p:spPr>
      </p:pic>
    </p:spTree>
    <p:extLst>
      <p:ext uri="{BB962C8B-B14F-4D97-AF65-F5344CB8AC3E}">
        <p14:creationId xmlns:p14="http://schemas.microsoft.com/office/powerpoint/2010/main" val="1716006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89446DC2-DB2D-455D-83AE-423B2E3F27D3}"/>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95E0E3E5-ADB7-4CDF-90E6-C7D70CC3258C}"/>
              </a:ext>
            </a:extLst>
          </p:cNvPr>
          <p:cNvSpPr>
            <a:spLocks noGrp="1"/>
          </p:cNvSpPr>
          <p:nvPr>
            <p:ph type="ctrTitle"/>
          </p:nvPr>
        </p:nvSpPr>
        <p:spPr>
          <a:xfrm>
            <a:off x="1370693" y="589936"/>
            <a:ext cx="9440034" cy="3008406"/>
          </a:xfrm>
        </p:spPr>
        <p:txBody>
          <a:bodyPr>
            <a:normAutofit fontScale="90000"/>
          </a:bodyPr>
          <a:lstStyle/>
          <a:p>
            <a:r>
              <a:rPr lang="en-GB" dirty="0">
                <a:latin typeface="Algerian" panose="04020705040A02060702" pitchFamily="82" charset="0"/>
              </a:rPr>
              <a:t>Management Team</a:t>
            </a:r>
            <a:br>
              <a:rPr lang="en-GB" dirty="0"/>
            </a:br>
            <a:br>
              <a:rPr lang="en-GB" dirty="0"/>
            </a:br>
            <a:r>
              <a:rPr lang="en-GB" dirty="0"/>
              <a:t> </a:t>
            </a:r>
            <a:br>
              <a:rPr lang="en-GB" dirty="0"/>
            </a:br>
            <a:endParaRPr lang="en-GB" dirty="0"/>
          </a:p>
        </p:txBody>
      </p:sp>
      <p:sp>
        <p:nvSpPr>
          <p:cNvPr id="3" name="Subtitle 2">
            <a:extLst>
              <a:ext uri="{FF2B5EF4-FFF2-40B4-BE49-F238E27FC236}">
                <a16:creationId xmlns:a16="http://schemas.microsoft.com/office/drawing/2014/main" id="{4DFFB875-D0B9-4AD5-BFED-6E2BFA5E5777}"/>
              </a:ext>
            </a:extLst>
          </p:cNvPr>
          <p:cNvSpPr>
            <a:spLocks noGrp="1"/>
          </p:cNvSpPr>
          <p:nvPr>
            <p:ph type="subTitle" idx="1"/>
          </p:nvPr>
        </p:nvSpPr>
        <p:spPr>
          <a:xfrm>
            <a:off x="1370693" y="3773489"/>
            <a:ext cx="9440034" cy="1049867"/>
          </a:xfrm>
        </p:spPr>
        <p:txBody>
          <a:bodyPr>
            <a:normAutofit/>
          </a:bodyPr>
          <a:lstStyle/>
          <a:p>
            <a:endParaRPr lang="en-GB"/>
          </a:p>
        </p:txBody>
      </p:sp>
      <p:pic>
        <p:nvPicPr>
          <p:cNvPr id="7" name="Picture 6" descr="A picture containing toy&#10;&#10;Description automatically generated">
            <a:extLst>
              <a:ext uri="{FF2B5EF4-FFF2-40B4-BE49-F238E27FC236}">
                <a16:creationId xmlns:a16="http://schemas.microsoft.com/office/drawing/2014/main" id="{9FC847CF-75ED-4F65-A6CB-82B4F095805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47626" y="2680811"/>
            <a:ext cx="6405716" cy="3963327"/>
          </a:xfrm>
          <a:prstGeom prst="rect">
            <a:avLst/>
          </a:prstGeom>
        </p:spPr>
      </p:pic>
      <p:sp>
        <p:nvSpPr>
          <p:cNvPr id="8" name="TextBox 7">
            <a:extLst>
              <a:ext uri="{FF2B5EF4-FFF2-40B4-BE49-F238E27FC236}">
                <a16:creationId xmlns:a16="http://schemas.microsoft.com/office/drawing/2014/main" id="{51134FD2-C9F7-47C7-96AC-ECE414669EBE}"/>
              </a:ext>
            </a:extLst>
          </p:cNvPr>
          <p:cNvSpPr txBox="1"/>
          <p:nvPr/>
        </p:nvSpPr>
        <p:spPr>
          <a:xfrm>
            <a:off x="3048000" y="5715000"/>
            <a:ext cx="6405716" cy="230832"/>
          </a:xfrm>
          <a:prstGeom prst="rect">
            <a:avLst/>
          </a:prstGeom>
          <a:noFill/>
        </p:spPr>
        <p:txBody>
          <a:bodyPr wrap="square" rtlCol="0">
            <a:spAutoFit/>
          </a:bodyPr>
          <a:lstStyle/>
          <a:p>
            <a:r>
              <a:rPr lang="en-GB" sz="900">
                <a:hlinkClick r:id="rId5" tooltip="https://pauldunay.com/b2b-marketing-needs-to-curate-a-vibrant-community/"/>
              </a:rPr>
              <a:t>This Photo</a:t>
            </a:r>
            <a:r>
              <a:rPr lang="en-GB" sz="900"/>
              <a:t> by Unknown Author is licensed under </a:t>
            </a:r>
            <a:r>
              <a:rPr lang="en-GB" sz="900">
                <a:hlinkClick r:id="rId6" tooltip="https://creativecommons.org/licenses/by/3.0/"/>
              </a:rPr>
              <a:t>CC BY</a:t>
            </a:r>
            <a:endParaRPr lang="en-GB" sz="900"/>
          </a:p>
        </p:txBody>
      </p:sp>
    </p:spTree>
    <p:extLst>
      <p:ext uri="{BB962C8B-B14F-4D97-AF65-F5344CB8AC3E}">
        <p14:creationId xmlns:p14="http://schemas.microsoft.com/office/powerpoint/2010/main" val="2366304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E3C56096-9961-40FC-A1A8-B416068751C4}"/>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6A28E872-20DA-44E7-AD17-40F60FBB9C7F}"/>
              </a:ext>
            </a:extLst>
          </p:cNvPr>
          <p:cNvSpPr>
            <a:spLocks noGrp="1"/>
          </p:cNvSpPr>
          <p:nvPr>
            <p:ph type="ctrTitle"/>
          </p:nvPr>
        </p:nvSpPr>
        <p:spPr>
          <a:xfrm>
            <a:off x="1370693" y="1769540"/>
            <a:ext cx="9440034" cy="1828801"/>
          </a:xfrm>
        </p:spPr>
        <p:txBody>
          <a:bodyPr>
            <a:noAutofit/>
          </a:bodyPr>
          <a:lstStyle/>
          <a:p>
            <a:r>
              <a:rPr lang="en-GB" sz="2800" dirty="0">
                <a:latin typeface="Algerian" panose="04020705040A02060702" pitchFamily="82" charset="0"/>
              </a:rPr>
              <a:t>Managing Conflict:  </a:t>
            </a:r>
            <a:br>
              <a:rPr lang="en-GB" sz="2800" dirty="0">
                <a:latin typeface="Algerian" panose="04020705040A02060702" pitchFamily="82" charset="0"/>
              </a:rPr>
            </a:br>
            <a:br>
              <a:rPr lang="en-GB" sz="2800" dirty="0">
                <a:latin typeface="Algerian" panose="04020705040A02060702" pitchFamily="82" charset="0"/>
              </a:rPr>
            </a:br>
            <a:r>
              <a:rPr lang="en-GB" sz="2800" dirty="0">
                <a:latin typeface="Algerian" panose="04020705040A02060702" pitchFamily="82" charset="0"/>
              </a:rPr>
              <a:t>A degree of conflict is inevitable in any organisation or team .</a:t>
            </a:r>
            <a:br>
              <a:rPr lang="en-GB" sz="2800" dirty="0">
                <a:latin typeface="Algerian" panose="04020705040A02060702" pitchFamily="82" charset="0"/>
              </a:rPr>
            </a:br>
            <a:r>
              <a:rPr lang="en-GB" sz="2800" dirty="0">
                <a:latin typeface="Algerian" panose="04020705040A02060702" pitchFamily="82" charset="0"/>
              </a:rPr>
              <a:t>As a leader , handling conflict within your team is key skill that can help to ensure your team continue to be effective and relationship between individual remain healthy and productive </a:t>
            </a:r>
          </a:p>
        </p:txBody>
      </p:sp>
      <p:sp>
        <p:nvSpPr>
          <p:cNvPr id="3" name="Subtitle 2">
            <a:extLst>
              <a:ext uri="{FF2B5EF4-FFF2-40B4-BE49-F238E27FC236}">
                <a16:creationId xmlns:a16="http://schemas.microsoft.com/office/drawing/2014/main" id="{E1A53305-AE6D-4F16-A8DF-5EC2BAF0851A}"/>
              </a:ext>
            </a:extLst>
          </p:cNvPr>
          <p:cNvSpPr>
            <a:spLocks noGrp="1"/>
          </p:cNvSpPr>
          <p:nvPr>
            <p:ph type="subTitle" idx="1"/>
          </p:nvPr>
        </p:nvSpPr>
        <p:spPr>
          <a:xfrm>
            <a:off x="1370693" y="3773489"/>
            <a:ext cx="9440034" cy="1049867"/>
          </a:xfrm>
        </p:spPr>
        <p:txBody>
          <a:bodyPr>
            <a:normAutofit/>
          </a:bodyPr>
          <a:lstStyle/>
          <a:p>
            <a:endParaRPr lang="en-GB" dirty="0"/>
          </a:p>
        </p:txBody>
      </p:sp>
      <p:pic>
        <p:nvPicPr>
          <p:cNvPr id="7" name="Picture 6" descr="A group of people standing next to a person in a suit and tie&#10;&#10;Description automatically generated">
            <a:extLst>
              <a:ext uri="{FF2B5EF4-FFF2-40B4-BE49-F238E27FC236}">
                <a16:creationId xmlns:a16="http://schemas.microsoft.com/office/drawing/2014/main" id="{454CFC96-180C-42ED-801B-998D8F3E3A2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06528" y="3528128"/>
            <a:ext cx="4271809" cy="3417446"/>
          </a:xfrm>
          <a:prstGeom prst="rect">
            <a:avLst/>
          </a:prstGeom>
        </p:spPr>
      </p:pic>
      <p:sp>
        <p:nvSpPr>
          <p:cNvPr id="8" name="TextBox 7">
            <a:extLst>
              <a:ext uri="{FF2B5EF4-FFF2-40B4-BE49-F238E27FC236}">
                <a16:creationId xmlns:a16="http://schemas.microsoft.com/office/drawing/2014/main" id="{18316F1D-81A5-4386-B839-12CAEB1202E3}"/>
              </a:ext>
            </a:extLst>
          </p:cNvPr>
          <p:cNvSpPr txBox="1"/>
          <p:nvPr/>
        </p:nvSpPr>
        <p:spPr>
          <a:xfrm>
            <a:off x="4306528" y="5004459"/>
            <a:ext cx="4271809" cy="230832"/>
          </a:xfrm>
          <a:prstGeom prst="rect">
            <a:avLst/>
          </a:prstGeom>
          <a:noFill/>
        </p:spPr>
        <p:txBody>
          <a:bodyPr wrap="square" rtlCol="0">
            <a:spAutoFit/>
          </a:bodyPr>
          <a:lstStyle/>
          <a:p>
            <a:r>
              <a:rPr lang="en-GB" sz="900">
                <a:hlinkClick r:id="rId5" tooltip="https://www.tanveernaseer.com/4-steps-leaders-can-use-to-resolve-team-conflicts/"/>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3929726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18328D7B-0ED2-490D-A831-4FE975AC517D}"/>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AAE19E33-564E-4322-A9FC-1B0A42F14446}"/>
              </a:ext>
            </a:extLst>
          </p:cNvPr>
          <p:cNvSpPr>
            <a:spLocks noGrp="1"/>
          </p:cNvSpPr>
          <p:nvPr>
            <p:ph type="ctrTitle"/>
          </p:nvPr>
        </p:nvSpPr>
        <p:spPr>
          <a:xfrm>
            <a:off x="1370693" y="1769540"/>
            <a:ext cx="9440034" cy="1828801"/>
          </a:xfrm>
        </p:spPr>
        <p:txBody>
          <a:bodyPr>
            <a:noAutofit/>
          </a:bodyPr>
          <a:lstStyle/>
          <a:p>
            <a:r>
              <a:rPr lang="en-GB" sz="3200" dirty="0">
                <a:latin typeface="Algerian" panose="04020705040A02060702" pitchFamily="82" charset="0"/>
              </a:rPr>
              <a:t>If you feel as though you empathise or agree with one individual in particular , it is important that you remain objective while discussing conflict between team members </a:t>
            </a:r>
          </a:p>
        </p:txBody>
      </p:sp>
      <p:sp>
        <p:nvSpPr>
          <p:cNvPr id="3" name="Subtitle 2">
            <a:extLst>
              <a:ext uri="{FF2B5EF4-FFF2-40B4-BE49-F238E27FC236}">
                <a16:creationId xmlns:a16="http://schemas.microsoft.com/office/drawing/2014/main" id="{B7F8928D-72D6-4FCB-9E93-B9703C571D7A}"/>
              </a:ext>
            </a:extLst>
          </p:cNvPr>
          <p:cNvSpPr>
            <a:spLocks noGrp="1"/>
          </p:cNvSpPr>
          <p:nvPr>
            <p:ph type="subTitle" idx="1"/>
          </p:nvPr>
        </p:nvSpPr>
        <p:spPr>
          <a:xfrm>
            <a:off x="1370693" y="3773489"/>
            <a:ext cx="9440034" cy="1049867"/>
          </a:xfrm>
        </p:spPr>
        <p:txBody>
          <a:bodyPr>
            <a:normAutofit/>
          </a:bodyPr>
          <a:lstStyle/>
          <a:p>
            <a:endParaRPr lang="en-GB" dirty="0"/>
          </a:p>
        </p:txBody>
      </p:sp>
      <p:pic>
        <p:nvPicPr>
          <p:cNvPr id="7" name="Picture 6" descr="A picture containing drawing&#10;&#10;Description automatically generated">
            <a:extLst>
              <a:ext uri="{FF2B5EF4-FFF2-40B4-BE49-F238E27FC236}">
                <a16:creationId xmlns:a16="http://schemas.microsoft.com/office/drawing/2014/main" id="{6F0B1A07-5EBB-4B34-8CA1-DFB830BA7A1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70693" y="3598341"/>
            <a:ext cx="9450614" cy="3082678"/>
          </a:xfrm>
          <a:prstGeom prst="rect">
            <a:avLst/>
          </a:prstGeom>
        </p:spPr>
      </p:pic>
      <p:sp>
        <p:nvSpPr>
          <p:cNvPr id="8" name="TextBox 7">
            <a:extLst>
              <a:ext uri="{FF2B5EF4-FFF2-40B4-BE49-F238E27FC236}">
                <a16:creationId xmlns:a16="http://schemas.microsoft.com/office/drawing/2014/main" id="{7A0439A1-9C36-473C-A0FF-5BAA29DC557F}"/>
              </a:ext>
            </a:extLst>
          </p:cNvPr>
          <p:cNvSpPr txBox="1"/>
          <p:nvPr/>
        </p:nvSpPr>
        <p:spPr>
          <a:xfrm>
            <a:off x="0" y="5621421"/>
            <a:ext cx="12192000" cy="230832"/>
          </a:xfrm>
          <a:prstGeom prst="rect">
            <a:avLst/>
          </a:prstGeom>
          <a:noFill/>
        </p:spPr>
        <p:txBody>
          <a:bodyPr wrap="square" rtlCol="0">
            <a:spAutoFit/>
          </a:bodyPr>
          <a:lstStyle/>
          <a:p>
            <a:r>
              <a:rPr lang="en-GB" sz="900">
                <a:hlinkClick r:id="rId5" tooltip="https://www.jmmnews.com/corporate-conflict-management-social-media/"/>
              </a:rPr>
              <a:t>This Photo</a:t>
            </a:r>
            <a:r>
              <a:rPr lang="en-GB" sz="900"/>
              <a:t> by Unknown Author is licensed under </a:t>
            </a:r>
            <a:r>
              <a:rPr lang="en-GB" sz="900">
                <a:hlinkClick r:id="rId6" tooltip="https://creativecommons.org/licenses/by/3.0/"/>
              </a:rPr>
              <a:t>CC BY</a:t>
            </a:r>
            <a:endParaRPr lang="en-GB" sz="900"/>
          </a:p>
        </p:txBody>
      </p:sp>
    </p:spTree>
    <p:extLst>
      <p:ext uri="{BB962C8B-B14F-4D97-AF65-F5344CB8AC3E}">
        <p14:creationId xmlns:p14="http://schemas.microsoft.com/office/powerpoint/2010/main" val="4274809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person, outdoor, man, sitting&#10;&#10;Description automatically generated">
            <a:extLst>
              <a:ext uri="{FF2B5EF4-FFF2-40B4-BE49-F238E27FC236}">
                <a16:creationId xmlns:a16="http://schemas.microsoft.com/office/drawing/2014/main" id="{B76B4752-EEA7-41AA-A0E3-9B9C4E88F436}"/>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209CED8F-2DBD-4A0C-B8E4-FF15C7F0DEA1}"/>
              </a:ext>
            </a:extLst>
          </p:cNvPr>
          <p:cNvSpPr>
            <a:spLocks noGrp="1"/>
          </p:cNvSpPr>
          <p:nvPr>
            <p:ph type="ctrTitle"/>
          </p:nvPr>
        </p:nvSpPr>
        <p:spPr>
          <a:xfrm>
            <a:off x="1370693" y="1769540"/>
            <a:ext cx="9440034" cy="1828801"/>
          </a:xfrm>
        </p:spPr>
        <p:txBody>
          <a:bodyPr>
            <a:noAutofit/>
          </a:bodyPr>
          <a:lstStyle/>
          <a:p>
            <a:r>
              <a:rPr lang="en-GB" sz="3200" dirty="0">
                <a:latin typeface="Algerian" panose="04020705040A02060702" pitchFamily="82" charset="0"/>
              </a:rPr>
              <a:t>*Conflict is less likely to occur in positive working cultures where mutual trust and respect abound .</a:t>
            </a:r>
            <a:br>
              <a:rPr lang="en-GB" sz="3200" dirty="0">
                <a:latin typeface="Algerian" panose="04020705040A02060702" pitchFamily="82" charset="0"/>
              </a:rPr>
            </a:br>
            <a:r>
              <a:rPr lang="en-GB" sz="3200" dirty="0">
                <a:latin typeface="Algerian" panose="04020705040A02060702" pitchFamily="82" charset="0"/>
              </a:rPr>
              <a:t>*Conflict usually borne out of small annoyances or disagreement that can be easily resolved when addressed early .</a:t>
            </a:r>
          </a:p>
        </p:txBody>
      </p:sp>
      <p:sp>
        <p:nvSpPr>
          <p:cNvPr id="3" name="Subtitle 2">
            <a:extLst>
              <a:ext uri="{FF2B5EF4-FFF2-40B4-BE49-F238E27FC236}">
                <a16:creationId xmlns:a16="http://schemas.microsoft.com/office/drawing/2014/main" id="{D33B2A9A-DAD7-4039-A339-85DD8A8F0C61}"/>
              </a:ext>
            </a:extLst>
          </p:cNvPr>
          <p:cNvSpPr>
            <a:spLocks noGrp="1"/>
          </p:cNvSpPr>
          <p:nvPr>
            <p:ph type="subTitle" idx="1"/>
          </p:nvPr>
        </p:nvSpPr>
        <p:spPr>
          <a:xfrm>
            <a:off x="1370693" y="3773489"/>
            <a:ext cx="9440034" cy="1049867"/>
          </a:xfrm>
        </p:spPr>
        <p:txBody>
          <a:bodyPr>
            <a:normAutofit/>
          </a:bodyPr>
          <a:lstStyle/>
          <a:p>
            <a:endParaRPr lang="en-GB" dirty="0"/>
          </a:p>
        </p:txBody>
      </p:sp>
      <p:pic>
        <p:nvPicPr>
          <p:cNvPr id="7" name="Picture 6" descr="A picture containing knife&#10;&#10;Description automatically generated">
            <a:extLst>
              <a:ext uri="{FF2B5EF4-FFF2-40B4-BE49-F238E27FC236}">
                <a16:creationId xmlns:a16="http://schemas.microsoft.com/office/drawing/2014/main" id="{869A0073-B83F-4C25-BB48-E8885E2905E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81273" y="3544415"/>
            <a:ext cx="9429454" cy="2782643"/>
          </a:xfrm>
          <a:prstGeom prst="rect">
            <a:avLst/>
          </a:prstGeom>
        </p:spPr>
      </p:pic>
      <p:sp>
        <p:nvSpPr>
          <p:cNvPr id="8" name="TextBox 7">
            <a:extLst>
              <a:ext uri="{FF2B5EF4-FFF2-40B4-BE49-F238E27FC236}">
                <a16:creationId xmlns:a16="http://schemas.microsoft.com/office/drawing/2014/main" id="{3FAEF277-1186-40F0-B4B1-DE4D004F3484}"/>
              </a:ext>
            </a:extLst>
          </p:cNvPr>
          <p:cNvSpPr txBox="1"/>
          <p:nvPr/>
        </p:nvSpPr>
        <p:spPr>
          <a:xfrm>
            <a:off x="4410075" y="4662487"/>
            <a:ext cx="3371850" cy="230832"/>
          </a:xfrm>
          <a:prstGeom prst="rect">
            <a:avLst/>
          </a:prstGeom>
          <a:noFill/>
        </p:spPr>
        <p:txBody>
          <a:bodyPr wrap="square" rtlCol="0">
            <a:spAutoFit/>
          </a:bodyPr>
          <a:lstStyle/>
          <a:p>
            <a:r>
              <a:rPr lang="en-GB" sz="900" dirty="0">
                <a:hlinkClick r:id="rId5" tooltip="https://2012books.lardbucket.org/books/an-introduction-to-group-communication/s12-managing-conflict.html"/>
              </a:rPr>
              <a:t>This Photo</a:t>
            </a:r>
            <a:r>
              <a:rPr lang="en-GB" sz="900" dirty="0"/>
              <a:t> by Unknown Author is licensed under </a:t>
            </a:r>
            <a:r>
              <a:rPr lang="en-GB" sz="900" dirty="0">
                <a:hlinkClick r:id="rId6" tooltip="https://creativecommons.org/licenses/by-nc-sa/3.0/"/>
              </a:rPr>
              <a:t>CC BY-SA-NC</a:t>
            </a:r>
            <a:endParaRPr lang="en-GB" sz="900" dirty="0"/>
          </a:p>
        </p:txBody>
      </p:sp>
    </p:spTree>
    <p:extLst>
      <p:ext uri="{BB962C8B-B14F-4D97-AF65-F5344CB8AC3E}">
        <p14:creationId xmlns:p14="http://schemas.microsoft.com/office/powerpoint/2010/main" val="1807405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Content Placeholder 4" descr="A picture containing person, outdoor, man, sitting&#10;&#10;Description automatically generated">
            <a:extLst>
              <a:ext uri="{FF2B5EF4-FFF2-40B4-BE49-F238E27FC236}">
                <a16:creationId xmlns:a16="http://schemas.microsoft.com/office/drawing/2014/main" id="{C0B7C420-9CBB-4133-B4EE-BBE7C393FD8C}"/>
              </a:ext>
            </a:extLst>
          </p:cNvPr>
          <p:cNvPicPr>
            <a:picLocks noGrp="1" noChangeAspect="1"/>
          </p:cNvPicPr>
          <p:nvPr>
            <p:ph idx="1"/>
          </p:nvPr>
        </p:nvPicPr>
        <p:blipFill rotWithShape="1">
          <a:blip r:embed="rId3">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2" name="Title 1">
            <a:extLst>
              <a:ext uri="{FF2B5EF4-FFF2-40B4-BE49-F238E27FC236}">
                <a16:creationId xmlns:a16="http://schemas.microsoft.com/office/drawing/2014/main" id="{C13C9B5B-E564-463D-8A67-8B751BDA076B}"/>
              </a:ext>
            </a:extLst>
          </p:cNvPr>
          <p:cNvSpPr>
            <a:spLocks noGrp="1"/>
          </p:cNvSpPr>
          <p:nvPr>
            <p:ph type="title"/>
          </p:nvPr>
        </p:nvSpPr>
        <p:spPr>
          <a:xfrm>
            <a:off x="1370693" y="-1002890"/>
            <a:ext cx="9440034" cy="6857990"/>
          </a:xfrm>
        </p:spPr>
        <p:txBody>
          <a:bodyPr vert="horz" lIns="91440" tIns="45720" rIns="91440" bIns="45720" rtlCol="0" anchor="b">
            <a:normAutofit/>
          </a:bodyPr>
          <a:lstStyle/>
          <a:p>
            <a:r>
              <a:rPr lang="en-US" sz="1800" dirty="0"/>
              <a:t>REFERENCES</a:t>
            </a:r>
            <a:br>
              <a:rPr lang="en-US" sz="1800" dirty="0"/>
            </a:br>
            <a:br>
              <a:rPr lang="en-US" sz="1800" dirty="0"/>
            </a:br>
            <a:r>
              <a:rPr lang="en-US" sz="1800" dirty="0"/>
              <a:t>1                                              ………………… </a:t>
            </a:r>
            <a:r>
              <a:rPr lang="en-GB" sz="1800" dirty="0"/>
              <a:t>Jesse-</a:t>
            </a:r>
            <a:r>
              <a:rPr lang="en-GB" sz="1800" dirty="0" err="1"/>
              <a:t>lyn</a:t>
            </a:r>
            <a:r>
              <a:rPr lang="en-GB" sz="1800" dirty="0"/>
              <a:t> stoner </a:t>
            </a:r>
            <a:br>
              <a:rPr lang="en-GB" sz="1800" dirty="0"/>
            </a:br>
            <a:r>
              <a:rPr lang="en-GB" sz="1800" dirty="0"/>
              <a:t>seapointcenter.com</a:t>
            </a:r>
            <a:br>
              <a:rPr lang="en-GB" sz="1800" dirty="0"/>
            </a:br>
            <a:r>
              <a:rPr lang="en-GB" sz="1800" dirty="0"/>
              <a:t>2. ………………………………….Tuckman and Jensen (1977)</a:t>
            </a:r>
            <a:br>
              <a:rPr lang="en-GB" sz="1800" dirty="0"/>
            </a:br>
            <a:br>
              <a:rPr lang="en-GB" sz="1800" dirty="0"/>
            </a:br>
            <a:r>
              <a:rPr lang="en-GB" sz="1800" dirty="0"/>
              <a:t>3…………………………………………………………….</a:t>
            </a:r>
            <a:r>
              <a:rPr lang="en-GB" sz="1800" dirty="0">
                <a:latin typeface="Algerian" panose="04020705040A02060702" pitchFamily="82" charset="0"/>
              </a:rPr>
              <a:t> c.s. Lewis</a:t>
            </a:r>
            <a:br>
              <a:rPr lang="en-GB" sz="1800" dirty="0">
                <a:latin typeface="Algerian" panose="04020705040A02060702" pitchFamily="82" charset="0"/>
              </a:rPr>
            </a:br>
            <a:br>
              <a:rPr lang="en-GB" sz="1800" dirty="0">
                <a:latin typeface="Algerian" panose="04020705040A02060702" pitchFamily="82" charset="0"/>
              </a:rPr>
            </a:br>
            <a:r>
              <a:rPr lang="en-GB" sz="1800" dirty="0">
                <a:latin typeface="Algerian" panose="04020705040A02060702" pitchFamily="82" charset="0"/>
              </a:rPr>
              <a:t>4.</a:t>
            </a:r>
            <a:r>
              <a:rPr lang="en-GB" sz="1800" dirty="0"/>
              <a:t> …………………………………………………………L.Mc querry </a:t>
            </a:r>
            <a:br>
              <a:rPr lang="en-GB" sz="1800" dirty="0"/>
            </a:br>
            <a:br>
              <a:rPr lang="en-GB" sz="1800" dirty="0"/>
            </a:br>
            <a:r>
              <a:rPr lang="en-GB" sz="1800" dirty="0"/>
              <a:t>5………………………………………………………</a:t>
            </a:r>
            <a:r>
              <a:rPr lang="en-US" sz="1800" dirty="0">
                <a:latin typeface="Algerian" panose="04020705040A02060702" pitchFamily="82" charset="0"/>
              </a:rPr>
              <a:t> Belbin, 2017</a:t>
            </a:r>
            <a:br>
              <a:rPr lang="en-US" sz="1800" dirty="0">
                <a:latin typeface="Algerian" panose="04020705040A02060702" pitchFamily="82" charset="0"/>
              </a:rPr>
            </a:br>
            <a:br>
              <a:rPr lang="en-US" sz="1800" dirty="0">
                <a:latin typeface="Algerian" panose="04020705040A02060702" pitchFamily="82" charset="0"/>
              </a:rPr>
            </a:br>
            <a:r>
              <a:rPr lang="en-US" sz="1800" dirty="0">
                <a:latin typeface="Algerian" panose="04020705040A02060702" pitchFamily="82" charset="0"/>
              </a:rPr>
              <a:t>6……………………………………………………………</a:t>
            </a:r>
            <a:r>
              <a:rPr lang="en-GB" sz="1800" dirty="0"/>
              <a:t> Bill-Bethel</a:t>
            </a:r>
            <a:br>
              <a:rPr lang="en-GB" sz="1800" dirty="0"/>
            </a:br>
            <a:br>
              <a:rPr lang="en-GB" sz="1800" dirty="0"/>
            </a:br>
            <a:r>
              <a:rPr lang="en-GB" sz="1800" dirty="0"/>
              <a:t>7.</a:t>
            </a:r>
            <a:r>
              <a:rPr lang="en-US" sz="1800" dirty="0"/>
              <a:t> Belbin, R. (2017). Team Roles at Work. London: Routledge</a:t>
            </a:r>
            <a:br>
              <a:rPr lang="en-GB" sz="2700" dirty="0"/>
            </a:br>
            <a:br>
              <a:rPr lang="en-US" sz="5400" dirty="0"/>
            </a:br>
            <a:endParaRPr lang="en-US" sz="5400" dirty="0"/>
          </a:p>
        </p:txBody>
      </p:sp>
    </p:spTree>
    <p:extLst>
      <p:ext uri="{BB962C8B-B14F-4D97-AF65-F5344CB8AC3E}">
        <p14:creationId xmlns:p14="http://schemas.microsoft.com/office/powerpoint/2010/main" val="36032514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 outdoor, man, sitting&#10;&#10;Description automatically generated">
            <a:extLst>
              <a:ext uri="{FF2B5EF4-FFF2-40B4-BE49-F238E27FC236}">
                <a16:creationId xmlns:a16="http://schemas.microsoft.com/office/drawing/2014/main" id="{51686DC4-53B7-4C33-8518-2D337617A5E9}"/>
              </a:ext>
            </a:extLst>
          </p:cNvPr>
          <p:cNvPicPr>
            <a:picLocks noGrp="1" noChangeAspect="1"/>
          </p:cNvPicPr>
          <p:nvPr>
            <p:ph idx="1"/>
          </p:nvPr>
        </p:nvPicPr>
        <p:blipFill rotWithShape="1">
          <a:blip r:embed="rId2">
            <a:alphaModFix amt="35000"/>
            <a:extLst>
              <a:ext uri="{28A0092B-C50C-407E-A947-70E740481C1C}">
                <a14:useLocalDpi xmlns:a14="http://schemas.microsoft.com/office/drawing/2010/main" val="0"/>
              </a:ext>
            </a:extLst>
          </a:blip>
          <a:srcRect t="13281" b="10189"/>
          <a:stretch/>
        </p:blipFill>
        <p:spPr>
          <a:xfrm>
            <a:off x="20" y="10"/>
            <a:ext cx="12191980" cy="6857990"/>
          </a:xfrm>
          <a:prstGeom prst="rect">
            <a:avLst/>
          </a:prstGeom>
        </p:spPr>
      </p:pic>
      <p:sp>
        <p:nvSpPr>
          <p:cNvPr id="6" name="Title 1">
            <a:extLst>
              <a:ext uri="{FF2B5EF4-FFF2-40B4-BE49-F238E27FC236}">
                <a16:creationId xmlns:a16="http://schemas.microsoft.com/office/drawing/2014/main" id="{E63AB4C7-32CF-465E-AAB5-4F8A87C553A4}"/>
              </a:ext>
            </a:extLst>
          </p:cNvPr>
          <p:cNvSpPr txBox="1">
            <a:spLocks/>
          </p:cNvSpPr>
          <p:nvPr/>
        </p:nvSpPr>
        <p:spPr>
          <a:xfrm>
            <a:off x="4710363" y="4192241"/>
            <a:ext cx="6211956" cy="1377190"/>
          </a:xfrm>
          <a:prstGeom prst="rect">
            <a:avLst/>
          </a:prstGeom>
        </p:spPr>
        <p:txBody>
          <a:bodyPr vert="horz" lIns="91440" tIns="45720" rIns="91440" bIns="45720" rtlCol="0" anchor="b">
            <a:normAutofit/>
          </a:bodyPr>
          <a:lstStyle>
            <a:lvl1pPr algn="ctr" defTabSz="457200" rtl="0" eaLnBrk="1" latinLnBrk="0" hangingPunct="1">
              <a:lnSpc>
                <a:spcPct val="90000"/>
              </a:lnSpc>
              <a:spcBef>
                <a:spcPct val="0"/>
              </a:spcBef>
              <a:buNone/>
              <a:defRPr sz="39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spcAft>
                <a:spcPts val="600"/>
              </a:spcAft>
            </a:pPr>
            <a:r>
              <a:rPr lang="en-US" sz="4800" dirty="0">
                <a:solidFill>
                  <a:schemeClr val="tx1"/>
                </a:solidFill>
                <a:latin typeface="Algerian" panose="04020705040A02060702" pitchFamily="82" charset="0"/>
              </a:rPr>
              <a:t>QUESTION ?</a:t>
            </a:r>
          </a:p>
        </p:txBody>
      </p:sp>
      <p:pic>
        <p:nvPicPr>
          <p:cNvPr id="10" name="Picture 9" descr="A picture containing text, book&#10;&#10;Description automatically generated">
            <a:extLst>
              <a:ext uri="{FF2B5EF4-FFF2-40B4-BE49-F238E27FC236}">
                <a16:creationId xmlns:a16="http://schemas.microsoft.com/office/drawing/2014/main" id="{209D08B4-65EA-4F22-96F9-1E7349CAB0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008" r="22395" b="2"/>
          <a:stretch/>
        </p:blipFill>
        <p:spPr>
          <a:xfrm>
            <a:off x="1" y="819305"/>
            <a:ext cx="3950208" cy="4892040"/>
          </a:xfrm>
          <a:custGeom>
            <a:avLst/>
            <a:gdLst>
              <a:gd name="connsiteX0" fmla="*/ 9283 w 3950208"/>
              <a:gd name="connsiteY0" fmla="*/ 0 h 4892040"/>
              <a:gd name="connsiteX1" fmla="*/ 3826250 w 3950208"/>
              <a:gd name="connsiteY1" fmla="*/ 0 h 4892040"/>
              <a:gd name="connsiteX2" fmla="*/ 3950208 w 3950208"/>
              <a:gd name="connsiteY2" fmla="*/ 123958 h 4892040"/>
              <a:gd name="connsiteX3" fmla="*/ 3950208 w 3950208"/>
              <a:gd name="connsiteY3" fmla="*/ 4768082 h 4892040"/>
              <a:gd name="connsiteX4" fmla="*/ 3826250 w 3950208"/>
              <a:gd name="connsiteY4" fmla="*/ 4892040 h 4892040"/>
              <a:gd name="connsiteX5" fmla="*/ 9283 w 3950208"/>
              <a:gd name="connsiteY5" fmla="*/ 4892040 h 4892040"/>
              <a:gd name="connsiteX6" fmla="*/ 0 w 3950208"/>
              <a:gd name="connsiteY6" fmla="*/ 4882757 h 4892040"/>
              <a:gd name="connsiteX7" fmla="*/ 0 w 3950208"/>
              <a:gd name="connsiteY7" fmla="*/ 9283 h 4892040"/>
              <a:gd name="connsiteX8" fmla="*/ 9283 w 3950208"/>
              <a:gd name="connsiteY8" fmla="*/ 0 h 489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50208" h="4892040">
                <a:moveTo>
                  <a:pt x="9283" y="0"/>
                </a:moveTo>
                <a:lnTo>
                  <a:pt x="3826250" y="0"/>
                </a:lnTo>
                <a:cubicBezTo>
                  <a:pt x="3894710" y="0"/>
                  <a:pt x="3950208" y="55498"/>
                  <a:pt x="3950208" y="123958"/>
                </a:cubicBezTo>
                <a:lnTo>
                  <a:pt x="3950208" y="4768082"/>
                </a:lnTo>
                <a:cubicBezTo>
                  <a:pt x="3950208" y="4836542"/>
                  <a:pt x="3894710" y="4892040"/>
                  <a:pt x="3826250" y="4892040"/>
                </a:cubicBezTo>
                <a:lnTo>
                  <a:pt x="9283" y="4892040"/>
                </a:lnTo>
                <a:cubicBezTo>
                  <a:pt x="4156" y="4892040"/>
                  <a:pt x="0" y="4887884"/>
                  <a:pt x="0" y="4882757"/>
                </a:cubicBezTo>
                <a:lnTo>
                  <a:pt x="0" y="9283"/>
                </a:lnTo>
                <a:cubicBezTo>
                  <a:pt x="0" y="4156"/>
                  <a:pt x="4156" y="0"/>
                  <a:pt x="9283" y="0"/>
                </a:cubicBezTo>
                <a:close/>
              </a:path>
            </a:pathLst>
          </a:custGeom>
        </p:spPr>
      </p:pic>
      <p:pic>
        <p:nvPicPr>
          <p:cNvPr id="13" name="Picture 12" descr="A close up of a sign&#10;&#10;Description automatically generated">
            <a:extLst>
              <a:ext uri="{FF2B5EF4-FFF2-40B4-BE49-F238E27FC236}">
                <a16:creationId xmlns:a16="http://schemas.microsoft.com/office/drawing/2014/main" id="{E0060799-FA4C-4E42-8051-A5F8E41D6C97}"/>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4703"/>
          <a:stretch/>
        </p:blipFill>
        <p:spPr>
          <a:xfrm>
            <a:off x="4722011" y="10"/>
            <a:ext cx="3383280" cy="2999222"/>
          </a:xfrm>
          <a:custGeom>
            <a:avLst/>
            <a:gdLst>
              <a:gd name="connsiteX0" fmla="*/ 0 w 3383280"/>
              <a:gd name="connsiteY0" fmla="*/ 0 h 2999232"/>
              <a:gd name="connsiteX1" fmla="*/ 3383280 w 3383280"/>
              <a:gd name="connsiteY1" fmla="*/ 0 h 2999232"/>
              <a:gd name="connsiteX2" fmla="*/ 3383280 w 3383280"/>
              <a:gd name="connsiteY2" fmla="*/ 2875934 h 2999232"/>
              <a:gd name="connsiteX3" fmla="*/ 3259982 w 3383280"/>
              <a:gd name="connsiteY3" fmla="*/ 2999232 h 2999232"/>
              <a:gd name="connsiteX4" fmla="*/ 123298 w 3383280"/>
              <a:gd name="connsiteY4" fmla="*/ 2999232 h 2999232"/>
              <a:gd name="connsiteX5" fmla="*/ 0 w 3383280"/>
              <a:gd name="connsiteY5" fmla="*/ 2875934 h 299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3280" h="2999232">
                <a:moveTo>
                  <a:pt x="0" y="0"/>
                </a:moveTo>
                <a:lnTo>
                  <a:pt x="3383280" y="0"/>
                </a:lnTo>
                <a:lnTo>
                  <a:pt x="3383280" y="2875934"/>
                </a:lnTo>
                <a:cubicBezTo>
                  <a:pt x="3383280" y="2944030"/>
                  <a:pt x="3328078" y="2999232"/>
                  <a:pt x="3259982" y="2999232"/>
                </a:cubicBezTo>
                <a:lnTo>
                  <a:pt x="123298" y="2999232"/>
                </a:lnTo>
                <a:cubicBezTo>
                  <a:pt x="55202" y="2999232"/>
                  <a:pt x="0" y="2944030"/>
                  <a:pt x="0" y="2875934"/>
                </a:cubicBezTo>
                <a:close/>
              </a:path>
            </a:pathLst>
          </a:custGeom>
        </p:spPr>
      </p:pic>
      <p:pic>
        <p:nvPicPr>
          <p:cNvPr id="8" name="Picture 7" descr="A picture containing table, sitting, computer&#10;&#10;Description automatically generated">
            <a:extLst>
              <a:ext uri="{FF2B5EF4-FFF2-40B4-BE49-F238E27FC236}">
                <a16:creationId xmlns:a16="http://schemas.microsoft.com/office/drawing/2014/main" id="{2223300D-39C4-48C2-98A3-404533098196}"/>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05" r="2" b="2"/>
          <a:stretch/>
        </p:blipFill>
        <p:spPr>
          <a:xfrm>
            <a:off x="8927592" y="819230"/>
            <a:ext cx="3264408" cy="3054096"/>
          </a:xfrm>
          <a:custGeom>
            <a:avLst/>
            <a:gdLst>
              <a:gd name="connsiteX0" fmla="*/ 87897 w 3264408"/>
              <a:gd name="connsiteY0" fmla="*/ 0 h 3054096"/>
              <a:gd name="connsiteX1" fmla="*/ 3264408 w 3264408"/>
              <a:gd name="connsiteY1" fmla="*/ 0 h 3054096"/>
              <a:gd name="connsiteX2" fmla="*/ 3264408 w 3264408"/>
              <a:gd name="connsiteY2" fmla="*/ 3054096 h 3054096"/>
              <a:gd name="connsiteX3" fmla="*/ 87897 w 3264408"/>
              <a:gd name="connsiteY3" fmla="*/ 3054096 h 3054096"/>
              <a:gd name="connsiteX4" fmla="*/ 0 w 3264408"/>
              <a:gd name="connsiteY4" fmla="*/ 2966199 h 3054096"/>
              <a:gd name="connsiteX5" fmla="*/ 0 w 3264408"/>
              <a:gd name="connsiteY5" fmla="*/ 87897 h 3054096"/>
              <a:gd name="connsiteX6" fmla="*/ 87897 w 3264408"/>
              <a:gd name="connsiteY6" fmla="*/ 0 h 3054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64408" h="3054096">
                <a:moveTo>
                  <a:pt x="87897" y="0"/>
                </a:moveTo>
                <a:lnTo>
                  <a:pt x="3264408" y="0"/>
                </a:lnTo>
                <a:lnTo>
                  <a:pt x="3264408" y="3054096"/>
                </a:lnTo>
                <a:lnTo>
                  <a:pt x="87897" y="3054096"/>
                </a:lnTo>
                <a:cubicBezTo>
                  <a:pt x="39353" y="3054096"/>
                  <a:pt x="0" y="3014743"/>
                  <a:pt x="0" y="2966199"/>
                </a:cubicBezTo>
                <a:lnTo>
                  <a:pt x="0" y="87897"/>
                </a:lnTo>
                <a:cubicBezTo>
                  <a:pt x="0" y="39353"/>
                  <a:pt x="39353" y="0"/>
                  <a:pt x="87897" y="0"/>
                </a:cubicBezTo>
                <a:close/>
              </a:path>
            </a:pathLst>
          </a:custGeom>
        </p:spPr>
      </p:pic>
      <p:sp>
        <p:nvSpPr>
          <p:cNvPr id="11" name="TextBox 10">
            <a:extLst>
              <a:ext uri="{FF2B5EF4-FFF2-40B4-BE49-F238E27FC236}">
                <a16:creationId xmlns:a16="http://schemas.microsoft.com/office/drawing/2014/main" id="{638B6757-7F49-4E4A-8F0D-236AA454EE33}"/>
              </a:ext>
            </a:extLst>
          </p:cNvPr>
          <p:cNvSpPr txBox="1"/>
          <p:nvPr/>
        </p:nvSpPr>
        <p:spPr>
          <a:xfrm>
            <a:off x="9849692" y="6870700"/>
            <a:ext cx="23423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garlandcannon/350438651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4" name="TextBox 13">
            <a:extLst>
              <a:ext uri="{FF2B5EF4-FFF2-40B4-BE49-F238E27FC236}">
                <a16:creationId xmlns:a16="http://schemas.microsoft.com/office/drawing/2014/main" id="{58317F10-25A6-4BDA-86AF-F7D09A8F3B96}"/>
              </a:ext>
            </a:extLst>
          </p:cNvPr>
          <p:cNvSpPr txBox="1"/>
          <p:nvPr/>
        </p:nvSpPr>
        <p:spPr>
          <a:xfrm>
            <a:off x="7347208" y="6870700"/>
            <a:ext cx="248978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inf3ktion/447764289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3" name="Picture 2" descr="A picture containing person, outdoor, man, sitting&#10;&#10;Description automatically generated">
            <a:extLst>
              <a:ext uri="{FF2B5EF4-FFF2-40B4-BE49-F238E27FC236}">
                <a16:creationId xmlns:a16="http://schemas.microsoft.com/office/drawing/2014/main" id="{82920754-CAEF-47DE-9114-FAC69CF2F2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307336"/>
            <a:ext cx="3048000" cy="2243328"/>
          </a:xfrm>
          <a:prstGeom prst="rect">
            <a:avLst/>
          </a:prstGeom>
        </p:spPr>
      </p:pic>
    </p:spTree>
    <p:extLst>
      <p:ext uri="{BB962C8B-B14F-4D97-AF65-F5344CB8AC3E}">
        <p14:creationId xmlns:p14="http://schemas.microsoft.com/office/powerpoint/2010/main" val="2363928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Georgia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Dubai"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738</Words>
  <Application>Microsoft Office PowerPoint</Application>
  <PresentationFormat>Widescreen</PresentationFormat>
  <Paragraphs>95</Paragraphs>
  <Slides>24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Algerian</vt:lpstr>
      <vt:lpstr>Arial</vt:lpstr>
      <vt:lpstr>Calibri</vt:lpstr>
      <vt:lpstr>Dubai</vt:lpstr>
      <vt:lpstr>Georgia Pro</vt:lpstr>
      <vt:lpstr>Wingdings 2</vt:lpstr>
      <vt:lpstr>SlateVTI</vt:lpstr>
      <vt:lpstr>PowerPoint Presentation</vt:lpstr>
      <vt:lpstr>ALL 2 CLEAN LTD</vt:lpstr>
      <vt:lpstr>ALL 2 CLEAN GROUP PRESENTATION </vt:lpstr>
      <vt:lpstr>PowerPoint Presentation</vt:lpstr>
      <vt:lpstr>reference:jesse-lyn stoner  seapointcenter.com</vt:lpstr>
      <vt:lpstr>Explanation :Tuckman and Jensen (1977)  has presented the different phases as a linear model , therefore it important to know that in practice it doesn’t always work in linear , but having a way to identify of the change in the team s behaviour did help as to maximise the process and productivity .this analyse we used as a basis for conversation instead of fixing issues or diagnosing problems.</vt:lpstr>
      <vt:lpstr>BENEFIT OF TEAM WORKING   Two heads are better than one (c.s. Lewis)</vt:lpstr>
      <vt:lpstr>Factors responsible for effective team work .Trust in all clean company is one of the main column of our success  -trust in your co-workers  -provides feeling of safety  -helps employees open up. -more innovation  -creative thinking and productivity  Trust is an essential column for a team to be effective (L.Mc querry ) </vt:lpstr>
      <vt:lpstr>Ownership help our team members at All 2 clean to feel attached of something great . -Make team members feel fulfilled  -Employees feel connected to the company  -Build loyalty  </vt:lpstr>
      <vt:lpstr>.Common goals helps us to share our better ideas , feelings and power to make our company to be the best place to work  -Team spirit (atmosphere ) -Team building activities  -Individual attitudes  The aim of All 2 clean are comprehensive in business goals </vt:lpstr>
      <vt:lpstr>Communication:  We know the power of the magic words,, PLEASE and THANK YOU!</vt:lpstr>
      <vt:lpstr>.When team working fail</vt:lpstr>
      <vt:lpstr> Organizational Structure and roles of employees at various organizational level of All 2 Clean Company</vt:lpstr>
      <vt:lpstr>Belbin's Team Roles</vt:lpstr>
      <vt:lpstr>Belbin's Team Roles at All 2 Clean Company </vt:lpstr>
      <vt:lpstr>How to Use the Tool in “All to Clean”</vt:lpstr>
      <vt:lpstr>How Belbin’s theory helpful for effective team management in All 2 Clean </vt:lpstr>
      <vt:lpstr>Successful Team Development :   According  to Bill-Bethel A successful team is a group of many hands and one mind.  *Effective communication system *Reach the business objectives *Team = Purpose, power , feedback , criticism and vision .</vt:lpstr>
      <vt:lpstr>Management Team    </vt:lpstr>
      <vt:lpstr>Managing Conflict:    A degree of conflict is inevitable in any organisation or team . As a leader , handling conflict within your team is key skill that can help to ensure your team continue to be effective and relationship between individual remain healthy and productive </vt:lpstr>
      <vt:lpstr>If you feel as though you empathise or agree with one individual in particular , it is important that you remain objective while discussing conflict between team members </vt:lpstr>
      <vt:lpstr>*Conflict is less likely to occur in positive working cultures where mutual trust and respect abound . *Conflict usually borne out of small annoyances or disagreement that can be easily resolved when addressed early .</vt:lpstr>
      <vt:lpstr>REFERENCES  1                                              ………………… Jesse-lyn stoner  seapointcenter.com 2. ………………………………….Tuckman and Jensen (1977)  3……………………………………………………………. c.s. Lewis  4. …………………………………………………………L.Mc querry   5……………………………………………………… Belbin, 2017  6…………………………………………………………… Bill-Bethel  7. Belbin, R. (2017). Team Roles at Work. London: Routledge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Jeremie Mukanda</dc:creator>
  <cp:lastModifiedBy>Jeremie Mukanda</cp:lastModifiedBy>
  <cp:revision>5</cp:revision>
  <dcterms:created xsi:type="dcterms:W3CDTF">2019-12-18T21:24:51Z</dcterms:created>
  <dcterms:modified xsi:type="dcterms:W3CDTF">2019-12-18T22:08:40Z</dcterms:modified>
</cp:coreProperties>
</file>