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899" autoAdjust="0"/>
  </p:normalViewPr>
  <p:slideViewPr>
    <p:cSldViewPr snapToGrid="0">
      <p:cViewPr varScale="1">
        <p:scale>
          <a:sx n="76" d="100"/>
          <a:sy n="76" d="100"/>
        </p:scale>
        <p:origin x="-420"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1/28/2018</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8.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8.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119EDC-FF85-4745-B333-74AAE2F9D1B0}"/>
              </a:ext>
            </a:extLst>
          </p:cNvPr>
          <p:cNvSpPr>
            <a:spLocks noGrp="1"/>
          </p:cNvSpPr>
          <p:nvPr>
            <p:ph type="ctrTitle"/>
          </p:nvPr>
        </p:nvSpPr>
        <p:spPr>
          <a:xfrm>
            <a:off x="646043" y="1649085"/>
            <a:ext cx="11160125" cy="2421464"/>
          </a:xfrm>
        </p:spPr>
        <p:txBody>
          <a:bodyPr/>
          <a:lstStyle/>
          <a:p>
            <a:r>
              <a:rPr lang="en-GB" dirty="0">
                <a:latin typeface="Castellar" panose="020A0402060406010301" pitchFamily="18" charset="0"/>
              </a:rPr>
              <a:t>The </a:t>
            </a:r>
            <a:r>
              <a:rPr lang="en-GB" b="1" u="sng" dirty="0">
                <a:solidFill>
                  <a:schemeClr val="accent4"/>
                </a:solidFill>
                <a:latin typeface="Castellar" panose="020A0402060406010301" pitchFamily="18" charset="0"/>
              </a:rPr>
              <a:t>Phoenicians</a:t>
            </a:r>
            <a:r>
              <a:rPr lang="en-GB" b="1" dirty="0">
                <a:latin typeface="Castellar" panose="020A0402060406010301" pitchFamily="18" charset="0"/>
              </a:rPr>
              <a:t> </a:t>
            </a:r>
            <a:r>
              <a:rPr lang="en-GB" dirty="0">
                <a:latin typeface="Castellar" panose="020A0402060406010301" pitchFamily="18" charset="0"/>
              </a:rPr>
              <a:t>and the </a:t>
            </a:r>
            <a:r>
              <a:rPr lang="en-GB" b="1" u="sng" dirty="0">
                <a:solidFill>
                  <a:schemeClr val="accent5">
                    <a:lumMod val="75000"/>
                  </a:schemeClr>
                </a:solidFill>
                <a:latin typeface="Algerian" panose="04020705040A02060702" pitchFamily="82" charset="0"/>
              </a:rPr>
              <a:t>sea</a:t>
            </a:r>
            <a:endParaRPr lang="en-US" b="1" u="sng" dirty="0">
              <a:solidFill>
                <a:schemeClr val="accent5">
                  <a:lumMod val="75000"/>
                </a:schemeClr>
              </a:solidFill>
              <a:latin typeface="Algerian" panose="04020705040A02060702" pitchFamily="82" charset="0"/>
            </a:endParaRPr>
          </a:p>
        </p:txBody>
      </p:sp>
      <p:sp>
        <p:nvSpPr>
          <p:cNvPr id="3" name="Subtitle 2">
            <a:extLst>
              <a:ext uri="{FF2B5EF4-FFF2-40B4-BE49-F238E27FC236}">
                <a16:creationId xmlns:a16="http://schemas.microsoft.com/office/drawing/2014/main" xmlns="" id="{03C8E582-E3BA-4E84-87AB-D0FF9417ACA3}"/>
              </a:ext>
            </a:extLst>
          </p:cNvPr>
          <p:cNvSpPr>
            <a:spLocks noGrp="1"/>
          </p:cNvSpPr>
          <p:nvPr>
            <p:ph type="subTitle" idx="1"/>
          </p:nvPr>
        </p:nvSpPr>
        <p:spPr>
          <a:xfrm>
            <a:off x="4608442" y="4306219"/>
            <a:ext cx="7197726" cy="1405467"/>
          </a:xfrm>
        </p:spPr>
        <p:txBody>
          <a:bodyPr/>
          <a:lstStyle/>
          <a:p>
            <a:r>
              <a:rPr lang="en-GB" dirty="0">
                <a:latin typeface="Castellar" panose="020A0402060406010301" pitchFamily="18" charset="0"/>
              </a:rPr>
              <a:t>By Daniel Robert Fairfield</a:t>
            </a:r>
            <a:endParaRPr lang="en-US" dirty="0">
              <a:latin typeface="Castellar" panose="020A0402060406010301" pitchFamily="18" charset="0"/>
            </a:endParaRPr>
          </a:p>
        </p:txBody>
      </p:sp>
    </p:spTree>
    <p:extLst>
      <p:ext uri="{BB962C8B-B14F-4D97-AF65-F5344CB8AC3E}">
        <p14:creationId xmlns:p14="http://schemas.microsoft.com/office/powerpoint/2010/main" xmlns="" val="19980945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8B67C5-5395-4687-B7D4-2A612F2E02FB}"/>
              </a:ext>
            </a:extLst>
          </p:cNvPr>
          <p:cNvSpPr>
            <a:spLocks noGrp="1"/>
          </p:cNvSpPr>
          <p:nvPr>
            <p:ph type="title"/>
          </p:nvPr>
        </p:nvSpPr>
        <p:spPr>
          <a:xfrm>
            <a:off x="685800" y="685800"/>
            <a:ext cx="10131425" cy="1456267"/>
          </a:xfrm>
        </p:spPr>
        <p:txBody>
          <a:bodyPr>
            <a:normAutofit/>
          </a:bodyPr>
          <a:lstStyle/>
          <a:p>
            <a:r>
              <a:rPr lang="en-GB" sz="4000" b="1" u="sng" dirty="0"/>
              <a:t>The aims and objectives of my dissertation</a:t>
            </a:r>
            <a:endParaRPr lang="en-US" sz="4000" b="1" u="sng" dirty="0"/>
          </a:p>
        </p:txBody>
      </p:sp>
      <p:sp>
        <p:nvSpPr>
          <p:cNvPr id="3" name="Content Placeholder 2">
            <a:extLst>
              <a:ext uri="{FF2B5EF4-FFF2-40B4-BE49-F238E27FC236}">
                <a16:creationId xmlns:a16="http://schemas.microsoft.com/office/drawing/2014/main" xmlns="" id="{D20BF4D2-96B0-44BB-8053-23561A26E0C2}"/>
              </a:ext>
            </a:extLst>
          </p:cNvPr>
          <p:cNvSpPr>
            <a:spLocks noGrp="1"/>
          </p:cNvSpPr>
          <p:nvPr>
            <p:ph idx="1"/>
          </p:nvPr>
        </p:nvSpPr>
        <p:spPr/>
        <p:txBody>
          <a:bodyPr>
            <a:normAutofit lnSpcReduction="10000"/>
          </a:bodyPr>
          <a:lstStyle/>
          <a:p>
            <a:r>
              <a:rPr lang="en-GB" dirty="0"/>
              <a:t>To outline the success of the Phoenicians in the Mediterranean and beyond with particular focus on Maritime trade and their mastery of it towards the end of the Bronze age and throughout the Iron Age as well as possible reasons the Phoenician’s independent trade empire collapsed and the subsequent takeover of the empire by other powerful civilisations.</a:t>
            </a:r>
          </a:p>
          <a:p>
            <a:pPr marL="0" indent="0">
              <a:buNone/>
            </a:pPr>
            <a:r>
              <a:rPr lang="en-GB" dirty="0"/>
              <a:t> </a:t>
            </a:r>
          </a:p>
          <a:p>
            <a:r>
              <a:rPr lang="en-GB" dirty="0"/>
              <a:t>Their Methods</a:t>
            </a:r>
          </a:p>
          <a:p>
            <a:r>
              <a:rPr lang="en-GB" dirty="0"/>
              <a:t>The Ships</a:t>
            </a:r>
          </a:p>
          <a:p>
            <a:r>
              <a:rPr lang="en-GB" dirty="0"/>
              <a:t>The industry </a:t>
            </a:r>
          </a:p>
          <a:p>
            <a:r>
              <a:rPr lang="en-GB" dirty="0"/>
              <a:t>The colonies</a:t>
            </a:r>
          </a:p>
          <a:p>
            <a:r>
              <a:rPr lang="en-GB" dirty="0"/>
              <a:t>The Takeover(s)</a:t>
            </a:r>
          </a:p>
          <a:p>
            <a:endParaRPr lang="en-US" dirty="0"/>
          </a:p>
        </p:txBody>
      </p:sp>
    </p:spTree>
    <p:extLst>
      <p:ext uri="{BB962C8B-B14F-4D97-AF65-F5344CB8AC3E}">
        <p14:creationId xmlns:p14="http://schemas.microsoft.com/office/powerpoint/2010/main" xmlns="" val="6439320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2D8734-D821-4103-A222-7B7110A000D4}"/>
              </a:ext>
            </a:extLst>
          </p:cNvPr>
          <p:cNvSpPr>
            <a:spLocks noGrp="1"/>
          </p:cNvSpPr>
          <p:nvPr>
            <p:ph type="title"/>
          </p:nvPr>
        </p:nvSpPr>
        <p:spPr>
          <a:xfrm>
            <a:off x="685799" y="100152"/>
            <a:ext cx="3680885" cy="1272617"/>
          </a:xfrm>
        </p:spPr>
        <p:txBody>
          <a:bodyPr>
            <a:normAutofit fontScale="90000"/>
          </a:bodyPr>
          <a:lstStyle/>
          <a:p>
            <a:r>
              <a:rPr lang="en-GB" sz="4000" b="1" u="sng" dirty="0">
                <a:latin typeface="Copperplate Gothic Bold" panose="020E0705020206020404" pitchFamily="34" charset="0"/>
              </a:rPr>
              <a:t>Their Methods</a:t>
            </a:r>
          </a:p>
        </p:txBody>
      </p:sp>
      <p:pic>
        <p:nvPicPr>
          <p:cNvPr id="7" name="Content Placeholder 6">
            <a:extLst>
              <a:ext uri="{FF2B5EF4-FFF2-40B4-BE49-F238E27FC236}">
                <a16:creationId xmlns:a16="http://schemas.microsoft.com/office/drawing/2014/main" xmlns="" id="{96EA12FD-D89E-48D8-BCFB-1DB4AFFAE7E1}"/>
              </a:ext>
            </a:extLst>
          </p:cNvPr>
          <p:cNvPicPr>
            <a:picLocks noGrp="1" noChangeAspect="1"/>
          </p:cNvPicPr>
          <p:nvPr>
            <p:ph idx="1"/>
          </p:nvPr>
        </p:nvPicPr>
        <p:blipFill>
          <a:blip r:embed="rId2"/>
          <a:stretch>
            <a:fillRect/>
          </a:stretch>
        </p:blipFill>
        <p:spPr>
          <a:xfrm>
            <a:off x="4366684" y="636988"/>
            <a:ext cx="7149041" cy="5946199"/>
          </a:xfrm>
        </p:spPr>
      </p:pic>
      <p:sp>
        <p:nvSpPr>
          <p:cNvPr id="4" name="Text Placeholder 3">
            <a:extLst>
              <a:ext uri="{FF2B5EF4-FFF2-40B4-BE49-F238E27FC236}">
                <a16:creationId xmlns:a16="http://schemas.microsoft.com/office/drawing/2014/main" xmlns="" id="{503FB83D-114B-4F4F-A9F0-2B67D3C314F0}"/>
              </a:ext>
            </a:extLst>
          </p:cNvPr>
          <p:cNvSpPr>
            <a:spLocks noGrp="1"/>
          </p:cNvSpPr>
          <p:nvPr>
            <p:ph type="body" sz="half" idx="2"/>
          </p:nvPr>
        </p:nvSpPr>
        <p:spPr>
          <a:xfrm>
            <a:off x="685799" y="1909605"/>
            <a:ext cx="3680885" cy="4499461"/>
          </a:xfrm>
        </p:spPr>
        <p:txBody>
          <a:bodyPr>
            <a:normAutofit fontScale="77500" lnSpcReduction="20000"/>
          </a:bodyPr>
          <a:lstStyle/>
          <a:p>
            <a:pPr marL="285750" indent="-285750">
              <a:buFont typeface="Arial" panose="020B0604020202020204" pitchFamily="34" charset="0"/>
              <a:buChar char="•"/>
            </a:pPr>
            <a:r>
              <a:rPr lang="en-GB" sz="2600" dirty="0">
                <a:latin typeface="Comic Sans MS" panose="030F0702030302020204" pitchFamily="66" charset="0"/>
              </a:rPr>
              <a:t>A standardised Alphabet (</a:t>
            </a:r>
            <a:r>
              <a:rPr lang="en-GB" sz="2600" dirty="0" err="1">
                <a:latin typeface="Comic Sans MS" panose="030F0702030302020204" pitchFamily="66" charset="0"/>
              </a:rPr>
              <a:t>Woudhuizen</a:t>
            </a:r>
            <a:r>
              <a:rPr lang="en-GB" sz="2600" dirty="0">
                <a:latin typeface="Comic Sans MS" panose="030F0702030302020204" pitchFamily="66" charset="0"/>
              </a:rPr>
              <a:t> 2006)</a:t>
            </a:r>
          </a:p>
          <a:p>
            <a:pPr marL="285750" indent="-285750">
              <a:buFont typeface="Arial" panose="020B0604020202020204" pitchFamily="34" charset="0"/>
              <a:buChar char="•"/>
            </a:pPr>
            <a:endParaRPr lang="en-GB" sz="2600" dirty="0">
              <a:latin typeface="Comic Sans MS" panose="030F0702030302020204" pitchFamily="66" charset="0"/>
            </a:endParaRPr>
          </a:p>
          <a:p>
            <a:pPr marL="285750" indent="-285750">
              <a:buFont typeface="Arial" panose="020B0604020202020204" pitchFamily="34" charset="0"/>
              <a:buChar char="•"/>
            </a:pPr>
            <a:r>
              <a:rPr lang="en-GB" sz="2600" dirty="0">
                <a:latin typeface="Comic Sans MS" panose="030F0702030302020204" pitchFamily="66" charset="0"/>
              </a:rPr>
              <a:t>Night-time navigation using the constellations and the North Star (</a:t>
            </a:r>
            <a:r>
              <a:rPr lang="en-GB" sz="2600" dirty="0" err="1">
                <a:latin typeface="Comic Sans MS" panose="030F0702030302020204" pitchFamily="66" charset="0"/>
              </a:rPr>
              <a:t>Medas</a:t>
            </a:r>
            <a:r>
              <a:rPr lang="en-GB" sz="2600" dirty="0">
                <a:latin typeface="Comic Sans MS" panose="030F0702030302020204" pitchFamily="66" charset="0"/>
              </a:rPr>
              <a:t> 2004)</a:t>
            </a:r>
          </a:p>
          <a:p>
            <a:pPr marL="285750" indent="-285750">
              <a:buFont typeface="Arial" panose="020B0604020202020204" pitchFamily="34" charset="0"/>
              <a:buChar char="•"/>
            </a:pPr>
            <a:endParaRPr lang="en-GB" sz="2600" dirty="0">
              <a:latin typeface="Comic Sans MS" panose="030F0702030302020204" pitchFamily="66" charset="0"/>
            </a:endParaRPr>
          </a:p>
          <a:p>
            <a:pPr marL="285750" indent="-285750">
              <a:buFont typeface="Arial" panose="020B0604020202020204" pitchFamily="34" charset="0"/>
              <a:buChar char="•"/>
            </a:pPr>
            <a:r>
              <a:rPr lang="en-GB" sz="2600" dirty="0">
                <a:latin typeface="Comic Sans MS" panose="030F0702030302020204" pitchFamily="66" charset="0"/>
              </a:rPr>
              <a:t>Being the first on the scene (Bell 2016)</a:t>
            </a:r>
          </a:p>
          <a:p>
            <a:pPr marL="285750" indent="-285750">
              <a:buFont typeface="Arial" panose="020B0604020202020204" pitchFamily="34" charset="0"/>
              <a:buChar char="•"/>
            </a:pPr>
            <a:endParaRPr lang="en-GB" sz="2600" dirty="0">
              <a:latin typeface="Comic Sans MS" panose="030F0702030302020204" pitchFamily="66" charset="0"/>
            </a:endParaRPr>
          </a:p>
          <a:p>
            <a:pPr marL="285750" indent="-285750">
              <a:buFont typeface="Arial" panose="020B0604020202020204" pitchFamily="34" charset="0"/>
              <a:buChar char="•"/>
            </a:pPr>
            <a:r>
              <a:rPr lang="en-GB" sz="2600" dirty="0">
                <a:latin typeface="Comic Sans MS" panose="030F0702030302020204" pitchFamily="66" charset="0"/>
              </a:rPr>
              <a:t>Producing wears nobody else could – supply and demand</a:t>
            </a:r>
          </a:p>
          <a:p>
            <a:endParaRPr lang="en-US" dirty="0"/>
          </a:p>
        </p:txBody>
      </p:sp>
      <p:pic>
        <p:nvPicPr>
          <p:cNvPr id="9" name="Picture 8">
            <a:extLst>
              <a:ext uri="{FF2B5EF4-FFF2-40B4-BE49-F238E27FC236}">
                <a16:creationId xmlns:a16="http://schemas.microsoft.com/office/drawing/2014/main" xmlns="" id="{15CDF70F-C38F-45DE-9661-BAE3D2E96DAF}"/>
              </a:ext>
            </a:extLst>
          </p:cNvPr>
          <p:cNvPicPr>
            <a:picLocks noChangeAspect="1"/>
          </p:cNvPicPr>
          <p:nvPr/>
        </p:nvPicPr>
        <p:blipFill>
          <a:blip r:embed="rId3"/>
          <a:stretch>
            <a:fillRect/>
          </a:stretch>
        </p:blipFill>
        <p:spPr>
          <a:xfrm>
            <a:off x="4661358" y="373536"/>
            <a:ext cx="7146107" cy="5254266"/>
          </a:xfrm>
          <a:prstGeom prst="rect">
            <a:avLst/>
          </a:prstGeom>
        </p:spPr>
      </p:pic>
      <p:sp>
        <p:nvSpPr>
          <p:cNvPr id="10" name="Arrow: Right 9">
            <a:extLst>
              <a:ext uri="{FF2B5EF4-FFF2-40B4-BE49-F238E27FC236}">
                <a16:creationId xmlns:a16="http://schemas.microsoft.com/office/drawing/2014/main" xmlns="" id="{B2794793-D523-49AF-91DC-CC49AB6A75E2}"/>
              </a:ext>
            </a:extLst>
          </p:cNvPr>
          <p:cNvSpPr/>
          <p:nvPr/>
        </p:nvSpPr>
        <p:spPr>
          <a:xfrm rot="13494753">
            <a:off x="7397121" y="2394408"/>
            <a:ext cx="1300899" cy="7635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439D4C4E-05B1-4BD5-9E61-4BF19F46355F}"/>
              </a:ext>
            </a:extLst>
          </p:cNvPr>
          <p:cNvPicPr>
            <a:picLocks noChangeAspect="1"/>
          </p:cNvPicPr>
          <p:nvPr/>
        </p:nvPicPr>
        <p:blipFill rotWithShape="1">
          <a:blip r:embed="rId4"/>
          <a:srcRect l="6482" t="6948" r="26577" b="44789"/>
          <a:stretch/>
        </p:blipFill>
        <p:spPr>
          <a:xfrm>
            <a:off x="4770460" y="561976"/>
            <a:ext cx="6535716" cy="5685688"/>
          </a:xfrm>
          <a:prstGeom prst="rect">
            <a:avLst/>
          </a:prstGeom>
        </p:spPr>
      </p:pic>
    </p:spTree>
    <p:extLst>
      <p:ext uri="{BB962C8B-B14F-4D97-AF65-F5344CB8AC3E}">
        <p14:creationId xmlns:p14="http://schemas.microsoft.com/office/powerpoint/2010/main" xmlns="" val="3106374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circle(in)">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circle(in)">
                                      <p:cBhvr>
                                        <p:cTn id="27" dur="20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down)">
                                      <p:cBhvr>
                                        <p:cTn id="32" dur="580">
                                          <p:stCondLst>
                                            <p:cond delay="0"/>
                                          </p:stCondLst>
                                        </p:cTn>
                                        <p:tgtEl>
                                          <p:spTgt spid="10"/>
                                        </p:tgtEl>
                                      </p:cBhvr>
                                    </p:animEffect>
                                    <p:anim calcmode="lin" valueType="num">
                                      <p:cBhvr>
                                        <p:cTn id="33"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38" dur="26">
                                          <p:stCondLst>
                                            <p:cond delay="650"/>
                                          </p:stCondLst>
                                        </p:cTn>
                                        <p:tgtEl>
                                          <p:spTgt spid="10"/>
                                        </p:tgtEl>
                                      </p:cBhvr>
                                      <p:to x="100000" y="60000"/>
                                    </p:animScale>
                                    <p:animScale>
                                      <p:cBhvr>
                                        <p:cTn id="39" dur="166" decel="50000">
                                          <p:stCondLst>
                                            <p:cond delay="676"/>
                                          </p:stCondLst>
                                        </p:cTn>
                                        <p:tgtEl>
                                          <p:spTgt spid="10"/>
                                        </p:tgtEl>
                                      </p:cBhvr>
                                      <p:to x="100000" y="100000"/>
                                    </p:animScale>
                                    <p:animScale>
                                      <p:cBhvr>
                                        <p:cTn id="40" dur="26">
                                          <p:stCondLst>
                                            <p:cond delay="1312"/>
                                          </p:stCondLst>
                                        </p:cTn>
                                        <p:tgtEl>
                                          <p:spTgt spid="10"/>
                                        </p:tgtEl>
                                      </p:cBhvr>
                                      <p:to x="100000" y="80000"/>
                                    </p:animScale>
                                    <p:animScale>
                                      <p:cBhvr>
                                        <p:cTn id="41" dur="166" decel="50000">
                                          <p:stCondLst>
                                            <p:cond delay="1338"/>
                                          </p:stCondLst>
                                        </p:cTn>
                                        <p:tgtEl>
                                          <p:spTgt spid="10"/>
                                        </p:tgtEl>
                                      </p:cBhvr>
                                      <p:to x="100000" y="100000"/>
                                    </p:animScale>
                                    <p:animScale>
                                      <p:cBhvr>
                                        <p:cTn id="42" dur="26">
                                          <p:stCondLst>
                                            <p:cond delay="1642"/>
                                          </p:stCondLst>
                                        </p:cTn>
                                        <p:tgtEl>
                                          <p:spTgt spid="10"/>
                                        </p:tgtEl>
                                      </p:cBhvr>
                                      <p:to x="100000" y="90000"/>
                                    </p:animScale>
                                    <p:animScale>
                                      <p:cBhvr>
                                        <p:cTn id="43" dur="166" decel="50000">
                                          <p:stCondLst>
                                            <p:cond delay="1668"/>
                                          </p:stCondLst>
                                        </p:cTn>
                                        <p:tgtEl>
                                          <p:spTgt spid="10"/>
                                        </p:tgtEl>
                                      </p:cBhvr>
                                      <p:to x="100000" y="100000"/>
                                    </p:animScale>
                                    <p:animScale>
                                      <p:cBhvr>
                                        <p:cTn id="44" dur="26">
                                          <p:stCondLst>
                                            <p:cond delay="1808"/>
                                          </p:stCondLst>
                                        </p:cTn>
                                        <p:tgtEl>
                                          <p:spTgt spid="10"/>
                                        </p:tgtEl>
                                      </p:cBhvr>
                                      <p:to x="100000" y="95000"/>
                                    </p:animScale>
                                    <p:animScale>
                                      <p:cBhvr>
                                        <p:cTn id="45" dur="166" decel="50000">
                                          <p:stCondLst>
                                            <p:cond delay="1834"/>
                                          </p:stCondLst>
                                        </p:cTn>
                                        <p:tgtEl>
                                          <p:spTgt spid="10"/>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4">
                                            <p:txEl>
                                              <p:pRg st="4" end="4"/>
                                            </p:txEl>
                                          </p:spTgt>
                                        </p:tgtEl>
                                        <p:attrNameLst>
                                          <p:attrName>style.visibility</p:attrName>
                                        </p:attrNameLst>
                                      </p:cBhvr>
                                      <p:to>
                                        <p:strVal val="visible"/>
                                      </p:to>
                                    </p:set>
                                    <p:animEffect transition="in" filter="circle(in)">
                                      <p:cBhvr>
                                        <p:cTn id="50" dur="2000"/>
                                        <p:tgtEl>
                                          <p:spTgt spid="4">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animEffect transition="in" filter="circle(in)">
                                      <p:cBhvr>
                                        <p:cTn id="55" dur="2000"/>
                                        <p:tgtEl>
                                          <p:spTgt spid="4">
                                            <p:txEl>
                                              <p:pRg st="6" end="6"/>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nodeType="clickEffect">
                                  <p:stCondLst>
                                    <p:cond delay="0"/>
                                  </p:stCondLst>
                                  <p:childTnLst>
                                    <p:set>
                                      <p:cBhvr>
                                        <p:cTn id="59" dur="1" fill="hold">
                                          <p:stCondLst>
                                            <p:cond delay="0"/>
                                          </p:stCondLst>
                                        </p:cTn>
                                        <p:tgtEl>
                                          <p:spTgt spid="11"/>
                                        </p:tgtEl>
                                        <p:attrNameLst>
                                          <p:attrName>style.visibility</p:attrName>
                                        </p:attrNameLst>
                                      </p:cBhvr>
                                      <p:to>
                                        <p:strVal val="visible"/>
                                      </p:to>
                                    </p:set>
                                    <p:animEffect transition="in" filter="circle(in)">
                                      <p:cBhvr>
                                        <p:cTn id="60"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xmlns="" id="{8B647D5F-ADC5-4CAE-97C8-2F10DFFCFD3D}"/>
              </a:ext>
            </a:extLst>
          </p:cNvPr>
          <p:cNvPicPr>
            <a:picLocks noChangeAspect="1"/>
          </p:cNvPicPr>
          <p:nvPr/>
        </p:nvPicPr>
        <p:blipFill>
          <a:blip r:embed="rId2"/>
          <a:stretch>
            <a:fillRect/>
          </a:stretch>
        </p:blipFill>
        <p:spPr>
          <a:xfrm>
            <a:off x="3979415" y="2336849"/>
            <a:ext cx="7400318" cy="4183167"/>
          </a:xfrm>
          <a:prstGeom prst="rect">
            <a:avLst/>
          </a:prstGeom>
        </p:spPr>
      </p:pic>
      <p:sp>
        <p:nvSpPr>
          <p:cNvPr id="2" name="Title 1">
            <a:extLst>
              <a:ext uri="{FF2B5EF4-FFF2-40B4-BE49-F238E27FC236}">
                <a16:creationId xmlns:a16="http://schemas.microsoft.com/office/drawing/2014/main" xmlns="" id="{007247A7-C0BA-4C84-8A8C-7710608EBF94}"/>
              </a:ext>
            </a:extLst>
          </p:cNvPr>
          <p:cNvSpPr>
            <a:spLocks noGrp="1"/>
          </p:cNvSpPr>
          <p:nvPr>
            <p:ph type="title"/>
          </p:nvPr>
        </p:nvSpPr>
        <p:spPr>
          <a:xfrm>
            <a:off x="685798" y="187909"/>
            <a:ext cx="3680885" cy="1371600"/>
          </a:xfrm>
        </p:spPr>
        <p:txBody>
          <a:bodyPr/>
          <a:lstStyle/>
          <a:p>
            <a:r>
              <a:rPr lang="en-GB" sz="3600" b="1" u="sng" dirty="0">
                <a:latin typeface="Copperplate Gothic Bold" panose="020E0705020206020404" pitchFamily="34" charset="0"/>
              </a:rPr>
              <a:t>The Ships</a:t>
            </a:r>
            <a:r>
              <a:rPr lang="en-GB" dirty="0"/>
              <a:t/>
            </a:r>
            <a:br>
              <a:rPr lang="en-GB" dirty="0"/>
            </a:br>
            <a:endParaRPr lang="en-US" dirty="0"/>
          </a:p>
        </p:txBody>
      </p:sp>
      <p:pic>
        <p:nvPicPr>
          <p:cNvPr id="16" name="Picture 15">
            <a:extLst>
              <a:ext uri="{FF2B5EF4-FFF2-40B4-BE49-F238E27FC236}">
                <a16:creationId xmlns:a16="http://schemas.microsoft.com/office/drawing/2014/main" xmlns="" id="{86362D24-022D-4510-84FE-72A17FDD8D73}"/>
              </a:ext>
            </a:extLst>
          </p:cNvPr>
          <p:cNvPicPr>
            <a:picLocks noChangeAspect="1"/>
          </p:cNvPicPr>
          <p:nvPr/>
        </p:nvPicPr>
        <p:blipFill>
          <a:blip r:embed="rId3"/>
          <a:stretch>
            <a:fillRect/>
          </a:stretch>
        </p:blipFill>
        <p:spPr>
          <a:xfrm>
            <a:off x="4366682" y="0"/>
            <a:ext cx="6865522" cy="5948516"/>
          </a:xfrm>
          <a:prstGeom prst="rect">
            <a:avLst/>
          </a:prstGeom>
        </p:spPr>
      </p:pic>
      <p:sp>
        <p:nvSpPr>
          <p:cNvPr id="4" name="Text Placeholder 3">
            <a:extLst>
              <a:ext uri="{FF2B5EF4-FFF2-40B4-BE49-F238E27FC236}">
                <a16:creationId xmlns:a16="http://schemas.microsoft.com/office/drawing/2014/main" xmlns="" id="{99546CD1-417F-4583-9ACE-B77574ACE382}"/>
              </a:ext>
            </a:extLst>
          </p:cNvPr>
          <p:cNvSpPr>
            <a:spLocks noGrp="1"/>
          </p:cNvSpPr>
          <p:nvPr>
            <p:ph type="body" sz="half" idx="2"/>
          </p:nvPr>
        </p:nvSpPr>
        <p:spPr>
          <a:xfrm>
            <a:off x="685798" y="2012882"/>
            <a:ext cx="3680885" cy="4516967"/>
          </a:xfrm>
        </p:spPr>
        <p:txBody>
          <a:bodyPr>
            <a:normAutofit/>
          </a:bodyPr>
          <a:lstStyle/>
          <a:p>
            <a:pPr marL="285750" indent="-285750">
              <a:buFont typeface="Arial" panose="020B0604020202020204" pitchFamily="34" charset="0"/>
              <a:buChar char="•"/>
            </a:pPr>
            <a:r>
              <a:rPr lang="en-GB" sz="2000" dirty="0">
                <a:latin typeface="Comic Sans MS" panose="030F0702030302020204" pitchFamily="66" charset="0"/>
              </a:rPr>
              <a:t>The Technology </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r>
              <a:rPr lang="en-GB" sz="2000" dirty="0">
                <a:latin typeface="Comic Sans MS" panose="030F0702030302020204" pitchFamily="66" charset="0"/>
              </a:rPr>
              <a:t>Merchant vessels </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r>
              <a:rPr lang="en-GB" sz="2000" dirty="0">
                <a:latin typeface="Comic Sans MS" panose="030F0702030302020204" pitchFamily="66" charset="0"/>
              </a:rPr>
              <a:t>Supply ships </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r>
              <a:rPr lang="en-GB" sz="2000" dirty="0">
                <a:latin typeface="Comic Sans MS" panose="030F0702030302020204" pitchFamily="66" charset="0"/>
              </a:rPr>
              <a:t>Warships </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endParaRPr lang="en-US" sz="2000" dirty="0">
              <a:latin typeface="Comic Sans MS" panose="030F0702030302020204" pitchFamily="66" charset="0"/>
            </a:endParaRPr>
          </a:p>
        </p:txBody>
      </p:sp>
      <p:pic>
        <p:nvPicPr>
          <p:cNvPr id="12" name="Picture 11">
            <a:extLst>
              <a:ext uri="{FF2B5EF4-FFF2-40B4-BE49-F238E27FC236}">
                <a16:creationId xmlns:a16="http://schemas.microsoft.com/office/drawing/2014/main" xmlns="" id="{1E81CF39-8C65-4912-B080-DF101FB2D83F}"/>
              </a:ext>
            </a:extLst>
          </p:cNvPr>
          <p:cNvPicPr>
            <a:picLocks noChangeAspect="1"/>
          </p:cNvPicPr>
          <p:nvPr/>
        </p:nvPicPr>
        <p:blipFill rotWithShape="1">
          <a:blip r:embed="rId4"/>
          <a:srcRect l="12219" t="11888" r="18380" b="24884"/>
          <a:stretch/>
        </p:blipFill>
        <p:spPr>
          <a:xfrm>
            <a:off x="4283027" y="619432"/>
            <a:ext cx="6949177" cy="4975123"/>
          </a:xfrm>
          <a:prstGeom prst="rect">
            <a:avLst/>
          </a:prstGeom>
        </p:spPr>
      </p:pic>
      <p:pic>
        <p:nvPicPr>
          <p:cNvPr id="6" name="Content Placeholder 5">
            <a:extLst>
              <a:ext uri="{FF2B5EF4-FFF2-40B4-BE49-F238E27FC236}">
                <a16:creationId xmlns:a16="http://schemas.microsoft.com/office/drawing/2014/main" xmlns="" id="{4B188B4A-2584-4076-8F0F-367DCF7E06CD}"/>
              </a:ext>
            </a:extLst>
          </p:cNvPr>
          <p:cNvPicPr>
            <a:picLocks noGrp="1" noChangeAspect="1"/>
          </p:cNvPicPr>
          <p:nvPr>
            <p:ph idx="1"/>
          </p:nvPr>
        </p:nvPicPr>
        <p:blipFill rotWithShape="1">
          <a:blip r:embed="rId5"/>
          <a:srcRect l="2742" t="27055" r="9392" b="27944"/>
          <a:stretch/>
        </p:blipFill>
        <p:spPr>
          <a:xfrm>
            <a:off x="3922000" y="1572943"/>
            <a:ext cx="7807884" cy="3595138"/>
          </a:xfrm>
        </p:spPr>
      </p:pic>
      <p:pic>
        <p:nvPicPr>
          <p:cNvPr id="13" name="Picture 12">
            <a:extLst>
              <a:ext uri="{FF2B5EF4-FFF2-40B4-BE49-F238E27FC236}">
                <a16:creationId xmlns:a16="http://schemas.microsoft.com/office/drawing/2014/main" xmlns="" id="{B71441C0-E1AE-4C42-B0E4-AA72CD465F9D}"/>
              </a:ext>
            </a:extLst>
          </p:cNvPr>
          <p:cNvPicPr>
            <a:picLocks noChangeAspect="1"/>
          </p:cNvPicPr>
          <p:nvPr/>
        </p:nvPicPr>
        <p:blipFill rotWithShape="1">
          <a:blip r:embed="rId6"/>
          <a:srcRect l="5171" t="18208" r="2083" b="23440"/>
          <a:stretch/>
        </p:blipFill>
        <p:spPr>
          <a:xfrm>
            <a:off x="4242663" y="295583"/>
            <a:ext cx="7166558" cy="5938683"/>
          </a:xfrm>
          <a:prstGeom prst="rect">
            <a:avLst/>
          </a:prstGeom>
        </p:spPr>
      </p:pic>
    </p:spTree>
    <p:extLst>
      <p:ext uri="{BB962C8B-B14F-4D97-AF65-F5344CB8AC3E}">
        <p14:creationId xmlns:p14="http://schemas.microsoft.com/office/powerpoint/2010/main" xmlns="" val="379938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circle(in)">
                                      <p:cBhvr>
                                        <p:cTn id="17" dur="20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circle(in)">
                                      <p:cBhvr>
                                        <p:cTn id="22" dur="20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circle(in)">
                                      <p:cBhvr>
                                        <p:cTn id="27" dur="20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circle(in)">
                                      <p:cBhvr>
                                        <p:cTn id="32" dur="20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Effect transition="in" filter="circle(in)">
                                      <p:cBhvr>
                                        <p:cTn id="37" dur="2000"/>
                                        <p:tgtEl>
                                          <p:spTgt spid="4">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circle(in)">
                                      <p:cBhvr>
                                        <p:cTn id="42" dur="20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Effect transition="in" filter="circle(in)">
                                      <p:cBhvr>
                                        <p:cTn id="47" dur="2000"/>
                                        <p:tgtEl>
                                          <p:spTgt spid="4">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circle(in)">
                                      <p:cBhvr>
                                        <p:cTn id="5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CAEF1FC1-54C9-4179-8994-85B172403CDE}"/>
              </a:ext>
            </a:extLst>
          </p:cNvPr>
          <p:cNvPicPr>
            <a:picLocks noChangeAspect="1"/>
          </p:cNvPicPr>
          <p:nvPr/>
        </p:nvPicPr>
        <p:blipFill>
          <a:blip r:embed="rId2"/>
          <a:stretch>
            <a:fillRect/>
          </a:stretch>
        </p:blipFill>
        <p:spPr>
          <a:xfrm>
            <a:off x="5203186" y="209550"/>
            <a:ext cx="6096000" cy="6096000"/>
          </a:xfrm>
          <a:prstGeom prst="rect">
            <a:avLst/>
          </a:prstGeom>
        </p:spPr>
      </p:pic>
      <p:sp>
        <p:nvSpPr>
          <p:cNvPr id="2" name="Title 1">
            <a:extLst>
              <a:ext uri="{FF2B5EF4-FFF2-40B4-BE49-F238E27FC236}">
                <a16:creationId xmlns:a16="http://schemas.microsoft.com/office/drawing/2014/main" xmlns="" id="{52DC9FD2-C294-4C20-9475-441AAD54B71A}"/>
              </a:ext>
            </a:extLst>
          </p:cNvPr>
          <p:cNvSpPr>
            <a:spLocks noGrp="1"/>
          </p:cNvSpPr>
          <p:nvPr>
            <p:ph type="title"/>
          </p:nvPr>
        </p:nvSpPr>
        <p:spPr>
          <a:xfrm>
            <a:off x="278410" y="393017"/>
            <a:ext cx="4229033" cy="1371599"/>
          </a:xfrm>
        </p:spPr>
        <p:txBody>
          <a:bodyPr>
            <a:normAutofit/>
          </a:bodyPr>
          <a:lstStyle/>
          <a:p>
            <a:r>
              <a:rPr lang="en-GB" sz="3600" b="1" u="sng" dirty="0">
                <a:latin typeface="Copperplate Gothic Bold" panose="020E0705020206020404" pitchFamily="34" charset="0"/>
              </a:rPr>
              <a:t>The industry </a:t>
            </a:r>
            <a:r>
              <a:rPr lang="en-GB" dirty="0"/>
              <a:t/>
            </a:r>
            <a:br>
              <a:rPr lang="en-GB" dirty="0"/>
            </a:br>
            <a:endParaRPr lang="en-US" dirty="0"/>
          </a:p>
        </p:txBody>
      </p:sp>
      <p:sp>
        <p:nvSpPr>
          <p:cNvPr id="4" name="Text Placeholder 3">
            <a:extLst>
              <a:ext uri="{FF2B5EF4-FFF2-40B4-BE49-F238E27FC236}">
                <a16:creationId xmlns:a16="http://schemas.microsoft.com/office/drawing/2014/main" xmlns="" id="{3BE0D20E-6433-4EB8-BDC3-EE5396553EF7}"/>
              </a:ext>
            </a:extLst>
          </p:cNvPr>
          <p:cNvSpPr>
            <a:spLocks noGrp="1"/>
          </p:cNvSpPr>
          <p:nvPr>
            <p:ph type="body" sz="half" idx="2"/>
          </p:nvPr>
        </p:nvSpPr>
        <p:spPr>
          <a:xfrm>
            <a:off x="278410" y="1764616"/>
            <a:ext cx="4229033" cy="4242893"/>
          </a:xfrm>
        </p:spPr>
        <p:txBody>
          <a:bodyPr/>
          <a:lstStyle/>
          <a:p>
            <a:pPr marL="285750" indent="-285750">
              <a:buFont typeface="Arial" panose="020B0604020202020204" pitchFamily="34" charset="0"/>
              <a:buChar char="•"/>
            </a:pPr>
            <a:r>
              <a:rPr lang="en-GB" sz="2000" dirty="0">
                <a:latin typeface="Comic Sans MS" panose="030F0702030302020204" pitchFamily="66" charset="0"/>
              </a:rPr>
              <a:t>Artisans</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r>
              <a:rPr lang="en-GB" sz="2000" dirty="0">
                <a:latin typeface="Comic Sans MS" panose="030F0702030302020204" pitchFamily="66" charset="0"/>
              </a:rPr>
              <a:t>Shipbuilding (Friedman 2015)</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r>
              <a:rPr lang="en-GB" sz="2000" dirty="0">
                <a:latin typeface="Comic Sans MS" panose="030F0702030302020204" pitchFamily="66" charset="0"/>
              </a:rPr>
              <a:t>Purple Dye </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endParaRPr lang="en-GB" dirty="0"/>
          </a:p>
          <a:p>
            <a:endParaRPr lang="en-GB" dirty="0"/>
          </a:p>
          <a:p>
            <a:endParaRPr lang="en-US" dirty="0"/>
          </a:p>
        </p:txBody>
      </p:sp>
      <p:pic>
        <p:nvPicPr>
          <p:cNvPr id="10" name="Picture 9">
            <a:extLst>
              <a:ext uri="{FF2B5EF4-FFF2-40B4-BE49-F238E27FC236}">
                <a16:creationId xmlns:a16="http://schemas.microsoft.com/office/drawing/2014/main" xmlns="" id="{B4B2DB2C-A0BE-47D4-ABCC-61DBD36C4425}"/>
              </a:ext>
            </a:extLst>
          </p:cNvPr>
          <p:cNvPicPr>
            <a:picLocks noChangeAspect="1"/>
          </p:cNvPicPr>
          <p:nvPr/>
        </p:nvPicPr>
        <p:blipFill>
          <a:blip r:embed="rId3"/>
          <a:stretch>
            <a:fillRect/>
          </a:stretch>
        </p:blipFill>
        <p:spPr>
          <a:xfrm>
            <a:off x="4772024" y="927312"/>
            <a:ext cx="7111549" cy="4995863"/>
          </a:xfrm>
          <a:prstGeom prst="rect">
            <a:avLst/>
          </a:prstGeom>
        </p:spPr>
      </p:pic>
      <p:pic>
        <p:nvPicPr>
          <p:cNvPr id="6" name="Content Placeholder 5">
            <a:extLst>
              <a:ext uri="{FF2B5EF4-FFF2-40B4-BE49-F238E27FC236}">
                <a16:creationId xmlns:a16="http://schemas.microsoft.com/office/drawing/2014/main" xmlns="" id="{E4FF0E4C-9576-4A64-A089-7CFCFE65959A}"/>
              </a:ext>
            </a:extLst>
          </p:cNvPr>
          <p:cNvPicPr>
            <a:picLocks noGrp="1" noChangeAspect="1"/>
          </p:cNvPicPr>
          <p:nvPr>
            <p:ph idx="1"/>
          </p:nvPr>
        </p:nvPicPr>
        <p:blipFill>
          <a:blip r:embed="rId4"/>
          <a:stretch>
            <a:fillRect/>
          </a:stretch>
        </p:blipFill>
        <p:spPr>
          <a:xfrm>
            <a:off x="5890549" y="741575"/>
            <a:ext cx="4721275" cy="5181600"/>
          </a:xfrm>
        </p:spPr>
      </p:pic>
    </p:spTree>
    <p:extLst>
      <p:ext uri="{BB962C8B-B14F-4D97-AF65-F5344CB8AC3E}">
        <p14:creationId xmlns:p14="http://schemas.microsoft.com/office/powerpoint/2010/main" xmlns="" val="154699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circle(in)">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circle(in)">
                                      <p:cBhvr>
                                        <p:cTn id="27" dur="20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circle(in)">
                                      <p:cBhvr>
                                        <p:cTn id="32" dur="20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circle(in)">
                                      <p:cBhvr>
                                        <p:cTn id="3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CB0C94-9DFC-473D-9AA9-F4A0974C5267}"/>
              </a:ext>
            </a:extLst>
          </p:cNvPr>
          <p:cNvSpPr>
            <a:spLocks noGrp="1"/>
          </p:cNvSpPr>
          <p:nvPr>
            <p:ph type="title"/>
          </p:nvPr>
        </p:nvSpPr>
        <p:spPr>
          <a:xfrm>
            <a:off x="577391" y="-65988"/>
            <a:ext cx="3680885" cy="1993053"/>
          </a:xfrm>
        </p:spPr>
        <p:txBody>
          <a:bodyPr/>
          <a:lstStyle/>
          <a:p>
            <a:r>
              <a:rPr lang="en-GB" sz="3600" b="1" u="sng" dirty="0">
                <a:latin typeface="Copperplate Gothic Bold" panose="020E0705020206020404" pitchFamily="34" charset="0"/>
              </a:rPr>
              <a:t>The colonies</a:t>
            </a:r>
            <a:r>
              <a:rPr lang="en-GB" dirty="0"/>
              <a:t/>
            </a:r>
            <a:br>
              <a:rPr lang="en-GB" dirty="0"/>
            </a:br>
            <a:endParaRPr lang="en-US" dirty="0"/>
          </a:p>
        </p:txBody>
      </p:sp>
      <p:pic>
        <p:nvPicPr>
          <p:cNvPr id="5" name="Content Placeholder 4">
            <a:extLst>
              <a:ext uri="{FF2B5EF4-FFF2-40B4-BE49-F238E27FC236}">
                <a16:creationId xmlns:a16="http://schemas.microsoft.com/office/drawing/2014/main" xmlns="" id="{EBB4D32D-03B2-4E2C-A2C2-CA6B0895EACA}"/>
              </a:ext>
            </a:extLst>
          </p:cNvPr>
          <p:cNvPicPr>
            <a:picLocks noGrp="1" noChangeAspect="1"/>
          </p:cNvPicPr>
          <p:nvPr>
            <p:ph idx="1"/>
          </p:nvPr>
        </p:nvPicPr>
        <p:blipFill>
          <a:blip r:embed="rId2"/>
          <a:stretch>
            <a:fillRect/>
          </a:stretch>
        </p:blipFill>
        <p:spPr>
          <a:xfrm>
            <a:off x="4366685" y="263092"/>
            <a:ext cx="7417762" cy="6472988"/>
          </a:xfrm>
          <a:prstGeom prst="rect">
            <a:avLst/>
          </a:prstGeom>
        </p:spPr>
      </p:pic>
      <p:sp>
        <p:nvSpPr>
          <p:cNvPr id="4" name="Text Placeholder 3">
            <a:extLst>
              <a:ext uri="{FF2B5EF4-FFF2-40B4-BE49-F238E27FC236}">
                <a16:creationId xmlns:a16="http://schemas.microsoft.com/office/drawing/2014/main" xmlns="" id="{D8AD992B-7722-4FDD-BBF7-44B6D23A1577}"/>
              </a:ext>
            </a:extLst>
          </p:cNvPr>
          <p:cNvSpPr>
            <a:spLocks noGrp="1"/>
          </p:cNvSpPr>
          <p:nvPr>
            <p:ph type="body" sz="half" idx="2"/>
          </p:nvPr>
        </p:nvSpPr>
        <p:spPr>
          <a:xfrm>
            <a:off x="468982" y="2382944"/>
            <a:ext cx="3680885" cy="4064989"/>
          </a:xfrm>
        </p:spPr>
        <p:txBody>
          <a:bodyPr/>
          <a:lstStyle/>
          <a:p>
            <a:pPr marL="285750" indent="-285750">
              <a:buFont typeface="Arial" panose="020B0604020202020204" pitchFamily="34" charset="0"/>
              <a:buChar char="•"/>
            </a:pPr>
            <a:r>
              <a:rPr lang="en-US" sz="2000" dirty="0">
                <a:latin typeface="Comic Sans MS" panose="030F0702030302020204" pitchFamily="66" charset="0"/>
              </a:rPr>
              <a:t>Cyprus </a:t>
            </a:r>
          </a:p>
          <a:p>
            <a:pPr marL="285750" indent="-285750">
              <a:buFont typeface="Arial" panose="020B0604020202020204" pitchFamily="34" charset="0"/>
              <a:buChar char="•"/>
            </a:pPr>
            <a:endParaRPr lang="en-US" sz="2000" dirty="0">
              <a:latin typeface="Comic Sans MS" panose="030F0702030302020204" pitchFamily="66" charset="0"/>
            </a:endParaRPr>
          </a:p>
          <a:p>
            <a:pPr marL="285750" indent="-285750">
              <a:buFont typeface="Arial" panose="020B0604020202020204" pitchFamily="34" charset="0"/>
              <a:buChar char="•"/>
            </a:pPr>
            <a:r>
              <a:rPr lang="en-GB" sz="2000" dirty="0">
                <a:latin typeface="Comic Sans MS" panose="030F0702030302020204" pitchFamily="66" charset="0"/>
              </a:rPr>
              <a:t>Carthage</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r>
              <a:rPr lang="en-GB" sz="2000" dirty="0">
                <a:latin typeface="Comic Sans MS" panose="030F0702030302020204" pitchFamily="66" charset="0"/>
              </a:rPr>
              <a:t>Cadiz</a:t>
            </a:r>
          </a:p>
          <a:p>
            <a:pPr marL="285750" indent="-285750">
              <a:buFont typeface="Arial" panose="020B0604020202020204" pitchFamily="34" charset="0"/>
              <a:buChar char="•"/>
            </a:pPr>
            <a:endParaRPr lang="en-GB" sz="2000" dirty="0">
              <a:latin typeface="Comic Sans MS" panose="030F0702030302020204" pitchFamily="66" charset="0"/>
            </a:endParaRPr>
          </a:p>
          <a:p>
            <a:pPr marL="285750" indent="-285750">
              <a:buFont typeface="Arial" panose="020B0604020202020204" pitchFamily="34" charset="0"/>
              <a:buChar char="•"/>
            </a:pPr>
            <a:endParaRPr lang="en-GB" sz="1800" dirty="0">
              <a:latin typeface="Comic Sans MS" panose="030F0702030302020204" pitchFamily="66" charset="0"/>
            </a:endParaRPr>
          </a:p>
          <a:p>
            <a:pPr marL="285750" indent="-285750">
              <a:buFont typeface="Arial" panose="020B0604020202020204" pitchFamily="34" charset="0"/>
              <a:buChar char="•"/>
            </a:pPr>
            <a:endParaRPr lang="en-GB" sz="1800" dirty="0">
              <a:latin typeface="Comic Sans MS" panose="030F0702030302020204" pitchFamily="66" charset="0"/>
            </a:endParaRPr>
          </a:p>
          <a:p>
            <a:pPr marL="285750" indent="-285750">
              <a:buFont typeface="Arial" panose="020B0604020202020204" pitchFamily="34" charset="0"/>
              <a:buChar char="•"/>
            </a:pPr>
            <a:endParaRPr lang="en-US" sz="1800" dirty="0">
              <a:latin typeface="Comic Sans MS" panose="030F0702030302020204" pitchFamily="66" charset="0"/>
            </a:endParaRPr>
          </a:p>
          <a:p>
            <a:pPr marL="285750" indent="-285750">
              <a:buFont typeface="Arial" panose="020B0604020202020204" pitchFamily="34" charset="0"/>
              <a:buChar char="•"/>
            </a:pPr>
            <a:endParaRPr lang="en-GB" sz="1800" dirty="0">
              <a:latin typeface="Comic Sans MS" panose="030F0702030302020204" pitchFamily="66" charset="0"/>
            </a:endParaRPr>
          </a:p>
          <a:p>
            <a:pPr marL="285750" indent="-285750">
              <a:buFont typeface="Arial" panose="020B0604020202020204" pitchFamily="34" charset="0"/>
              <a:buChar char="•"/>
            </a:pPr>
            <a:endParaRPr lang="en-US" sz="1800" dirty="0">
              <a:latin typeface="Comic Sans MS" panose="030F0702030302020204" pitchFamily="66" charset="0"/>
            </a:endParaRPr>
          </a:p>
          <a:p>
            <a:endParaRPr lang="en-GB" dirty="0"/>
          </a:p>
          <a:p>
            <a:endParaRPr lang="en-GB" dirty="0"/>
          </a:p>
          <a:p>
            <a:endParaRPr lang="en-GB" dirty="0"/>
          </a:p>
        </p:txBody>
      </p:sp>
      <p:sp>
        <p:nvSpPr>
          <p:cNvPr id="8" name="Oval 7">
            <a:extLst>
              <a:ext uri="{FF2B5EF4-FFF2-40B4-BE49-F238E27FC236}">
                <a16:creationId xmlns:a16="http://schemas.microsoft.com/office/drawing/2014/main" xmlns="" id="{6A9B7A36-E406-490B-AB2E-CFD73294425D}"/>
              </a:ext>
            </a:extLst>
          </p:cNvPr>
          <p:cNvSpPr/>
          <p:nvPr/>
        </p:nvSpPr>
        <p:spPr>
          <a:xfrm>
            <a:off x="6314077" y="3912124"/>
            <a:ext cx="621228" cy="631596"/>
          </a:xfrm>
          <a:prstGeom prst="ellipse">
            <a:avLst/>
          </a:prstGeom>
          <a:noFill/>
          <a:ln w="76200">
            <a:solidFill>
              <a:schemeClr val="accent4">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ln>
                <a:solidFill>
                  <a:schemeClr val="accent4">
                    <a:lumMod val="75000"/>
                  </a:schemeClr>
                </a:solidFill>
              </a:ln>
            </a:endParaRPr>
          </a:p>
        </p:txBody>
      </p:sp>
      <p:sp>
        <p:nvSpPr>
          <p:cNvPr id="11" name="Oval 10">
            <a:extLst>
              <a:ext uri="{FF2B5EF4-FFF2-40B4-BE49-F238E27FC236}">
                <a16:creationId xmlns:a16="http://schemas.microsoft.com/office/drawing/2014/main" xmlns="" id="{38D6FDB5-C7A9-404C-8186-60CBCA0D1431}"/>
              </a:ext>
            </a:extLst>
          </p:cNvPr>
          <p:cNvSpPr/>
          <p:nvPr/>
        </p:nvSpPr>
        <p:spPr>
          <a:xfrm>
            <a:off x="4565823" y="3596326"/>
            <a:ext cx="621228" cy="631596"/>
          </a:xfrm>
          <a:prstGeom prst="ellipse">
            <a:avLst/>
          </a:prstGeom>
          <a:noFill/>
          <a:ln w="76200">
            <a:solidFill>
              <a:schemeClr val="accent4">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ln>
                <a:solidFill>
                  <a:schemeClr val="accent4">
                    <a:lumMod val="75000"/>
                  </a:schemeClr>
                </a:solidFill>
              </a:ln>
            </a:endParaRPr>
          </a:p>
        </p:txBody>
      </p:sp>
      <p:sp>
        <p:nvSpPr>
          <p:cNvPr id="12" name="Oval 11">
            <a:extLst>
              <a:ext uri="{FF2B5EF4-FFF2-40B4-BE49-F238E27FC236}">
                <a16:creationId xmlns:a16="http://schemas.microsoft.com/office/drawing/2014/main" xmlns="" id="{FE7F4970-D692-4164-B060-61AA713CD910}"/>
              </a:ext>
            </a:extLst>
          </p:cNvPr>
          <p:cNvSpPr/>
          <p:nvPr/>
        </p:nvSpPr>
        <p:spPr>
          <a:xfrm>
            <a:off x="9049262" y="4227922"/>
            <a:ext cx="621228" cy="631596"/>
          </a:xfrm>
          <a:prstGeom prst="ellipse">
            <a:avLst/>
          </a:prstGeom>
          <a:noFill/>
          <a:ln w="76200">
            <a:solidFill>
              <a:schemeClr val="accent4">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ln>
                <a:solidFill>
                  <a:schemeClr val="accent4">
                    <a:lumMod val="75000"/>
                  </a:schemeClr>
                </a:solidFill>
              </a:ln>
            </a:endParaRPr>
          </a:p>
        </p:txBody>
      </p:sp>
    </p:spTree>
    <p:extLst>
      <p:ext uri="{BB962C8B-B14F-4D97-AF65-F5344CB8AC3E}">
        <p14:creationId xmlns:p14="http://schemas.microsoft.com/office/powerpoint/2010/main" xmlns="" val="355217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circle(in)">
                                      <p:cBhvr>
                                        <p:cTn id="17" dur="20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circle(in)">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circle(in)">
                                      <p:cBhvr>
                                        <p:cTn id="27" dur="20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ircle(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Effect transition="in" filter="circle(in)">
                                      <p:cBhvr>
                                        <p:cTn id="37" dur="2000"/>
                                        <p:tgtEl>
                                          <p:spTgt spid="4">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circle(in)">
                                      <p:cBhvr>
                                        <p:cTn id="4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AE3142B4-27CB-4797-819F-31193B984F5F}"/>
              </a:ext>
            </a:extLst>
          </p:cNvPr>
          <p:cNvPicPr>
            <a:picLocks noChangeAspect="1"/>
          </p:cNvPicPr>
          <p:nvPr/>
        </p:nvPicPr>
        <p:blipFill>
          <a:blip r:embed="rId2"/>
          <a:stretch>
            <a:fillRect/>
          </a:stretch>
        </p:blipFill>
        <p:spPr>
          <a:xfrm>
            <a:off x="5302204" y="689530"/>
            <a:ext cx="5670595" cy="5670595"/>
          </a:xfrm>
          <a:prstGeom prst="rect">
            <a:avLst/>
          </a:prstGeom>
        </p:spPr>
      </p:pic>
      <p:sp>
        <p:nvSpPr>
          <p:cNvPr id="2" name="Title 1">
            <a:extLst>
              <a:ext uri="{FF2B5EF4-FFF2-40B4-BE49-F238E27FC236}">
                <a16:creationId xmlns:a16="http://schemas.microsoft.com/office/drawing/2014/main" xmlns="" id="{E3D95202-86F2-4350-85EA-3431050F83E9}"/>
              </a:ext>
            </a:extLst>
          </p:cNvPr>
          <p:cNvSpPr>
            <a:spLocks noGrp="1"/>
          </p:cNvSpPr>
          <p:nvPr>
            <p:ph type="title"/>
          </p:nvPr>
        </p:nvSpPr>
        <p:spPr>
          <a:xfrm>
            <a:off x="685800" y="-470904"/>
            <a:ext cx="3680885" cy="1734096"/>
          </a:xfrm>
        </p:spPr>
        <p:txBody>
          <a:bodyPr>
            <a:normAutofit/>
          </a:bodyPr>
          <a:lstStyle/>
          <a:p>
            <a:r>
              <a:rPr lang="en-GB" sz="3600" b="1" u="sng" dirty="0">
                <a:latin typeface="Copperplate Gothic Bold" panose="020E0705020206020404" pitchFamily="34" charset="0"/>
              </a:rPr>
              <a:t>The TAKEOVER(s)</a:t>
            </a:r>
            <a:endParaRPr lang="en-US" sz="3600" b="1" u="sng" dirty="0">
              <a:latin typeface="Copperplate Gothic Bold" panose="020E0705020206020404" pitchFamily="34" charset="0"/>
            </a:endParaRPr>
          </a:p>
        </p:txBody>
      </p:sp>
      <p:sp>
        <p:nvSpPr>
          <p:cNvPr id="3" name="Content Placeholder 2">
            <a:extLst>
              <a:ext uri="{FF2B5EF4-FFF2-40B4-BE49-F238E27FC236}">
                <a16:creationId xmlns:a16="http://schemas.microsoft.com/office/drawing/2014/main" xmlns="" id="{506DE975-D082-48D8-BE7A-010F1BF32608}"/>
              </a:ext>
            </a:extLst>
          </p:cNvPr>
          <p:cNvSpPr>
            <a:spLocks noGrp="1"/>
          </p:cNvSpPr>
          <p:nvPr>
            <p:ph idx="1"/>
          </p:nvPr>
        </p:nvSpPr>
        <p:spPr/>
        <p:txBody>
          <a:bodyPr/>
          <a:lstStyle/>
          <a:p>
            <a:endParaRPr lang="en-US"/>
          </a:p>
        </p:txBody>
      </p:sp>
      <p:sp>
        <p:nvSpPr>
          <p:cNvPr id="4" name="Text Placeholder 3">
            <a:extLst>
              <a:ext uri="{FF2B5EF4-FFF2-40B4-BE49-F238E27FC236}">
                <a16:creationId xmlns:a16="http://schemas.microsoft.com/office/drawing/2014/main" xmlns="" id="{EF10ECCC-5C89-4E1E-AEF5-0E2BFE38292F}"/>
              </a:ext>
            </a:extLst>
          </p:cNvPr>
          <p:cNvSpPr>
            <a:spLocks noGrp="1"/>
          </p:cNvSpPr>
          <p:nvPr>
            <p:ph type="body" sz="half" idx="2"/>
          </p:nvPr>
        </p:nvSpPr>
        <p:spPr>
          <a:xfrm>
            <a:off x="685800" y="1480008"/>
            <a:ext cx="3895627" cy="5071621"/>
          </a:xfrm>
        </p:spPr>
        <p:txBody>
          <a:bodyPr>
            <a:normAutofit fontScale="55000" lnSpcReduction="20000"/>
          </a:bodyPr>
          <a:lstStyle/>
          <a:p>
            <a:pPr marL="285750" indent="-285750">
              <a:buFont typeface="Arial" panose="020B0604020202020204" pitchFamily="34" charset="0"/>
              <a:buChar char="•"/>
            </a:pPr>
            <a:r>
              <a:rPr lang="en-GB" sz="3600" dirty="0"/>
              <a:t>Persian Rule 539 - 332BC: beginning of ‘fractured Phoenicia’</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r>
              <a:rPr lang="en-GB" sz="3600" dirty="0"/>
              <a:t>The rise of Macedon, Tyre occupied 332BC by Alexander</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r>
              <a:rPr lang="en-GB" sz="3600" dirty="0"/>
              <a:t>323 – 197BC control of central Phoenicia switches hands several times between Alexander’s successors and eventually resides with the Seleucids   </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r>
              <a:rPr lang="en-GB" sz="3600" dirty="0"/>
              <a:t>Roman occupation of Phoenicia by Pompey in 65BC – 200AD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xmlns="" id="{B2B14F9A-C624-4BFF-99A7-4E365633DF74}"/>
              </a:ext>
            </a:extLst>
          </p:cNvPr>
          <p:cNvPicPr>
            <a:picLocks noChangeAspect="1"/>
          </p:cNvPicPr>
          <p:nvPr/>
        </p:nvPicPr>
        <p:blipFill>
          <a:blip r:embed="rId3"/>
          <a:stretch>
            <a:fillRect/>
          </a:stretch>
        </p:blipFill>
        <p:spPr>
          <a:xfrm>
            <a:off x="5260107" y="396144"/>
            <a:ext cx="4737824" cy="6202837"/>
          </a:xfrm>
          <a:prstGeom prst="rect">
            <a:avLst/>
          </a:prstGeom>
        </p:spPr>
      </p:pic>
      <p:pic>
        <p:nvPicPr>
          <p:cNvPr id="8" name="Picture 7">
            <a:extLst>
              <a:ext uri="{FF2B5EF4-FFF2-40B4-BE49-F238E27FC236}">
                <a16:creationId xmlns:a16="http://schemas.microsoft.com/office/drawing/2014/main" xmlns="" id="{386A577F-CA48-4231-9ABB-588E5B87FBB3}"/>
              </a:ext>
            </a:extLst>
          </p:cNvPr>
          <p:cNvPicPr>
            <a:picLocks noChangeAspect="1"/>
          </p:cNvPicPr>
          <p:nvPr/>
        </p:nvPicPr>
        <p:blipFill>
          <a:blip r:embed="rId4"/>
          <a:stretch>
            <a:fillRect/>
          </a:stretch>
        </p:blipFill>
        <p:spPr>
          <a:xfrm>
            <a:off x="6100880" y="1657544"/>
            <a:ext cx="4676475" cy="5021365"/>
          </a:xfrm>
          <a:prstGeom prst="rect">
            <a:avLst/>
          </a:prstGeom>
        </p:spPr>
      </p:pic>
      <p:pic>
        <p:nvPicPr>
          <p:cNvPr id="7" name="Picture 6">
            <a:extLst>
              <a:ext uri="{FF2B5EF4-FFF2-40B4-BE49-F238E27FC236}">
                <a16:creationId xmlns:a16="http://schemas.microsoft.com/office/drawing/2014/main" xmlns="" id="{A9F88E36-3E6C-4459-B7ED-508ABF7DA54B}"/>
              </a:ext>
            </a:extLst>
          </p:cNvPr>
          <p:cNvPicPr>
            <a:picLocks noChangeAspect="1"/>
          </p:cNvPicPr>
          <p:nvPr/>
        </p:nvPicPr>
        <p:blipFill>
          <a:blip r:embed="rId5"/>
          <a:stretch>
            <a:fillRect/>
          </a:stretch>
        </p:blipFill>
        <p:spPr>
          <a:xfrm>
            <a:off x="4581427" y="550114"/>
            <a:ext cx="5894896" cy="5894896"/>
          </a:xfrm>
          <a:prstGeom prst="rect">
            <a:avLst/>
          </a:prstGeom>
        </p:spPr>
      </p:pic>
      <p:pic>
        <p:nvPicPr>
          <p:cNvPr id="9" name="Picture 8">
            <a:extLst>
              <a:ext uri="{FF2B5EF4-FFF2-40B4-BE49-F238E27FC236}">
                <a16:creationId xmlns:a16="http://schemas.microsoft.com/office/drawing/2014/main" xmlns="" id="{D6DF81CE-74BE-4712-B8A2-5B0B161A51FF}"/>
              </a:ext>
            </a:extLst>
          </p:cNvPr>
          <p:cNvPicPr>
            <a:picLocks noChangeAspect="1"/>
          </p:cNvPicPr>
          <p:nvPr/>
        </p:nvPicPr>
        <p:blipFill>
          <a:blip r:embed="rId6"/>
          <a:stretch>
            <a:fillRect/>
          </a:stretch>
        </p:blipFill>
        <p:spPr>
          <a:xfrm>
            <a:off x="4931719" y="300249"/>
            <a:ext cx="5194311" cy="6059876"/>
          </a:xfrm>
          <a:prstGeom prst="rect">
            <a:avLst/>
          </a:prstGeom>
        </p:spPr>
      </p:pic>
    </p:spTree>
    <p:extLst>
      <p:ext uri="{BB962C8B-B14F-4D97-AF65-F5344CB8AC3E}">
        <p14:creationId xmlns:p14="http://schemas.microsoft.com/office/powerpoint/2010/main" xmlns="" val="2641967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circle(in)">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circle(in)">
                                      <p:cBhvr>
                                        <p:cTn id="27" dur="20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circle(in)">
                                      <p:cBhvr>
                                        <p:cTn id="32" dur="20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circle(in)">
                                      <p:cBhvr>
                                        <p:cTn id="37" dur="20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circle(in)">
                                      <p:cBhvr>
                                        <p:cTn id="42" dur="20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Effect transition="in" filter="circle(in)">
                                      <p:cBhvr>
                                        <p:cTn id="47" dur="2000"/>
                                        <p:tgtEl>
                                          <p:spTgt spid="4">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circle(in)">
                                      <p:cBhvr>
                                        <p:cTn id="5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727E85-332E-438E-993B-2DF4EC38580C}"/>
              </a:ext>
            </a:extLst>
          </p:cNvPr>
          <p:cNvSpPr>
            <a:spLocks noGrp="1"/>
          </p:cNvSpPr>
          <p:nvPr>
            <p:ph type="title"/>
          </p:nvPr>
        </p:nvSpPr>
        <p:spPr>
          <a:xfrm>
            <a:off x="685801" y="0"/>
            <a:ext cx="8099980" cy="653592"/>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xmlns="" id="{42C88EE2-22D9-4D5F-8548-5FF5FE215822}"/>
              </a:ext>
            </a:extLst>
          </p:cNvPr>
          <p:cNvSpPr>
            <a:spLocks noGrp="1"/>
          </p:cNvSpPr>
          <p:nvPr>
            <p:ph idx="1"/>
          </p:nvPr>
        </p:nvSpPr>
        <p:spPr>
          <a:xfrm>
            <a:off x="0" y="676276"/>
            <a:ext cx="12068175" cy="5922488"/>
          </a:xfrm>
        </p:spPr>
        <p:txBody>
          <a:bodyPr>
            <a:normAutofit fontScale="55000" lnSpcReduction="20000"/>
          </a:bodyPr>
          <a:lstStyle/>
          <a:p>
            <a:r>
              <a:rPr lang="en-GB" dirty="0" smtClean="0">
                <a:latin typeface="Comic Sans MS" panose="030F0702030302020204" pitchFamily="66" charset="0"/>
              </a:rPr>
              <a:t>Ancient World Mapping Centre, </a:t>
            </a:r>
            <a:r>
              <a:rPr lang="en-GB" dirty="0" err="1" smtClean="0">
                <a:latin typeface="Comic Sans MS" panose="030F0702030302020204" pitchFamily="66" charset="0"/>
              </a:rPr>
              <a:t>n.d</a:t>
            </a:r>
            <a:r>
              <a:rPr lang="en-GB" dirty="0" smtClean="0">
                <a:latin typeface="Comic Sans MS" panose="030F0702030302020204" pitchFamily="66" charset="0"/>
              </a:rPr>
              <a:t>. Current Projects [online]. </a:t>
            </a:r>
            <a:r>
              <a:rPr lang="en-GB" dirty="0" smtClean="0">
                <a:latin typeface="Comic Sans MS" panose="030F0702030302020204" pitchFamily="66" charset="0"/>
              </a:rPr>
              <a:t>Available from: http://awmc.unc.edu/wordpress/research</a:t>
            </a:r>
            <a:r>
              <a:rPr lang="en-GB" dirty="0" smtClean="0">
                <a:latin typeface="Comic Sans MS" panose="030F0702030302020204" pitchFamily="66" charset="0"/>
              </a:rPr>
              <a:t>/.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endParaRPr lang="en-GB" dirty="0" smtClean="0">
              <a:latin typeface="Comic Sans MS" panose="030F0702030302020204" pitchFamily="66" charset="0"/>
            </a:endParaRPr>
          </a:p>
          <a:p>
            <a:r>
              <a:rPr lang="en-GB" dirty="0" err="1" smtClean="0">
                <a:latin typeface="Comic Sans MS" panose="030F0702030302020204" pitchFamily="66" charset="0"/>
              </a:rPr>
              <a:t>Aubet</a:t>
            </a:r>
            <a:r>
              <a:rPr lang="en-GB" dirty="0" smtClean="0">
                <a:latin typeface="Comic Sans MS" panose="030F0702030302020204" pitchFamily="66" charset="0"/>
              </a:rPr>
              <a:t>, M. E. 1995. ‘From Trading Post to Town in the Phoenician-Punic World’. In </a:t>
            </a:r>
            <a:r>
              <a:rPr lang="en-GB" dirty="0" err="1" smtClean="0">
                <a:latin typeface="Comic Sans MS" panose="030F0702030302020204" pitchFamily="66" charset="0"/>
              </a:rPr>
              <a:t>Cunliffe</a:t>
            </a:r>
            <a:r>
              <a:rPr lang="en-GB" dirty="0" smtClean="0">
                <a:latin typeface="Comic Sans MS" panose="030F0702030302020204" pitchFamily="66" charset="0"/>
              </a:rPr>
              <a:t>, B and </a:t>
            </a:r>
            <a:r>
              <a:rPr lang="en-GB" dirty="0" err="1" smtClean="0">
                <a:latin typeface="Comic Sans MS" panose="030F0702030302020204" pitchFamily="66" charset="0"/>
              </a:rPr>
              <a:t>Keay</a:t>
            </a:r>
            <a:r>
              <a:rPr lang="en-GB" dirty="0" smtClean="0">
                <a:latin typeface="Comic Sans MS" panose="030F0702030302020204" pitchFamily="66" charset="0"/>
              </a:rPr>
              <a:t>, S. (Eds.) </a:t>
            </a:r>
            <a:r>
              <a:rPr lang="en-GB" i="1" dirty="0" smtClean="0">
                <a:latin typeface="Comic Sans MS" panose="030F0702030302020204" pitchFamily="66" charset="0"/>
              </a:rPr>
              <a:t>Social Complexity and the Development of Towns in Iberia: From the Copper Age to the Second Century AD</a:t>
            </a:r>
            <a:r>
              <a:rPr lang="en-GB" dirty="0" smtClean="0">
                <a:latin typeface="Comic Sans MS" panose="030F0702030302020204" pitchFamily="66" charset="0"/>
              </a:rPr>
              <a:t>. Oxford: Oxford University Press. 47-66</a:t>
            </a:r>
            <a:endParaRPr lang="en-US" dirty="0" smtClean="0"/>
          </a:p>
          <a:p>
            <a:r>
              <a:rPr lang="en-GB" dirty="0" smtClean="0">
                <a:latin typeface="Comic Sans MS" panose="030F0702030302020204" pitchFamily="66" charset="0"/>
              </a:rPr>
              <a:t>Bell, C. 2016. ‘Phoenician Trade: The First 300 Years’ In </a:t>
            </a:r>
            <a:r>
              <a:rPr lang="en-GB" dirty="0" err="1" smtClean="0">
                <a:latin typeface="Comic Sans MS" panose="030F0702030302020204" pitchFamily="66" charset="0"/>
              </a:rPr>
              <a:t>García</a:t>
            </a:r>
            <a:r>
              <a:rPr lang="en-GB" dirty="0" smtClean="0">
                <a:latin typeface="Comic Sans MS" panose="030F0702030302020204" pitchFamily="66" charset="0"/>
              </a:rPr>
              <a:t>, J. C. M. (Ed.) </a:t>
            </a:r>
            <a:r>
              <a:rPr lang="en-GB" i="1" dirty="0" smtClean="0">
                <a:latin typeface="Comic Sans MS" panose="030F0702030302020204" pitchFamily="66" charset="0"/>
              </a:rPr>
              <a:t>Dynamics of Production in the Ancient Near East 1500-50BC</a:t>
            </a:r>
            <a:r>
              <a:rPr lang="en-GB" dirty="0" smtClean="0">
                <a:latin typeface="Comic Sans MS" panose="030F0702030302020204" pitchFamily="66" charset="0"/>
              </a:rPr>
              <a:t>. Oxford: Oxbow Books Ltd. 91-106</a:t>
            </a:r>
          </a:p>
          <a:p>
            <a:r>
              <a:rPr lang="en-US" dirty="0" smtClean="0">
                <a:latin typeface="Comic Sans MS" panose="030F0702030302020204" pitchFamily="66" charset="0"/>
              </a:rPr>
              <a:t>Calvert Sails. </a:t>
            </a:r>
            <a:r>
              <a:rPr lang="en-US" dirty="0" err="1" smtClean="0">
                <a:latin typeface="Comic Sans MS" panose="030F0702030302020204" pitchFamily="66" charset="0"/>
              </a:rPr>
              <a:t>n.d</a:t>
            </a:r>
            <a:r>
              <a:rPr lang="en-US" dirty="0" smtClean="0">
                <a:latin typeface="Comic Sans MS" panose="030F0702030302020204" pitchFamily="66" charset="0"/>
              </a:rPr>
              <a:t>. Load Path Technology [online]. Available from: http://calvertsails.com/load%20path%20description.htm. Accessed 21</a:t>
            </a:r>
            <a:r>
              <a:rPr lang="en-US" baseline="30000" dirty="0" smtClean="0">
                <a:latin typeface="Comic Sans MS" panose="030F0702030302020204" pitchFamily="66" charset="0"/>
              </a:rPr>
              <a:t>st</a:t>
            </a:r>
            <a:r>
              <a:rPr lang="en-US" dirty="0" smtClean="0">
                <a:latin typeface="Comic Sans MS" panose="030F0702030302020204" pitchFamily="66" charset="0"/>
              </a:rPr>
              <a:t> January 2018</a:t>
            </a:r>
          </a:p>
          <a:p>
            <a:r>
              <a:rPr lang="en-GB" dirty="0" smtClean="0">
                <a:latin typeface="Comic Sans MS" panose="030F0702030302020204" pitchFamily="66" charset="0"/>
              </a:rPr>
              <a:t>Friedman, Z. 2015. ‘The Phoenician </a:t>
            </a:r>
            <a:r>
              <a:rPr lang="en-GB" i="1" dirty="0" smtClean="0">
                <a:latin typeface="Comic Sans MS" panose="030F0702030302020204" pitchFamily="66" charset="0"/>
              </a:rPr>
              <a:t>Hippos</a:t>
            </a:r>
            <a:r>
              <a:rPr lang="en-GB" dirty="0" smtClean="0">
                <a:latin typeface="Comic Sans MS" panose="030F0702030302020204" pitchFamily="66" charset="0"/>
              </a:rPr>
              <a:t> Figurehead. Preserved Tradition and Types of Ship. In Pederson, R.K. (</a:t>
            </a:r>
            <a:r>
              <a:rPr lang="en-GB" dirty="0" err="1" smtClean="0">
                <a:latin typeface="Comic Sans MS" panose="030F0702030302020204" pitchFamily="66" charset="0"/>
              </a:rPr>
              <a:t>ed</a:t>
            </a:r>
            <a:r>
              <a:rPr lang="en-GB" dirty="0" smtClean="0">
                <a:latin typeface="Comic Sans MS" panose="030F0702030302020204" pitchFamily="66" charset="0"/>
              </a:rPr>
              <a:t>) </a:t>
            </a:r>
            <a:r>
              <a:rPr lang="en-GB" i="1" dirty="0" smtClean="0">
                <a:latin typeface="Comic Sans MS" panose="030F0702030302020204" pitchFamily="66" charset="0"/>
              </a:rPr>
              <a:t>On Sea and Ocean: New Research in Phoenician Seafaring</a:t>
            </a:r>
            <a:r>
              <a:rPr lang="en-GB" dirty="0" smtClean="0">
                <a:latin typeface="Comic Sans MS" panose="030F0702030302020204" pitchFamily="66" charset="0"/>
              </a:rPr>
              <a:t>. Marburg: </a:t>
            </a:r>
            <a:r>
              <a:rPr lang="en-GB" dirty="0" err="1" smtClean="0">
                <a:latin typeface="Comic Sans MS" panose="030F0702030302020204" pitchFamily="66" charset="0"/>
              </a:rPr>
              <a:t>Eigenverlag</a:t>
            </a:r>
            <a:r>
              <a:rPr lang="en-GB" dirty="0" smtClean="0">
                <a:latin typeface="Comic Sans MS" panose="030F0702030302020204" pitchFamily="66" charset="0"/>
              </a:rPr>
              <a:t> des </a:t>
            </a:r>
            <a:r>
              <a:rPr lang="en-GB" dirty="0" err="1" smtClean="0">
                <a:latin typeface="Comic Sans MS" panose="030F0702030302020204" pitchFamily="66" charset="0"/>
              </a:rPr>
              <a:t>Archäologischen</a:t>
            </a:r>
            <a:r>
              <a:rPr lang="en-GB" dirty="0" smtClean="0">
                <a:latin typeface="Comic Sans MS" panose="030F0702030302020204" pitchFamily="66" charset="0"/>
              </a:rPr>
              <a:t> Seminars </a:t>
            </a:r>
            <a:r>
              <a:rPr lang="en-GB" dirty="0" err="1" smtClean="0">
                <a:latin typeface="Comic Sans MS" panose="030F0702030302020204" pitchFamily="66" charset="0"/>
              </a:rPr>
              <a:t>der</a:t>
            </a:r>
            <a:r>
              <a:rPr lang="en-GB" dirty="0" smtClean="0">
                <a:latin typeface="Comic Sans MS" panose="030F0702030302020204" pitchFamily="66" charset="0"/>
              </a:rPr>
              <a:t> </a:t>
            </a:r>
            <a:r>
              <a:rPr lang="en-GB" dirty="0" err="1" smtClean="0">
                <a:latin typeface="Comic Sans MS" panose="030F0702030302020204" pitchFamily="66" charset="0"/>
              </a:rPr>
              <a:t>Philipps-Universität</a:t>
            </a:r>
            <a:r>
              <a:rPr lang="en-GB" dirty="0" smtClean="0">
                <a:latin typeface="Comic Sans MS" panose="030F0702030302020204" pitchFamily="66" charset="0"/>
              </a:rPr>
              <a:t>. 19-129</a:t>
            </a:r>
          </a:p>
          <a:p>
            <a:r>
              <a:rPr lang="en-US" dirty="0" smtClean="0">
                <a:latin typeface="Comic Sans MS" panose="030F0702030302020204" pitchFamily="66" charset="0"/>
              </a:rPr>
              <a:t>I Stock Photo, 2015, The North Star [online]. Available from: https://www.istockphoto.com/gb/photos/north-star?excludenudity=true&amp;mediatype=photography&amp;phrase=north%20star&amp;sort=mostpopular. Accessed 21</a:t>
            </a:r>
            <a:r>
              <a:rPr lang="en-US" baseline="30000" dirty="0" smtClean="0">
                <a:latin typeface="Comic Sans MS" panose="030F0702030302020204" pitchFamily="66" charset="0"/>
              </a:rPr>
              <a:t>st</a:t>
            </a:r>
            <a:r>
              <a:rPr lang="en-US" dirty="0" smtClean="0">
                <a:latin typeface="Comic Sans MS" panose="030F0702030302020204" pitchFamily="66" charset="0"/>
              </a:rPr>
              <a:t> January 2018</a:t>
            </a:r>
          </a:p>
          <a:p>
            <a:r>
              <a:rPr lang="en-GB" dirty="0" smtClean="0">
                <a:latin typeface="Comic Sans MS" panose="030F0702030302020204" pitchFamily="66" charset="0"/>
              </a:rPr>
              <a:t>Lang Antiques, </a:t>
            </a:r>
            <a:r>
              <a:rPr lang="en-GB" dirty="0" err="1" smtClean="0">
                <a:latin typeface="Comic Sans MS" panose="030F0702030302020204" pitchFamily="66" charset="0"/>
              </a:rPr>
              <a:t>n.d</a:t>
            </a:r>
            <a:r>
              <a:rPr lang="en-GB" dirty="0" smtClean="0">
                <a:latin typeface="Comic Sans MS" panose="030F0702030302020204" pitchFamily="66" charset="0"/>
              </a:rPr>
              <a:t>. Phoenician Jewellery [online]. Available from: http://university.langantiques.com/index.php/Phoenician_Jewelry#The_Fibula.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 </a:t>
            </a:r>
            <a:endParaRPr lang="en-GB" dirty="0" smtClean="0">
              <a:latin typeface="Comic Sans MS" panose="030F0702030302020204" pitchFamily="66" charset="0"/>
            </a:endParaRPr>
          </a:p>
          <a:p>
            <a:r>
              <a:rPr lang="en-GB" dirty="0" err="1" smtClean="0">
                <a:latin typeface="Comic Sans MS" panose="030F0702030302020204" pitchFamily="66" charset="0"/>
              </a:rPr>
              <a:t>Medas</a:t>
            </a:r>
            <a:r>
              <a:rPr lang="en-GB" dirty="0" smtClean="0">
                <a:latin typeface="Comic Sans MS" panose="030F0702030302020204" pitchFamily="66" charset="0"/>
              </a:rPr>
              <a:t>, S. 2004. ‘</a:t>
            </a:r>
            <a:r>
              <a:rPr lang="en-GB" dirty="0" err="1" smtClean="0">
                <a:latin typeface="Comic Sans MS" panose="030F0702030302020204" pitchFamily="66" charset="0"/>
              </a:rPr>
              <a:t>L’Orientamento</a:t>
            </a:r>
            <a:r>
              <a:rPr lang="en-GB" dirty="0" smtClean="0">
                <a:latin typeface="Comic Sans MS" panose="030F0702030302020204" pitchFamily="66" charset="0"/>
              </a:rPr>
              <a:t> </a:t>
            </a:r>
            <a:r>
              <a:rPr lang="en-GB" dirty="0" err="1" smtClean="0">
                <a:latin typeface="Comic Sans MS" panose="030F0702030302020204" pitchFamily="66" charset="0"/>
              </a:rPr>
              <a:t>Astronomico</a:t>
            </a:r>
            <a:r>
              <a:rPr lang="en-GB" dirty="0" smtClean="0">
                <a:latin typeface="Comic Sans MS" panose="030F0702030302020204" pitchFamily="66" charset="0"/>
              </a:rPr>
              <a:t>: </a:t>
            </a:r>
            <a:r>
              <a:rPr lang="en-GB" dirty="0" err="1" smtClean="0">
                <a:latin typeface="Comic Sans MS" panose="030F0702030302020204" pitchFamily="66" charset="0"/>
              </a:rPr>
              <a:t>Aspetti</a:t>
            </a:r>
            <a:r>
              <a:rPr lang="en-GB" dirty="0" smtClean="0">
                <a:latin typeface="Comic Sans MS" panose="030F0702030302020204" pitchFamily="66" charset="0"/>
              </a:rPr>
              <a:t> </a:t>
            </a:r>
            <a:r>
              <a:rPr lang="en-GB" dirty="0" err="1" smtClean="0">
                <a:latin typeface="Comic Sans MS" panose="030F0702030302020204" pitchFamily="66" charset="0"/>
              </a:rPr>
              <a:t>Tecnici</a:t>
            </a:r>
            <a:r>
              <a:rPr lang="en-GB" dirty="0" smtClean="0">
                <a:latin typeface="Comic Sans MS" panose="030F0702030302020204" pitchFamily="66" charset="0"/>
              </a:rPr>
              <a:t> </a:t>
            </a:r>
            <a:r>
              <a:rPr lang="en-GB" dirty="0" err="1" smtClean="0">
                <a:latin typeface="Comic Sans MS" panose="030F0702030302020204" pitchFamily="66" charset="0"/>
              </a:rPr>
              <a:t>della</a:t>
            </a:r>
            <a:r>
              <a:rPr lang="en-GB" dirty="0" smtClean="0">
                <a:latin typeface="Comic Sans MS" panose="030F0702030302020204" pitchFamily="66" charset="0"/>
              </a:rPr>
              <a:t> </a:t>
            </a:r>
            <a:r>
              <a:rPr lang="en-GB" dirty="0" err="1" smtClean="0">
                <a:latin typeface="Comic Sans MS" panose="030F0702030302020204" pitchFamily="66" charset="0"/>
              </a:rPr>
              <a:t>Navigazione</a:t>
            </a:r>
            <a:r>
              <a:rPr lang="en-GB" dirty="0" smtClean="0">
                <a:latin typeface="Comic Sans MS" panose="030F0702030302020204" pitchFamily="66" charset="0"/>
              </a:rPr>
              <a:t> </a:t>
            </a:r>
            <a:r>
              <a:rPr lang="en-GB" dirty="0" err="1" smtClean="0">
                <a:latin typeface="Comic Sans MS" panose="030F0702030302020204" pitchFamily="66" charset="0"/>
              </a:rPr>
              <a:t>Fenicio-Punica</a:t>
            </a:r>
            <a:r>
              <a:rPr lang="en-GB" dirty="0" smtClean="0">
                <a:latin typeface="Comic Sans MS" panose="030F0702030302020204" pitchFamily="66" charset="0"/>
              </a:rPr>
              <a:t> </a:t>
            </a:r>
            <a:r>
              <a:rPr lang="en-GB" dirty="0" err="1" smtClean="0">
                <a:latin typeface="Comic Sans MS" panose="030F0702030302020204" pitchFamily="66" charset="0"/>
              </a:rPr>
              <a:t>tra</a:t>
            </a:r>
            <a:r>
              <a:rPr lang="en-GB" dirty="0" smtClean="0">
                <a:latin typeface="Comic Sans MS" panose="030F0702030302020204" pitchFamily="66" charset="0"/>
              </a:rPr>
              <a:t> </a:t>
            </a:r>
            <a:r>
              <a:rPr lang="en-GB" dirty="0" err="1" smtClean="0">
                <a:latin typeface="Comic Sans MS" panose="030F0702030302020204" pitchFamily="66" charset="0"/>
              </a:rPr>
              <a:t>Retorica</a:t>
            </a:r>
            <a:r>
              <a:rPr lang="en-GB" dirty="0" smtClean="0">
                <a:latin typeface="Comic Sans MS" panose="030F0702030302020204" pitchFamily="66" charset="0"/>
              </a:rPr>
              <a:t> e </a:t>
            </a:r>
            <a:r>
              <a:rPr lang="en-GB" dirty="0" err="1" smtClean="0">
                <a:latin typeface="Comic Sans MS" panose="030F0702030302020204" pitchFamily="66" charset="0"/>
              </a:rPr>
              <a:t>Realtà</a:t>
            </a:r>
            <a:r>
              <a:rPr lang="en-GB" dirty="0" smtClean="0">
                <a:latin typeface="Comic Sans MS" panose="030F0702030302020204" pitchFamily="66" charset="0"/>
              </a:rPr>
              <a:t>’. In </a:t>
            </a:r>
            <a:r>
              <a:rPr lang="en-GB" dirty="0" err="1" smtClean="0">
                <a:latin typeface="Comic Sans MS" panose="030F0702030302020204" pitchFamily="66" charset="0"/>
              </a:rPr>
              <a:t>Peña</a:t>
            </a:r>
            <a:r>
              <a:rPr lang="en-GB" dirty="0" smtClean="0">
                <a:latin typeface="Comic Sans MS" panose="030F0702030302020204" pitchFamily="66" charset="0"/>
              </a:rPr>
              <a:t>, V., Wagner, C.G and </a:t>
            </a:r>
            <a:r>
              <a:rPr lang="en-GB" dirty="0" err="1" smtClean="0">
                <a:latin typeface="Comic Sans MS" panose="030F0702030302020204" pitchFamily="66" charset="0"/>
              </a:rPr>
              <a:t>Mederos</a:t>
            </a:r>
            <a:r>
              <a:rPr lang="en-GB" dirty="0" smtClean="0">
                <a:latin typeface="Comic Sans MS" panose="030F0702030302020204" pitchFamily="66" charset="0"/>
              </a:rPr>
              <a:t>, A. (Eds.) </a:t>
            </a:r>
            <a:r>
              <a:rPr lang="en-GB" i="1" dirty="0" smtClean="0">
                <a:latin typeface="Comic Sans MS" panose="030F0702030302020204" pitchFamily="66" charset="0"/>
              </a:rPr>
              <a:t>La </a:t>
            </a:r>
            <a:r>
              <a:rPr lang="en-GB" i="1" dirty="0" err="1" smtClean="0">
                <a:latin typeface="Comic Sans MS" panose="030F0702030302020204" pitchFamily="66" charset="0"/>
              </a:rPr>
              <a:t>Navegación</a:t>
            </a:r>
            <a:r>
              <a:rPr lang="en-GB" i="1" dirty="0" smtClean="0">
                <a:latin typeface="Comic Sans MS" panose="030F0702030302020204" pitchFamily="66" charset="0"/>
              </a:rPr>
              <a:t> </a:t>
            </a:r>
            <a:r>
              <a:rPr lang="en-GB" i="1" dirty="0" err="1" smtClean="0">
                <a:latin typeface="Comic Sans MS" panose="030F0702030302020204" pitchFamily="66" charset="0"/>
              </a:rPr>
              <a:t>Fenicia</a:t>
            </a:r>
            <a:r>
              <a:rPr lang="en-GB" i="1" dirty="0" smtClean="0">
                <a:latin typeface="Comic Sans MS" panose="030F0702030302020204" pitchFamily="66" charset="0"/>
              </a:rPr>
              <a:t>: </a:t>
            </a:r>
            <a:r>
              <a:rPr lang="en-GB" i="1" dirty="0" err="1" smtClean="0">
                <a:latin typeface="Comic Sans MS" panose="030F0702030302020204" pitchFamily="66" charset="0"/>
              </a:rPr>
              <a:t>Tecnología</a:t>
            </a:r>
            <a:r>
              <a:rPr lang="en-GB" i="1" dirty="0" smtClean="0">
                <a:latin typeface="Comic Sans MS" panose="030F0702030302020204" pitchFamily="66" charset="0"/>
              </a:rPr>
              <a:t> Naval y </a:t>
            </a:r>
            <a:r>
              <a:rPr lang="en-GB" i="1" dirty="0" err="1" smtClean="0">
                <a:latin typeface="Comic Sans MS" panose="030F0702030302020204" pitchFamily="66" charset="0"/>
              </a:rPr>
              <a:t>Derroteros</a:t>
            </a:r>
            <a:r>
              <a:rPr lang="en-GB" i="1" dirty="0" smtClean="0">
                <a:latin typeface="Comic Sans MS" panose="030F0702030302020204" pitchFamily="66" charset="0"/>
              </a:rPr>
              <a:t>.</a:t>
            </a:r>
            <a:r>
              <a:rPr lang="en-GB" dirty="0" smtClean="0">
                <a:latin typeface="Comic Sans MS" panose="030F0702030302020204" pitchFamily="66" charset="0"/>
              </a:rPr>
              <a:t> Madrid: Centro de </a:t>
            </a:r>
            <a:r>
              <a:rPr lang="en-GB" dirty="0" err="1" smtClean="0">
                <a:latin typeface="Comic Sans MS" panose="030F0702030302020204" pitchFamily="66" charset="0"/>
              </a:rPr>
              <a:t>Estudios</a:t>
            </a:r>
            <a:r>
              <a:rPr lang="en-GB" dirty="0" smtClean="0">
                <a:latin typeface="Comic Sans MS" panose="030F0702030302020204" pitchFamily="66" charset="0"/>
              </a:rPr>
              <a:t> </a:t>
            </a:r>
            <a:r>
              <a:rPr lang="en-GB" dirty="0" err="1" smtClean="0">
                <a:latin typeface="Comic Sans MS" panose="030F0702030302020204" pitchFamily="66" charset="0"/>
              </a:rPr>
              <a:t>Fenicios</a:t>
            </a:r>
            <a:r>
              <a:rPr lang="en-GB" dirty="0" smtClean="0">
                <a:latin typeface="Comic Sans MS" panose="030F0702030302020204" pitchFamily="66" charset="0"/>
              </a:rPr>
              <a:t> </a:t>
            </a:r>
            <a:r>
              <a:rPr lang="en-GB" dirty="0" err="1" smtClean="0">
                <a:latin typeface="Comic Sans MS" panose="030F0702030302020204" pitchFamily="66" charset="0"/>
              </a:rPr>
              <a:t>Púnicos</a:t>
            </a:r>
            <a:r>
              <a:rPr lang="en-GB" dirty="0" smtClean="0">
                <a:latin typeface="Comic Sans MS" panose="030F0702030302020204" pitchFamily="66" charset="0"/>
              </a:rPr>
              <a:t>. 43-54</a:t>
            </a:r>
          </a:p>
          <a:p>
            <a:r>
              <a:rPr lang="en-GB" dirty="0" err="1" smtClean="0">
                <a:latin typeface="Comic Sans MS" panose="030F0702030302020204" pitchFamily="66" charset="0"/>
              </a:rPr>
              <a:t>Pinterest</a:t>
            </a:r>
            <a:r>
              <a:rPr lang="en-GB" dirty="0" smtClean="0">
                <a:latin typeface="Comic Sans MS" panose="030F0702030302020204" pitchFamily="66" charset="0"/>
              </a:rPr>
              <a:t>, </a:t>
            </a:r>
            <a:r>
              <a:rPr lang="en-GB" dirty="0" err="1" smtClean="0">
                <a:latin typeface="Comic Sans MS" panose="030F0702030302020204" pitchFamily="66" charset="0"/>
              </a:rPr>
              <a:t>n.d</a:t>
            </a:r>
            <a:r>
              <a:rPr lang="en-GB" dirty="0" smtClean="0">
                <a:latin typeface="Comic Sans MS" panose="030F0702030302020204" pitchFamily="66" charset="0"/>
              </a:rPr>
              <a:t>. Explore Roman Legion, Roman Soldiers and More! [online]. Available from: https://www.pinterest.com/pin/374854368975556549/.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p>
          <a:p>
            <a:r>
              <a:rPr lang="en-GB" dirty="0" smtClean="0">
                <a:latin typeface="Comic Sans MS" panose="030F0702030302020204" pitchFamily="66" charset="0"/>
              </a:rPr>
              <a:t>Royal Military Academy, </a:t>
            </a:r>
            <a:r>
              <a:rPr lang="en-GB" dirty="0" err="1" smtClean="0">
                <a:latin typeface="Comic Sans MS" panose="030F0702030302020204" pitchFamily="66" charset="0"/>
              </a:rPr>
              <a:t>n.d</a:t>
            </a:r>
            <a:r>
              <a:rPr lang="en-GB" dirty="0" smtClean="0">
                <a:latin typeface="Comic Sans MS" panose="030F0702030302020204" pitchFamily="66" charset="0"/>
              </a:rPr>
              <a:t>. Total War Rome II: Seleucids [online]. Available from: https://www.honga.net/totalwar/rome2/faction.php?l=en&amp;v=rome2&amp;f=rom_seleucid.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p>
          <a:p>
            <a:r>
              <a:rPr lang="en-GB" dirty="0" smtClean="0">
                <a:latin typeface="Comic Sans MS" panose="030F0702030302020204" pitchFamily="66" charset="0"/>
              </a:rPr>
              <a:t>Swanson Boat Company, </a:t>
            </a:r>
            <a:r>
              <a:rPr lang="en-GB" dirty="0" err="1" smtClean="0">
                <a:latin typeface="Comic Sans MS" panose="030F0702030302020204" pitchFamily="66" charset="0"/>
              </a:rPr>
              <a:t>n.d</a:t>
            </a:r>
            <a:r>
              <a:rPr lang="en-GB" dirty="0" smtClean="0">
                <a:latin typeface="Comic Sans MS" panose="030F0702030302020204" pitchFamily="66" charset="0"/>
              </a:rPr>
              <a:t>. Oars [online]. Available from: http://www.oarsmanmarinetallow.com/store/c3/OARS.html. Accessed 21st January 2018</a:t>
            </a:r>
          </a:p>
          <a:p>
            <a:r>
              <a:rPr lang="en-GB" dirty="0" smtClean="0">
                <a:latin typeface="Comic Sans MS" panose="030F0702030302020204" pitchFamily="66" charset="0"/>
              </a:rPr>
              <a:t>Sola Rey, 2016. The Phoenicians [online]. Available from: http://solarey.net/the-phoenicians/.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p>
          <a:p>
            <a:r>
              <a:rPr lang="en-GB" dirty="0" smtClean="0">
                <a:latin typeface="Comic Sans MS" panose="030F0702030302020204" pitchFamily="66" charset="0"/>
              </a:rPr>
              <a:t>Wikipedia</a:t>
            </a:r>
            <a:r>
              <a:rPr lang="en-GB" dirty="0" smtClean="0">
                <a:latin typeface="Comic Sans MS" panose="030F0702030302020204" pitchFamily="66" charset="0"/>
              </a:rPr>
              <a:t>, 2009. Cyrus the Great [online]. Available from: https://en.wikipedia.org/wiki/Cyrus_the_Great#/media/File:Standard_of_Cyrus_the_Great_(Achaemenid_Empire).svg.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p>
          <a:p>
            <a:r>
              <a:rPr lang="en-GB" dirty="0" smtClean="0">
                <a:latin typeface="Comic Sans MS" panose="030F0702030302020204" pitchFamily="66" charset="0"/>
              </a:rPr>
              <a:t>Wikipedia, 2011. Ptolemy I </a:t>
            </a:r>
            <a:r>
              <a:rPr lang="en-GB" dirty="0" err="1" smtClean="0">
                <a:latin typeface="Comic Sans MS" panose="030F0702030302020204" pitchFamily="66" charset="0"/>
              </a:rPr>
              <a:t>Soter</a:t>
            </a:r>
            <a:r>
              <a:rPr lang="en-GB" dirty="0" smtClean="0">
                <a:latin typeface="Comic Sans MS" panose="030F0702030302020204" pitchFamily="66" charset="0"/>
              </a:rPr>
              <a:t> [online]. Available from: https://en.wikipedia.org/wiki/Ptolemy_I_Soter#/media/File:British_Museum_Egypt_031.jpg.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p>
          <a:p>
            <a:r>
              <a:rPr lang="en-GB" dirty="0" smtClean="0">
                <a:latin typeface="Comic Sans MS" panose="030F0702030302020204" pitchFamily="66" charset="0"/>
              </a:rPr>
              <a:t>Wikipedia, 2006. Siege of Tyre 332BC [online]. Available from: https://en.wikipedia.org/wiki/Siege_of_Tyre_(332_BC)#/media/File:A_naval_action_during_the_siege_of_Tyre_by_Andre_Castaigne_(1898-1899).jpg.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p>
          <a:p>
            <a:r>
              <a:rPr lang="en-US" dirty="0" smtClean="0">
                <a:latin typeface="Comic Sans MS" panose="030F0702030302020204" pitchFamily="66" charset="0"/>
              </a:rPr>
              <a:t>Wikipedia, 2007, The Phoenician Alphabet [online], Available from: https</a:t>
            </a:r>
            <a:r>
              <a:rPr lang="en-US" dirty="0">
                <a:latin typeface="Comic Sans MS" panose="030F0702030302020204" pitchFamily="66" charset="0"/>
              </a:rPr>
              <a:t>://en.wikipedia.org/wiki/Phoenician_alphabet#/</a:t>
            </a:r>
            <a:r>
              <a:rPr lang="en-US" dirty="0" smtClean="0">
                <a:latin typeface="Comic Sans MS" panose="030F0702030302020204" pitchFamily="66" charset="0"/>
              </a:rPr>
              <a:t>media/File:Phoenician_alphabet.svg Accessed 21</a:t>
            </a:r>
            <a:r>
              <a:rPr lang="en-US" baseline="30000" dirty="0" smtClean="0">
                <a:latin typeface="Comic Sans MS" panose="030F0702030302020204" pitchFamily="66" charset="0"/>
              </a:rPr>
              <a:t>st</a:t>
            </a:r>
            <a:r>
              <a:rPr lang="en-US" dirty="0" smtClean="0">
                <a:latin typeface="Comic Sans MS" panose="030F0702030302020204" pitchFamily="66" charset="0"/>
              </a:rPr>
              <a:t> January 2018</a:t>
            </a:r>
            <a:endParaRPr lang="en-US" dirty="0">
              <a:latin typeface="Comic Sans MS" panose="030F0702030302020204" pitchFamily="66" charset="0"/>
            </a:endParaRPr>
          </a:p>
          <a:p>
            <a:r>
              <a:rPr lang="en-GB" dirty="0" smtClean="0">
                <a:latin typeface="Comic Sans MS" panose="030F0702030302020204" pitchFamily="66" charset="0"/>
              </a:rPr>
              <a:t>Wikipedia, 2007, </a:t>
            </a:r>
            <a:r>
              <a:rPr lang="en-GB" dirty="0" err="1" smtClean="0">
                <a:latin typeface="Comic Sans MS" panose="030F0702030302020204" pitchFamily="66" charset="0"/>
              </a:rPr>
              <a:t>Tyrian</a:t>
            </a:r>
            <a:r>
              <a:rPr lang="en-GB" dirty="0" smtClean="0">
                <a:latin typeface="Comic Sans MS" panose="030F0702030302020204" pitchFamily="66" charset="0"/>
              </a:rPr>
              <a:t> </a:t>
            </a:r>
            <a:r>
              <a:rPr lang="en-GB" dirty="0" smtClean="0">
                <a:latin typeface="Comic Sans MS" panose="030F0702030302020204" pitchFamily="66" charset="0"/>
              </a:rPr>
              <a:t>Purple [online]. Available from: </a:t>
            </a:r>
            <a:r>
              <a:rPr lang="en-GB" dirty="0" smtClean="0">
                <a:latin typeface="Comic Sans MS" panose="030F0702030302020204" pitchFamily="66" charset="0"/>
              </a:rPr>
              <a:t>https</a:t>
            </a:r>
            <a:r>
              <a:rPr lang="en-GB" dirty="0">
                <a:latin typeface="Comic Sans MS" panose="030F0702030302020204" pitchFamily="66" charset="0"/>
              </a:rPr>
              <a:t>://en.wikipedia.org/wiki/Tyrian_purple#/</a:t>
            </a:r>
            <a:r>
              <a:rPr lang="en-GB" dirty="0" smtClean="0">
                <a:latin typeface="Comic Sans MS" panose="030F0702030302020204" pitchFamily="66" charset="0"/>
              </a:rPr>
              <a:t>media/File:Haustellum_brandaris_000.jpg.  Accessed 21</a:t>
            </a:r>
            <a:r>
              <a:rPr lang="en-GB" baseline="30000" dirty="0" smtClean="0">
                <a:latin typeface="Comic Sans MS" panose="030F0702030302020204" pitchFamily="66" charset="0"/>
              </a:rPr>
              <a:t>st</a:t>
            </a:r>
            <a:r>
              <a:rPr lang="en-GB" dirty="0" smtClean="0">
                <a:latin typeface="Comic Sans MS" panose="030F0702030302020204" pitchFamily="66" charset="0"/>
              </a:rPr>
              <a:t> January 2018</a:t>
            </a:r>
            <a:endParaRPr lang="en-GB" dirty="0">
              <a:latin typeface="Comic Sans MS" panose="030F0702030302020204" pitchFamily="66" charset="0"/>
            </a:endParaRPr>
          </a:p>
          <a:p>
            <a:r>
              <a:rPr lang="en-GB" dirty="0" err="1" smtClean="0">
                <a:latin typeface="Comic Sans MS" panose="030F0702030302020204" pitchFamily="66" charset="0"/>
              </a:rPr>
              <a:t>Woudhuizen</a:t>
            </a:r>
            <a:r>
              <a:rPr lang="en-GB" dirty="0">
                <a:latin typeface="Comic Sans MS" panose="030F0702030302020204" pitchFamily="66" charset="0"/>
              </a:rPr>
              <a:t>, F.C.  2006. ‘The Transmission of the Phoenician Alphabet in the Mediterranean Region.’ </a:t>
            </a:r>
            <a:r>
              <a:rPr lang="en-GB" i="1" dirty="0" err="1">
                <a:latin typeface="Comic Sans MS" panose="030F0702030302020204" pitchFamily="66" charset="0"/>
              </a:rPr>
              <a:t>RStFen</a:t>
            </a:r>
            <a:r>
              <a:rPr lang="en-GB" i="1" dirty="0">
                <a:latin typeface="Comic Sans MS" panose="030F0702030302020204" pitchFamily="66" charset="0"/>
              </a:rPr>
              <a:t> </a:t>
            </a:r>
            <a:r>
              <a:rPr lang="en-GB" dirty="0">
                <a:latin typeface="Comic Sans MS" panose="030F0702030302020204" pitchFamily="66" charset="0"/>
              </a:rPr>
              <a:t>XXXV.2 </a:t>
            </a:r>
            <a:r>
              <a:rPr lang="en-GB" dirty="0" smtClean="0">
                <a:latin typeface="Comic Sans MS" panose="030F0702030302020204" pitchFamily="66" charset="0"/>
              </a:rPr>
              <a:t>91-102</a:t>
            </a:r>
            <a:endParaRPr lang="en-GB" dirty="0">
              <a:latin typeface="Comic Sans MS" panose="030F0702030302020204" pitchFamily="66" charset="0"/>
            </a:endParaRPr>
          </a:p>
        </p:txBody>
      </p:sp>
    </p:spTree>
    <p:extLst>
      <p:ext uri="{BB962C8B-B14F-4D97-AF65-F5344CB8AC3E}">
        <p14:creationId xmlns:p14="http://schemas.microsoft.com/office/powerpoint/2010/main" xmlns="" val="125994481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xmlns=""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TM03457452[[fn=Celestial]]</Template>
  <TotalTime>789</TotalTime>
  <Words>740</Words>
  <Application>Microsoft Office PowerPoint</Application>
  <PresentationFormat>Custom</PresentationFormat>
  <Paragraphs>75</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The Phoenicians and the sea</vt:lpstr>
      <vt:lpstr>The aims and objectives of my dissertation</vt:lpstr>
      <vt:lpstr>Their Methods</vt:lpstr>
      <vt:lpstr>The Ships </vt:lpstr>
      <vt:lpstr>The industry  </vt:lpstr>
      <vt:lpstr>The colonies </vt:lpstr>
      <vt:lpstr>The TAKEOVER(s)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dc:creator>
  <cp:lastModifiedBy>User</cp:lastModifiedBy>
  <cp:revision>45</cp:revision>
  <dcterms:created xsi:type="dcterms:W3CDTF">2018-01-21T01:43:05Z</dcterms:created>
  <dcterms:modified xsi:type="dcterms:W3CDTF">2018-01-28T23:41:48Z</dcterms:modified>
</cp:coreProperties>
</file>