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5"/>
  </p:notesMasterIdLst>
  <p:sldIdLst>
    <p:sldId id="256" r:id="rId2"/>
    <p:sldId id="262" r:id="rId3"/>
    <p:sldId id="263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94660"/>
  </p:normalViewPr>
  <p:slideViewPr>
    <p:cSldViewPr snapToGrid="0">
      <p:cViewPr varScale="1">
        <p:scale>
          <a:sx n="78" d="100"/>
          <a:sy n="78" d="100"/>
        </p:scale>
        <p:origin x="71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9CE488-847F-488B-86F2-5AC343811062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05F778-B4B3-4550-A7B5-44795247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641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5F778-B4B3-4550-A7B5-4479524723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080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sX0" fmla="*/ 0 w 4243589"/>
              <a:gd name="csY0" fmla="*/ 0 h 27432"/>
              <a:gd name="csX1" fmla="*/ 563791 w 4243589"/>
              <a:gd name="csY1" fmla="*/ 0 h 27432"/>
              <a:gd name="csX2" fmla="*/ 1042710 w 4243589"/>
              <a:gd name="csY2" fmla="*/ 0 h 27432"/>
              <a:gd name="csX3" fmla="*/ 1564066 w 4243589"/>
              <a:gd name="csY3" fmla="*/ 0 h 27432"/>
              <a:gd name="csX4" fmla="*/ 2212729 w 4243589"/>
              <a:gd name="csY4" fmla="*/ 0 h 27432"/>
              <a:gd name="csX5" fmla="*/ 2776520 w 4243589"/>
              <a:gd name="csY5" fmla="*/ 0 h 27432"/>
              <a:gd name="csX6" fmla="*/ 3297875 w 4243589"/>
              <a:gd name="csY6" fmla="*/ 0 h 27432"/>
              <a:gd name="csX7" fmla="*/ 4243589 w 4243589"/>
              <a:gd name="csY7" fmla="*/ 0 h 27432"/>
              <a:gd name="csX8" fmla="*/ 4243589 w 4243589"/>
              <a:gd name="csY8" fmla="*/ 27432 h 27432"/>
              <a:gd name="csX9" fmla="*/ 3637362 w 4243589"/>
              <a:gd name="csY9" fmla="*/ 27432 h 27432"/>
              <a:gd name="csX10" fmla="*/ 3116007 w 4243589"/>
              <a:gd name="csY10" fmla="*/ 27432 h 27432"/>
              <a:gd name="csX11" fmla="*/ 2424908 w 4243589"/>
              <a:gd name="csY11" fmla="*/ 27432 h 27432"/>
              <a:gd name="csX12" fmla="*/ 1861117 w 4243589"/>
              <a:gd name="csY12" fmla="*/ 27432 h 27432"/>
              <a:gd name="csX13" fmla="*/ 1382198 w 4243589"/>
              <a:gd name="csY13" fmla="*/ 27432 h 27432"/>
              <a:gd name="csX14" fmla="*/ 733535 w 4243589"/>
              <a:gd name="csY14" fmla="*/ 27432 h 27432"/>
              <a:gd name="csX15" fmla="*/ 0 w 4243589"/>
              <a:gd name="csY15" fmla="*/ 27432 h 27432"/>
              <a:gd name="csX16" fmla="*/ 0 w 4243589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456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sX0" fmla="*/ 0 w 10515600"/>
              <a:gd name="csY0" fmla="*/ 0 h 27432"/>
              <a:gd name="csX1" fmla="*/ 446913 w 10515600"/>
              <a:gd name="csY1" fmla="*/ 0 h 27432"/>
              <a:gd name="csX2" fmla="*/ 1104138 w 10515600"/>
              <a:gd name="csY2" fmla="*/ 0 h 27432"/>
              <a:gd name="csX3" fmla="*/ 1866519 w 10515600"/>
              <a:gd name="csY3" fmla="*/ 0 h 27432"/>
              <a:gd name="csX4" fmla="*/ 2208276 w 10515600"/>
              <a:gd name="csY4" fmla="*/ 0 h 27432"/>
              <a:gd name="csX5" fmla="*/ 2550033 w 10515600"/>
              <a:gd name="csY5" fmla="*/ 0 h 27432"/>
              <a:gd name="csX6" fmla="*/ 3417570 w 10515600"/>
              <a:gd name="csY6" fmla="*/ 0 h 27432"/>
              <a:gd name="csX7" fmla="*/ 4074795 w 10515600"/>
              <a:gd name="csY7" fmla="*/ 0 h 27432"/>
              <a:gd name="csX8" fmla="*/ 4416552 w 10515600"/>
              <a:gd name="csY8" fmla="*/ 0 h 27432"/>
              <a:gd name="csX9" fmla="*/ 5073777 w 10515600"/>
              <a:gd name="csY9" fmla="*/ 0 h 27432"/>
              <a:gd name="csX10" fmla="*/ 5941314 w 10515600"/>
              <a:gd name="csY10" fmla="*/ 0 h 27432"/>
              <a:gd name="csX11" fmla="*/ 6493383 w 10515600"/>
              <a:gd name="csY11" fmla="*/ 0 h 27432"/>
              <a:gd name="csX12" fmla="*/ 7045452 w 10515600"/>
              <a:gd name="csY12" fmla="*/ 0 h 27432"/>
              <a:gd name="csX13" fmla="*/ 7702677 w 10515600"/>
              <a:gd name="csY13" fmla="*/ 0 h 27432"/>
              <a:gd name="csX14" fmla="*/ 8465058 w 10515600"/>
              <a:gd name="csY14" fmla="*/ 0 h 27432"/>
              <a:gd name="csX15" fmla="*/ 9227439 w 10515600"/>
              <a:gd name="csY15" fmla="*/ 0 h 27432"/>
              <a:gd name="csX16" fmla="*/ 10515600 w 10515600"/>
              <a:gd name="csY16" fmla="*/ 0 h 27432"/>
              <a:gd name="csX17" fmla="*/ 10515600 w 10515600"/>
              <a:gd name="csY17" fmla="*/ 27432 h 27432"/>
              <a:gd name="csX18" fmla="*/ 10068687 w 10515600"/>
              <a:gd name="csY18" fmla="*/ 27432 h 27432"/>
              <a:gd name="csX19" fmla="*/ 9201150 w 10515600"/>
              <a:gd name="csY19" fmla="*/ 27432 h 27432"/>
              <a:gd name="csX20" fmla="*/ 8543925 w 10515600"/>
              <a:gd name="csY20" fmla="*/ 27432 h 27432"/>
              <a:gd name="csX21" fmla="*/ 8202168 w 10515600"/>
              <a:gd name="csY21" fmla="*/ 27432 h 27432"/>
              <a:gd name="csX22" fmla="*/ 7544943 w 10515600"/>
              <a:gd name="csY22" fmla="*/ 27432 h 27432"/>
              <a:gd name="csX23" fmla="*/ 6992874 w 10515600"/>
              <a:gd name="csY23" fmla="*/ 27432 h 27432"/>
              <a:gd name="csX24" fmla="*/ 6440805 w 10515600"/>
              <a:gd name="csY24" fmla="*/ 27432 h 27432"/>
              <a:gd name="csX25" fmla="*/ 5888736 w 10515600"/>
              <a:gd name="csY25" fmla="*/ 27432 h 27432"/>
              <a:gd name="csX26" fmla="*/ 5336667 w 10515600"/>
              <a:gd name="csY26" fmla="*/ 27432 h 27432"/>
              <a:gd name="csX27" fmla="*/ 4574286 w 10515600"/>
              <a:gd name="csY27" fmla="*/ 27432 h 27432"/>
              <a:gd name="csX28" fmla="*/ 3917061 w 10515600"/>
              <a:gd name="csY28" fmla="*/ 27432 h 27432"/>
              <a:gd name="csX29" fmla="*/ 3575304 w 10515600"/>
              <a:gd name="csY29" fmla="*/ 27432 h 27432"/>
              <a:gd name="csX30" fmla="*/ 3023235 w 10515600"/>
              <a:gd name="csY30" fmla="*/ 27432 h 27432"/>
              <a:gd name="csX31" fmla="*/ 2260854 w 10515600"/>
              <a:gd name="csY31" fmla="*/ 27432 h 27432"/>
              <a:gd name="csX32" fmla="*/ 1813941 w 10515600"/>
              <a:gd name="csY32" fmla="*/ 27432 h 27432"/>
              <a:gd name="csX33" fmla="*/ 946404 w 10515600"/>
              <a:gd name="csY33" fmla="*/ 27432 h 27432"/>
              <a:gd name="csX34" fmla="*/ 0 w 10515600"/>
              <a:gd name="csY34" fmla="*/ 27432 h 27432"/>
              <a:gd name="csX35" fmla="*/ 0 w 10515600"/>
              <a:gd name="csY35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33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sX0" fmla="*/ 0 w 4243589"/>
              <a:gd name="csY0" fmla="*/ 0 h 27432"/>
              <a:gd name="csX1" fmla="*/ 563791 w 4243589"/>
              <a:gd name="csY1" fmla="*/ 0 h 27432"/>
              <a:gd name="csX2" fmla="*/ 1042710 w 4243589"/>
              <a:gd name="csY2" fmla="*/ 0 h 27432"/>
              <a:gd name="csX3" fmla="*/ 1564066 w 4243589"/>
              <a:gd name="csY3" fmla="*/ 0 h 27432"/>
              <a:gd name="csX4" fmla="*/ 2212729 w 4243589"/>
              <a:gd name="csY4" fmla="*/ 0 h 27432"/>
              <a:gd name="csX5" fmla="*/ 2776520 w 4243589"/>
              <a:gd name="csY5" fmla="*/ 0 h 27432"/>
              <a:gd name="csX6" fmla="*/ 3297875 w 4243589"/>
              <a:gd name="csY6" fmla="*/ 0 h 27432"/>
              <a:gd name="csX7" fmla="*/ 4243589 w 4243589"/>
              <a:gd name="csY7" fmla="*/ 0 h 27432"/>
              <a:gd name="csX8" fmla="*/ 4243589 w 4243589"/>
              <a:gd name="csY8" fmla="*/ 27432 h 27432"/>
              <a:gd name="csX9" fmla="*/ 3637362 w 4243589"/>
              <a:gd name="csY9" fmla="*/ 27432 h 27432"/>
              <a:gd name="csX10" fmla="*/ 3116007 w 4243589"/>
              <a:gd name="csY10" fmla="*/ 27432 h 27432"/>
              <a:gd name="csX11" fmla="*/ 2424908 w 4243589"/>
              <a:gd name="csY11" fmla="*/ 27432 h 27432"/>
              <a:gd name="csX12" fmla="*/ 1861117 w 4243589"/>
              <a:gd name="csY12" fmla="*/ 27432 h 27432"/>
              <a:gd name="csX13" fmla="*/ 1382198 w 4243589"/>
              <a:gd name="csY13" fmla="*/ 27432 h 27432"/>
              <a:gd name="csX14" fmla="*/ 733535 w 4243589"/>
              <a:gd name="csY14" fmla="*/ 27432 h 27432"/>
              <a:gd name="csX15" fmla="*/ 0 w 4243589"/>
              <a:gd name="csY15" fmla="*/ 27432 h 27432"/>
              <a:gd name="csX16" fmla="*/ 0 w 4243589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608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sX0" fmla="*/ 0 w 10515600"/>
              <a:gd name="csY0" fmla="*/ 0 h 27432"/>
              <a:gd name="csX1" fmla="*/ 446913 w 10515600"/>
              <a:gd name="csY1" fmla="*/ 0 h 27432"/>
              <a:gd name="csX2" fmla="*/ 1104138 w 10515600"/>
              <a:gd name="csY2" fmla="*/ 0 h 27432"/>
              <a:gd name="csX3" fmla="*/ 1866519 w 10515600"/>
              <a:gd name="csY3" fmla="*/ 0 h 27432"/>
              <a:gd name="csX4" fmla="*/ 2208276 w 10515600"/>
              <a:gd name="csY4" fmla="*/ 0 h 27432"/>
              <a:gd name="csX5" fmla="*/ 2550033 w 10515600"/>
              <a:gd name="csY5" fmla="*/ 0 h 27432"/>
              <a:gd name="csX6" fmla="*/ 3417570 w 10515600"/>
              <a:gd name="csY6" fmla="*/ 0 h 27432"/>
              <a:gd name="csX7" fmla="*/ 4074795 w 10515600"/>
              <a:gd name="csY7" fmla="*/ 0 h 27432"/>
              <a:gd name="csX8" fmla="*/ 4416552 w 10515600"/>
              <a:gd name="csY8" fmla="*/ 0 h 27432"/>
              <a:gd name="csX9" fmla="*/ 5073777 w 10515600"/>
              <a:gd name="csY9" fmla="*/ 0 h 27432"/>
              <a:gd name="csX10" fmla="*/ 5941314 w 10515600"/>
              <a:gd name="csY10" fmla="*/ 0 h 27432"/>
              <a:gd name="csX11" fmla="*/ 6493383 w 10515600"/>
              <a:gd name="csY11" fmla="*/ 0 h 27432"/>
              <a:gd name="csX12" fmla="*/ 7045452 w 10515600"/>
              <a:gd name="csY12" fmla="*/ 0 h 27432"/>
              <a:gd name="csX13" fmla="*/ 7702677 w 10515600"/>
              <a:gd name="csY13" fmla="*/ 0 h 27432"/>
              <a:gd name="csX14" fmla="*/ 8465058 w 10515600"/>
              <a:gd name="csY14" fmla="*/ 0 h 27432"/>
              <a:gd name="csX15" fmla="*/ 9227439 w 10515600"/>
              <a:gd name="csY15" fmla="*/ 0 h 27432"/>
              <a:gd name="csX16" fmla="*/ 10515600 w 10515600"/>
              <a:gd name="csY16" fmla="*/ 0 h 27432"/>
              <a:gd name="csX17" fmla="*/ 10515600 w 10515600"/>
              <a:gd name="csY17" fmla="*/ 27432 h 27432"/>
              <a:gd name="csX18" fmla="*/ 10068687 w 10515600"/>
              <a:gd name="csY18" fmla="*/ 27432 h 27432"/>
              <a:gd name="csX19" fmla="*/ 9201150 w 10515600"/>
              <a:gd name="csY19" fmla="*/ 27432 h 27432"/>
              <a:gd name="csX20" fmla="*/ 8543925 w 10515600"/>
              <a:gd name="csY20" fmla="*/ 27432 h 27432"/>
              <a:gd name="csX21" fmla="*/ 8202168 w 10515600"/>
              <a:gd name="csY21" fmla="*/ 27432 h 27432"/>
              <a:gd name="csX22" fmla="*/ 7544943 w 10515600"/>
              <a:gd name="csY22" fmla="*/ 27432 h 27432"/>
              <a:gd name="csX23" fmla="*/ 6992874 w 10515600"/>
              <a:gd name="csY23" fmla="*/ 27432 h 27432"/>
              <a:gd name="csX24" fmla="*/ 6440805 w 10515600"/>
              <a:gd name="csY24" fmla="*/ 27432 h 27432"/>
              <a:gd name="csX25" fmla="*/ 5888736 w 10515600"/>
              <a:gd name="csY25" fmla="*/ 27432 h 27432"/>
              <a:gd name="csX26" fmla="*/ 5336667 w 10515600"/>
              <a:gd name="csY26" fmla="*/ 27432 h 27432"/>
              <a:gd name="csX27" fmla="*/ 4574286 w 10515600"/>
              <a:gd name="csY27" fmla="*/ 27432 h 27432"/>
              <a:gd name="csX28" fmla="*/ 3917061 w 10515600"/>
              <a:gd name="csY28" fmla="*/ 27432 h 27432"/>
              <a:gd name="csX29" fmla="*/ 3575304 w 10515600"/>
              <a:gd name="csY29" fmla="*/ 27432 h 27432"/>
              <a:gd name="csX30" fmla="*/ 3023235 w 10515600"/>
              <a:gd name="csY30" fmla="*/ 27432 h 27432"/>
              <a:gd name="csX31" fmla="*/ 2260854 w 10515600"/>
              <a:gd name="csY31" fmla="*/ 27432 h 27432"/>
              <a:gd name="csX32" fmla="*/ 1813941 w 10515600"/>
              <a:gd name="csY32" fmla="*/ 27432 h 27432"/>
              <a:gd name="csX33" fmla="*/ 946404 w 10515600"/>
              <a:gd name="csY33" fmla="*/ 27432 h 27432"/>
              <a:gd name="csX34" fmla="*/ 0 w 10515600"/>
              <a:gd name="csY34" fmla="*/ 27432 h 27432"/>
              <a:gd name="csX35" fmla="*/ 0 w 10515600"/>
              <a:gd name="csY35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59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sX0" fmla="*/ 0 w 10515600"/>
              <a:gd name="csY0" fmla="*/ 0 h 27432"/>
              <a:gd name="csX1" fmla="*/ 446913 w 10515600"/>
              <a:gd name="csY1" fmla="*/ 0 h 27432"/>
              <a:gd name="csX2" fmla="*/ 1104138 w 10515600"/>
              <a:gd name="csY2" fmla="*/ 0 h 27432"/>
              <a:gd name="csX3" fmla="*/ 1866519 w 10515600"/>
              <a:gd name="csY3" fmla="*/ 0 h 27432"/>
              <a:gd name="csX4" fmla="*/ 2208276 w 10515600"/>
              <a:gd name="csY4" fmla="*/ 0 h 27432"/>
              <a:gd name="csX5" fmla="*/ 2550033 w 10515600"/>
              <a:gd name="csY5" fmla="*/ 0 h 27432"/>
              <a:gd name="csX6" fmla="*/ 3417570 w 10515600"/>
              <a:gd name="csY6" fmla="*/ 0 h 27432"/>
              <a:gd name="csX7" fmla="*/ 4074795 w 10515600"/>
              <a:gd name="csY7" fmla="*/ 0 h 27432"/>
              <a:gd name="csX8" fmla="*/ 4416552 w 10515600"/>
              <a:gd name="csY8" fmla="*/ 0 h 27432"/>
              <a:gd name="csX9" fmla="*/ 5073777 w 10515600"/>
              <a:gd name="csY9" fmla="*/ 0 h 27432"/>
              <a:gd name="csX10" fmla="*/ 5941314 w 10515600"/>
              <a:gd name="csY10" fmla="*/ 0 h 27432"/>
              <a:gd name="csX11" fmla="*/ 6493383 w 10515600"/>
              <a:gd name="csY11" fmla="*/ 0 h 27432"/>
              <a:gd name="csX12" fmla="*/ 7045452 w 10515600"/>
              <a:gd name="csY12" fmla="*/ 0 h 27432"/>
              <a:gd name="csX13" fmla="*/ 7702677 w 10515600"/>
              <a:gd name="csY13" fmla="*/ 0 h 27432"/>
              <a:gd name="csX14" fmla="*/ 8465058 w 10515600"/>
              <a:gd name="csY14" fmla="*/ 0 h 27432"/>
              <a:gd name="csX15" fmla="*/ 9227439 w 10515600"/>
              <a:gd name="csY15" fmla="*/ 0 h 27432"/>
              <a:gd name="csX16" fmla="*/ 10515600 w 10515600"/>
              <a:gd name="csY16" fmla="*/ 0 h 27432"/>
              <a:gd name="csX17" fmla="*/ 10515600 w 10515600"/>
              <a:gd name="csY17" fmla="*/ 27432 h 27432"/>
              <a:gd name="csX18" fmla="*/ 10068687 w 10515600"/>
              <a:gd name="csY18" fmla="*/ 27432 h 27432"/>
              <a:gd name="csX19" fmla="*/ 9201150 w 10515600"/>
              <a:gd name="csY19" fmla="*/ 27432 h 27432"/>
              <a:gd name="csX20" fmla="*/ 8543925 w 10515600"/>
              <a:gd name="csY20" fmla="*/ 27432 h 27432"/>
              <a:gd name="csX21" fmla="*/ 8202168 w 10515600"/>
              <a:gd name="csY21" fmla="*/ 27432 h 27432"/>
              <a:gd name="csX22" fmla="*/ 7544943 w 10515600"/>
              <a:gd name="csY22" fmla="*/ 27432 h 27432"/>
              <a:gd name="csX23" fmla="*/ 6992874 w 10515600"/>
              <a:gd name="csY23" fmla="*/ 27432 h 27432"/>
              <a:gd name="csX24" fmla="*/ 6440805 w 10515600"/>
              <a:gd name="csY24" fmla="*/ 27432 h 27432"/>
              <a:gd name="csX25" fmla="*/ 5888736 w 10515600"/>
              <a:gd name="csY25" fmla="*/ 27432 h 27432"/>
              <a:gd name="csX26" fmla="*/ 5336667 w 10515600"/>
              <a:gd name="csY26" fmla="*/ 27432 h 27432"/>
              <a:gd name="csX27" fmla="*/ 4574286 w 10515600"/>
              <a:gd name="csY27" fmla="*/ 27432 h 27432"/>
              <a:gd name="csX28" fmla="*/ 3917061 w 10515600"/>
              <a:gd name="csY28" fmla="*/ 27432 h 27432"/>
              <a:gd name="csX29" fmla="*/ 3575304 w 10515600"/>
              <a:gd name="csY29" fmla="*/ 27432 h 27432"/>
              <a:gd name="csX30" fmla="*/ 3023235 w 10515600"/>
              <a:gd name="csY30" fmla="*/ 27432 h 27432"/>
              <a:gd name="csX31" fmla="*/ 2260854 w 10515600"/>
              <a:gd name="csY31" fmla="*/ 27432 h 27432"/>
              <a:gd name="csX32" fmla="*/ 1813941 w 10515600"/>
              <a:gd name="csY32" fmla="*/ 27432 h 27432"/>
              <a:gd name="csX33" fmla="*/ 946404 w 10515600"/>
              <a:gd name="csY33" fmla="*/ 27432 h 27432"/>
              <a:gd name="csX34" fmla="*/ 0 w 10515600"/>
              <a:gd name="csY34" fmla="*/ 27432 h 27432"/>
              <a:gd name="csX35" fmla="*/ 0 w 10515600"/>
              <a:gd name="csY35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18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sX0" fmla="*/ 0 w 4243589"/>
              <a:gd name="csY0" fmla="*/ 0 h 27432"/>
              <a:gd name="csX1" fmla="*/ 563791 w 4243589"/>
              <a:gd name="csY1" fmla="*/ 0 h 27432"/>
              <a:gd name="csX2" fmla="*/ 1042710 w 4243589"/>
              <a:gd name="csY2" fmla="*/ 0 h 27432"/>
              <a:gd name="csX3" fmla="*/ 1564066 w 4243589"/>
              <a:gd name="csY3" fmla="*/ 0 h 27432"/>
              <a:gd name="csX4" fmla="*/ 2212729 w 4243589"/>
              <a:gd name="csY4" fmla="*/ 0 h 27432"/>
              <a:gd name="csX5" fmla="*/ 2776520 w 4243589"/>
              <a:gd name="csY5" fmla="*/ 0 h 27432"/>
              <a:gd name="csX6" fmla="*/ 3297875 w 4243589"/>
              <a:gd name="csY6" fmla="*/ 0 h 27432"/>
              <a:gd name="csX7" fmla="*/ 4243589 w 4243589"/>
              <a:gd name="csY7" fmla="*/ 0 h 27432"/>
              <a:gd name="csX8" fmla="*/ 4243589 w 4243589"/>
              <a:gd name="csY8" fmla="*/ 27432 h 27432"/>
              <a:gd name="csX9" fmla="*/ 3637362 w 4243589"/>
              <a:gd name="csY9" fmla="*/ 27432 h 27432"/>
              <a:gd name="csX10" fmla="*/ 3116007 w 4243589"/>
              <a:gd name="csY10" fmla="*/ 27432 h 27432"/>
              <a:gd name="csX11" fmla="*/ 2424908 w 4243589"/>
              <a:gd name="csY11" fmla="*/ 27432 h 27432"/>
              <a:gd name="csX12" fmla="*/ 1861117 w 4243589"/>
              <a:gd name="csY12" fmla="*/ 27432 h 27432"/>
              <a:gd name="csX13" fmla="*/ 1382198 w 4243589"/>
              <a:gd name="csY13" fmla="*/ 27432 h 27432"/>
              <a:gd name="csX14" fmla="*/ 733535 w 4243589"/>
              <a:gd name="csY14" fmla="*/ 27432 h 27432"/>
              <a:gd name="csX15" fmla="*/ 0 w 4243589"/>
              <a:gd name="csY15" fmla="*/ 27432 h 27432"/>
              <a:gd name="csX16" fmla="*/ 0 w 4243589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231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880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sX0" fmla="*/ 0 w 4480560"/>
              <a:gd name="csY0" fmla="*/ 0 h 27432"/>
              <a:gd name="csX1" fmla="*/ 595274 w 4480560"/>
              <a:gd name="csY1" fmla="*/ 0 h 27432"/>
              <a:gd name="csX2" fmla="*/ 1100938 w 4480560"/>
              <a:gd name="csY2" fmla="*/ 0 h 27432"/>
              <a:gd name="csX3" fmla="*/ 1651406 w 4480560"/>
              <a:gd name="csY3" fmla="*/ 0 h 27432"/>
              <a:gd name="csX4" fmla="*/ 2336292 w 4480560"/>
              <a:gd name="csY4" fmla="*/ 0 h 27432"/>
              <a:gd name="csX5" fmla="*/ 2931566 w 4480560"/>
              <a:gd name="csY5" fmla="*/ 0 h 27432"/>
              <a:gd name="csX6" fmla="*/ 3482035 w 4480560"/>
              <a:gd name="csY6" fmla="*/ 0 h 27432"/>
              <a:gd name="csX7" fmla="*/ 4480560 w 4480560"/>
              <a:gd name="csY7" fmla="*/ 0 h 27432"/>
              <a:gd name="csX8" fmla="*/ 4480560 w 4480560"/>
              <a:gd name="csY8" fmla="*/ 27432 h 27432"/>
              <a:gd name="csX9" fmla="*/ 3840480 w 4480560"/>
              <a:gd name="csY9" fmla="*/ 27432 h 27432"/>
              <a:gd name="csX10" fmla="*/ 3290011 w 4480560"/>
              <a:gd name="csY10" fmla="*/ 27432 h 27432"/>
              <a:gd name="csX11" fmla="*/ 2560320 w 4480560"/>
              <a:gd name="csY11" fmla="*/ 27432 h 27432"/>
              <a:gd name="csX12" fmla="*/ 1965046 w 4480560"/>
              <a:gd name="csY12" fmla="*/ 27432 h 27432"/>
              <a:gd name="csX13" fmla="*/ 1459382 w 4480560"/>
              <a:gd name="csY13" fmla="*/ 27432 h 27432"/>
              <a:gd name="csX14" fmla="*/ 774497 w 4480560"/>
              <a:gd name="csY14" fmla="*/ 27432 h 27432"/>
              <a:gd name="csX15" fmla="*/ 0 w 4480560"/>
              <a:gd name="csY15" fmla="*/ 27432 h 27432"/>
              <a:gd name="csX16" fmla="*/ 0 w 4480560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735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sX0" fmla="*/ 0 w 4480560"/>
              <a:gd name="csY0" fmla="*/ 0 h 27432"/>
              <a:gd name="csX1" fmla="*/ 595274 w 4480560"/>
              <a:gd name="csY1" fmla="*/ 0 h 27432"/>
              <a:gd name="csX2" fmla="*/ 1100938 w 4480560"/>
              <a:gd name="csY2" fmla="*/ 0 h 27432"/>
              <a:gd name="csX3" fmla="*/ 1651406 w 4480560"/>
              <a:gd name="csY3" fmla="*/ 0 h 27432"/>
              <a:gd name="csX4" fmla="*/ 2336292 w 4480560"/>
              <a:gd name="csY4" fmla="*/ 0 h 27432"/>
              <a:gd name="csX5" fmla="*/ 2931566 w 4480560"/>
              <a:gd name="csY5" fmla="*/ 0 h 27432"/>
              <a:gd name="csX6" fmla="*/ 3482035 w 4480560"/>
              <a:gd name="csY6" fmla="*/ 0 h 27432"/>
              <a:gd name="csX7" fmla="*/ 4480560 w 4480560"/>
              <a:gd name="csY7" fmla="*/ 0 h 27432"/>
              <a:gd name="csX8" fmla="*/ 4480560 w 4480560"/>
              <a:gd name="csY8" fmla="*/ 27432 h 27432"/>
              <a:gd name="csX9" fmla="*/ 3840480 w 4480560"/>
              <a:gd name="csY9" fmla="*/ 27432 h 27432"/>
              <a:gd name="csX10" fmla="*/ 3290011 w 4480560"/>
              <a:gd name="csY10" fmla="*/ 27432 h 27432"/>
              <a:gd name="csX11" fmla="*/ 2560320 w 4480560"/>
              <a:gd name="csY11" fmla="*/ 27432 h 27432"/>
              <a:gd name="csX12" fmla="*/ 1965046 w 4480560"/>
              <a:gd name="csY12" fmla="*/ 27432 h 27432"/>
              <a:gd name="csX13" fmla="*/ 1459382 w 4480560"/>
              <a:gd name="csY13" fmla="*/ 27432 h 27432"/>
              <a:gd name="csX14" fmla="*/ 774497 w 4480560"/>
              <a:gd name="csY14" fmla="*/ 27432 h 27432"/>
              <a:gd name="csX15" fmla="*/ 0 w 4480560"/>
              <a:gd name="csY15" fmla="*/ 27432 h 27432"/>
              <a:gd name="csX16" fmla="*/ 0 w 4480560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192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367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7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2/22/2026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03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5ACBFB-6F09-18A0-4AF0-D522313F01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7303" y="640080"/>
            <a:ext cx="6701569" cy="3566160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Study Case 1: Child A</a:t>
            </a:r>
            <a:b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Assignment: Round The Table Group Discussion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6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Syed Mudassar Hussain (Student ID: 2407258): General Practitioner</a:t>
            </a:r>
            <a:b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QASIM HASAN (2410267): West Yorkshire Police</a:t>
            </a:r>
            <a:b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i-FI" sz="1700" b="1" dirty="0">
                <a:latin typeface="Arial" panose="020B0604020202020204" pitchFamily="34" charset="0"/>
                <a:cs typeface="Arial" panose="020B0604020202020204" pitchFamily="34" charset="0"/>
              </a:rPr>
              <a:t>NAUREEN HUSSAIN (2410266): Social Worker </a:t>
            </a:r>
            <a:br>
              <a:rPr lang="fi-FI" sz="17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700" b="1" dirty="0">
                <a:latin typeface="Arial" panose="020B0604020202020204" pitchFamily="34" charset="0"/>
                <a:cs typeface="Arial" panose="020B0604020202020204" pitchFamily="34" charset="0"/>
              </a:rPr>
              <a:t>ZAMIR AKHTAR (2410262): Support Worker</a:t>
            </a:r>
            <a:endParaRPr lang="en-GB" sz="1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7FB50D-E302-00E2-619C-2A0ACE9C3A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97760" y="4636008"/>
            <a:ext cx="6251111" cy="157276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Protecting and Supporting Families in Health and Care</a:t>
            </a:r>
            <a:r>
              <a:rPr lang="en-GB" sz="26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BMHP5021</a:t>
            </a:r>
            <a:r>
              <a:rPr lang="en-GB" sz="26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Tutor Name: Robert </a:t>
            </a:r>
            <a:r>
              <a:rPr lang="en-GB" sz="2600" dirty="0" err="1">
                <a:latin typeface="Arial" panose="020B0604020202020204" pitchFamily="34" charset="0"/>
                <a:cs typeface="Arial" panose="020B0604020202020204" pitchFamily="34" charset="0"/>
              </a:rPr>
              <a:t>Nartowski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22 February 2026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27432"/>
          </a:xfrm>
          <a:custGeom>
            <a:avLst/>
            <a:gdLst>
              <a:gd name="csX0" fmla="*/ 0 w 4243589"/>
              <a:gd name="csY0" fmla="*/ 0 h 27432"/>
              <a:gd name="csX1" fmla="*/ 563791 w 4243589"/>
              <a:gd name="csY1" fmla="*/ 0 h 27432"/>
              <a:gd name="csX2" fmla="*/ 1042710 w 4243589"/>
              <a:gd name="csY2" fmla="*/ 0 h 27432"/>
              <a:gd name="csX3" fmla="*/ 1564066 w 4243589"/>
              <a:gd name="csY3" fmla="*/ 0 h 27432"/>
              <a:gd name="csX4" fmla="*/ 2212729 w 4243589"/>
              <a:gd name="csY4" fmla="*/ 0 h 27432"/>
              <a:gd name="csX5" fmla="*/ 2776520 w 4243589"/>
              <a:gd name="csY5" fmla="*/ 0 h 27432"/>
              <a:gd name="csX6" fmla="*/ 3297875 w 4243589"/>
              <a:gd name="csY6" fmla="*/ 0 h 27432"/>
              <a:gd name="csX7" fmla="*/ 4243589 w 4243589"/>
              <a:gd name="csY7" fmla="*/ 0 h 27432"/>
              <a:gd name="csX8" fmla="*/ 4243589 w 4243589"/>
              <a:gd name="csY8" fmla="*/ 27432 h 27432"/>
              <a:gd name="csX9" fmla="*/ 3637362 w 4243589"/>
              <a:gd name="csY9" fmla="*/ 27432 h 27432"/>
              <a:gd name="csX10" fmla="*/ 3116007 w 4243589"/>
              <a:gd name="csY10" fmla="*/ 27432 h 27432"/>
              <a:gd name="csX11" fmla="*/ 2424908 w 4243589"/>
              <a:gd name="csY11" fmla="*/ 27432 h 27432"/>
              <a:gd name="csX12" fmla="*/ 1861117 w 4243589"/>
              <a:gd name="csY12" fmla="*/ 27432 h 27432"/>
              <a:gd name="csX13" fmla="*/ 1382198 w 4243589"/>
              <a:gd name="csY13" fmla="*/ 27432 h 27432"/>
              <a:gd name="csX14" fmla="*/ 733535 w 4243589"/>
              <a:gd name="csY14" fmla="*/ 27432 h 27432"/>
              <a:gd name="csX15" fmla="*/ 0 w 4243589"/>
              <a:gd name="csY15" fmla="*/ 27432 h 27432"/>
              <a:gd name="csX16" fmla="*/ 0 w 4243589"/>
              <a:gd name="csY16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FFA41B"/>
          </a:solidFill>
          <a:ln w="38100" cap="rnd">
            <a:solidFill>
              <a:srgbClr val="FFA41B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riangular abstract background">
            <a:extLst>
              <a:ext uri="{FF2B5EF4-FFF2-40B4-BE49-F238E27FC236}">
                <a16:creationId xmlns:a16="http://schemas.microsoft.com/office/drawing/2014/main" id="{49635793-E30A-73D8-D96D-A4646BC0D5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954" r="30715" b="-1"/>
          <a:stretch>
            <a:fillRect/>
          </a:stretch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1629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37"/>
    </mc:Choice>
    <mc:Fallback xmlns="">
      <p:transition spd="slow" advTm="5333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EF24DBA-4E10-F29D-6B1A-803FFD377268}"/>
              </a:ext>
            </a:extLst>
          </p:cNvPr>
          <p:cNvSpPr txBox="1"/>
          <p:nvPr/>
        </p:nvSpPr>
        <p:spPr>
          <a:xfrm>
            <a:off x="904352" y="150725"/>
            <a:ext cx="10796035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Asmussen, K., Fischer, F., Drayton, E. and McBride, T. (2020) 'Adverse childhood experiences: what we know, what we don’t know, and what should happen next',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Early Intervention Foundation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https://www.eif.org.uk/report/adverse-childhood-experiences-what-we-know-what-we-dont-know-and-what-should-happen-next (Accessed: 19 February 2026).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Boyle, D. (2023) ‘Taxi driver high on cannabis who killed boy, seven, in horror crash after the youngster’s mother left him home alone so she could visit her partner is jailed’,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Mail Online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24 November. Available at: https://www.dailymail.co.uk/news/article-12787307/taxi-driver-killed-boy-horror-crash-jailed.html (Accessed: 15 February 2026).</a:t>
            </a:r>
          </a:p>
          <a:p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Care Act 2014, c.23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https://www.legislation.gov.uk/ukpga/2014/23/contents (Accessed: 19 February 2026).</a:t>
            </a:r>
          </a:p>
          <a:p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Children Act 1989, c.41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https://www.legislation.gov.uk/ukpga/1989/41/contents (Accessed: 16 February 2026).</a:t>
            </a:r>
          </a:p>
          <a:p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Children Act 2004, c.31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https://www.legislation.gov.uk/ukpga/2004/31/contents (Accessed: 15 February 2026).</a:t>
            </a:r>
          </a:p>
          <a:p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Children and Social Work Act 2017, c.16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https://www.legislation.gov.uk/ukpga/2017/16/contents/enacted (Accessed: 19 February 2026).</a:t>
            </a:r>
          </a:p>
          <a:p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Children and Young Persons Act 1933, c.12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https://www.legislation.gov.uk/ukpga/Geo5/23-24/12 (Accessed: 20 February 2026).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College of Policing (2023)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Investigation of fatal and serious injury road collisions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https://www.college.police.uk/app/roads-policing/investigation-fatal-and-serious-injury-road-collisions (Accessed: 20 February 2026).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Condon, L., Driscoll, T., Merrell, J., Storey, M., Thomas, A., Mansel, B. and Snelgrove, S. (2020) 'Promoting children’s health when a parent has a mental health problem: a mixed methods study of the experiences and views of health visitors and their co-workers',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BMC Health Services Research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20(1), p.195. Available at: https://doi.org/10.1186/s12913-020-5015-z. 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Department for Education (DfE) (2023)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Working Together to Safeguard Children 2023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https://assets.publishing.service.gov.uk/media/6849a7b67cba25f610c7db3f/Working_together_to_safeguard_children_2023_-_statutory_guidance.pdf (Accessed: 17 February 2026).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Doherty, J. (2023)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Local Child Safeguarding Practice Review: Commissioned by The Bradford Partnership – Concerning Child A. Bradford: The Bradford Partnership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https://www.saferbradford.co.uk/media/k44hmjpy/child-a-final-report-for-publication.pdf (Accessed: 15 February 2026).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General Medical Council (2024)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Good medical practice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https://www.gmc-uk.org/professional-standards/the-professional-standards/good-medical-practice (Accessed: 18 February 2026).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Glendinning, F., Barton, E.R., Newbury, A., Janssen, H., Johnson, G., Ramos Rodriguez, G., McManus, M., Harker, S. and Bellis, M.A. (2020)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An evaluation of the Adverse Childhood Experience Trauma Informed Multi-agency Early Action Together (ACE TIME) training: national roll out to police and partners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https://phwwhocc.co.uk/resources/an-evaluation-of-the-adverse-childhood-experience-trauma-informed-multi-agency-early-action-together-ace-time-training-national-roll-out-to-police-and-partners-2  (Accessed: 20 February 2026).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Goddard, A. (2021) 'Adverse childhood experiences and trauma-informed care',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Journal of </a:t>
            </a:r>
            <a:r>
              <a:rPr lang="en-GB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Pediatric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 Health Care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35(2), pp. 145–155. Available at: https://doi.org/10.1016/j.pedhc.2020.09.001. 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Madigan, S., Thiemann, R., Deneault, A.A., Fearon, R.P., Racine, N., Park, J., Lunney, C.A., Dimitropoulos, G., Jenkins, S., Williamson, T. and Neville, R.D. (2025) 'Prevalence of Adverse Childhood Experiences in Child Population Samples: A Systematic Review and Meta‑Analysis',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JAMA </a:t>
            </a:r>
            <a:r>
              <a:rPr lang="en-GB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Pediatrics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179(1), pp.19-33. Available at: https://doi.org/10.1001/jamapediatrics.2024.4385.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(NICE) (2022)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Depression in adults: treatment and management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https://www.nice.org.uk/guidance/ng222 (Accessed: 16 February 2026).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NHS (n.d.)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Adverse childhood experiences and the lasting impact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https://safeguarding-guide.nhs.uk/context-of-NHS-safeguarding/s2-07/ (Accessed: 20 February 2026).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130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A20DCD-EBFB-F0D5-D925-0155DF444696}"/>
              </a:ext>
            </a:extLst>
          </p:cNvPr>
          <p:cNvSpPr txBox="1"/>
          <p:nvPr/>
        </p:nvSpPr>
        <p:spPr>
          <a:xfrm>
            <a:off x="393539" y="393539"/>
            <a:ext cx="116094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EE3BCD-0FEF-BF26-0B15-BDAFE1EDA891}"/>
              </a:ext>
            </a:extLst>
          </p:cNvPr>
          <p:cNvSpPr txBox="1"/>
          <p:nvPr/>
        </p:nvSpPr>
        <p:spPr>
          <a:xfrm>
            <a:off x="688258" y="540777"/>
            <a:ext cx="1101212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Police and Criminal Evidence Act 1984, c.60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https://www.legislation.gov.uk/ukpga/1984/60/contents (Accessed: 20 February 2026).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Royal College of General Practitioners (RCGP) (2024)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RCGP safeguarding standards for general practice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https://www.rcgp.org.uk/learning-resources/safeguarding-standards (Accessed: 16 February 2026).</a:t>
            </a:r>
          </a:p>
          <a:p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The Coroners (Inquests) Rules 2013, SI 2013/1629.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Available at: https://www.legislation.gov.uk/uksi/2013/1629/contents/made (Accessed: 20 February 2026).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United Nations (1989)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Convention on the Rights of the Child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Available at: https://www.ohchr.org/en/instruments-mechanisms/instruments/convention-rights-child (Accessed: 19 February 2026).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Woodman, J., Gilbert, R., Allister, J., Glaser, D. and Brandon, M. (2013) 'Responses to concerns about child maltreatment: a qualitative study of GPs in England',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BMJ Open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3(12), p.e003894. Available at: http://dx.doi.org/10.1136/bmjopen-2013-003894.</a:t>
            </a:r>
          </a:p>
        </p:txBody>
      </p:sp>
    </p:spTree>
    <p:extLst>
      <p:ext uri="{BB962C8B-B14F-4D97-AF65-F5344CB8AC3E}">
        <p14:creationId xmlns:p14="http://schemas.microsoft.com/office/powerpoint/2010/main" val="2016704007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Custom 2">
      <a:majorFont>
        <a:latin typeface="The Serif Hand Black"/>
        <a:ea typeface=""/>
        <a:cs typeface=""/>
      </a:majorFont>
      <a:minorFont>
        <a:latin typeface="The Han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1186</Words>
  <Application>Microsoft Office PowerPoint</Application>
  <PresentationFormat>Widescreen</PresentationFormat>
  <Paragraphs>29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Arial</vt:lpstr>
      <vt:lpstr>The Hand Bold</vt:lpstr>
      <vt:lpstr>The Serif Hand Black</vt:lpstr>
      <vt:lpstr>SketchyVTI</vt:lpstr>
      <vt:lpstr>Study Case 1: Child A Assignment: Round The Table Group Discussion     Syed Mudassar Hussain (Student ID: 2407258): General Practitioner QASIM HASAN (2410267): West Yorkshire Police NAUREEN HUSSAIN (2410266): Social Worker  ZAMIR AKHTAR (2410262): Support Worker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Syed Mudassar Hussain (2407258)</dc:creator>
  <cp:lastModifiedBy>Syed Mudassar Hussain (2407258)</cp:lastModifiedBy>
  <cp:revision>105</cp:revision>
  <dcterms:created xsi:type="dcterms:W3CDTF">2025-11-14T00:12:31Z</dcterms:created>
  <dcterms:modified xsi:type="dcterms:W3CDTF">2026-02-22T16:55:05Z</dcterms:modified>
</cp:coreProperties>
</file>