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1"/>
  </p:sldMasterIdLst>
  <p:notesMasterIdLst>
    <p:notesMasterId r:id="rId41"/>
  </p:notesMasterIdLst>
  <p:sldIdLst>
    <p:sldId id="291" r:id="rId2"/>
    <p:sldId id="328" r:id="rId3"/>
    <p:sldId id="329" r:id="rId4"/>
    <p:sldId id="332" r:id="rId5"/>
    <p:sldId id="330" r:id="rId6"/>
    <p:sldId id="305" r:id="rId7"/>
    <p:sldId id="341" r:id="rId8"/>
    <p:sldId id="327" r:id="rId9"/>
    <p:sldId id="296" r:id="rId10"/>
    <p:sldId id="292" r:id="rId11"/>
    <p:sldId id="301" r:id="rId12"/>
    <p:sldId id="302" r:id="rId13"/>
    <p:sldId id="303" r:id="rId14"/>
    <p:sldId id="304" r:id="rId15"/>
    <p:sldId id="340" r:id="rId16"/>
    <p:sldId id="316" r:id="rId17"/>
    <p:sldId id="317" r:id="rId18"/>
    <p:sldId id="270" r:id="rId19"/>
    <p:sldId id="318" r:id="rId20"/>
    <p:sldId id="314" r:id="rId21"/>
    <p:sldId id="334" r:id="rId22"/>
    <p:sldId id="315" r:id="rId23"/>
    <p:sldId id="346" r:id="rId24"/>
    <p:sldId id="335" r:id="rId25"/>
    <p:sldId id="343" r:id="rId26"/>
    <p:sldId id="344" r:id="rId27"/>
    <p:sldId id="345" r:id="rId28"/>
    <p:sldId id="347" r:id="rId29"/>
    <p:sldId id="349" r:id="rId30"/>
    <p:sldId id="348" r:id="rId31"/>
    <p:sldId id="350" r:id="rId32"/>
    <p:sldId id="351" r:id="rId33"/>
    <p:sldId id="263" r:id="rId34"/>
    <p:sldId id="271" r:id="rId35"/>
    <p:sldId id="326" r:id="rId36"/>
    <p:sldId id="352" r:id="rId37"/>
    <p:sldId id="353" r:id="rId38"/>
    <p:sldId id="355" r:id="rId39"/>
    <p:sldId id="354"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5" d="100"/>
          <a:sy n="115" d="100"/>
        </p:scale>
        <p:origin x="-520" y="-10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notesMaster" Target="notesMasters/notesMaster1.xml"/><Relationship Id="rId42" Type="http://schemas.openxmlformats.org/officeDocument/2006/relationships/printerSettings" Target="printerSettings/printerSettings1.bin"/><Relationship Id="rId43" Type="http://schemas.openxmlformats.org/officeDocument/2006/relationships/presProps" Target="presProps.xml"/><Relationship Id="rId44" Type="http://schemas.openxmlformats.org/officeDocument/2006/relationships/viewProps" Target="viewProps.xml"/><Relationship Id="rId4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311928-AB76-4ED6-975C-95CEE3A2537A}" type="datetimeFigureOut">
              <a:rPr lang="en-GB" smtClean="0"/>
              <a:t>13/03/17</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5D2444-3BBB-4198-BCF9-5D8B69B3E0F6}" type="slidenum">
              <a:rPr lang="en-GB" smtClean="0"/>
              <a:t>‹#›</a:t>
            </a:fld>
            <a:endParaRPr lang="en-GB"/>
          </a:p>
        </p:txBody>
      </p:sp>
    </p:spTree>
    <p:extLst>
      <p:ext uri="{BB962C8B-B14F-4D97-AF65-F5344CB8AC3E}">
        <p14:creationId xmlns:p14="http://schemas.microsoft.com/office/powerpoint/2010/main" val="186204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A772474B-A082-4427-8010-19A813430FAB}" type="datetimeFigureOut">
              <a:rPr lang="en-GB" smtClean="0"/>
              <a:t>13/03/17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AB84FE-3051-440B-AFE7-AA4E1C8910AB}" type="slidenum">
              <a:rPr lang="en-GB" smtClean="0"/>
              <a:t>‹#›</a:t>
            </a:fld>
            <a:endParaRPr lang="en-GB"/>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2057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772474B-A082-4427-8010-19A813430FAB}" type="datetimeFigureOut">
              <a:rPr lang="en-GB" smtClean="0"/>
              <a:t>13/03/17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AB84FE-3051-440B-AFE7-AA4E1C8910AB}" type="slidenum">
              <a:rPr lang="en-GB" smtClean="0"/>
              <a:t>‹#›</a:t>
            </a:fld>
            <a:endParaRPr lang="en-GB"/>
          </a:p>
        </p:txBody>
      </p:sp>
    </p:spTree>
    <p:extLst>
      <p:ext uri="{BB962C8B-B14F-4D97-AF65-F5344CB8AC3E}">
        <p14:creationId xmlns:p14="http://schemas.microsoft.com/office/powerpoint/2010/main" val="7227978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10"/>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772474B-A082-4427-8010-19A813430FAB}" type="datetimeFigureOut">
              <a:rPr lang="en-GB" smtClean="0"/>
              <a:t>13/03/17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AB84FE-3051-440B-AFE7-AA4E1C8910AB}" type="slidenum">
              <a:rPr lang="en-GB" smtClean="0"/>
              <a:t>‹#›</a:t>
            </a:fld>
            <a:endParaRPr lang="en-GB"/>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41053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772474B-A082-4427-8010-19A813430FAB}" type="datetimeFigureOut">
              <a:rPr lang="en-GB" smtClean="0"/>
              <a:t>13/03/17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AB84FE-3051-440B-AFE7-AA4E1C8910AB}" type="slidenum">
              <a:rPr lang="en-GB" smtClean="0"/>
              <a:t>‹#›</a:t>
            </a:fld>
            <a:endParaRPr lang="en-GB"/>
          </a:p>
        </p:txBody>
      </p:sp>
    </p:spTree>
    <p:extLst>
      <p:ext uri="{BB962C8B-B14F-4D97-AF65-F5344CB8AC3E}">
        <p14:creationId xmlns:p14="http://schemas.microsoft.com/office/powerpoint/2010/main" val="21632630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Click to 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772474B-A082-4427-8010-19A813430FAB}" type="datetimeFigureOut">
              <a:rPr lang="en-GB" smtClean="0"/>
              <a:t>13/03/17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1AB84FE-3051-440B-AFE7-AA4E1C8910AB}" type="slidenum">
              <a:rPr lang="en-GB" smtClean="0"/>
              <a:t>‹#›</a:t>
            </a:fld>
            <a:endParaRPr lang="en-GB"/>
          </a:p>
        </p:txBody>
      </p:sp>
    </p:spTree>
    <p:extLst>
      <p:ext uri="{BB962C8B-B14F-4D97-AF65-F5344CB8AC3E}">
        <p14:creationId xmlns:p14="http://schemas.microsoft.com/office/powerpoint/2010/main" val="24625994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772474B-A082-4427-8010-19A813430FAB}" type="datetimeFigureOut">
              <a:rPr lang="en-GB" smtClean="0"/>
              <a:t>13/03/17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1AB84FE-3051-440B-AFE7-AA4E1C8910AB}" type="slidenum">
              <a:rPr lang="en-GB" smtClean="0"/>
              <a:t>‹#›</a:t>
            </a:fld>
            <a:endParaRPr lang="en-GB"/>
          </a:p>
        </p:txBody>
      </p:sp>
    </p:spTree>
    <p:extLst>
      <p:ext uri="{BB962C8B-B14F-4D97-AF65-F5344CB8AC3E}">
        <p14:creationId xmlns:p14="http://schemas.microsoft.com/office/powerpoint/2010/main" val="17202798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72474B-A082-4427-8010-19A813430FAB}" type="datetimeFigureOut">
              <a:rPr lang="en-GB" smtClean="0"/>
              <a:t>13/03/17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1AB84FE-3051-440B-AFE7-AA4E1C8910AB}" type="slidenum">
              <a:rPr lang="en-GB" smtClean="0"/>
              <a:t>‹#›</a:t>
            </a:fld>
            <a:endParaRPr lang="en-GB"/>
          </a:p>
        </p:txBody>
      </p:sp>
    </p:spTree>
    <p:extLst>
      <p:ext uri="{BB962C8B-B14F-4D97-AF65-F5344CB8AC3E}">
        <p14:creationId xmlns:p14="http://schemas.microsoft.com/office/powerpoint/2010/main" val="20427477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smtClean="0"/>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772474B-A082-4427-8010-19A813430FAB}" type="datetimeFigureOut">
              <a:rPr lang="en-GB" smtClean="0"/>
              <a:t>13/03/17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AB84FE-3051-440B-AFE7-AA4E1C8910AB}" type="slidenum">
              <a:rPr lang="en-GB" smtClean="0"/>
              <a:t>‹#›</a:t>
            </a:fld>
            <a:endParaRPr lang="en-GB"/>
          </a:p>
        </p:txBody>
      </p:sp>
    </p:spTree>
    <p:extLst>
      <p:ext uri="{BB962C8B-B14F-4D97-AF65-F5344CB8AC3E}">
        <p14:creationId xmlns:p14="http://schemas.microsoft.com/office/powerpoint/2010/main" val="22379273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772474B-A082-4427-8010-19A813430FAB}" type="datetimeFigureOut">
              <a:rPr lang="en-GB" smtClean="0"/>
              <a:t>13/03/17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AB84FE-3051-440B-AFE7-AA4E1C8910AB}" type="slidenum">
              <a:rPr lang="en-GB" smtClean="0"/>
              <a:t>‹#›</a:t>
            </a:fld>
            <a:endParaRPr lang="en-GB"/>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9948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772474B-A082-4427-8010-19A813430FAB}" type="datetimeFigureOut">
              <a:rPr lang="en-GB" smtClean="0"/>
              <a:t>13/03/17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AB84FE-3051-440B-AFE7-AA4E1C8910AB}" type="slidenum">
              <a:rPr lang="en-GB" smtClean="0"/>
              <a:t>‹#›</a:t>
            </a:fld>
            <a:endParaRPr lang="en-GB"/>
          </a:p>
        </p:txBody>
      </p:sp>
    </p:spTree>
    <p:extLst>
      <p:ext uri="{BB962C8B-B14F-4D97-AF65-F5344CB8AC3E}">
        <p14:creationId xmlns:p14="http://schemas.microsoft.com/office/powerpoint/2010/main" val="2164541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772474B-A082-4427-8010-19A813430FAB}" type="datetimeFigureOut">
              <a:rPr lang="en-GB" smtClean="0"/>
              <a:t>13/03/17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AB84FE-3051-440B-AFE7-AA4E1C8910AB}" type="slidenum">
              <a:rPr lang="en-GB" smtClean="0"/>
              <a:t>‹#›</a:t>
            </a:fld>
            <a:endParaRPr lang="en-GB"/>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11958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85800" y="609600"/>
            <a:ext cx="7770813" cy="1141413"/>
          </a:xfrm>
        </p:spPr>
        <p:txBody>
          <a:bodyPr/>
          <a:lstStyle/>
          <a:p>
            <a:r>
              <a:rPr lang="en-US" smtClean="0"/>
              <a:t>Click to edit Master title style</a:t>
            </a:r>
            <a:endParaRPr lang="en-GB"/>
          </a:p>
        </p:txBody>
      </p:sp>
      <p:sp>
        <p:nvSpPr>
          <p:cNvPr id="3" name="Content Placeholder 2"/>
          <p:cNvSpPr>
            <a:spLocks noGrp="1"/>
          </p:cNvSpPr>
          <p:nvPr>
            <p:ph sz="quarter" idx="1"/>
          </p:nvPr>
        </p:nvSpPr>
        <p:spPr>
          <a:xfrm>
            <a:off x="685800" y="1981200"/>
            <a:ext cx="3808413" cy="19796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6613" y="1981200"/>
            <a:ext cx="3810000" cy="19796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685800" y="4113213"/>
            <a:ext cx="3808413"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Content Placeholder 5"/>
          <p:cNvSpPr>
            <a:spLocks noGrp="1"/>
          </p:cNvSpPr>
          <p:nvPr>
            <p:ph sz="quarter" idx="4"/>
          </p:nvPr>
        </p:nvSpPr>
        <p:spPr>
          <a:xfrm>
            <a:off x="4646613" y="4113213"/>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3"/>
          <p:cNvSpPr>
            <a:spLocks noGrp="1" noChangeArrowheads="1"/>
          </p:cNvSpPr>
          <p:nvPr>
            <p:ph type="dt" idx="10"/>
          </p:nvPr>
        </p:nvSpPr>
        <p:spPr>
          <a:ln/>
        </p:spPr>
        <p:txBody>
          <a:bodyPr/>
          <a:lstStyle>
            <a:lvl1pPr>
              <a:defRPr/>
            </a:lvl1pPr>
          </a:lstStyle>
          <a:p>
            <a:pPr>
              <a:defRPr/>
            </a:pPr>
            <a:endParaRPr lang="en-GB"/>
          </a:p>
        </p:txBody>
      </p:sp>
      <p:sp>
        <p:nvSpPr>
          <p:cNvPr id="8" name="Rectangle 4"/>
          <p:cNvSpPr>
            <a:spLocks noGrp="1" noChangeArrowheads="1"/>
          </p:cNvSpPr>
          <p:nvPr>
            <p:ph type="ftr" idx="11"/>
          </p:nvPr>
        </p:nvSpPr>
        <p:spPr>
          <a:ln/>
        </p:spPr>
        <p:txBody>
          <a:bodyPr/>
          <a:lstStyle>
            <a:lvl1pPr>
              <a:defRPr/>
            </a:lvl1pPr>
          </a:lstStyle>
          <a:p>
            <a:pPr>
              <a:defRPr/>
            </a:pPr>
            <a:endParaRPr lang="en-GB"/>
          </a:p>
        </p:txBody>
      </p:sp>
      <p:sp>
        <p:nvSpPr>
          <p:cNvPr id="9" name="Rectangle 5"/>
          <p:cNvSpPr>
            <a:spLocks noGrp="1" noChangeArrowheads="1"/>
          </p:cNvSpPr>
          <p:nvPr>
            <p:ph type="sldNum" idx="12"/>
          </p:nvPr>
        </p:nvSpPr>
        <p:spPr>
          <a:ln/>
        </p:spPr>
        <p:txBody>
          <a:bodyPr/>
          <a:lstStyle>
            <a:lvl1pPr>
              <a:defRPr/>
            </a:lvl1pPr>
          </a:lstStyle>
          <a:p>
            <a:pPr>
              <a:defRPr/>
            </a:pPr>
            <a:fld id="{F115C3FA-7870-48E8-9D19-F54C3A0D2758}" type="slidenum">
              <a:rPr lang="en-GB"/>
              <a:pPr>
                <a:defRPr/>
              </a:pPr>
              <a:t>‹#›</a:t>
            </a:fld>
            <a:endParaRPr lang="en-GB"/>
          </a:p>
        </p:txBody>
      </p:sp>
    </p:spTree>
    <p:extLst>
      <p:ext uri="{BB962C8B-B14F-4D97-AF65-F5344CB8AC3E}">
        <p14:creationId xmlns:p14="http://schemas.microsoft.com/office/powerpoint/2010/main" val="156167654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A772474B-A082-4427-8010-19A813430FAB}" type="datetimeFigureOut">
              <a:rPr lang="en-GB" smtClean="0"/>
              <a:t>13/03/17</a:t>
            </a:fld>
            <a:endParaRPr lang="en-GB"/>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31AB84FE-3051-440B-AFE7-AA4E1C8910AB}" type="slidenum">
              <a:rPr lang="en-GB" smtClean="0"/>
              <a:t>‹#›</a:t>
            </a:fld>
            <a:endParaRPr lang="en-GB"/>
          </a:p>
        </p:txBody>
      </p:sp>
      <p:cxnSp>
        <p:nvCxnSpPr>
          <p:cNvPr id="7" name="Straight Connector 6"/>
          <p:cNvCxnSpPr/>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40818398"/>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 id="2147483762" r:id="rId12"/>
  </p:sldLayoutIdLst>
  <p:txStyles>
    <p:titleStyle>
      <a:lvl1pPr algn="l" defTabSz="914400" rtl="0"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6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g"/><Relationship Id="rId3" Type="http://schemas.openxmlformats.org/officeDocument/2006/relationships/image" Target="../media/image7.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eg"/><Relationship Id="rId3" Type="http://schemas.openxmlformats.org/officeDocument/2006/relationships/image" Target="../media/image12.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eg"/><Relationship Id="rId3" Type="http://schemas.openxmlformats.org/officeDocument/2006/relationships/image" Target="../media/image14.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5.jpeg"/><Relationship Id="rId3" Type="http://schemas.openxmlformats.org/officeDocument/2006/relationships/image" Target="../media/image16.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4" Type="http://schemas.openxmlformats.org/officeDocument/2006/relationships/image" Target="../media/image19.jpeg"/><Relationship Id="rId5" Type="http://schemas.openxmlformats.org/officeDocument/2006/relationships/image" Target="../media/image20.jpeg"/><Relationship Id="rId1" Type="http://schemas.openxmlformats.org/officeDocument/2006/relationships/slideLayout" Target="../slideLayouts/slideLayout12.xml"/><Relationship Id="rId2" Type="http://schemas.openxmlformats.org/officeDocument/2006/relationships/image" Target="../media/image17.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4" Type="http://schemas.openxmlformats.org/officeDocument/2006/relationships/image" Target="../media/image23.png"/><Relationship Id="rId1" Type="http://schemas.openxmlformats.org/officeDocument/2006/relationships/slideLayout" Target="../slideLayouts/slideLayout4.xml"/><Relationship Id="rId2" Type="http://schemas.openxmlformats.org/officeDocument/2006/relationships/image" Target="../media/image2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gi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uni-marburg.de/religionswissenschaft/journal/diskus"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err="1" smtClean="0">
                <a:solidFill>
                  <a:srgbClr val="1CADE4"/>
                </a:solidFill>
              </a:rPr>
              <a:t>Ufo</a:t>
            </a:r>
            <a:r>
              <a:rPr lang="en-US" dirty="0" smtClean="0">
                <a:solidFill>
                  <a:srgbClr val="1CADE4"/>
                </a:solidFill>
              </a:rPr>
              <a:t> </a:t>
            </a:r>
            <a:r>
              <a:rPr lang="en-US" dirty="0" smtClean="0">
                <a:solidFill>
                  <a:srgbClr val="1CADE4"/>
                </a:solidFill>
              </a:rPr>
              <a:t>GROUPS</a:t>
            </a:r>
            <a:endParaRPr lang="en-US" dirty="0">
              <a:solidFill>
                <a:srgbClr val="1CADE4"/>
              </a:solidFill>
            </a:endParaRPr>
          </a:p>
        </p:txBody>
      </p:sp>
      <p:sp>
        <p:nvSpPr>
          <p:cNvPr id="2" name="TextBox 1"/>
          <p:cNvSpPr txBox="1"/>
          <p:nvPr/>
        </p:nvSpPr>
        <p:spPr>
          <a:xfrm>
            <a:off x="6769652" y="5610087"/>
            <a:ext cx="1141471" cy="369332"/>
          </a:xfrm>
          <a:prstGeom prst="rect">
            <a:avLst/>
          </a:prstGeom>
          <a:noFill/>
        </p:spPr>
        <p:txBody>
          <a:bodyPr wrap="none" rtlCol="0">
            <a:spAutoFit/>
          </a:bodyPr>
          <a:lstStyle/>
          <a:p>
            <a:r>
              <a:rPr lang="en-US" dirty="0" smtClean="0"/>
              <a:t>TRRS4011</a:t>
            </a:r>
            <a:endParaRPr lang="en-US" dirty="0"/>
          </a:p>
        </p:txBody>
      </p:sp>
    </p:spTree>
    <p:extLst>
      <p:ext uri="{BB962C8B-B14F-4D97-AF65-F5344CB8AC3E}">
        <p14:creationId xmlns:p14="http://schemas.microsoft.com/office/powerpoint/2010/main" val="1971848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768096" y="116632"/>
            <a:ext cx="7290055" cy="6192728"/>
          </a:xfrm>
        </p:spPr>
        <p:txBody>
          <a:bodyPr/>
          <a:lstStyle/>
          <a:p>
            <a:r>
              <a:rPr lang="en-GB" dirty="0">
                <a:solidFill>
                  <a:srgbClr val="0E5772"/>
                </a:solidFill>
              </a:rPr>
              <a:t>Paul </a:t>
            </a:r>
            <a:r>
              <a:rPr lang="en-GB" dirty="0" err="1">
                <a:solidFill>
                  <a:srgbClr val="0E5772"/>
                </a:solidFill>
              </a:rPr>
              <a:t>Heelas</a:t>
            </a:r>
            <a:r>
              <a:rPr lang="en-GB" dirty="0">
                <a:solidFill>
                  <a:srgbClr val="0E5772"/>
                </a:solidFill>
              </a:rPr>
              <a:t> (2000, 238) notes “Today, there is a much greater awareness of what lies beyond church and chapel: namely, those beliefs which are religious, spiritual, supernatural, paranormal or supra-empirical in that they transgress what the secular form of reference takes to be ‘obviously’ factual, rational, reasonable, sensible, and convincing, and which are not readily demonstrable to the public in general”.</a:t>
            </a:r>
          </a:p>
          <a:p>
            <a:r>
              <a:rPr lang="en-GB" dirty="0" err="1" smtClean="0">
                <a:solidFill>
                  <a:srgbClr val="0E5772"/>
                </a:solidFill>
              </a:rPr>
              <a:t>Heelas</a:t>
            </a:r>
            <a:r>
              <a:rPr lang="en-GB" dirty="0" smtClean="0">
                <a:solidFill>
                  <a:srgbClr val="0E5772"/>
                </a:solidFill>
              </a:rPr>
              <a:t> </a:t>
            </a:r>
            <a:r>
              <a:rPr lang="en-GB" dirty="0">
                <a:solidFill>
                  <a:srgbClr val="0E5772"/>
                </a:solidFill>
              </a:rPr>
              <a:t>(1996, 74) </a:t>
            </a:r>
            <a:r>
              <a:rPr lang="en-GB" dirty="0" smtClean="0">
                <a:solidFill>
                  <a:srgbClr val="0E5772"/>
                </a:solidFill>
              </a:rPr>
              <a:t>'</a:t>
            </a:r>
            <a:r>
              <a:rPr lang="en-GB" dirty="0">
                <a:solidFill>
                  <a:srgbClr val="0E5772"/>
                </a:solidFill>
              </a:rPr>
              <a:t>Faith might be placed in solar bodies, the assumption being that utopia will dawn when a particular (Aquarian) configuration becomes established.  Or faith might be placed in the role played by highly evolved spiritual beings'. </a:t>
            </a:r>
          </a:p>
          <a:p>
            <a:endParaRPr lang="en-US" dirty="0"/>
          </a:p>
        </p:txBody>
      </p:sp>
      <p:pic>
        <p:nvPicPr>
          <p:cNvPr id="7" name="Picture 6" descr="aliens-ET.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5776" y="3861048"/>
            <a:ext cx="3779912" cy="2770675"/>
          </a:xfrm>
          <a:prstGeom prst="rect">
            <a:avLst/>
          </a:prstGeom>
        </p:spPr>
      </p:pic>
    </p:spTree>
    <p:extLst>
      <p:ext uri="{BB962C8B-B14F-4D97-AF65-F5344CB8AC3E}">
        <p14:creationId xmlns:p14="http://schemas.microsoft.com/office/powerpoint/2010/main" val="4072199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en-GB" dirty="0">
                <a:solidFill>
                  <a:schemeClr val="accent1">
                    <a:lumMod val="50000"/>
                  </a:schemeClr>
                </a:solidFill>
              </a:rPr>
              <a:t>Virgil Armstrong (1993, 93-4) states that there are 3 types of UFOs: first, the ‘Guardian Forces’ who have our best interests at heart.  Second, the ‘bad guys’ who want to exploit us, violate us, and regain their humanity from us (against idea of contact for good reasons!).  Third, the neutral beings who just want to observe ‘and heaven only knows what other purposes in the future’.  </a:t>
            </a:r>
          </a:p>
          <a:p>
            <a:r>
              <a:rPr lang="en-GB" dirty="0">
                <a:solidFill>
                  <a:schemeClr val="accent1">
                    <a:lumMod val="50000"/>
                  </a:schemeClr>
                </a:solidFill>
              </a:rPr>
              <a:t> </a:t>
            </a:r>
          </a:p>
          <a:p>
            <a:r>
              <a:rPr lang="en-GB" dirty="0" err="1">
                <a:solidFill>
                  <a:schemeClr val="accent1">
                    <a:lumMod val="50000"/>
                  </a:schemeClr>
                </a:solidFill>
              </a:rPr>
              <a:t>Waya</a:t>
            </a:r>
            <a:r>
              <a:rPr lang="en-GB" dirty="0">
                <a:solidFill>
                  <a:schemeClr val="accent1">
                    <a:lumMod val="50000"/>
                  </a:schemeClr>
                </a:solidFill>
              </a:rPr>
              <a:t> (1993, 71) ‘…each person…has a chief guide or spirit guide.  I had always likened my spirit guide to the Christian idea of a guardian angel who is always there to help us, counsel us, and in general keep us out of hot water, providing we listen to the voice of our spirit guide or our intuition, our knowing…’.</a:t>
            </a:r>
          </a:p>
          <a:p>
            <a:endParaRPr lang="en-US" dirty="0"/>
          </a:p>
        </p:txBody>
      </p:sp>
      <p:pic>
        <p:nvPicPr>
          <p:cNvPr id="3" name="Picture 2" descr="whitehawk.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03848" y="188640"/>
            <a:ext cx="2813050" cy="1695450"/>
          </a:xfrm>
          <a:prstGeom prst="rect">
            <a:avLst/>
          </a:prstGeom>
        </p:spPr>
      </p:pic>
    </p:spTree>
    <p:extLst>
      <p:ext uri="{BB962C8B-B14F-4D97-AF65-F5344CB8AC3E}">
        <p14:creationId xmlns:p14="http://schemas.microsoft.com/office/powerpoint/2010/main" val="28344960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fontScale="92500" lnSpcReduction="20000"/>
          </a:bodyPr>
          <a:lstStyle/>
          <a:p>
            <a:r>
              <a:rPr lang="en-GB" dirty="0">
                <a:solidFill>
                  <a:srgbClr val="0E5772"/>
                </a:solidFill>
              </a:rPr>
              <a:t>‘When I was six years old, I first met what I then thought was my guardian angel.  In reality, he was my alien guide, and he has been with me for over fifty years.  I trust him completely.  He has fair skin, blue eyes and white-blond flowing hair and he wears a glittery white jumpsuit.  He is over six feet tall and has a strong masculine voice.  His messages and unfailing guidance have shown me there is more to our existence than the information fed to us by the schools, the pulpits and the media’ (Morrow, 86).</a:t>
            </a:r>
          </a:p>
          <a:p>
            <a:r>
              <a:rPr lang="en-GB" dirty="0">
                <a:solidFill>
                  <a:srgbClr val="0E5772"/>
                </a:solidFill>
              </a:rPr>
              <a:t> </a:t>
            </a:r>
          </a:p>
          <a:p>
            <a:r>
              <a:rPr lang="en-GB" dirty="0">
                <a:solidFill>
                  <a:srgbClr val="0E5772"/>
                </a:solidFill>
              </a:rPr>
              <a:t>‘…people have…to overcome criticism of their beliefs and the conditioning of centuries by churches, parents and peers’ (Morrow, 1993, 86).</a:t>
            </a:r>
          </a:p>
          <a:p>
            <a:r>
              <a:rPr lang="en-GB" dirty="0">
                <a:solidFill>
                  <a:srgbClr val="0E5772"/>
                </a:solidFill>
              </a:rPr>
              <a:t> </a:t>
            </a:r>
          </a:p>
          <a:p>
            <a:r>
              <a:rPr lang="en-GB" dirty="0">
                <a:solidFill>
                  <a:srgbClr val="0E5772"/>
                </a:solidFill>
              </a:rPr>
              <a:t>‘…you may have to simply think as a child’ (Morrow, 1993, 85)</a:t>
            </a:r>
          </a:p>
          <a:p>
            <a:endParaRPr lang="en-US" dirty="0"/>
          </a:p>
        </p:txBody>
      </p:sp>
      <p:pic>
        <p:nvPicPr>
          <p:cNvPr id="3" name="Picture 2" descr="gi-beautiful-angel.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32240" y="260648"/>
            <a:ext cx="2181592" cy="1478949"/>
          </a:xfrm>
          <a:prstGeom prst="rect">
            <a:avLst/>
          </a:prstGeom>
        </p:spPr>
      </p:pic>
    </p:spTree>
    <p:extLst>
      <p:ext uri="{BB962C8B-B14F-4D97-AF65-F5344CB8AC3E}">
        <p14:creationId xmlns:p14="http://schemas.microsoft.com/office/powerpoint/2010/main" val="2834496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en-GB" dirty="0">
                <a:solidFill>
                  <a:srgbClr val="0E5772"/>
                </a:solidFill>
              </a:rPr>
              <a:t>Partridge (2004, 79) says that much of how we feel about such things will depend on our background (depends on class, religion geography, gender, age, race).  Partridge says that faeries and ghosts are a huge part of our childhood, then we are taught to reject them.  </a:t>
            </a:r>
          </a:p>
          <a:p>
            <a:endParaRPr lang="en-US" dirty="0"/>
          </a:p>
        </p:txBody>
      </p:sp>
    </p:spTree>
    <p:extLst>
      <p:ext uri="{BB962C8B-B14F-4D97-AF65-F5344CB8AC3E}">
        <p14:creationId xmlns:p14="http://schemas.microsoft.com/office/powerpoint/2010/main" val="28344960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solidFill>
                  <a:schemeClr val="accent1"/>
                </a:solidFill>
              </a:rPr>
              <a:t>UFO GROUPS</a:t>
            </a:r>
            <a:endParaRPr lang="en-US" dirty="0">
              <a:solidFill>
                <a:schemeClr val="accent1"/>
              </a:solidFill>
            </a:endParaRPr>
          </a:p>
        </p:txBody>
      </p:sp>
      <p:sp>
        <p:nvSpPr>
          <p:cNvPr id="5" name="Text Placeholder 4"/>
          <p:cNvSpPr>
            <a:spLocks noGrp="1"/>
          </p:cNvSpPr>
          <p:nvPr>
            <p:ph type="body" idx="1"/>
          </p:nvPr>
        </p:nvSpPr>
        <p:spPr/>
        <p:txBody>
          <a:bodyPr/>
          <a:lstStyle/>
          <a:p>
            <a:r>
              <a:rPr lang="en-US" dirty="0" err="1" smtClean="0">
                <a:solidFill>
                  <a:srgbClr val="0E5772"/>
                </a:solidFill>
              </a:rPr>
              <a:t>Aetherius</a:t>
            </a:r>
            <a:r>
              <a:rPr lang="en-US" dirty="0" smtClean="0">
                <a:solidFill>
                  <a:srgbClr val="0E5772"/>
                </a:solidFill>
              </a:rPr>
              <a:t> Society</a:t>
            </a:r>
            <a:endParaRPr lang="en-US" dirty="0">
              <a:solidFill>
                <a:srgbClr val="0E5772"/>
              </a:solidFill>
            </a:endParaRPr>
          </a:p>
        </p:txBody>
      </p:sp>
    </p:spTree>
    <p:extLst>
      <p:ext uri="{BB962C8B-B14F-4D97-AF65-F5344CB8AC3E}">
        <p14:creationId xmlns:p14="http://schemas.microsoft.com/office/powerpoint/2010/main" val="33899927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dirty="0">
                <a:solidFill>
                  <a:srgbClr val="0E5772"/>
                </a:solidFill>
              </a:rPr>
              <a:t>1955 Sir George </a:t>
            </a:r>
            <a:r>
              <a:rPr lang="en-GB" dirty="0" smtClean="0">
                <a:solidFill>
                  <a:srgbClr val="0E5772"/>
                </a:solidFill>
              </a:rPr>
              <a:t>King</a:t>
            </a:r>
          </a:p>
          <a:p>
            <a:r>
              <a:rPr lang="en-GB" dirty="0" smtClean="0">
                <a:solidFill>
                  <a:srgbClr val="0E5772"/>
                </a:solidFill>
              </a:rPr>
              <a:t>King </a:t>
            </a:r>
            <a:r>
              <a:rPr lang="en-GB" dirty="0">
                <a:solidFill>
                  <a:srgbClr val="0E5772"/>
                </a:solidFill>
              </a:rPr>
              <a:t>claimed to be a psychic and in touch with </a:t>
            </a:r>
            <a:r>
              <a:rPr lang="en-GB" dirty="0" smtClean="0">
                <a:solidFill>
                  <a:srgbClr val="0E5772"/>
                </a:solidFill>
              </a:rPr>
              <a:t>cosmic </a:t>
            </a:r>
            <a:r>
              <a:rPr lang="en-GB" dirty="0">
                <a:solidFill>
                  <a:srgbClr val="0E5772"/>
                </a:solidFill>
              </a:rPr>
              <a:t>masters’.  Can reincarnate in a spiritual body, remain on earth to guide humanity as one of the Great White Brotherhood or be reincarnated on another planet.  ‘The eventual goal is merging with all life forms, including the celestial bodies’ (Chryssides, 1999, 370).  </a:t>
            </a:r>
          </a:p>
          <a:p>
            <a:endParaRPr lang="en-US" dirty="0"/>
          </a:p>
        </p:txBody>
      </p:sp>
    </p:spTree>
    <p:extLst>
      <p:ext uri="{BB962C8B-B14F-4D97-AF65-F5344CB8AC3E}">
        <p14:creationId xmlns:p14="http://schemas.microsoft.com/office/powerpoint/2010/main" val="10357205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err="1" smtClean="0">
                <a:solidFill>
                  <a:srgbClr val="1CADE4"/>
                </a:solidFill>
              </a:rPr>
              <a:t>Ufo</a:t>
            </a:r>
            <a:r>
              <a:rPr lang="en-US" dirty="0" smtClean="0">
                <a:solidFill>
                  <a:srgbClr val="1CADE4"/>
                </a:solidFill>
              </a:rPr>
              <a:t> groups</a:t>
            </a:r>
            <a:endParaRPr lang="en-US" dirty="0">
              <a:solidFill>
                <a:srgbClr val="1CADE4"/>
              </a:solidFill>
            </a:endParaRPr>
          </a:p>
        </p:txBody>
      </p:sp>
      <p:sp>
        <p:nvSpPr>
          <p:cNvPr id="5" name="Content Placeholder 4"/>
          <p:cNvSpPr>
            <a:spLocks noGrp="1"/>
          </p:cNvSpPr>
          <p:nvPr>
            <p:ph type="body" idx="1"/>
          </p:nvPr>
        </p:nvSpPr>
        <p:spPr/>
        <p:txBody>
          <a:bodyPr>
            <a:normAutofit/>
          </a:bodyPr>
          <a:lstStyle/>
          <a:p>
            <a:r>
              <a:rPr lang="en-US" dirty="0" smtClean="0">
                <a:solidFill>
                  <a:schemeClr val="tx2"/>
                </a:solidFill>
              </a:rPr>
              <a:t>HEAVEN’S GATE</a:t>
            </a:r>
            <a:endParaRPr lang="en-US" dirty="0">
              <a:solidFill>
                <a:schemeClr val="tx2"/>
              </a:solidFill>
            </a:endParaRPr>
          </a:p>
        </p:txBody>
      </p:sp>
    </p:spTree>
    <p:extLst>
      <p:ext uri="{BB962C8B-B14F-4D97-AF65-F5344CB8AC3E}">
        <p14:creationId xmlns:p14="http://schemas.microsoft.com/office/powerpoint/2010/main" val="28184027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1200" dirty="0"/>
              <a:t>http://</a:t>
            </a:r>
            <a:r>
              <a:rPr lang="en-GB" sz="1200" dirty="0" err="1"/>
              <a:t>web.archive.org</a:t>
            </a:r>
            <a:r>
              <a:rPr lang="en-GB" sz="1200" dirty="0"/>
              <a:t>/web/20110721182919/http://</a:t>
            </a:r>
            <a:r>
              <a:rPr lang="en-GB" sz="1200" dirty="0" err="1"/>
              <a:t>www.heavensgate.com</a:t>
            </a:r>
            <a:r>
              <a:rPr lang="en-GB" sz="1200" dirty="0"/>
              <a:t>/</a:t>
            </a:r>
            <a:r>
              <a:rPr lang="en-GB" dirty="0"/>
              <a:t/>
            </a:r>
            <a:br>
              <a:rPr lang="en-GB" dirty="0"/>
            </a:br>
            <a:endParaRPr lang="en-US" dirty="0"/>
          </a:p>
        </p:txBody>
      </p:sp>
      <p:sp>
        <p:nvSpPr>
          <p:cNvPr id="3" name="Content Placeholder 2"/>
          <p:cNvSpPr>
            <a:spLocks noGrp="1"/>
          </p:cNvSpPr>
          <p:nvPr>
            <p:ph idx="1"/>
          </p:nvPr>
        </p:nvSpPr>
        <p:spPr/>
        <p:txBody>
          <a:bodyPr/>
          <a:lstStyle/>
          <a:p>
            <a:endParaRPr lang="en-US" dirty="0"/>
          </a:p>
        </p:txBody>
      </p:sp>
      <p:pic>
        <p:nvPicPr>
          <p:cNvPr id="4" name="Picture 3" descr="Welcom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576" y="2060848"/>
            <a:ext cx="7115175" cy="3514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70501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68096" y="548680"/>
            <a:ext cx="7290055" cy="5760680"/>
          </a:xfrm>
        </p:spPr>
        <p:txBody>
          <a:bodyPr/>
          <a:lstStyle/>
          <a:p>
            <a:pPr lvl="0"/>
            <a:r>
              <a:rPr lang="en-GB" dirty="0">
                <a:solidFill>
                  <a:srgbClr val="0E5772"/>
                </a:solidFill>
              </a:rPr>
              <a:t>Bonnie Nettles (1927-1985) Marshall </a:t>
            </a:r>
            <a:r>
              <a:rPr lang="en-GB" dirty="0" err="1">
                <a:solidFill>
                  <a:srgbClr val="0E5772"/>
                </a:solidFill>
              </a:rPr>
              <a:t>Herff</a:t>
            </a:r>
            <a:r>
              <a:rPr lang="en-GB" dirty="0">
                <a:solidFill>
                  <a:srgbClr val="0E5772"/>
                </a:solidFill>
              </a:rPr>
              <a:t> </a:t>
            </a:r>
            <a:r>
              <a:rPr lang="en-GB" dirty="0" err="1">
                <a:solidFill>
                  <a:srgbClr val="0E5772"/>
                </a:solidFill>
              </a:rPr>
              <a:t>Applewhite</a:t>
            </a:r>
            <a:r>
              <a:rPr lang="en-GB" dirty="0">
                <a:solidFill>
                  <a:srgbClr val="0E5772"/>
                </a:solidFill>
              </a:rPr>
              <a:t> (1931-1997)</a:t>
            </a:r>
          </a:p>
          <a:p>
            <a:pPr lvl="0"/>
            <a:r>
              <a:rPr lang="en-GB" dirty="0">
                <a:solidFill>
                  <a:srgbClr val="0E5772"/>
                </a:solidFill>
              </a:rPr>
              <a:t>Kenneth Arnold 1947 (pilot) sights ‘flying saucers’.  First widely reported sighting.  </a:t>
            </a:r>
          </a:p>
          <a:p>
            <a:pPr lvl="0"/>
            <a:r>
              <a:rPr lang="en-GB" dirty="0">
                <a:solidFill>
                  <a:srgbClr val="0E5772"/>
                </a:solidFill>
              </a:rPr>
              <a:t>1947 – Roswell incident, New Mexico, USA (crash.  Spaceship.  1970s conspiracy theories.</a:t>
            </a:r>
          </a:p>
          <a:p>
            <a:endParaRPr lang="en-US" dirty="0"/>
          </a:p>
        </p:txBody>
      </p:sp>
      <p:pic>
        <p:nvPicPr>
          <p:cNvPr id="6" name="Content Placeholder 3"/>
          <p:cNvPicPr>
            <a:picLocks noChangeAspect="1"/>
          </p:cNvPicPr>
          <p:nvPr/>
        </p:nvPicPr>
        <p:blipFill>
          <a:blip r:embed="rId2">
            <a:extLst>
              <a:ext uri="{28A0092B-C50C-407E-A947-70E740481C1C}">
                <a14:useLocalDpi xmlns:a14="http://schemas.microsoft.com/office/drawing/2010/main" val="0"/>
              </a:ext>
            </a:extLst>
          </a:blip>
          <a:srcRect l="-19690" r="-19690"/>
          <a:stretch>
            <a:fillRect/>
          </a:stretch>
        </p:blipFill>
        <p:spPr>
          <a:xfrm>
            <a:off x="-468560" y="4149080"/>
            <a:ext cx="4697122" cy="2592328"/>
          </a:xfrm>
          <a:prstGeom prst="rect">
            <a:avLst/>
          </a:prstGeom>
        </p:spPr>
      </p:pic>
      <p:pic>
        <p:nvPicPr>
          <p:cNvPr id="7" name="Content Placeholder 3"/>
          <p:cNvPicPr>
            <a:picLocks noGrp="1" noChangeAspect="1"/>
          </p:cNvPicPr>
          <p:nvPr/>
        </p:nvPicPr>
        <p:blipFill>
          <a:blip r:embed="rId3">
            <a:extLst>
              <a:ext uri="{28A0092B-C50C-407E-A947-70E740481C1C}">
                <a14:useLocalDpi xmlns:a14="http://schemas.microsoft.com/office/drawing/2010/main" val="0"/>
              </a:ext>
            </a:extLst>
          </a:blip>
          <a:stretch>
            <a:fillRect/>
          </a:stretch>
        </p:blipFill>
        <p:spPr>
          <a:xfrm>
            <a:off x="4000500" y="2348880"/>
            <a:ext cx="5143500" cy="2428875"/>
          </a:xfrm>
          <a:prstGeom prst="rect">
            <a:avLst/>
          </a:prstGeom>
        </p:spPr>
      </p:pic>
    </p:spTree>
    <p:extLst>
      <p:ext uri="{BB962C8B-B14F-4D97-AF65-F5344CB8AC3E}">
        <p14:creationId xmlns:p14="http://schemas.microsoft.com/office/powerpoint/2010/main" val="7746237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67744" y="476672"/>
            <a:ext cx="6480720" cy="6192688"/>
          </a:xfrm>
        </p:spPr>
        <p:txBody>
          <a:bodyPr>
            <a:normAutofit/>
          </a:bodyPr>
          <a:lstStyle/>
          <a:p>
            <a:pPr lvl="0"/>
            <a:r>
              <a:rPr lang="en-GB" dirty="0">
                <a:solidFill>
                  <a:srgbClr val="0E5772"/>
                </a:solidFill>
              </a:rPr>
              <a:t>1966 – </a:t>
            </a:r>
            <a:r>
              <a:rPr lang="en-GB" dirty="0" err="1">
                <a:solidFill>
                  <a:srgbClr val="0E5772"/>
                </a:solidFill>
              </a:rPr>
              <a:t>Applewhite</a:t>
            </a:r>
            <a:r>
              <a:rPr lang="en-GB" dirty="0">
                <a:solidFill>
                  <a:srgbClr val="0E5772"/>
                </a:solidFill>
              </a:rPr>
              <a:t> appointed Assistant Professor of Music, Texas</a:t>
            </a:r>
          </a:p>
          <a:p>
            <a:pPr lvl="0"/>
            <a:r>
              <a:rPr lang="en-GB" dirty="0">
                <a:solidFill>
                  <a:srgbClr val="0E5772"/>
                </a:solidFill>
              </a:rPr>
              <a:t>1968 – </a:t>
            </a:r>
            <a:r>
              <a:rPr lang="en-GB" i="1" dirty="0">
                <a:solidFill>
                  <a:srgbClr val="0E5772"/>
                </a:solidFill>
              </a:rPr>
              <a:t>Chariots of the Gods</a:t>
            </a:r>
            <a:r>
              <a:rPr lang="en-GB" dirty="0">
                <a:solidFill>
                  <a:srgbClr val="0E5772"/>
                </a:solidFill>
              </a:rPr>
              <a:t> (Erich von </a:t>
            </a:r>
            <a:r>
              <a:rPr lang="en-GB" dirty="0" err="1">
                <a:solidFill>
                  <a:srgbClr val="0E5772"/>
                </a:solidFill>
              </a:rPr>
              <a:t>Daniken</a:t>
            </a:r>
            <a:r>
              <a:rPr lang="en-GB" dirty="0">
                <a:solidFill>
                  <a:srgbClr val="0E5772"/>
                </a:solidFill>
              </a:rPr>
              <a:t> b1935) – higher beings created things we’ve found that are advanced, </a:t>
            </a:r>
            <a:r>
              <a:rPr lang="en-GB" dirty="0" err="1">
                <a:solidFill>
                  <a:srgbClr val="0E5772"/>
                </a:solidFill>
              </a:rPr>
              <a:t>eg</a:t>
            </a:r>
            <a:r>
              <a:rPr lang="en-GB" dirty="0">
                <a:solidFill>
                  <a:srgbClr val="0E5772"/>
                </a:solidFill>
              </a:rPr>
              <a:t> pyramids, Stonehenge.  Artwork shows ETs.  Humans not ready to hear all this.    </a:t>
            </a:r>
          </a:p>
          <a:p>
            <a:pPr lvl="0"/>
            <a:r>
              <a:rPr lang="en-GB" dirty="0">
                <a:solidFill>
                  <a:srgbClr val="0E5772"/>
                </a:solidFill>
              </a:rPr>
              <a:t>1972 –Heart attack, Nursing and Astrology.</a:t>
            </a:r>
          </a:p>
          <a:p>
            <a:pPr lvl="0"/>
            <a:r>
              <a:rPr lang="en-GB" dirty="0">
                <a:solidFill>
                  <a:srgbClr val="0E5772"/>
                </a:solidFill>
              </a:rPr>
              <a:t>1973 – Claim to be ‘The Two’ (Revelation 11:3 – “And I will give power unto my two witnesses…</a:t>
            </a:r>
            <a:r>
              <a:rPr lang="en-GB" dirty="0" smtClean="0">
                <a:solidFill>
                  <a:srgbClr val="0E5772"/>
                </a:solidFill>
              </a:rPr>
              <a:t>”</a:t>
            </a:r>
          </a:p>
          <a:p>
            <a:pPr lvl="0"/>
            <a:r>
              <a:rPr lang="en-GB" dirty="0">
                <a:solidFill>
                  <a:srgbClr val="0E5772"/>
                </a:solidFill>
              </a:rPr>
              <a:t>1975 – First Public Meetings.  Toured US &amp; Canada.</a:t>
            </a:r>
          </a:p>
          <a:p>
            <a:pPr lvl="0"/>
            <a:r>
              <a:rPr lang="en-GB" dirty="0">
                <a:solidFill>
                  <a:srgbClr val="0E5772"/>
                </a:solidFill>
              </a:rPr>
              <a:t>1976 – Summer Camp in Wyoming.  Organisation matures with uniforms and teachings codified.</a:t>
            </a:r>
          </a:p>
          <a:p>
            <a:pPr lvl="0"/>
            <a:r>
              <a:rPr lang="en-GB" dirty="0">
                <a:solidFill>
                  <a:srgbClr val="0E5772"/>
                </a:solidFill>
              </a:rPr>
              <a:t>Ti (Nettles) died in 1985 and the appearance of the comet was believed to be a sign from her that the time had come to abandon bodily ‘containers’.</a:t>
            </a:r>
          </a:p>
          <a:p>
            <a:pPr lvl="0"/>
            <a:endParaRPr lang="en-GB" dirty="0">
              <a:solidFill>
                <a:srgbClr val="0E5772"/>
              </a:solidFill>
            </a:endParaRPr>
          </a:p>
          <a:p>
            <a:endParaRPr lang="en-US" dirty="0"/>
          </a:p>
        </p:txBody>
      </p:sp>
      <p:pic>
        <p:nvPicPr>
          <p:cNvPr id="4" name="Picture 3" descr="http://darkvomit.com/blog/wp-content/uploads/2011/06/applewhite-e-bonni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582144"/>
            <a:ext cx="2204378" cy="32758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19763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8096" y="620688"/>
            <a:ext cx="7290055" cy="3744416"/>
          </a:xfrm>
        </p:spPr>
        <p:txBody>
          <a:bodyPr/>
          <a:lstStyle/>
          <a:p>
            <a:pPr lvl="0"/>
            <a:r>
              <a:rPr lang="en-GB" dirty="0">
                <a:solidFill>
                  <a:srgbClr val="0E5772"/>
                </a:solidFill>
              </a:rPr>
              <a:t>1991 – Total Overcomers Anonymous formed; promotes celibacy and asceticism.</a:t>
            </a:r>
          </a:p>
          <a:p>
            <a:pPr lvl="0"/>
            <a:r>
              <a:rPr lang="en-GB" dirty="0">
                <a:solidFill>
                  <a:srgbClr val="0E5772"/>
                </a:solidFill>
              </a:rPr>
              <a:t>1996 – Group rents San Diego property with money from computer consultancy</a:t>
            </a:r>
          </a:p>
          <a:p>
            <a:pPr lvl="0"/>
            <a:r>
              <a:rPr lang="en-GB" dirty="0">
                <a:solidFill>
                  <a:srgbClr val="0E5772"/>
                </a:solidFill>
              </a:rPr>
              <a:t>1996 – Halle </a:t>
            </a:r>
            <a:r>
              <a:rPr lang="en-GB" dirty="0" err="1">
                <a:solidFill>
                  <a:srgbClr val="0E5772"/>
                </a:solidFill>
              </a:rPr>
              <a:t>Boppe</a:t>
            </a:r>
            <a:r>
              <a:rPr lang="en-GB" dirty="0">
                <a:solidFill>
                  <a:srgbClr val="0E5772"/>
                </a:solidFill>
              </a:rPr>
              <a:t> appears</a:t>
            </a:r>
          </a:p>
          <a:p>
            <a:pPr lvl="0"/>
            <a:r>
              <a:rPr lang="en-GB" dirty="0">
                <a:solidFill>
                  <a:srgbClr val="0E5772"/>
                </a:solidFill>
              </a:rPr>
              <a:t>26</a:t>
            </a:r>
            <a:r>
              <a:rPr lang="en-GB" baseline="30000" dirty="0">
                <a:solidFill>
                  <a:srgbClr val="0E5772"/>
                </a:solidFill>
              </a:rPr>
              <a:t>th</a:t>
            </a:r>
            <a:r>
              <a:rPr lang="en-GB" dirty="0">
                <a:solidFill>
                  <a:srgbClr val="0E5772"/>
                </a:solidFill>
              </a:rPr>
              <a:t> March 1997 – 39 suicides. (San Diego).  They had taken a combination of alcohol, painkillers and tranquillisers.  The Medical examiner of San Diego termed it ‘an immaculately carried out group decision’.  </a:t>
            </a:r>
          </a:p>
          <a:p>
            <a:endParaRPr lang="en-US" dirty="0"/>
          </a:p>
        </p:txBody>
      </p:sp>
      <p:pic>
        <p:nvPicPr>
          <p:cNvPr id="4" name="Content Placeholder 3"/>
          <p:cNvPicPr>
            <a:picLocks noGrp="1" noChangeAspect="1"/>
          </p:cNvPicPr>
          <p:nvPr/>
        </p:nvPicPr>
        <p:blipFill>
          <a:blip r:embed="rId2">
            <a:extLst>
              <a:ext uri="{28A0092B-C50C-407E-A947-70E740481C1C}">
                <a14:useLocalDpi xmlns:a14="http://schemas.microsoft.com/office/drawing/2010/main" val="0"/>
              </a:ext>
            </a:extLst>
          </a:blip>
          <a:stretch>
            <a:fillRect/>
          </a:stretch>
        </p:blipFill>
        <p:spPr>
          <a:xfrm>
            <a:off x="5508104" y="4077072"/>
            <a:ext cx="3404855" cy="2566941"/>
          </a:xfrm>
          <a:prstGeom prst="rect">
            <a:avLst/>
          </a:prstGeom>
        </p:spPr>
      </p:pic>
    </p:spTree>
    <p:extLst>
      <p:ext uri="{BB962C8B-B14F-4D97-AF65-F5344CB8AC3E}">
        <p14:creationId xmlns:p14="http://schemas.microsoft.com/office/powerpoint/2010/main" val="15860689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568" y="188640"/>
            <a:ext cx="8280920" cy="5616624"/>
          </a:xfrm>
        </p:spPr>
        <p:txBody>
          <a:bodyPr>
            <a:normAutofit/>
          </a:bodyPr>
          <a:lstStyle/>
          <a:p>
            <a:pPr lvl="0"/>
            <a:r>
              <a:rPr lang="en-GB" dirty="0" smtClean="0">
                <a:solidFill>
                  <a:srgbClr val="0E5772"/>
                </a:solidFill>
              </a:rPr>
              <a:t>Kingdom </a:t>
            </a:r>
            <a:r>
              <a:rPr lang="en-GB" dirty="0">
                <a:solidFill>
                  <a:srgbClr val="0E5772"/>
                </a:solidFill>
              </a:rPr>
              <a:t>of God as physical evolutionary level, not ‘merely’ spiritual</a:t>
            </a:r>
          </a:p>
          <a:p>
            <a:pPr lvl="0"/>
            <a:r>
              <a:rPr lang="en-GB" dirty="0">
                <a:solidFill>
                  <a:srgbClr val="0E5772"/>
                </a:solidFill>
              </a:rPr>
              <a:t>Asceticism, celibacy (</a:t>
            </a:r>
            <a:r>
              <a:rPr lang="en-GB" dirty="0" err="1">
                <a:solidFill>
                  <a:srgbClr val="0E5772"/>
                </a:solidFill>
              </a:rPr>
              <a:t>inc.</a:t>
            </a:r>
            <a:r>
              <a:rPr lang="en-GB" dirty="0">
                <a:solidFill>
                  <a:srgbClr val="0E5772"/>
                </a:solidFill>
              </a:rPr>
              <a:t> castration of 7 male members), no smoking, alcohol, etc.</a:t>
            </a:r>
          </a:p>
          <a:p>
            <a:pPr lvl="0"/>
            <a:r>
              <a:rPr lang="en-GB" dirty="0">
                <a:solidFill>
                  <a:srgbClr val="0E5772"/>
                </a:solidFill>
              </a:rPr>
              <a:t>Use Biblical apocalypse and Ufology to create coherent cosmology.  Claim links to Jesus – </a:t>
            </a:r>
            <a:r>
              <a:rPr lang="en-GB" dirty="0" err="1">
                <a:solidFill>
                  <a:srgbClr val="0E5772"/>
                </a:solidFill>
              </a:rPr>
              <a:t>Appelwhite</a:t>
            </a:r>
            <a:r>
              <a:rPr lang="en-GB" dirty="0">
                <a:solidFill>
                  <a:srgbClr val="0E5772"/>
                </a:solidFill>
              </a:rPr>
              <a:t> direct relation. View body as ‘vehicle’.</a:t>
            </a:r>
          </a:p>
          <a:p>
            <a:pPr lvl="0"/>
            <a:r>
              <a:rPr lang="en-GB" dirty="0">
                <a:solidFill>
                  <a:srgbClr val="0E5772"/>
                </a:solidFill>
              </a:rPr>
              <a:t>Understood ‘older members’ minds to be attuned to Extra Terrestrial messages (early in movement all members could do this)</a:t>
            </a:r>
          </a:p>
          <a:p>
            <a:pPr lvl="0"/>
            <a:r>
              <a:rPr lang="en-GB" dirty="0">
                <a:solidFill>
                  <a:srgbClr val="0E5772"/>
                </a:solidFill>
              </a:rPr>
              <a:t>Sought ‘beyond-human’ existence; ‘Human Individual Metamorphosis’ achieved when all </a:t>
            </a:r>
            <a:r>
              <a:rPr lang="en-GB" dirty="0" err="1">
                <a:solidFill>
                  <a:srgbClr val="0E5772"/>
                </a:solidFill>
              </a:rPr>
              <a:t>wordly</a:t>
            </a:r>
            <a:r>
              <a:rPr lang="en-GB" dirty="0">
                <a:solidFill>
                  <a:srgbClr val="0E5772"/>
                </a:solidFill>
              </a:rPr>
              <a:t> attachments left behind.</a:t>
            </a:r>
          </a:p>
          <a:p>
            <a:pPr lvl="0"/>
            <a:r>
              <a:rPr lang="en-GB" dirty="0">
                <a:solidFill>
                  <a:srgbClr val="0E5772"/>
                </a:solidFill>
              </a:rPr>
              <a:t>‘Next level above human’ or the ‘evolutionary level above human’. </a:t>
            </a:r>
          </a:p>
          <a:p>
            <a:pPr lvl="0"/>
            <a:r>
              <a:rPr lang="en-GB" dirty="0">
                <a:solidFill>
                  <a:srgbClr val="0E5772"/>
                </a:solidFill>
              </a:rPr>
              <a:t>‘Spaded under’ (body is vehicle for soul).  </a:t>
            </a:r>
          </a:p>
          <a:p>
            <a:pPr lvl="0"/>
            <a:r>
              <a:rPr lang="en-GB" dirty="0">
                <a:solidFill>
                  <a:srgbClr val="0E5772"/>
                </a:solidFill>
              </a:rPr>
              <a:t>‘Return home</a:t>
            </a:r>
            <a:r>
              <a:rPr lang="en-GB" dirty="0"/>
              <a:t>’</a:t>
            </a:r>
          </a:p>
          <a:p>
            <a:endParaRPr lang="en-US" dirty="0"/>
          </a:p>
        </p:txBody>
      </p:sp>
      <p:pic>
        <p:nvPicPr>
          <p:cNvPr id="4" name="Picture 3" descr="http://donotwinthelottery.files.wordpress.com/2010/11/3420_tfr_heavens_gate-2_04700300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75245" y="4149080"/>
            <a:ext cx="4024739" cy="2568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02519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8096" y="620688"/>
            <a:ext cx="7290055" cy="5688672"/>
          </a:xfrm>
        </p:spPr>
        <p:txBody>
          <a:bodyPr>
            <a:normAutofit fontScale="92500" lnSpcReduction="20000"/>
          </a:bodyPr>
          <a:lstStyle/>
          <a:p>
            <a:pPr lvl="0"/>
            <a:r>
              <a:rPr lang="en-GB" dirty="0">
                <a:solidFill>
                  <a:srgbClr val="0E5772"/>
                </a:solidFill>
              </a:rPr>
              <a:t>Hale-Bopp comet (ice and dust and a ‘tail’ of gas appears when near the sun) discovered in 1995 by Alan Hale and Thomas Bopp (astronomers).  Chuck </a:t>
            </a:r>
            <a:r>
              <a:rPr lang="en-GB" dirty="0" err="1">
                <a:solidFill>
                  <a:srgbClr val="0E5772"/>
                </a:solidFill>
              </a:rPr>
              <a:t>Shramek</a:t>
            </a:r>
            <a:r>
              <a:rPr lang="en-GB" dirty="0">
                <a:solidFill>
                  <a:srgbClr val="0E5772"/>
                </a:solidFill>
              </a:rPr>
              <a:t> (amateur astronomer) noticed an attachment to Hale-Bopp and said it was an alien spaceship.  </a:t>
            </a:r>
          </a:p>
          <a:p>
            <a:pPr lvl="0"/>
            <a:r>
              <a:rPr lang="en-GB" dirty="0">
                <a:solidFill>
                  <a:srgbClr val="0E5772"/>
                </a:solidFill>
              </a:rPr>
              <a:t>‘It was only a matter of time before someone hit on the notion of taking a spaceship to heaven’, (Sunday Times 30.3.97).  </a:t>
            </a:r>
          </a:p>
          <a:p>
            <a:pPr lvl="0"/>
            <a:r>
              <a:rPr lang="en-GB" dirty="0">
                <a:solidFill>
                  <a:srgbClr val="0E5772"/>
                </a:solidFill>
              </a:rPr>
              <a:t>Internet was the main method of communication.  </a:t>
            </a:r>
          </a:p>
          <a:p>
            <a:pPr lvl="0"/>
            <a:r>
              <a:rPr lang="en-GB" dirty="0">
                <a:solidFill>
                  <a:srgbClr val="0E5772"/>
                </a:solidFill>
              </a:rPr>
              <a:t>‘Owes more to Star Trek than the Bible’ (Sunday Times 30.3.97)</a:t>
            </a:r>
          </a:p>
          <a:p>
            <a:pPr lvl="0"/>
            <a:r>
              <a:rPr lang="en-GB" dirty="0">
                <a:solidFill>
                  <a:srgbClr val="0E5772"/>
                </a:solidFill>
              </a:rPr>
              <a:t>Also ‘Suicide cult had rendezvous with spacecraft behind comet’ (The Times 28.3.97).</a:t>
            </a:r>
          </a:p>
          <a:p>
            <a:pPr lvl="0"/>
            <a:r>
              <a:rPr lang="en-GB" dirty="0">
                <a:solidFill>
                  <a:srgbClr val="0E5772"/>
                </a:solidFill>
              </a:rPr>
              <a:t>Method:  phenobarbital, sleeping pills, vodka and suffocation.  15, 15, then 9 on three days.</a:t>
            </a:r>
          </a:p>
          <a:p>
            <a:pPr lvl="0"/>
            <a:r>
              <a:rPr lang="en-GB" dirty="0">
                <a:solidFill>
                  <a:srgbClr val="0E5772"/>
                </a:solidFill>
              </a:rPr>
              <a:t>Attire – new tracksuits, trainers and ID documents.</a:t>
            </a:r>
          </a:p>
          <a:p>
            <a:r>
              <a:rPr lang="en-GB" dirty="0" smtClean="0">
                <a:solidFill>
                  <a:srgbClr val="0E5772"/>
                </a:solidFill>
              </a:rPr>
              <a:t>Those </a:t>
            </a:r>
            <a:r>
              <a:rPr lang="en-GB" dirty="0">
                <a:solidFill>
                  <a:srgbClr val="0E5772"/>
                </a:solidFill>
              </a:rPr>
              <a:t>who died had recorded video messages to be left behind.  </a:t>
            </a:r>
          </a:p>
          <a:p>
            <a:pPr lvl="0"/>
            <a:r>
              <a:rPr lang="en-GB" dirty="0">
                <a:solidFill>
                  <a:srgbClr val="0E5772"/>
                </a:solidFill>
              </a:rPr>
              <a:t>“Human parents do not possess the offspring that they have.  Breaking away from the world is not easy, but we must become another human being and abort the human mind…a new creature is born. We came from distant space and are about to return”.  (</a:t>
            </a:r>
            <a:r>
              <a:rPr lang="en-GB" dirty="0" err="1">
                <a:solidFill>
                  <a:srgbClr val="0E5772"/>
                </a:solidFill>
              </a:rPr>
              <a:t>Applewhite</a:t>
            </a:r>
            <a:r>
              <a:rPr lang="en-GB" dirty="0">
                <a:solidFill>
                  <a:srgbClr val="0E5772"/>
                </a:solidFill>
              </a:rPr>
              <a:t>, Inside Story documentary, BBC, 1997).</a:t>
            </a:r>
          </a:p>
          <a:p>
            <a:endParaRPr lang="en-US" dirty="0"/>
          </a:p>
        </p:txBody>
      </p:sp>
    </p:spTree>
    <p:extLst>
      <p:ext uri="{BB962C8B-B14F-4D97-AF65-F5344CB8AC3E}">
        <p14:creationId xmlns:p14="http://schemas.microsoft.com/office/powerpoint/2010/main" val="12765217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solidFill>
                  <a:schemeClr val="accent1"/>
                </a:solidFill>
              </a:rPr>
              <a:t>UFO GROUPS</a:t>
            </a:r>
            <a:endParaRPr lang="en-US" dirty="0">
              <a:solidFill>
                <a:schemeClr val="accent1"/>
              </a:solidFill>
            </a:endParaRPr>
          </a:p>
        </p:txBody>
      </p:sp>
      <p:sp>
        <p:nvSpPr>
          <p:cNvPr id="5" name="Text Placeholder 4"/>
          <p:cNvSpPr>
            <a:spLocks noGrp="1"/>
          </p:cNvSpPr>
          <p:nvPr>
            <p:ph type="body" idx="1"/>
          </p:nvPr>
        </p:nvSpPr>
        <p:spPr/>
        <p:txBody>
          <a:bodyPr/>
          <a:lstStyle/>
          <a:p>
            <a:r>
              <a:rPr lang="en-US" dirty="0" smtClean="0">
                <a:solidFill>
                  <a:srgbClr val="0E5772"/>
                </a:solidFill>
              </a:rPr>
              <a:t>THE RAELIANS</a:t>
            </a:r>
            <a:endParaRPr lang="en-US" dirty="0">
              <a:solidFill>
                <a:srgbClr val="0E5772"/>
              </a:solidFill>
            </a:endParaRPr>
          </a:p>
        </p:txBody>
      </p:sp>
    </p:spTree>
    <p:extLst>
      <p:ext uri="{BB962C8B-B14F-4D97-AF65-F5344CB8AC3E}">
        <p14:creationId xmlns:p14="http://schemas.microsoft.com/office/powerpoint/2010/main" val="38270900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68097" y="332656"/>
            <a:ext cx="4307960" cy="5976704"/>
          </a:xfrm>
        </p:spPr>
        <p:txBody>
          <a:bodyPr>
            <a:normAutofit/>
          </a:bodyPr>
          <a:lstStyle/>
          <a:p>
            <a:pPr lvl="0"/>
            <a:r>
              <a:rPr lang="en-GB" dirty="0">
                <a:solidFill>
                  <a:srgbClr val="0E5772"/>
                </a:solidFill>
              </a:rPr>
              <a:t>Claude </a:t>
            </a:r>
            <a:r>
              <a:rPr lang="en-GB" dirty="0" err="1">
                <a:solidFill>
                  <a:srgbClr val="0E5772"/>
                </a:solidFill>
              </a:rPr>
              <a:t>Vorilhon</a:t>
            </a:r>
            <a:r>
              <a:rPr lang="en-GB" dirty="0">
                <a:solidFill>
                  <a:srgbClr val="0E5772"/>
                </a:solidFill>
              </a:rPr>
              <a:t> (b. 1946) – Vichy, France</a:t>
            </a:r>
          </a:p>
          <a:p>
            <a:pPr lvl="0"/>
            <a:r>
              <a:rPr lang="en-GB" dirty="0" smtClean="0">
                <a:solidFill>
                  <a:srgbClr val="0E5772"/>
                </a:solidFill>
              </a:rPr>
              <a:t>13</a:t>
            </a:r>
            <a:r>
              <a:rPr lang="en-GB" baseline="30000" dirty="0" smtClean="0">
                <a:solidFill>
                  <a:srgbClr val="0E5772"/>
                </a:solidFill>
              </a:rPr>
              <a:t>th</a:t>
            </a:r>
            <a:r>
              <a:rPr lang="en-GB" dirty="0" smtClean="0">
                <a:solidFill>
                  <a:srgbClr val="0E5772"/>
                </a:solidFill>
              </a:rPr>
              <a:t> </a:t>
            </a:r>
            <a:r>
              <a:rPr lang="en-GB" dirty="0">
                <a:solidFill>
                  <a:srgbClr val="0E5772"/>
                </a:solidFill>
              </a:rPr>
              <a:t>December 1973 – Clermont-Ferrand  - Flying Saucer: 7m x 2.5m</a:t>
            </a:r>
          </a:p>
          <a:p>
            <a:pPr lvl="0"/>
            <a:r>
              <a:rPr lang="en-GB" dirty="0">
                <a:solidFill>
                  <a:srgbClr val="0E5772"/>
                </a:solidFill>
              </a:rPr>
              <a:t>4’ (1.2m) ‘Man’ mistaken for child.</a:t>
            </a:r>
          </a:p>
          <a:p>
            <a:pPr lvl="0"/>
            <a:r>
              <a:rPr lang="en-GB" dirty="0">
                <a:solidFill>
                  <a:srgbClr val="0E5772"/>
                </a:solidFill>
              </a:rPr>
              <a:t>Alien was leader of Council of </a:t>
            </a:r>
            <a:r>
              <a:rPr lang="en-GB" dirty="0" err="1">
                <a:solidFill>
                  <a:srgbClr val="0E5772"/>
                </a:solidFill>
              </a:rPr>
              <a:t>Elohim</a:t>
            </a:r>
            <a:r>
              <a:rPr lang="en-GB" dirty="0">
                <a:solidFill>
                  <a:srgbClr val="0E5772"/>
                </a:solidFill>
              </a:rPr>
              <a:t> – Hebrew plural Gods.</a:t>
            </a:r>
          </a:p>
          <a:p>
            <a:pPr lvl="0"/>
            <a:r>
              <a:rPr lang="en-GB" dirty="0">
                <a:solidFill>
                  <a:srgbClr val="0E5772"/>
                </a:solidFill>
              </a:rPr>
              <a:t>Explained </a:t>
            </a:r>
            <a:r>
              <a:rPr lang="en-GB" dirty="0" err="1">
                <a:solidFill>
                  <a:srgbClr val="0E5772"/>
                </a:solidFill>
              </a:rPr>
              <a:t>Rael</a:t>
            </a:r>
            <a:r>
              <a:rPr lang="en-GB" dirty="0">
                <a:solidFill>
                  <a:srgbClr val="0E5772"/>
                </a:solidFill>
              </a:rPr>
              <a:t> (‘Messenger of </a:t>
            </a:r>
            <a:r>
              <a:rPr lang="en-GB" dirty="0" err="1">
                <a:solidFill>
                  <a:srgbClr val="0E5772"/>
                </a:solidFill>
              </a:rPr>
              <a:t>Elohim</a:t>
            </a:r>
            <a:r>
              <a:rPr lang="en-GB" dirty="0">
                <a:solidFill>
                  <a:srgbClr val="0E5772"/>
                </a:solidFill>
              </a:rPr>
              <a:t>’) had been watched since birth.</a:t>
            </a:r>
          </a:p>
          <a:p>
            <a:pPr lvl="0"/>
            <a:r>
              <a:rPr lang="en-GB" dirty="0" smtClean="0">
                <a:solidFill>
                  <a:srgbClr val="0E5772"/>
                </a:solidFill>
              </a:rPr>
              <a:t>Human</a:t>
            </a:r>
            <a:r>
              <a:rPr lang="en-GB" dirty="0">
                <a:solidFill>
                  <a:srgbClr val="0E5772"/>
                </a:solidFill>
              </a:rPr>
              <a:t>-like creatures who have attained great scientific knowledge.</a:t>
            </a:r>
          </a:p>
          <a:p>
            <a:pPr lvl="0"/>
            <a:r>
              <a:rPr lang="en-GB" dirty="0">
                <a:solidFill>
                  <a:srgbClr val="0E5772"/>
                </a:solidFill>
              </a:rPr>
              <a:t>Genetic-engineering on own planet</a:t>
            </a:r>
          </a:p>
          <a:p>
            <a:pPr lvl="0"/>
            <a:r>
              <a:rPr lang="en-GB" dirty="0">
                <a:solidFill>
                  <a:srgbClr val="0E5772"/>
                </a:solidFill>
              </a:rPr>
              <a:t>Found earth to carry out experiments.</a:t>
            </a:r>
          </a:p>
          <a:p>
            <a:pPr lvl="0"/>
            <a:r>
              <a:rPr lang="en-GB" dirty="0" smtClean="0">
                <a:solidFill>
                  <a:srgbClr val="0E5772"/>
                </a:solidFill>
              </a:rPr>
              <a:t>Sent </a:t>
            </a:r>
            <a:r>
              <a:rPr lang="en-GB" dirty="0">
                <a:solidFill>
                  <a:srgbClr val="0E5772"/>
                </a:solidFill>
              </a:rPr>
              <a:t>messengers to right wrongs (e.g. Jesus, Mohammed, </a:t>
            </a:r>
            <a:r>
              <a:rPr lang="en-GB" dirty="0" err="1">
                <a:solidFill>
                  <a:srgbClr val="0E5772"/>
                </a:solidFill>
              </a:rPr>
              <a:t>etc</a:t>
            </a:r>
            <a:r>
              <a:rPr lang="en-GB" dirty="0">
                <a:solidFill>
                  <a:srgbClr val="0E5772"/>
                </a:solidFill>
              </a:rPr>
              <a:t>).  </a:t>
            </a:r>
            <a:r>
              <a:rPr lang="en-GB" dirty="0" err="1">
                <a:solidFill>
                  <a:srgbClr val="0E5772"/>
                </a:solidFill>
              </a:rPr>
              <a:t>Rael</a:t>
            </a:r>
            <a:r>
              <a:rPr lang="en-GB" dirty="0">
                <a:solidFill>
                  <a:srgbClr val="0E5772"/>
                </a:solidFill>
              </a:rPr>
              <a:t> is final prophet.</a:t>
            </a:r>
          </a:p>
          <a:p>
            <a:endParaRPr lang="en-US" dirty="0"/>
          </a:p>
        </p:txBody>
      </p:sp>
      <p:pic>
        <p:nvPicPr>
          <p:cNvPr id="5" name="Picture 4" descr="http://3.bp.blogspot.com/_MO3WnXoYcbw/Sl5xiCiiUxI/AAAAAAAAAT0/tUfsKKZ7nns/s400/Rael_encounter_elohi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188640"/>
            <a:ext cx="3810000" cy="24003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5" descr="http://farm5.staticflickr.com/4069/4307082115_71ca18091c_z.jpg?zz=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4077072"/>
            <a:ext cx="3721160" cy="262190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57087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68096" y="548680"/>
            <a:ext cx="7290055" cy="3024336"/>
          </a:xfrm>
        </p:spPr>
        <p:txBody>
          <a:bodyPr/>
          <a:lstStyle/>
          <a:p>
            <a:pPr lvl="0"/>
            <a:r>
              <a:rPr lang="en-GB" dirty="0" err="1">
                <a:solidFill>
                  <a:srgbClr val="0E5772"/>
                </a:solidFill>
              </a:rPr>
              <a:t>Rael</a:t>
            </a:r>
            <a:r>
              <a:rPr lang="en-GB" dirty="0">
                <a:solidFill>
                  <a:srgbClr val="0E5772"/>
                </a:solidFill>
              </a:rPr>
              <a:t> to build embassy to welcome </a:t>
            </a:r>
            <a:r>
              <a:rPr lang="en-GB" dirty="0" err="1">
                <a:solidFill>
                  <a:srgbClr val="0E5772"/>
                </a:solidFill>
              </a:rPr>
              <a:t>Elohim</a:t>
            </a:r>
            <a:r>
              <a:rPr lang="en-GB" dirty="0">
                <a:solidFill>
                  <a:srgbClr val="0E5772"/>
                </a:solidFill>
              </a:rPr>
              <a:t> when they come to earth (by 2035)</a:t>
            </a:r>
          </a:p>
          <a:p>
            <a:pPr lvl="0"/>
            <a:r>
              <a:rPr lang="en-GB" dirty="0">
                <a:solidFill>
                  <a:srgbClr val="0E5772"/>
                </a:solidFill>
              </a:rPr>
              <a:t>Israel first choice, as Jews chosen people of </a:t>
            </a:r>
            <a:r>
              <a:rPr lang="en-GB" dirty="0" err="1">
                <a:solidFill>
                  <a:srgbClr val="0E5772"/>
                </a:solidFill>
              </a:rPr>
              <a:t>Elohim</a:t>
            </a:r>
            <a:endParaRPr lang="en-GB" dirty="0">
              <a:solidFill>
                <a:srgbClr val="0E5772"/>
              </a:solidFill>
            </a:endParaRPr>
          </a:p>
          <a:p>
            <a:pPr lvl="0"/>
            <a:r>
              <a:rPr lang="en-GB" dirty="0">
                <a:solidFill>
                  <a:srgbClr val="0E5772"/>
                </a:solidFill>
              </a:rPr>
              <a:t>Israel refused permission to date – may now be placed in nearby territory (e.g. Egypt)</a:t>
            </a:r>
          </a:p>
          <a:p>
            <a:pPr lvl="0"/>
            <a:r>
              <a:rPr lang="en-GB" dirty="0">
                <a:solidFill>
                  <a:srgbClr val="0E5772"/>
                </a:solidFill>
              </a:rPr>
              <a:t>Over $7,000,000 raised already to build embassy</a:t>
            </a:r>
          </a:p>
          <a:p>
            <a:endParaRPr lang="en-US" dirty="0"/>
          </a:p>
        </p:txBody>
      </p:sp>
      <p:pic>
        <p:nvPicPr>
          <p:cNvPr id="5" name="Picture 4" descr="Rael: Messenger of the Elohim"/>
          <p:cNvPicPr>
            <a:picLocks noGrp="1"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3573016"/>
            <a:ext cx="1905000" cy="2428875"/>
          </a:xfrm>
          <a:prstGeom prst="rect">
            <a:avLst/>
          </a:prstGeom>
          <a:noFill/>
          <a:ln>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 name="Picture 5" descr="rael"/>
          <p:cNvPicPr>
            <a:picLocks noGrp="1"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60" y="3284984"/>
            <a:ext cx="2249488" cy="2376488"/>
          </a:xfrm>
          <a:prstGeom prst="rect">
            <a:avLst/>
          </a:prstGeom>
          <a:noFill/>
          <a:ln>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9283081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026"/>
          <p:cNvSpPr>
            <a:spLocks noGrp="1" noChangeArrowheads="1"/>
          </p:cNvSpPr>
          <p:nvPr>
            <p:ph type="title"/>
          </p:nvPr>
        </p:nvSpPr>
        <p:spPr>
          <a:xfrm>
            <a:off x="685800" y="152400"/>
            <a:ext cx="7772400" cy="1143000"/>
          </a:xfrm>
        </p:spPr>
        <p:txBody>
          <a:bodyPr/>
          <a:lstStyle/>
          <a:p>
            <a:pPr eaLnBrk="1" hangingPunct="1"/>
            <a:r>
              <a:rPr lang="en-GB" altLang="en-US" sz="3200" smtClean="0"/>
              <a:t>Plans for Embassy</a:t>
            </a:r>
          </a:p>
        </p:txBody>
      </p:sp>
      <p:pic>
        <p:nvPicPr>
          <p:cNvPr id="11267" name="Picture 1027" descr="C:\Users\Stephen Gregg\Pictures\MP Navigator EX\2009_03_02\IMG2_00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1524000"/>
            <a:ext cx="3614738" cy="515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1028" descr="C:\Users\Stephen Gregg\Pictures\MP Navigator EX\2009_03_02\IMG2_000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24400" y="1447800"/>
            <a:ext cx="3719513"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60706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68096" y="404664"/>
            <a:ext cx="7290055" cy="5904696"/>
          </a:xfrm>
        </p:spPr>
        <p:txBody>
          <a:bodyPr>
            <a:normAutofit/>
          </a:bodyPr>
          <a:lstStyle/>
          <a:p>
            <a:pPr lvl="0"/>
            <a:r>
              <a:rPr lang="en-GB" dirty="0">
                <a:solidFill>
                  <a:srgbClr val="335B74"/>
                </a:solidFill>
              </a:rPr>
              <a:t>Sexuality is expression of humanity and to be enjoyed</a:t>
            </a:r>
          </a:p>
          <a:p>
            <a:pPr lvl="0"/>
            <a:r>
              <a:rPr lang="en-GB" dirty="0">
                <a:solidFill>
                  <a:srgbClr val="335B74"/>
                </a:solidFill>
              </a:rPr>
              <a:t>Bisexuality and Homosexuality accepted without question</a:t>
            </a:r>
          </a:p>
          <a:p>
            <a:pPr lvl="0"/>
            <a:r>
              <a:rPr lang="en-GB" dirty="0">
                <a:solidFill>
                  <a:srgbClr val="335B74"/>
                </a:solidFill>
              </a:rPr>
              <a:t>Sex workers and exotic dancers are not judged</a:t>
            </a:r>
          </a:p>
          <a:p>
            <a:pPr lvl="0"/>
            <a:r>
              <a:rPr lang="en-GB" dirty="0">
                <a:solidFill>
                  <a:srgbClr val="335B74"/>
                </a:solidFill>
              </a:rPr>
              <a:t>Summer camps welcome freedom of sexual expression – but only with consent from all concerned</a:t>
            </a:r>
          </a:p>
          <a:p>
            <a:r>
              <a:rPr lang="en-GB" dirty="0">
                <a:solidFill>
                  <a:srgbClr val="335B74"/>
                </a:solidFill>
              </a:rPr>
              <a:t>	“When I asked a guide to give me an estimate of the number of homosexuals in the movement, he replied rather coldly: ‘We don’t think in such narrow categories.  Some of us are unisexual, some are bisexual, some are </a:t>
            </a:r>
            <a:r>
              <a:rPr lang="en-GB" dirty="0" err="1">
                <a:solidFill>
                  <a:srgbClr val="335B74"/>
                </a:solidFill>
              </a:rPr>
              <a:t>trisexual</a:t>
            </a:r>
            <a:r>
              <a:rPr lang="en-GB" dirty="0">
                <a:solidFill>
                  <a:srgbClr val="335B74"/>
                </a:solidFill>
              </a:rPr>
              <a:t> – and a few of us are even </a:t>
            </a:r>
            <a:r>
              <a:rPr lang="en-GB" dirty="0" err="1">
                <a:solidFill>
                  <a:srgbClr val="335B74"/>
                </a:solidFill>
              </a:rPr>
              <a:t>quadrasexual</a:t>
            </a:r>
            <a:r>
              <a:rPr lang="en-GB" dirty="0">
                <a:solidFill>
                  <a:srgbClr val="335B74"/>
                </a:solidFill>
              </a:rPr>
              <a:t>.’ When I timidly asked what the last category might represent, he leaned forward and whispered, ‘With the </a:t>
            </a:r>
            <a:r>
              <a:rPr lang="en-GB" dirty="0" err="1">
                <a:solidFill>
                  <a:srgbClr val="335B74"/>
                </a:solidFill>
              </a:rPr>
              <a:t>Elohim</a:t>
            </a:r>
            <a:r>
              <a:rPr lang="en-GB" dirty="0">
                <a:solidFill>
                  <a:srgbClr val="335B74"/>
                </a:solidFill>
              </a:rPr>
              <a:t>!’” (Palmer, 2004, 105)</a:t>
            </a:r>
          </a:p>
          <a:p>
            <a:endParaRPr lang="en-US" dirty="0"/>
          </a:p>
        </p:txBody>
      </p:sp>
    </p:spTree>
    <p:extLst>
      <p:ext uri="{BB962C8B-B14F-4D97-AF65-F5344CB8AC3E}">
        <p14:creationId xmlns:p14="http://schemas.microsoft.com/office/powerpoint/2010/main" val="23917077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descr="photo-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179388" y="188913"/>
            <a:ext cx="5195887" cy="3463925"/>
          </a:xfrm>
          <a:noFill/>
          <a:ln>
            <a:solidFill>
              <a:schemeClr val="tx1"/>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171" name="Picture 6" descr="photo-29"/>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5580063" y="1916113"/>
            <a:ext cx="3294062" cy="4392612"/>
          </a:xfrm>
          <a:noFill/>
          <a:ln>
            <a:solidFill>
              <a:schemeClr val="tx1"/>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172" name="Picture 9" descr="7b"/>
          <p:cNvPicPr>
            <a:picLocks noGrp="1" noChangeAspect="1" noChangeArrowheads="1"/>
          </p:cNvPicPr>
          <p:nvPr>
            <p:ph sz="quarter" idx="3"/>
          </p:nvPr>
        </p:nvPicPr>
        <p:blipFill>
          <a:blip r:embed="rId4">
            <a:extLst>
              <a:ext uri="{28A0092B-C50C-407E-A947-70E740481C1C}">
                <a14:useLocalDpi xmlns:a14="http://schemas.microsoft.com/office/drawing/2010/main" val="0"/>
              </a:ext>
            </a:extLst>
          </a:blip>
          <a:srcRect/>
          <a:stretch>
            <a:fillRect/>
          </a:stretch>
        </p:blipFill>
        <p:spPr>
          <a:xfrm>
            <a:off x="1187450" y="4076700"/>
            <a:ext cx="3013075" cy="2262188"/>
          </a:xfrm>
          <a:noFill/>
          <a:ln>
            <a:solidFill>
              <a:schemeClr val="tx1"/>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173" name="Picture 12" descr="2b"/>
          <p:cNvPicPr>
            <a:picLocks noGrp="1" noChangeAspect="1" noChangeArrowheads="1"/>
          </p:cNvPicPr>
          <p:nvPr>
            <p:ph sz="quarter" idx="4"/>
          </p:nvPr>
        </p:nvPicPr>
        <p:blipFill>
          <a:blip r:embed="rId5">
            <a:extLst>
              <a:ext uri="{28A0092B-C50C-407E-A947-70E740481C1C}">
                <a14:useLocalDpi xmlns:a14="http://schemas.microsoft.com/office/drawing/2010/main" val="0"/>
              </a:ext>
            </a:extLst>
          </a:blip>
          <a:srcRect/>
          <a:stretch>
            <a:fillRect/>
          </a:stretch>
        </p:blipFill>
        <p:spPr>
          <a:xfrm>
            <a:off x="6156325" y="260350"/>
            <a:ext cx="1995488" cy="1347788"/>
          </a:xfrm>
          <a:noFill/>
          <a:ln>
            <a:solidFill>
              <a:schemeClr val="tx1"/>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7174" name="TextBox 1"/>
          <p:cNvSpPr txBox="1">
            <a:spLocks noChangeArrowheads="1"/>
          </p:cNvSpPr>
          <p:nvPr/>
        </p:nvSpPr>
        <p:spPr bwMode="auto">
          <a:xfrm>
            <a:off x="3635375" y="6469063"/>
            <a:ext cx="19446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GB" altLang="en-US" sz="1800">
                <a:solidFill>
                  <a:schemeClr val="tx1"/>
                </a:solidFill>
              </a:rPr>
              <a:t>Raeliangay.org</a:t>
            </a:r>
          </a:p>
        </p:txBody>
      </p:sp>
    </p:spTree>
    <p:extLst>
      <p:ext uri="{BB962C8B-B14F-4D97-AF65-F5344CB8AC3E}">
        <p14:creationId xmlns:p14="http://schemas.microsoft.com/office/powerpoint/2010/main" val="13871110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err="1" smtClean="0">
                <a:solidFill>
                  <a:srgbClr val="1CADE4"/>
                </a:solidFill>
              </a:rPr>
              <a:t>Ufo</a:t>
            </a:r>
            <a:r>
              <a:rPr lang="en-US" dirty="0" smtClean="0">
                <a:solidFill>
                  <a:srgbClr val="1CADE4"/>
                </a:solidFill>
              </a:rPr>
              <a:t> groups</a:t>
            </a:r>
            <a:endParaRPr lang="en-US" dirty="0">
              <a:solidFill>
                <a:srgbClr val="1CADE4"/>
              </a:solidFill>
            </a:endParaRPr>
          </a:p>
        </p:txBody>
      </p:sp>
      <p:sp>
        <p:nvSpPr>
          <p:cNvPr id="5" name="Content Placeholder 4"/>
          <p:cNvSpPr>
            <a:spLocks noGrp="1"/>
          </p:cNvSpPr>
          <p:nvPr>
            <p:ph type="body" idx="1"/>
          </p:nvPr>
        </p:nvSpPr>
        <p:spPr/>
        <p:txBody>
          <a:bodyPr>
            <a:normAutofit/>
          </a:bodyPr>
          <a:lstStyle/>
          <a:p>
            <a:r>
              <a:rPr lang="en-US" dirty="0" smtClean="0">
                <a:solidFill>
                  <a:schemeClr val="tx2"/>
                </a:solidFill>
              </a:rPr>
              <a:t>POPE ALICE</a:t>
            </a:r>
            <a:endParaRPr lang="en-US" dirty="0">
              <a:solidFill>
                <a:schemeClr val="tx2"/>
              </a:solidFill>
            </a:endParaRPr>
          </a:p>
        </p:txBody>
      </p:sp>
    </p:spTree>
    <p:extLst>
      <p:ext uri="{BB962C8B-B14F-4D97-AF65-F5344CB8AC3E}">
        <p14:creationId xmlns:p14="http://schemas.microsoft.com/office/powerpoint/2010/main" val="26698665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0" y="0"/>
            <a:ext cx="4316412" cy="3046413"/>
          </a:xfrm>
          <a:noFill/>
          <a:ln>
            <a:solidFill>
              <a:schemeClr val="tx1"/>
            </a:solidFill>
            <a:miter lim="800000"/>
            <a:headEnd/>
            <a:tailEnd/>
          </a:ln>
        </p:spPr>
      </p:pic>
      <p:sp>
        <p:nvSpPr>
          <p:cNvPr id="9220" name="TextBox 1"/>
          <p:cNvSpPr txBox="1">
            <a:spLocks noChangeArrowheads="1"/>
          </p:cNvSpPr>
          <p:nvPr/>
        </p:nvSpPr>
        <p:spPr bwMode="auto">
          <a:xfrm>
            <a:off x="395536" y="6237312"/>
            <a:ext cx="1439689"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GB" altLang="en-US" sz="1800" dirty="0" err="1">
                <a:solidFill>
                  <a:schemeClr val="tx1"/>
                </a:solidFill>
              </a:rPr>
              <a:t>Popealice.org</a:t>
            </a:r>
            <a:endParaRPr lang="en-GB" altLang="en-US" sz="1800" dirty="0">
              <a:solidFill>
                <a:schemeClr val="tx1"/>
              </a:solidFill>
            </a:endParaRPr>
          </a:p>
        </p:txBody>
      </p:sp>
      <p:pic>
        <p:nvPicPr>
          <p:cNvPr id="6" name="Picture 8"/>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3462338" y="3063875"/>
            <a:ext cx="5681662" cy="3794125"/>
          </a:xfrm>
          <a:noFill/>
          <a:ln>
            <a:solidFill>
              <a:schemeClr val="tx1"/>
            </a:solidFill>
            <a:miter lim="800000"/>
            <a:headEnd/>
            <a:tailEnd/>
          </a:ln>
        </p:spPr>
      </p:pic>
      <p:pic>
        <p:nvPicPr>
          <p:cNvPr id="7"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4572000" y="188640"/>
            <a:ext cx="4392613" cy="2386012"/>
          </a:xfrm>
          <a:prstGeom prst="rect">
            <a:avLst/>
          </a:prstGeom>
          <a:noFill/>
          <a:ln>
            <a:solidFill>
              <a:schemeClr val="tx1"/>
            </a:solidFill>
            <a:miter lim="800000"/>
            <a:headEnd/>
            <a:tailEnd/>
          </a:ln>
        </p:spPr>
      </p:pic>
    </p:spTree>
    <p:extLst>
      <p:ext uri="{BB962C8B-B14F-4D97-AF65-F5344CB8AC3E}">
        <p14:creationId xmlns:p14="http://schemas.microsoft.com/office/powerpoint/2010/main" val="27406480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68096" y="404664"/>
            <a:ext cx="7290055" cy="5904696"/>
          </a:xfrm>
        </p:spPr>
        <p:txBody>
          <a:bodyPr>
            <a:normAutofit/>
          </a:bodyPr>
          <a:lstStyle/>
          <a:p>
            <a:r>
              <a:rPr lang="en-GB" dirty="0" smtClean="0">
                <a:solidFill>
                  <a:srgbClr val="0E5772"/>
                </a:solidFill>
              </a:rPr>
              <a:t>Pope Alice Her Divine Holiness</a:t>
            </a:r>
          </a:p>
          <a:p>
            <a:endParaRPr lang="en-GB" dirty="0">
              <a:solidFill>
                <a:srgbClr val="0E5772"/>
              </a:solidFill>
            </a:endParaRPr>
          </a:p>
          <a:p>
            <a:r>
              <a:rPr lang="en-GB" dirty="0" smtClean="0">
                <a:solidFill>
                  <a:srgbClr val="0E5772"/>
                </a:solidFill>
              </a:rPr>
              <a:t>The </a:t>
            </a:r>
            <a:r>
              <a:rPr lang="en-GB" dirty="0">
                <a:solidFill>
                  <a:srgbClr val="0E5772"/>
                </a:solidFill>
              </a:rPr>
              <a:t>alter-ego of Luke Roberts – Australian ‘a masked </a:t>
            </a:r>
            <a:r>
              <a:rPr lang="en-GB" dirty="0" err="1">
                <a:solidFill>
                  <a:srgbClr val="0E5772"/>
                </a:solidFill>
              </a:rPr>
              <a:t>extraterrestrial</a:t>
            </a:r>
            <a:r>
              <a:rPr lang="en-GB" dirty="0">
                <a:solidFill>
                  <a:srgbClr val="0E5772"/>
                </a:solidFill>
              </a:rPr>
              <a:t>-type pink spiritual leader of the </a:t>
            </a:r>
            <a:r>
              <a:rPr lang="en-GB" dirty="0" err="1">
                <a:solidFill>
                  <a:srgbClr val="0E5772"/>
                </a:solidFill>
              </a:rPr>
              <a:t>muthical</a:t>
            </a:r>
            <a:r>
              <a:rPr lang="en-GB" dirty="0">
                <a:solidFill>
                  <a:srgbClr val="0E5772"/>
                </a:solidFill>
              </a:rPr>
              <a:t> lost planet Mu…’ </a:t>
            </a:r>
            <a:r>
              <a:rPr lang="en-US" dirty="0">
                <a:solidFill>
                  <a:srgbClr val="0E5772"/>
                </a:solidFill>
              </a:rPr>
              <a:t>Burns &amp; </a:t>
            </a:r>
            <a:r>
              <a:rPr lang="en-US" dirty="0" err="1">
                <a:solidFill>
                  <a:srgbClr val="0E5772"/>
                </a:solidFill>
              </a:rPr>
              <a:t>Monro</a:t>
            </a:r>
            <a:r>
              <a:rPr lang="en-US" dirty="0">
                <a:solidFill>
                  <a:srgbClr val="0E5772"/>
                </a:solidFill>
              </a:rPr>
              <a:t>, 2014, 89)</a:t>
            </a:r>
            <a:endParaRPr lang="en-GB" dirty="0">
              <a:solidFill>
                <a:srgbClr val="0E5772"/>
              </a:solidFill>
            </a:endParaRPr>
          </a:p>
          <a:p>
            <a:r>
              <a:rPr lang="en-GB" dirty="0">
                <a:solidFill>
                  <a:srgbClr val="0E5772"/>
                </a:solidFill>
              </a:rPr>
              <a:t>                                                                                                                                                                                                                                                                                       The ‘Pink Pope’ (</a:t>
            </a:r>
            <a:r>
              <a:rPr lang="en-US" dirty="0">
                <a:solidFill>
                  <a:srgbClr val="0E5772"/>
                </a:solidFill>
              </a:rPr>
              <a:t>Burns &amp; </a:t>
            </a:r>
            <a:r>
              <a:rPr lang="en-US" dirty="0" err="1">
                <a:solidFill>
                  <a:srgbClr val="0E5772"/>
                </a:solidFill>
              </a:rPr>
              <a:t>Monro</a:t>
            </a:r>
            <a:r>
              <a:rPr lang="en-US" dirty="0">
                <a:solidFill>
                  <a:srgbClr val="0E5772"/>
                </a:solidFill>
              </a:rPr>
              <a:t>, 2014, 91) </a:t>
            </a:r>
            <a:r>
              <a:rPr lang="en-GB" dirty="0">
                <a:solidFill>
                  <a:srgbClr val="0E5772"/>
                </a:solidFill>
              </a:rPr>
              <a:t>Anti-Roman Catholic. </a:t>
            </a:r>
            <a:r>
              <a:rPr lang="en-US" dirty="0">
                <a:solidFill>
                  <a:srgbClr val="0E5772"/>
                </a:solidFill>
              </a:rPr>
              <a:t>A ‘Kiss-in’ a ‘protest designed to heighten awareness of the legitimacy of public displays of affection between people of the same gender’</a:t>
            </a:r>
            <a:r>
              <a:rPr lang="en-GB" dirty="0">
                <a:solidFill>
                  <a:srgbClr val="0E5772"/>
                </a:solidFill>
              </a:rPr>
              <a:t> (</a:t>
            </a:r>
            <a:r>
              <a:rPr lang="en-US" dirty="0">
                <a:solidFill>
                  <a:srgbClr val="0E5772"/>
                </a:solidFill>
              </a:rPr>
              <a:t>Burns &amp; </a:t>
            </a:r>
            <a:r>
              <a:rPr lang="en-US" dirty="0" err="1">
                <a:solidFill>
                  <a:srgbClr val="0E5772"/>
                </a:solidFill>
              </a:rPr>
              <a:t>Monro</a:t>
            </a:r>
            <a:r>
              <a:rPr lang="en-US" dirty="0">
                <a:solidFill>
                  <a:srgbClr val="0E5772"/>
                </a:solidFill>
              </a:rPr>
              <a:t>, 2014, 89). </a:t>
            </a:r>
            <a:endParaRPr lang="en-US" dirty="0">
              <a:solidFill>
                <a:srgbClr val="0E5772"/>
              </a:solidFill>
            </a:endParaRPr>
          </a:p>
        </p:txBody>
      </p:sp>
    </p:spTree>
    <p:extLst>
      <p:ext uri="{BB962C8B-B14F-4D97-AF65-F5344CB8AC3E}">
        <p14:creationId xmlns:p14="http://schemas.microsoft.com/office/powerpoint/2010/main" val="269882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err="1" smtClean="0">
                <a:solidFill>
                  <a:srgbClr val="1CADE4"/>
                </a:solidFill>
              </a:rPr>
              <a:t>Ufo</a:t>
            </a:r>
            <a:r>
              <a:rPr lang="en-US" dirty="0" smtClean="0">
                <a:solidFill>
                  <a:srgbClr val="1CADE4"/>
                </a:solidFill>
              </a:rPr>
              <a:t> groups</a:t>
            </a:r>
            <a:endParaRPr lang="en-US" dirty="0">
              <a:solidFill>
                <a:srgbClr val="1CADE4"/>
              </a:solidFill>
            </a:endParaRPr>
          </a:p>
        </p:txBody>
      </p:sp>
      <p:sp>
        <p:nvSpPr>
          <p:cNvPr id="5" name="Content Placeholder 4"/>
          <p:cNvSpPr>
            <a:spLocks noGrp="1"/>
          </p:cNvSpPr>
          <p:nvPr>
            <p:ph type="body" idx="1"/>
          </p:nvPr>
        </p:nvSpPr>
        <p:spPr/>
        <p:txBody>
          <a:bodyPr>
            <a:normAutofit/>
          </a:bodyPr>
          <a:lstStyle/>
          <a:p>
            <a:r>
              <a:rPr lang="en-US" dirty="0" smtClean="0">
                <a:solidFill>
                  <a:schemeClr val="tx2"/>
                </a:solidFill>
              </a:rPr>
              <a:t>THE URANTIA BOOK</a:t>
            </a:r>
            <a:endParaRPr lang="en-US" dirty="0">
              <a:solidFill>
                <a:schemeClr val="tx2"/>
              </a:solidFill>
            </a:endParaRPr>
          </a:p>
        </p:txBody>
      </p:sp>
    </p:spTree>
    <p:extLst>
      <p:ext uri="{BB962C8B-B14F-4D97-AF65-F5344CB8AC3E}">
        <p14:creationId xmlns:p14="http://schemas.microsoft.com/office/powerpoint/2010/main" val="26698665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en-GB" dirty="0">
                <a:solidFill>
                  <a:srgbClr val="0E5772"/>
                </a:solidFill>
              </a:rPr>
              <a:t>The </a:t>
            </a:r>
            <a:r>
              <a:rPr lang="en-GB" dirty="0" err="1">
                <a:solidFill>
                  <a:srgbClr val="0E5772"/>
                </a:solidFill>
              </a:rPr>
              <a:t>Urantia</a:t>
            </a:r>
            <a:r>
              <a:rPr lang="en-GB" dirty="0">
                <a:solidFill>
                  <a:srgbClr val="0E5772"/>
                </a:solidFill>
              </a:rPr>
              <a:t> Papers were published in 1955 as The </a:t>
            </a:r>
            <a:r>
              <a:rPr lang="en-GB" dirty="0" err="1">
                <a:solidFill>
                  <a:srgbClr val="0E5772"/>
                </a:solidFill>
              </a:rPr>
              <a:t>Urantia</a:t>
            </a:r>
            <a:r>
              <a:rPr lang="en-GB" dirty="0">
                <a:solidFill>
                  <a:srgbClr val="0E5772"/>
                </a:solidFill>
              </a:rPr>
              <a:t> Book.  The book is 2,097 pages in length, and contains 196 chapters, divided into four sections.  It is said to contain the </a:t>
            </a:r>
            <a:r>
              <a:rPr lang="en-GB" dirty="0" err="1">
                <a:solidFill>
                  <a:srgbClr val="0E5772"/>
                </a:solidFill>
              </a:rPr>
              <a:t>earth”s</a:t>
            </a:r>
            <a:r>
              <a:rPr lang="en-GB" dirty="0">
                <a:solidFill>
                  <a:srgbClr val="0E5772"/>
                </a:solidFill>
              </a:rPr>
              <a:t> fifth revelation from God and is seen as the most complete revelation so far available to humanity.  It outlines the nature of God, creation and humanity and aims to dispel any conflict that might be perceived to exist between science and religion.</a:t>
            </a:r>
            <a:r>
              <a:rPr lang="en-GB" dirty="0">
                <a:solidFill>
                  <a:srgbClr val="0E5772"/>
                </a:solidFill>
              </a:rPr>
              <a:t> </a:t>
            </a:r>
            <a:endParaRPr lang="en-US" dirty="0">
              <a:solidFill>
                <a:srgbClr val="0E5772"/>
              </a:solidFill>
            </a:endParaRPr>
          </a:p>
        </p:txBody>
      </p:sp>
    </p:spTree>
    <p:extLst>
      <p:ext uri="{BB962C8B-B14F-4D97-AF65-F5344CB8AC3E}">
        <p14:creationId xmlns:p14="http://schemas.microsoft.com/office/powerpoint/2010/main" val="22710661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solidFill>
                  <a:srgbClr val="0E5772"/>
                </a:solidFill>
              </a:rPr>
              <a:t>“…I am utterly convinced that, circa 1906-1955, non-material beings of super-human intelligence and maturity interfaced regularly with a group of (eventually) six mortals for the purpose of providing a religious revelation of epochal significance” (Mullins, 2000, 4-5).</a:t>
            </a:r>
          </a:p>
          <a:p>
            <a:r>
              <a:rPr lang="en-US" dirty="0" smtClean="0">
                <a:solidFill>
                  <a:srgbClr val="0E5772"/>
                </a:solidFill>
              </a:rPr>
              <a:t>The ‘sleeping subject’ and the ‘peculiar sleep’.  </a:t>
            </a:r>
          </a:p>
          <a:p>
            <a:r>
              <a:rPr lang="en-GB" dirty="0">
                <a:solidFill>
                  <a:srgbClr val="0E5772"/>
                </a:solidFill>
              </a:rPr>
              <a:t>Mullins (2000, 149): “…the subject was moistening his lips…’Perhaps we should ask a question’…’How are you feeling?’…To the great astonishment of everyone, the subject spoke! But the voice was peculiar, not his normal voice.  The voice identified itself as a student visitor on an observation mission from another planet”.</a:t>
            </a:r>
          </a:p>
          <a:p>
            <a:endParaRPr lang="en-US" dirty="0" smtClean="0"/>
          </a:p>
        </p:txBody>
      </p:sp>
    </p:spTree>
    <p:extLst>
      <p:ext uri="{BB962C8B-B14F-4D97-AF65-F5344CB8AC3E}">
        <p14:creationId xmlns:p14="http://schemas.microsoft.com/office/powerpoint/2010/main" val="24558848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8096" y="476672"/>
            <a:ext cx="7290055" cy="5832688"/>
          </a:xfrm>
        </p:spPr>
        <p:txBody>
          <a:bodyPr>
            <a:normAutofit/>
          </a:bodyPr>
          <a:lstStyle/>
          <a:p>
            <a:r>
              <a:rPr lang="en-US" dirty="0">
                <a:solidFill>
                  <a:srgbClr val="0E5772"/>
                </a:solidFill>
              </a:rPr>
              <a:t>Celestial Beings and Copyright </a:t>
            </a:r>
            <a:r>
              <a:rPr lang="en-US" dirty="0" smtClean="0">
                <a:solidFill>
                  <a:srgbClr val="0E5772"/>
                </a:solidFill>
              </a:rPr>
              <a:t>Law??</a:t>
            </a:r>
          </a:p>
          <a:p>
            <a:endParaRPr lang="en-US" dirty="0">
              <a:solidFill>
                <a:srgbClr val="0E5772"/>
              </a:solidFill>
            </a:endParaRPr>
          </a:p>
          <a:p>
            <a:r>
              <a:rPr lang="en-GB" i="1" dirty="0" err="1">
                <a:solidFill>
                  <a:srgbClr val="0E5772"/>
                </a:solidFill>
              </a:rPr>
              <a:t>Urantia</a:t>
            </a:r>
            <a:r>
              <a:rPr lang="en-GB" i="1" dirty="0">
                <a:solidFill>
                  <a:srgbClr val="0E5772"/>
                </a:solidFill>
              </a:rPr>
              <a:t> Foundation v. </a:t>
            </a:r>
            <a:r>
              <a:rPr lang="en-GB" i="1" dirty="0" err="1">
                <a:solidFill>
                  <a:srgbClr val="0E5772"/>
                </a:solidFill>
              </a:rPr>
              <a:t>Maaherra</a:t>
            </a:r>
            <a:r>
              <a:rPr lang="en-GB" i="1" dirty="0">
                <a:solidFill>
                  <a:srgbClr val="0E5772"/>
                </a:solidFill>
              </a:rPr>
              <a:t>,</a:t>
            </a:r>
            <a:r>
              <a:rPr lang="en-GB" dirty="0">
                <a:solidFill>
                  <a:srgbClr val="0E5772"/>
                </a:solidFill>
              </a:rPr>
              <a:t> 895 </a:t>
            </a:r>
            <a:r>
              <a:rPr lang="en-GB" dirty="0" err="1">
                <a:solidFill>
                  <a:srgbClr val="0E5772"/>
                </a:solidFill>
              </a:rPr>
              <a:t>F.Supp</a:t>
            </a:r>
            <a:r>
              <a:rPr lang="en-GB" dirty="0">
                <a:solidFill>
                  <a:srgbClr val="0E5772"/>
                </a:solidFill>
              </a:rPr>
              <a:t>. 1337 (D. Ariz. 1995). Summary judgment was granted to the plaintiff on the defendant's assertion that the </a:t>
            </a:r>
            <a:r>
              <a:rPr lang="en-GB" dirty="0" err="1">
                <a:solidFill>
                  <a:srgbClr val="0E5772"/>
                </a:solidFill>
              </a:rPr>
              <a:t>Urantia</a:t>
            </a:r>
            <a:r>
              <a:rPr lang="en-GB" dirty="0">
                <a:solidFill>
                  <a:srgbClr val="0E5772"/>
                </a:solidFill>
              </a:rPr>
              <a:t> Book copyright is invalid because the copyright claimant is not the author. The book, the defendant claims, is a work of divine revelation. Its authors are spiritual beings. But the court found sufficient human creativity in the book to support a copyright and declined to rule whether the book is a divine revelation.</a:t>
            </a:r>
          </a:p>
          <a:p>
            <a:r>
              <a:rPr lang="en-GB" sz="1400" dirty="0">
                <a:solidFill>
                  <a:srgbClr val="0E5772"/>
                </a:solidFill>
              </a:rPr>
              <a:t>http://</a:t>
            </a:r>
            <a:r>
              <a:rPr lang="en-GB" sz="1400" dirty="0" err="1">
                <a:solidFill>
                  <a:srgbClr val="0E5772"/>
                </a:solidFill>
              </a:rPr>
              <a:t>library.findlaw.com</a:t>
            </a:r>
            <a:r>
              <a:rPr lang="en-GB" sz="1400" dirty="0">
                <a:solidFill>
                  <a:srgbClr val="0E5772"/>
                </a:solidFill>
              </a:rPr>
              <a:t>/1999/Aug/1/128064.html 05/02/</a:t>
            </a:r>
            <a:r>
              <a:rPr lang="en-GB" sz="1400" dirty="0" smtClean="0">
                <a:solidFill>
                  <a:srgbClr val="0E5772"/>
                </a:solidFill>
              </a:rPr>
              <a:t>06</a:t>
            </a:r>
            <a:br>
              <a:rPr lang="en-GB" sz="1400" dirty="0" smtClean="0">
                <a:solidFill>
                  <a:srgbClr val="0E5772"/>
                </a:solidFill>
              </a:rPr>
            </a:br>
            <a:endParaRPr lang="en-GB" sz="1400" dirty="0">
              <a:solidFill>
                <a:srgbClr val="0E5772"/>
              </a:solidFill>
            </a:endParaRPr>
          </a:p>
          <a:p>
            <a:r>
              <a:rPr lang="en-US" dirty="0" smtClean="0">
                <a:solidFill>
                  <a:srgbClr val="0E5772"/>
                </a:solidFill>
              </a:rPr>
              <a:t>“The </a:t>
            </a:r>
            <a:r>
              <a:rPr lang="en-US" dirty="0">
                <a:solidFill>
                  <a:srgbClr val="0E5772"/>
                </a:solidFill>
              </a:rPr>
              <a:t>celestial origin of the </a:t>
            </a:r>
            <a:r>
              <a:rPr lang="en-US" dirty="0" err="1">
                <a:solidFill>
                  <a:srgbClr val="0E5772"/>
                </a:solidFill>
              </a:rPr>
              <a:t>Urantia</a:t>
            </a:r>
            <a:r>
              <a:rPr lang="en-US" dirty="0">
                <a:solidFill>
                  <a:srgbClr val="0E5772"/>
                </a:solidFill>
              </a:rPr>
              <a:t> Book is a matter of faith, and freedom of religion would be damned” and </a:t>
            </a:r>
            <a:endParaRPr lang="en-US" dirty="0" smtClean="0">
              <a:solidFill>
                <a:srgbClr val="0E5772"/>
              </a:solidFill>
            </a:endParaRPr>
          </a:p>
          <a:p>
            <a:r>
              <a:rPr lang="en-US" dirty="0" smtClean="0">
                <a:solidFill>
                  <a:srgbClr val="0E5772"/>
                </a:solidFill>
              </a:rPr>
              <a:t>“</a:t>
            </a:r>
            <a:r>
              <a:rPr lang="en-US" dirty="0">
                <a:solidFill>
                  <a:srgbClr val="0E5772"/>
                </a:solidFill>
              </a:rPr>
              <a:t>B</a:t>
            </a:r>
            <a:r>
              <a:rPr lang="en-US" dirty="0" smtClean="0">
                <a:solidFill>
                  <a:srgbClr val="0E5772"/>
                </a:solidFill>
              </a:rPr>
              <a:t>oth </a:t>
            </a:r>
            <a:r>
              <a:rPr lang="en-US" dirty="0">
                <a:solidFill>
                  <a:srgbClr val="0E5772"/>
                </a:solidFill>
              </a:rPr>
              <a:t>sides in the lawsuit agree[d] that these ‘celestial beings’ exist, and in a lawsuit the court must do by what both parties agree…</a:t>
            </a:r>
            <a:r>
              <a:rPr lang="en-US" dirty="0" smtClean="0">
                <a:solidFill>
                  <a:srgbClr val="0E5772"/>
                </a:solidFill>
              </a:rPr>
              <a:t>”</a:t>
            </a:r>
            <a:br>
              <a:rPr lang="en-US" dirty="0" smtClean="0">
                <a:solidFill>
                  <a:srgbClr val="0E5772"/>
                </a:solidFill>
              </a:rPr>
            </a:br>
            <a:r>
              <a:rPr lang="en-GB" sz="1200" dirty="0" smtClean="0">
                <a:solidFill>
                  <a:srgbClr val="0E5772"/>
                </a:solidFill>
              </a:rPr>
              <a:t>http</a:t>
            </a:r>
            <a:r>
              <a:rPr lang="en-GB" sz="1200" dirty="0">
                <a:solidFill>
                  <a:srgbClr val="0E5772"/>
                </a:solidFill>
              </a:rPr>
              <a:t>://</a:t>
            </a:r>
            <a:r>
              <a:rPr lang="en-GB" sz="1200" dirty="0" err="1">
                <a:solidFill>
                  <a:srgbClr val="0E5772"/>
                </a:solidFill>
              </a:rPr>
              <a:t>www.kicon.com</a:t>
            </a:r>
            <a:r>
              <a:rPr lang="en-GB" sz="1200" dirty="0">
                <a:solidFill>
                  <a:srgbClr val="0E5772"/>
                </a:solidFill>
              </a:rPr>
              <a:t>/law/</a:t>
            </a:r>
            <a:r>
              <a:rPr lang="en-GB" sz="1200" dirty="0" err="1">
                <a:solidFill>
                  <a:srgbClr val="0E5772"/>
                </a:solidFill>
              </a:rPr>
              <a:t>cases_e</a:t>
            </a:r>
            <a:r>
              <a:rPr lang="en-GB" sz="1200" dirty="0">
                <a:solidFill>
                  <a:srgbClr val="0E5772"/>
                </a:solidFill>
              </a:rPr>
              <a:t>/</a:t>
            </a:r>
            <a:r>
              <a:rPr lang="en-GB" sz="1200" dirty="0" err="1">
                <a:solidFill>
                  <a:srgbClr val="0E5772"/>
                </a:solidFill>
              </a:rPr>
              <a:t>copyright.html</a:t>
            </a:r>
            <a:r>
              <a:rPr lang="en-GB" sz="1200" dirty="0">
                <a:solidFill>
                  <a:srgbClr val="0E5772"/>
                </a:solidFill>
              </a:rPr>
              <a:t> 26/7/05</a:t>
            </a:r>
          </a:p>
          <a:p>
            <a:endParaRPr lang="en-GB" dirty="0">
              <a:solidFill>
                <a:srgbClr val="0E5772"/>
              </a:solidFill>
            </a:endParaRPr>
          </a:p>
        </p:txBody>
      </p:sp>
    </p:spTree>
    <p:extLst>
      <p:ext uri="{BB962C8B-B14F-4D97-AF65-F5344CB8AC3E}">
        <p14:creationId xmlns:p14="http://schemas.microsoft.com/office/powerpoint/2010/main" val="30460600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idx="1"/>
          </p:nvPr>
        </p:nvSpPr>
        <p:spPr/>
        <p:txBody>
          <a:bodyPr/>
          <a:lstStyle/>
          <a:p>
            <a:r>
              <a:rPr lang="en-US" dirty="0" err="1" smtClean="0"/>
              <a:t>Channelling</a:t>
            </a:r>
            <a:endParaRPr lang="en-US" dirty="0"/>
          </a:p>
        </p:txBody>
      </p:sp>
    </p:spTree>
    <p:extLst>
      <p:ext uri="{BB962C8B-B14F-4D97-AF65-F5344CB8AC3E}">
        <p14:creationId xmlns:p14="http://schemas.microsoft.com/office/powerpoint/2010/main" val="36263329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8096" y="332656"/>
            <a:ext cx="7290055" cy="5976704"/>
          </a:xfrm>
        </p:spPr>
        <p:txBody>
          <a:bodyPr>
            <a:normAutofit/>
          </a:bodyPr>
          <a:lstStyle/>
          <a:p>
            <a:r>
              <a:rPr lang="en-GB" dirty="0" err="1">
                <a:solidFill>
                  <a:srgbClr val="0E5772"/>
                </a:solidFill>
              </a:rPr>
              <a:t>Channeling</a:t>
            </a:r>
            <a:r>
              <a:rPr lang="en-GB" dirty="0">
                <a:solidFill>
                  <a:srgbClr val="0E5772"/>
                </a:solidFill>
              </a:rPr>
              <a:t> = </a:t>
            </a:r>
            <a:r>
              <a:rPr lang="en-GB" dirty="0" err="1">
                <a:solidFill>
                  <a:srgbClr val="0E5772"/>
                </a:solidFill>
              </a:rPr>
              <a:t>interdimensional</a:t>
            </a:r>
            <a:r>
              <a:rPr lang="en-GB" dirty="0">
                <a:solidFill>
                  <a:srgbClr val="0E5772"/>
                </a:solidFill>
              </a:rPr>
              <a:t> communication.  </a:t>
            </a:r>
          </a:p>
          <a:p>
            <a:r>
              <a:rPr lang="en-GB" dirty="0" smtClean="0">
                <a:solidFill>
                  <a:srgbClr val="0E5772"/>
                </a:solidFill>
              </a:rPr>
              <a:t>Channelling </a:t>
            </a:r>
            <a:r>
              <a:rPr lang="en-GB" dirty="0">
                <a:solidFill>
                  <a:srgbClr val="0E5772"/>
                </a:solidFill>
              </a:rPr>
              <a:t>is when someone claims to be in contact with a supernatural source of information from which teachings are received (Melton, 1992, 18). </a:t>
            </a:r>
            <a:endParaRPr lang="en-GB" dirty="0" smtClean="0">
              <a:solidFill>
                <a:srgbClr val="0E5772"/>
              </a:solidFill>
            </a:endParaRPr>
          </a:p>
          <a:p>
            <a:r>
              <a:rPr lang="en-GB" dirty="0">
                <a:solidFill>
                  <a:srgbClr val="0E5772"/>
                </a:solidFill>
              </a:rPr>
              <a:t>Suzanne Riordan (1992, 105) '...the pendulum is swinging from a worldview in which there was no place for gnomes, goblins, and angels to one teeming with nature spirits, </a:t>
            </a:r>
            <a:r>
              <a:rPr lang="en-GB" dirty="0" err="1">
                <a:solidFill>
                  <a:srgbClr val="0E5772"/>
                </a:solidFill>
              </a:rPr>
              <a:t>extraterrestrials</a:t>
            </a:r>
            <a:r>
              <a:rPr lang="en-GB" dirty="0">
                <a:solidFill>
                  <a:srgbClr val="0E5772"/>
                </a:solidFill>
              </a:rPr>
              <a:t>, and ascended masters.  If the former is dry and sterile in its relentlessly materialistic focus, the latter is wildly imaginative and infinitely suggestible.  As traditional peoples have always known, humanity is not alone in the cosmos, and the subtle realms which science and monotheism have ignored are a source of great fascination to these post-modern seekers’.  </a:t>
            </a:r>
          </a:p>
          <a:p>
            <a:endParaRPr lang="en-US" dirty="0">
              <a:solidFill>
                <a:srgbClr val="0E5772"/>
              </a:solidFill>
            </a:endParaRPr>
          </a:p>
        </p:txBody>
      </p:sp>
    </p:spTree>
    <p:extLst>
      <p:ext uri="{BB962C8B-B14F-4D97-AF65-F5344CB8AC3E}">
        <p14:creationId xmlns:p14="http://schemas.microsoft.com/office/powerpoint/2010/main" val="7709816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en-GB" dirty="0" err="1">
                <a:solidFill>
                  <a:srgbClr val="0E5772"/>
                </a:solidFill>
              </a:rPr>
              <a:t>Hanegraaff</a:t>
            </a:r>
            <a:r>
              <a:rPr lang="en-GB" dirty="0">
                <a:solidFill>
                  <a:srgbClr val="0E5772"/>
                </a:solidFill>
              </a:rPr>
              <a:t> (1996, 30-31) divides channelling into several groups.  First, trance channelling, although the depth of trance varies.  Like shamanic spirit-possession? Although says that many channels think more in terms of blending than possession.  Second, various kinds of automatisms, such as the </a:t>
            </a:r>
            <a:r>
              <a:rPr lang="en-GB" dirty="0" err="1">
                <a:solidFill>
                  <a:srgbClr val="0E5772"/>
                </a:solidFill>
              </a:rPr>
              <a:t>ouija</a:t>
            </a:r>
            <a:r>
              <a:rPr lang="en-GB" dirty="0">
                <a:solidFill>
                  <a:srgbClr val="0E5772"/>
                </a:solidFill>
              </a:rPr>
              <a:t> board and automatic writing.  Third, those examples of clairaudient and/or clairvoyant communication.  Fourth, open channelling.  But modes can change</a:t>
            </a:r>
            <a:r>
              <a:rPr lang="en-GB" dirty="0">
                <a:solidFill>
                  <a:srgbClr val="0E5772"/>
                </a:solidFill>
              </a:rPr>
              <a:t> </a:t>
            </a:r>
            <a:r>
              <a:rPr lang="en-GB" dirty="0">
                <a:solidFill>
                  <a:srgbClr val="0E5772"/>
                </a:solidFill>
              </a:rPr>
              <a:t>Ibid., 33.</a:t>
            </a:r>
          </a:p>
          <a:p>
            <a:endParaRPr lang="en-US" dirty="0" smtClean="0"/>
          </a:p>
          <a:p>
            <a:r>
              <a:rPr lang="en-GB" dirty="0">
                <a:solidFill>
                  <a:srgbClr val="0E5772"/>
                </a:solidFill>
              </a:rPr>
              <a:t>Three of the best-known </a:t>
            </a:r>
            <a:r>
              <a:rPr lang="en-GB" dirty="0" err="1">
                <a:solidFill>
                  <a:srgbClr val="0E5772"/>
                </a:solidFill>
              </a:rPr>
              <a:t>channellers</a:t>
            </a:r>
            <a:r>
              <a:rPr lang="en-GB" dirty="0">
                <a:solidFill>
                  <a:srgbClr val="0E5772"/>
                </a:solidFill>
              </a:rPr>
              <a:t> are Jane Roberts, and Seth, JZ Knight and </a:t>
            </a:r>
            <a:r>
              <a:rPr lang="en-GB" dirty="0" err="1">
                <a:solidFill>
                  <a:srgbClr val="0E5772"/>
                </a:solidFill>
              </a:rPr>
              <a:t>Ramtha</a:t>
            </a:r>
            <a:r>
              <a:rPr lang="en-GB" dirty="0">
                <a:solidFill>
                  <a:srgbClr val="0E5772"/>
                </a:solidFill>
              </a:rPr>
              <a:t>, and </a:t>
            </a:r>
            <a:r>
              <a:rPr lang="en-GB" dirty="0" err="1">
                <a:solidFill>
                  <a:srgbClr val="0E5772"/>
                </a:solidFill>
              </a:rPr>
              <a:t>Jach</a:t>
            </a:r>
            <a:r>
              <a:rPr lang="en-GB" dirty="0">
                <a:solidFill>
                  <a:srgbClr val="0E5772"/>
                </a:solidFill>
              </a:rPr>
              <a:t> </a:t>
            </a:r>
            <a:r>
              <a:rPr lang="en-GB" dirty="0" err="1">
                <a:solidFill>
                  <a:srgbClr val="0E5772"/>
                </a:solidFill>
              </a:rPr>
              <a:t>Pursel</a:t>
            </a:r>
            <a:r>
              <a:rPr lang="en-GB" dirty="0">
                <a:solidFill>
                  <a:srgbClr val="0E5772"/>
                </a:solidFill>
              </a:rPr>
              <a:t> and </a:t>
            </a:r>
            <a:r>
              <a:rPr lang="en-GB" dirty="0" err="1">
                <a:solidFill>
                  <a:srgbClr val="0E5772"/>
                </a:solidFill>
              </a:rPr>
              <a:t>Lazaris</a:t>
            </a:r>
            <a:r>
              <a:rPr lang="en-GB" dirty="0">
                <a:solidFill>
                  <a:srgbClr val="0E5772"/>
                </a:solidFill>
              </a:rPr>
              <a:t>. </a:t>
            </a:r>
            <a:endParaRPr lang="en-US" dirty="0">
              <a:solidFill>
                <a:srgbClr val="0E5772"/>
              </a:solidFill>
            </a:endParaRPr>
          </a:p>
        </p:txBody>
      </p:sp>
    </p:spTree>
    <p:extLst>
      <p:ext uri="{BB962C8B-B14F-4D97-AF65-F5344CB8AC3E}">
        <p14:creationId xmlns:p14="http://schemas.microsoft.com/office/powerpoint/2010/main" val="24338893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27886098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8096" y="260648"/>
            <a:ext cx="7290055" cy="6048712"/>
          </a:xfrm>
        </p:spPr>
        <p:txBody>
          <a:bodyPr/>
          <a:lstStyle/>
          <a:p>
            <a:r>
              <a:rPr lang="en-GB" dirty="0"/>
              <a:t>Bowman notes the “growing hunger for ‘hidden knowledge’ of various sorts”, noting that channelled wisdom “…both imparts knowledge about the past, and advice for the present and future from diverse disembodied sources including historical figures, religious teachers, </a:t>
            </a:r>
            <a:r>
              <a:rPr lang="en-GB" dirty="0" err="1"/>
              <a:t>eliens</a:t>
            </a:r>
            <a:r>
              <a:rPr lang="en-GB" dirty="0"/>
              <a:t>, angels and ascended masters”</a:t>
            </a:r>
            <a:r>
              <a:rPr lang="en-GB" baseline="30000" dirty="0"/>
              <a:t> </a:t>
            </a:r>
            <a:r>
              <a:rPr lang="en-GB" dirty="0"/>
              <a:t>.  Channelling also, she argues, links with the “importance in contemporary spirituality…[of]…the idea of interconnectedness between all life-forms, between </a:t>
            </a:r>
            <a:r>
              <a:rPr lang="en-GB" dirty="0" err="1"/>
              <a:t>huanity</a:t>
            </a:r>
            <a:r>
              <a:rPr lang="en-GB" dirty="0"/>
              <a:t> and nature, between the empirical world and unseen realms, between past, present and future” (2000, 90)</a:t>
            </a:r>
            <a:r>
              <a:rPr lang="en-GB" dirty="0" smtClean="0"/>
              <a:t>.</a:t>
            </a:r>
          </a:p>
          <a:p>
            <a:endParaRPr lang="en-GB" dirty="0"/>
          </a:p>
          <a:p>
            <a:endParaRPr lang="en-GB" dirty="0"/>
          </a:p>
          <a:p>
            <a:endParaRPr lang="en-US" dirty="0"/>
          </a:p>
        </p:txBody>
      </p:sp>
    </p:spTree>
    <p:extLst>
      <p:ext uri="{BB962C8B-B14F-4D97-AF65-F5344CB8AC3E}">
        <p14:creationId xmlns:p14="http://schemas.microsoft.com/office/powerpoint/2010/main" val="4677520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Satanic </a:t>
            </a:r>
            <a:r>
              <a:rPr lang="en-US" dirty="0" err="1" smtClean="0"/>
              <a:t>nrms</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37992165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8096" y="908720"/>
            <a:ext cx="7290055" cy="5400640"/>
          </a:xfrm>
        </p:spPr>
        <p:txBody>
          <a:bodyPr/>
          <a:lstStyle/>
          <a:p>
            <a:r>
              <a:rPr lang="en-US" dirty="0" smtClean="0">
                <a:solidFill>
                  <a:srgbClr val="335B74"/>
                </a:solidFill>
              </a:rPr>
              <a:t>Satanism is not what we think!</a:t>
            </a:r>
          </a:p>
          <a:p>
            <a:r>
              <a:rPr lang="en-US" dirty="0" smtClean="0">
                <a:solidFill>
                  <a:srgbClr val="335B74"/>
                </a:solidFill>
              </a:rPr>
              <a:t>Satan is a deity (esoteric Satanism)or a life principle (rational </a:t>
            </a:r>
            <a:r>
              <a:rPr lang="en-US" dirty="0">
                <a:solidFill>
                  <a:srgbClr val="335B74"/>
                </a:solidFill>
              </a:rPr>
              <a:t>S</a:t>
            </a:r>
            <a:r>
              <a:rPr lang="en-US" dirty="0" smtClean="0">
                <a:solidFill>
                  <a:srgbClr val="335B74"/>
                </a:solidFill>
              </a:rPr>
              <a:t>atanism – self religion or self spirituality).  </a:t>
            </a:r>
          </a:p>
          <a:p>
            <a:r>
              <a:rPr lang="en-GB" dirty="0" smtClean="0">
                <a:solidFill>
                  <a:srgbClr val="335B74"/>
                </a:solidFill>
              </a:rPr>
              <a:t>It’s </a:t>
            </a:r>
            <a:r>
              <a:rPr lang="en-GB" dirty="0">
                <a:solidFill>
                  <a:srgbClr val="335B74"/>
                </a:solidFill>
              </a:rPr>
              <a:t>not </a:t>
            </a:r>
            <a:r>
              <a:rPr lang="en-GB" dirty="0" smtClean="0">
                <a:solidFill>
                  <a:srgbClr val="335B74"/>
                </a:solidFill>
              </a:rPr>
              <a:t>about </a:t>
            </a:r>
            <a:r>
              <a:rPr lang="en-GB" dirty="0">
                <a:solidFill>
                  <a:srgbClr val="335B74"/>
                </a:solidFill>
              </a:rPr>
              <a:t>worshipping what Christianity deems evil, but it is a form of “humanistic atheism” (Lewis, 2002, 214), with Satan symbolising “rebellion against unjust and corrupt authority”.  Differs from other forms of atheism as it believes in forces and in </a:t>
            </a:r>
            <a:r>
              <a:rPr lang="en-GB" dirty="0" err="1">
                <a:solidFill>
                  <a:srgbClr val="335B74"/>
                </a:solidFill>
              </a:rPr>
              <a:t>magick</a:t>
            </a:r>
            <a:r>
              <a:rPr lang="en-GB" dirty="0">
                <a:solidFill>
                  <a:srgbClr val="335B74"/>
                </a:solidFill>
              </a:rPr>
              <a:t> (Lewis, 2002, 214).</a:t>
            </a:r>
          </a:p>
          <a:p>
            <a:endParaRPr lang="en-US" dirty="0">
              <a:solidFill>
                <a:srgbClr val="335B74"/>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23928" y="3429000"/>
            <a:ext cx="4987753" cy="3111924"/>
          </a:xfrm>
          <a:prstGeom prst="rect">
            <a:avLst/>
          </a:prstGeom>
        </p:spPr>
      </p:pic>
    </p:spTree>
    <p:extLst>
      <p:ext uri="{BB962C8B-B14F-4D97-AF65-F5344CB8AC3E}">
        <p14:creationId xmlns:p14="http://schemas.microsoft.com/office/powerpoint/2010/main" val="5920936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7584" y="1556792"/>
            <a:ext cx="7859216" cy="5017744"/>
          </a:xfrm>
        </p:spPr>
        <p:txBody>
          <a:bodyPr>
            <a:normAutofit/>
          </a:bodyPr>
          <a:lstStyle/>
          <a:p>
            <a:pPr marL="109728" indent="0">
              <a:buNone/>
            </a:pPr>
            <a:r>
              <a:rPr lang="en-GB" b="1" dirty="0" smtClean="0">
                <a:solidFill>
                  <a:schemeClr val="accent1"/>
                </a:solidFill>
              </a:rPr>
              <a:t>The Church of Satan</a:t>
            </a:r>
          </a:p>
          <a:p>
            <a:pPr>
              <a:buBlip>
                <a:blip r:embed="rId2"/>
              </a:buBlip>
            </a:pPr>
            <a:r>
              <a:rPr lang="en-GB" dirty="0">
                <a:solidFill>
                  <a:schemeClr val="tx2"/>
                </a:solidFill>
              </a:rPr>
              <a:t> </a:t>
            </a:r>
            <a:r>
              <a:rPr lang="en-GB" dirty="0" smtClean="0">
                <a:solidFill>
                  <a:schemeClr val="tx2"/>
                </a:solidFill>
              </a:rPr>
              <a:t>1960s counterculture (1966)</a:t>
            </a:r>
          </a:p>
          <a:p>
            <a:pPr>
              <a:buBlip>
                <a:blip r:embed="rId2"/>
              </a:buBlip>
            </a:pPr>
            <a:r>
              <a:rPr lang="en-GB" dirty="0" smtClean="0">
                <a:solidFill>
                  <a:schemeClr val="tx2"/>
                </a:solidFill>
              </a:rPr>
              <a:t> California</a:t>
            </a:r>
          </a:p>
          <a:p>
            <a:pPr>
              <a:buBlip>
                <a:blip r:embed="rId2"/>
              </a:buBlip>
            </a:pPr>
            <a:r>
              <a:rPr lang="en-GB" dirty="0" smtClean="0">
                <a:solidFill>
                  <a:schemeClr val="tx2"/>
                </a:solidFill>
              </a:rPr>
              <a:t> Charismatic leader  - Anton </a:t>
            </a:r>
            <a:r>
              <a:rPr lang="en-GB" dirty="0" err="1">
                <a:solidFill>
                  <a:schemeClr val="tx2"/>
                </a:solidFill>
              </a:rPr>
              <a:t>Szandor</a:t>
            </a:r>
            <a:r>
              <a:rPr lang="en-GB" dirty="0">
                <a:solidFill>
                  <a:schemeClr val="tx2"/>
                </a:solidFill>
              </a:rPr>
              <a:t> </a:t>
            </a:r>
            <a:r>
              <a:rPr lang="en-GB" dirty="0" err="1">
                <a:solidFill>
                  <a:schemeClr val="tx2"/>
                </a:solidFill>
              </a:rPr>
              <a:t>LaVey</a:t>
            </a:r>
            <a:r>
              <a:rPr lang="en-GB" dirty="0">
                <a:solidFill>
                  <a:schemeClr val="tx2"/>
                </a:solidFill>
              </a:rPr>
              <a:t> (1930-1999</a:t>
            </a:r>
            <a:r>
              <a:rPr lang="en-GB" dirty="0" smtClean="0">
                <a:solidFill>
                  <a:schemeClr val="tx2"/>
                </a:solidFill>
              </a:rPr>
              <a:t>)</a:t>
            </a:r>
          </a:p>
          <a:p>
            <a:pPr>
              <a:buBlip>
                <a:blip r:embed="rId2"/>
              </a:buBlip>
            </a:pPr>
            <a:r>
              <a:rPr lang="en-GB" dirty="0">
                <a:solidFill>
                  <a:schemeClr val="tx2"/>
                </a:solidFill>
              </a:rPr>
              <a:t> </a:t>
            </a:r>
            <a:r>
              <a:rPr lang="en-GB" i="1" dirty="0">
                <a:solidFill>
                  <a:schemeClr val="tx2"/>
                </a:solidFill>
              </a:rPr>
              <a:t>The Satanic Bible</a:t>
            </a:r>
            <a:endParaRPr lang="en-GB" dirty="0" smtClean="0">
              <a:solidFill>
                <a:schemeClr val="tx2"/>
              </a:solidFill>
            </a:endParaRPr>
          </a:p>
          <a:p>
            <a:pPr>
              <a:buBlip>
                <a:blip r:embed="rId2"/>
              </a:buBlip>
            </a:pPr>
            <a:r>
              <a:rPr lang="en-GB" dirty="0">
                <a:solidFill>
                  <a:schemeClr val="tx2"/>
                </a:solidFill>
              </a:rPr>
              <a:t> </a:t>
            </a:r>
            <a:r>
              <a:rPr lang="en-GB" dirty="0" smtClean="0">
                <a:solidFill>
                  <a:schemeClr val="tx2"/>
                </a:solidFill>
              </a:rPr>
              <a:t>Upper-middle class converts</a:t>
            </a:r>
          </a:p>
          <a:p>
            <a:pPr>
              <a:buBlip>
                <a:blip r:embed="rId2"/>
              </a:buBlip>
            </a:pPr>
            <a:r>
              <a:rPr lang="en-GB" dirty="0" smtClean="0">
                <a:solidFill>
                  <a:schemeClr val="tx2"/>
                </a:solidFill>
              </a:rPr>
              <a:t> </a:t>
            </a:r>
            <a:r>
              <a:rPr lang="en-GB" dirty="0" err="1" smtClean="0">
                <a:solidFill>
                  <a:schemeClr val="tx2"/>
                </a:solidFill>
              </a:rPr>
              <a:t>Routinization</a:t>
            </a:r>
            <a:r>
              <a:rPr lang="en-GB" dirty="0">
                <a:solidFill>
                  <a:schemeClr val="tx2"/>
                </a:solidFill>
              </a:rPr>
              <a:t>, rebellion, tension, schisms, </a:t>
            </a:r>
            <a:r>
              <a:rPr lang="en-GB" dirty="0" smtClean="0">
                <a:solidFill>
                  <a:schemeClr val="tx2"/>
                </a:solidFill>
              </a:rPr>
              <a:t>controversy, anti-cult movement</a:t>
            </a:r>
          </a:p>
          <a:p>
            <a:pPr>
              <a:buBlip>
                <a:blip r:embed="rId2"/>
              </a:buBlip>
            </a:pPr>
            <a:r>
              <a:rPr lang="en-GB" dirty="0" smtClean="0">
                <a:solidFill>
                  <a:schemeClr val="tx2"/>
                </a:solidFill>
              </a:rPr>
              <a:t>World rejecting but not as Roy Wallis meant it – world affirming / world-embracing</a:t>
            </a:r>
          </a:p>
          <a:p>
            <a:pPr>
              <a:buBlip>
                <a:blip r:embed="rId2"/>
              </a:buBlip>
            </a:pPr>
            <a:r>
              <a:rPr lang="en-GB" dirty="0" smtClean="0">
                <a:solidFill>
                  <a:schemeClr val="tx2"/>
                </a:solidFill>
              </a:rPr>
              <a:t>Atheistic, humanistic, self religion</a:t>
            </a:r>
          </a:p>
          <a:p>
            <a:pPr>
              <a:buBlip>
                <a:blip r:embed="rId2"/>
              </a:buBlip>
            </a:pPr>
            <a:r>
              <a:rPr lang="en-GB" dirty="0" smtClean="0">
                <a:solidFill>
                  <a:schemeClr val="tx2"/>
                </a:solidFill>
              </a:rPr>
              <a:t>Schisms – Church of Satanic Brotherhood and the Temple of Set</a:t>
            </a:r>
          </a:p>
          <a:p>
            <a:pPr>
              <a:buBlip>
                <a:blip r:embed="rId2"/>
              </a:buBlip>
            </a:pPr>
            <a:endParaRPr lang="en-GB" dirty="0"/>
          </a:p>
        </p:txBody>
      </p:sp>
    </p:spTree>
    <p:extLst>
      <p:ext uri="{BB962C8B-B14F-4D97-AF65-F5344CB8AC3E}">
        <p14:creationId xmlns:p14="http://schemas.microsoft.com/office/powerpoint/2010/main" val="122854"/>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E5772"/>
                </a:solidFill>
              </a:rPr>
              <a:t>Bibliography</a:t>
            </a:r>
            <a:endParaRPr lang="en-US" dirty="0">
              <a:solidFill>
                <a:srgbClr val="0E5772"/>
              </a:solidFill>
            </a:endParaRPr>
          </a:p>
        </p:txBody>
      </p:sp>
      <p:sp>
        <p:nvSpPr>
          <p:cNvPr id="3" name="Content Placeholder 2"/>
          <p:cNvSpPr>
            <a:spLocks noGrp="1"/>
          </p:cNvSpPr>
          <p:nvPr>
            <p:ph idx="1"/>
          </p:nvPr>
        </p:nvSpPr>
        <p:spPr>
          <a:xfrm>
            <a:off x="768096" y="1772816"/>
            <a:ext cx="7290055" cy="4824536"/>
          </a:xfrm>
        </p:spPr>
        <p:txBody>
          <a:bodyPr>
            <a:normAutofit fontScale="85000" lnSpcReduction="20000"/>
          </a:bodyPr>
          <a:lstStyle/>
          <a:p>
            <a:r>
              <a:rPr lang="en-GB" dirty="0">
                <a:solidFill>
                  <a:srgbClr val="0E5772"/>
                </a:solidFill>
              </a:rPr>
              <a:t>Armstrong, Virgil, ‘UFOs: A Case in Point’, in </a:t>
            </a:r>
            <a:r>
              <a:rPr lang="en-GB" i="1" dirty="0">
                <a:solidFill>
                  <a:srgbClr val="0E5772"/>
                </a:solidFill>
              </a:rPr>
              <a:t>The New Age Primer</a:t>
            </a:r>
            <a:r>
              <a:rPr lang="en-GB" dirty="0">
                <a:solidFill>
                  <a:srgbClr val="0E5772"/>
                </a:solidFill>
              </a:rPr>
              <a:t>, (Light Technology Publishing, 1993)</a:t>
            </a:r>
          </a:p>
          <a:p>
            <a:r>
              <a:rPr lang="en-US" dirty="0">
                <a:solidFill>
                  <a:srgbClr val="0E5772"/>
                </a:solidFill>
              </a:rPr>
              <a:t>Bowman, Marion “Nature, the Natural and Pagan Identity”, DISKUS </a:t>
            </a:r>
            <a:r>
              <a:rPr lang="en-US" dirty="0" err="1">
                <a:solidFill>
                  <a:srgbClr val="0E5772"/>
                </a:solidFill>
              </a:rPr>
              <a:t>Vol</a:t>
            </a:r>
            <a:r>
              <a:rPr lang="en-US" dirty="0">
                <a:solidFill>
                  <a:srgbClr val="0E5772"/>
                </a:solidFill>
              </a:rPr>
              <a:t> 6 (2000) </a:t>
            </a:r>
            <a:r>
              <a:rPr lang="en-US" u="sng" dirty="0">
                <a:solidFill>
                  <a:srgbClr val="0E5772"/>
                </a:solidFill>
                <a:hlinkClick r:id="rId2"/>
              </a:rPr>
              <a:t>http://www.uni-marburg.de/religionswissenschaft/journal/diskus</a:t>
            </a:r>
            <a:r>
              <a:rPr lang="en-US" dirty="0">
                <a:solidFill>
                  <a:srgbClr val="0E5772"/>
                </a:solidFill>
              </a:rPr>
              <a:t> </a:t>
            </a:r>
            <a:endParaRPr lang="en-GB" dirty="0">
              <a:solidFill>
                <a:srgbClr val="0E5772"/>
              </a:solidFill>
            </a:endParaRPr>
          </a:p>
          <a:p>
            <a:r>
              <a:rPr lang="en-US" dirty="0" err="1">
                <a:solidFill>
                  <a:srgbClr val="0E5772"/>
                </a:solidFill>
              </a:rPr>
              <a:t>Chidester</a:t>
            </a:r>
            <a:r>
              <a:rPr lang="en-US" dirty="0">
                <a:solidFill>
                  <a:srgbClr val="0E5772"/>
                </a:solidFill>
              </a:rPr>
              <a:t>, D. (2005) </a:t>
            </a:r>
            <a:r>
              <a:rPr lang="en-US" i="1" dirty="0">
                <a:solidFill>
                  <a:srgbClr val="0E5772"/>
                </a:solidFill>
              </a:rPr>
              <a:t>Authentic fakes: Religion and American popular culture</a:t>
            </a:r>
            <a:r>
              <a:rPr lang="en-US" dirty="0">
                <a:solidFill>
                  <a:srgbClr val="0E5772"/>
                </a:solidFill>
              </a:rPr>
              <a:t>. Berkeley, </a:t>
            </a:r>
            <a:r>
              <a:rPr lang="en-US" dirty="0" err="1">
                <a:solidFill>
                  <a:srgbClr val="0E5772"/>
                </a:solidFill>
              </a:rPr>
              <a:t>Calif</a:t>
            </a:r>
            <a:r>
              <a:rPr lang="en-US" dirty="0">
                <a:solidFill>
                  <a:srgbClr val="0E5772"/>
                </a:solidFill>
              </a:rPr>
              <a:t>: University of California Press.</a:t>
            </a:r>
            <a:br>
              <a:rPr lang="en-US" dirty="0">
                <a:solidFill>
                  <a:srgbClr val="0E5772"/>
                </a:solidFill>
              </a:rPr>
            </a:br>
            <a:r>
              <a:rPr lang="en-US" dirty="0">
                <a:solidFill>
                  <a:srgbClr val="0E5772"/>
                </a:solidFill>
              </a:rPr>
              <a:t>Burns, Stephen and Anita </a:t>
            </a:r>
            <a:r>
              <a:rPr lang="en-US" dirty="0" err="1">
                <a:solidFill>
                  <a:srgbClr val="0E5772"/>
                </a:solidFill>
              </a:rPr>
              <a:t>Monro</a:t>
            </a:r>
            <a:r>
              <a:rPr lang="en-US" dirty="0">
                <a:solidFill>
                  <a:srgbClr val="0E5772"/>
                </a:solidFill>
              </a:rPr>
              <a:t> </a:t>
            </a:r>
            <a:r>
              <a:rPr lang="en-US" dirty="0" err="1">
                <a:solidFill>
                  <a:srgbClr val="0E5772"/>
                </a:solidFill>
              </a:rPr>
              <a:t>eds</a:t>
            </a:r>
            <a:r>
              <a:rPr lang="en-US" dirty="0">
                <a:solidFill>
                  <a:srgbClr val="0E5772"/>
                </a:solidFill>
              </a:rPr>
              <a:t> (2014) </a:t>
            </a:r>
            <a:r>
              <a:rPr lang="en-US" i="1" dirty="0">
                <a:solidFill>
                  <a:srgbClr val="0E5772"/>
                </a:solidFill>
              </a:rPr>
              <a:t>Public Theology and the Challenge of Feminism</a:t>
            </a:r>
            <a:r>
              <a:rPr lang="en-US" dirty="0">
                <a:solidFill>
                  <a:srgbClr val="0E5772"/>
                </a:solidFill>
              </a:rPr>
              <a:t>, London: </a:t>
            </a:r>
            <a:r>
              <a:rPr lang="en-US" dirty="0" err="1">
                <a:solidFill>
                  <a:srgbClr val="0E5772"/>
                </a:solidFill>
              </a:rPr>
              <a:t>Routledge</a:t>
            </a:r>
            <a:r>
              <a:rPr lang="en-US" dirty="0">
                <a:solidFill>
                  <a:srgbClr val="0E5772"/>
                </a:solidFill>
              </a:rPr>
              <a:t>.</a:t>
            </a:r>
            <a:endParaRPr lang="en-GB" dirty="0">
              <a:solidFill>
                <a:srgbClr val="0E5772"/>
              </a:solidFill>
            </a:endParaRPr>
          </a:p>
          <a:p>
            <a:r>
              <a:rPr lang="en-GB" dirty="0">
                <a:solidFill>
                  <a:srgbClr val="0E5772"/>
                </a:solidFill>
              </a:rPr>
              <a:t>Chryssides, George (1999) </a:t>
            </a:r>
            <a:r>
              <a:rPr lang="en-GB" i="1" dirty="0">
                <a:solidFill>
                  <a:srgbClr val="0E5772"/>
                </a:solidFill>
              </a:rPr>
              <a:t>Exploring New Religions</a:t>
            </a:r>
            <a:r>
              <a:rPr lang="en-GB" dirty="0">
                <a:solidFill>
                  <a:srgbClr val="0E5772"/>
                </a:solidFill>
              </a:rPr>
              <a:t>, London: </a:t>
            </a:r>
            <a:r>
              <a:rPr lang="en-GB" dirty="0" err="1">
                <a:solidFill>
                  <a:srgbClr val="0E5772"/>
                </a:solidFill>
              </a:rPr>
              <a:t>Cassell</a:t>
            </a:r>
            <a:r>
              <a:rPr lang="en-GB" dirty="0">
                <a:solidFill>
                  <a:srgbClr val="0E5772"/>
                </a:solidFill>
              </a:rPr>
              <a:t>. </a:t>
            </a:r>
          </a:p>
          <a:p>
            <a:r>
              <a:rPr lang="en-GB" dirty="0">
                <a:solidFill>
                  <a:srgbClr val="0E5772"/>
                </a:solidFill>
              </a:rPr>
              <a:t>Crowley, </a:t>
            </a:r>
            <a:r>
              <a:rPr lang="en-GB" dirty="0" err="1">
                <a:solidFill>
                  <a:srgbClr val="0E5772"/>
                </a:solidFill>
              </a:rPr>
              <a:t>Vivianne</a:t>
            </a:r>
            <a:r>
              <a:rPr lang="en-GB" dirty="0">
                <a:solidFill>
                  <a:srgbClr val="0E5772"/>
                </a:solidFill>
              </a:rPr>
              <a:t> (1994) </a:t>
            </a:r>
            <a:r>
              <a:rPr lang="en-GB" i="1" dirty="0">
                <a:solidFill>
                  <a:srgbClr val="0E5772"/>
                </a:solidFill>
              </a:rPr>
              <a:t>Phoenix from the Flame, Pagan Spirituality in the Western World</a:t>
            </a:r>
            <a:r>
              <a:rPr lang="en-GB" dirty="0">
                <a:solidFill>
                  <a:srgbClr val="0E5772"/>
                </a:solidFill>
              </a:rPr>
              <a:t>, London, </a:t>
            </a:r>
            <a:r>
              <a:rPr lang="en-GB" dirty="0" err="1">
                <a:solidFill>
                  <a:srgbClr val="0E5772"/>
                </a:solidFill>
              </a:rPr>
              <a:t>Thorsons</a:t>
            </a:r>
            <a:r>
              <a:rPr lang="en-GB" dirty="0">
                <a:solidFill>
                  <a:srgbClr val="0E5772"/>
                </a:solidFill>
              </a:rPr>
              <a:t>.</a:t>
            </a:r>
          </a:p>
          <a:p>
            <a:r>
              <a:rPr lang="en-GB" dirty="0">
                <a:solidFill>
                  <a:srgbClr val="0E5772"/>
                </a:solidFill>
              </a:rPr>
              <a:t>Cusack, Carole M (2010) </a:t>
            </a:r>
            <a:r>
              <a:rPr lang="en-GB" i="1" dirty="0">
                <a:solidFill>
                  <a:srgbClr val="0E5772"/>
                </a:solidFill>
              </a:rPr>
              <a:t>Invented </a:t>
            </a:r>
            <a:r>
              <a:rPr lang="en-GB" dirty="0">
                <a:solidFill>
                  <a:srgbClr val="0E5772"/>
                </a:solidFill>
              </a:rPr>
              <a:t>Religion, London: </a:t>
            </a:r>
            <a:r>
              <a:rPr lang="en-GB" dirty="0" err="1">
                <a:solidFill>
                  <a:srgbClr val="0E5772"/>
                </a:solidFill>
              </a:rPr>
              <a:t>Ashgate</a:t>
            </a:r>
            <a:r>
              <a:rPr lang="en-GB" dirty="0">
                <a:solidFill>
                  <a:srgbClr val="0E5772"/>
                </a:solidFill>
              </a:rPr>
              <a:t>.  </a:t>
            </a:r>
          </a:p>
          <a:p>
            <a:r>
              <a:rPr lang="en-GB" dirty="0" err="1">
                <a:solidFill>
                  <a:srgbClr val="0E5772"/>
                </a:solidFill>
              </a:rPr>
              <a:t>Daschke</a:t>
            </a:r>
            <a:r>
              <a:rPr lang="en-GB" dirty="0">
                <a:solidFill>
                  <a:srgbClr val="0E5772"/>
                </a:solidFill>
              </a:rPr>
              <a:t>, </a:t>
            </a:r>
            <a:r>
              <a:rPr lang="en-GB" dirty="0" err="1">
                <a:solidFill>
                  <a:srgbClr val="0E5772"/>
                </a:solidFill>
              </a:rPr>
              <a:t>Dereck</a:t>
            </a:r>
            <a:r>
              <a:rPr lang="en-GB" dirty="0">
                <a:solidFill>
                  <a:srgbClr val="0E5772"/>
                </a:solidFill>
              </a:rPr>
              <a:t> and W Michael Ashcraft (2005) </a:t>
            </a:r>
            <a:r>
              <a:rPr lang="en-GB" i="1" dirty="0">
                <a:solidFill>
                  <a:srgbClr val="0E5772"/>
                </a:solidFill>
              </a:rPr>
              <a:t>New Religious Movements, A Documentary Reader</a:t>
            </a:r>
            <a:r>
              <a:rPr lang="en-GB" dirty="0">
                <a:solidFill>
                  <a:srgbClr val="0E5772"/>
                </a:solidFill>
              </a:rPr>
              <a:t>, New York: University Press.</a:t>
            </a:r>
          </a:p>
          <a:p>
            <a:r>
              <a:rPr lang="en-GB" dirty="0">
                <a:solidFill>
                  <a:srgbClr val="0E5772"/>
                </a:solidFill>
              </a:rPr>
              <a:t>Gardner, M., </a:t>
            </a:r>
            <a:r>
              <a:rPr lang="en-GB" i="1" dirty="0" err="1">
                <a:solidFill>
                  <a:srgbClr val="0E5772"/>
                </a:solidFill>
              </a:rPr>
              <a:t>Urantia</a:t>
            </a:r>
            <a:r>
              <a:rPr lang="en-GB" dirty="0">
                <a:solidFill>
                  <a:srgbClr val="0E5772"/>
                </a:solidFill>
              </a:rPr>
              <a:t>, Buffalo, Prometheus Books, 1995.</a:t>
            </a:r>
          </a:p>
          <a:p>
            <a:r>
              <a:rPr lang="en-GB" dirty="0" err="1">
                <a:solidFill>
                  <a:srgbClr val="0E5772"/>
                </a:solidFill>
              </a:rPr>
              <a:t>Glasziou</a:t>
            </a:r>
            <a:r>
              <a:rPr lang="en-GB" dirty="0">
                <a:solidFill>
                  <a:srgbClr val="0E5772"/>
                </a:solidFill>
              </a:rPr>
              <a:t>, K, </a:t>
            </a:r>
            <a:r>
              <a:rPr lang="en-GB" i="1" dirty="0">
                <a:solidFill>
                  <a:srgbClr val="0E5772"/>
                </a:solidFill>
              </a:rPr>
              <a:t>Science, Anthropology and Archaeology in The </a:t>
            </a:r>
            <a:r>
              <a:rPr lang="en-GB" i="1" dirty="0" err="1">
                <a:solidFill>
                  <a:srgbClr val="0E5772"/>
                </a:solidFill>
              </a:rPr>
              <a:t>Urantia</a:t>
            </a:r>
            <a:r>
              <a:rPr lang="en-GB" i="1" dirty="0">
                <a:solidFill>
                  <a:srgbClr val="0E5772"/>
                </a:solidFill>
              </a:rPr>
              <a:t> Book</a:t>
            </a:r>
            <a:r>
              <a:rPr lang="en-GB" dirty="0">
                <a:solidFill>
                  <a:srgbClr val="0E5772"/>
                </a:solidFill>
              </a:rPr>
              <a:t>, part 3, “Who Wrote the </a:t>
            </a:r>
            <a:r>
              <a:rPr lang="en-GB" dirty="0" err="1">
                <a:solidFill>
                  <a:srgbClr val="0E5772"/>
                </a:solidFill>
              </a:rPr>
              <a:t>Urantia</a:t>
            </a:r>
            <a:r>
              <a:rPr lang="en-GB" dirty="0">
                <a:solidFill>
                  <a:srgbClr val="0E5772"/>
                </a:solidFill>
              </a:rPr>
              <a:t> Papers?”, no date, available at http://</a:t>
            </a:r>
            <a:r>
              <a:rPr lang="en-GB" dirty="0" err="1">
                <a:solidFill>
                  <a:srgbClr val="0E5772"/>
                </a:solidFill>
              </a:rPr>
              <a:t>www.urantiabook.org</a:t>
            </a:r>
            <a:r>
              <a:rPr lang="en-GB" dirty="0">
                <a:solidFill>
                  <a:srgbClr val="0E5772"/>
                </a:solidFill>
              </a:rPr>
              <a:t>/archive/readers/doc183.htm 04/02/06. </a:t>
            </a:r>
          </a:p>
          <a:p>
            <a:endParaRPr lang="en-US" dirty="0"/>
          </a:p>
        </p:txBody>
      </p:sp>
    </p:spTree>
    <p:extLst>
      <p:ext uri="{BB962C8B-B14F-4D97-AF65-F5344CB8AC3E}">
        <p14:creationId xmlns:p14="http://schemas.microsoft.com/office/powerpoint/2010/main" val="10844172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8096" y="260648"/>
            <a:ext cx="7290055" cy="6048712"/>
          </a:xfrm>
        </p:spPr>
        <p:txBody>
          <a:bodyPr>
            <a:normAutofit fontScale="85000" lnSpcReduction="10000"/>
          </a:bodyPr>
          <a:lstStyle/>
          <a:p>
            <a:r>
              <a:rPr lang="en-GB" dirty="0">
                <a:solidFill>
                  <a:srgbClr val="0E5772"/>
                </a:solidFill>
              </a:rPr>
              <a:t>Harvey, Graham (1997) </a:t>
            </a:r>
            <a:r>
              <a:rPr lang="en-GB" i="1" dirty="0">
                <a:solidFill>
                  <a:srgbClr val="0E5772"/>
                </a:solidFill>
              </a:rPr>
              <a:t>Listening People, Speaking Earth</a:t>
            </a:r>
            <a:r>
              <a:rPr lang="en-GB" dirty="0">
                <a:solidFill>
                  <a:srgbClr val="0E5772"/>
                </a:solidFill>
              </a:rPr>
              <a:t>, Hurst and Co Ltd.</a:t>
            </a:r>
          </a:p>
          <a:p>
            <a:r>
              <a:rPr lang="en-GB" dirty="0" err="1">
                <a:solidFill>
                  <a:srgbClr val="0E5772"/>
                </a:solidFill>
              </a:rPr>
              <a:t>Heelas</a:t>
            </a:r>
            <a:r>
              <a:rPr lang="en-GB" dirty="0">
                <a:solidFill>
                  <a:srgbClr val="0E5772"/>
                </a:solidFill>
              </a:rPr>
              <a:t>, Paul (1996) </a:t>
            </a:r>
            <a:r>
              <a:rPr lang="en-GB" i="1" dirty="0">
                <a:solidFill>
                  <a:srgbClr val="0E5772"/>
                </a:solidFill>
              </a:rPr>
              <a:t>The New Age Movement</a:t>
            </a:r>
            <a:r>
              <a:rPr lang="en-GB" dirty="0">
                <a:solidFill>
                  <a:srgbClr val="0E5772"/>
                </a:solidFill>
              </a:rPr>
              <a:t>, Oxford: Blackwell.</a:t>
            </a:r>
          </a:p>
          <a:p>
            <a:r>
              <a:rPr lang="en-GB" dirty="0">
                <a:solidFill>
                  <a:srgbClr val="0E5772"/>
                </a:solidFill>
              </a:rPr>
              <a:t>Hunt, Stephen (2002) </a:t>
            </a:r>
            <a:r>
              <a:rPr lang="en-GB" i="1" dirty="0">
                <a:solidFill>
                  <a:srgbClr val="0E5772"/>
                </a:solidFill>
              </a:rPr>
              <a:t>Religion in Western Society</a:t>
            </a:r>
            <a:r>
              <a:rPr lang="en-GB" dirty="0">
                <a:solidFill>
                  <a:srgbClr val="0E5772"/>
                </a:solidFill>
              </a:rPr>
              <a:t>, Basingstoke, Palgrave.</a:t>
            </a:r>
          </a:p>
          <a:p>
            <a:r>
              <a:rPr lang="en-GB" dirty="0" err="1">
                <a:solidFill>
                  <a:srgbClr val="0E5772"/>
                </a:solidFill>
              </a:rPr>
              <a:t>LaVey</a:t>
            </a:r>
            <a:r>
              <a:rPr lang="en-GB" dirty="0">
                <a:solidFill>
                  <a:srgbClr val="0E5772"/>
                </a:solidFill>
              </a:rPr>
              <a:t>, Anton </a:t>
            </a:r>
            <a:r>
              <a:rPr lang="en-GB" dirty="0" err="1">
                <a:solidFill>
                  <a:srgbClr val="0E5772"/>
                </a:solidFill>
              </a:rPr>
              <a:t>Szandor</a:t>
            </a:r>
            <a:r>
              <a:rPr lang="en-GB" dirty="0">
                <a:solidFill>
                  <a:srgbClr val="0E5772"/>
                </a:solidFill>
              </a:rPr>
              <a:t> </a:t>
            </a:r>
            <a:r>
              <a:rPr lang="en-GB" i="1" dirty="0">
                <a:solidFill>
                  <a:srgbClr val="0E5772"/>
                </a:solidFill>
              </a:rPr>
              <a:t>The Satanic Bible</a:t>
            </a:r>
            <a:r>
              <a:rPr lang="en-GB" dirty="0">
                <a:solidFill>
                  <a:srgbClr val="0E5772"/>
                </a:solidFill>
              </a:rPr>
              <a:t>, (New York: Avon, 1969).</a:t>
            </a:r>
          </a:p>
          <a:p>
            <a:r>
              <a:rPr lang="en-GB" dirty="0">
                <a:solidFill>
                  <a:srgbClr val="0E5772"/>
                </a:solidFill>
              </a:rPr>
              <a:t>Lewis, James R </a:t>
            </a:r>
            <a:r>
              <a:rPr lang="en-GB" dirty="0" err="1">
                <a:solidFill>
                  <a:srgbClr val="0E5772"/>
                </a:solidFill>
              </a:rPr>
              <a:t>ed</a:t>
            </a:r>
            <a:r>
              <a:rPr lang="en-GB" dirty="0">
                <a:solidFill>
                  <a:srgbClr val="0E5772"/>
                </a:solidFill>
              </a:rPr>
              <a:t>, </a:t>
            </a:r>
            <a:r>
              <a:rPr lang="en-GB" i="1" dirty="0" err="1">
                <a:solidFill>
                  <a:srgbClr val="0E5772"/>
                </a:solidFill>
              </a:rPr>
              <a:t>Encyclopedia</a:t>
            </a:r>
            <a:r>
              <a:rPr lang="en-GB" i="1" dirty="0">
                <a:solidFill>
                  <a:srgbClr val="0E5772"/>
                </a:solidFill>
              </a:rPr>
              <a:t> of Cults, Sects, and New Religions</a:t>
            </a:r>
            <a:r>
              <a:rPr lang="en-GB" dirty="0">
                <a:solidFill>
                  <a:srgbClr val="0E5772"/>
                </a:solidFill>
              </a:rPr>
              <a:t>, (New York: Prometheus Books, 2002)</a:t>
            </a:r>
          </a:p>
          <a:p>
            <a:r>
              <a:rPr lang="en-GB" dirty="0">
                <a:solidFill>
                  <a:srgbClr val="0E5772"/>
                </a:solidFill>
              </a:rPr>
              <a:t>Lewis, James R., </a:t>
            </a:r>
            <a:r>
              <a:rPr lang="en-GB" i="1" dirty="0">
                <a:solidFill>
                  <a:srgbClr val="0E5772"/>
                </a:solidFill>
              </a:rPr>
              <a:t>Legitimating New Religions </a:t>
            </a:r>
            <a:r>
              <a:rPr lang="en-GB" dirty="0">
                <a:solidFill>
                  <a:srgbClr val="0E5772"/>
                </a:solidFill>
              </a:rPr>
              <a:t>(New Jersey: Rutgers University Press, 2003). </a:t>
            </a:r>
          </a:p>
          <a:p>
            <a:r>
              <a:rPr lang="en-GB" dirty="0">
                <a:solidFill>
                  <a:srgbClr val="0E5772"/>
                </a:solidFill>
              </a:rPr>
              <a:t>Lewis, Sarah (2008) "The Peculiar Sleep: Receiving The </a:t>
            </a:r>
            <a:r>
              <a:rPr lang="en-GB" dirty="0" err="1">
                <a:solidFill>
                  <a:srgbClr val="0E5772"/>
                </a:solidFill>
              </a:rPr>
              <a:t>Urantia</a:t>
            </a:r>
            <a:r>
              <a:rPr lang="en-GB" dirty="0">
                <a:solidFill>
                  <a:srgbClr val="0E5772"/>
                </a:solidFill>
              </a:rPr>
              <a:t> Book" in </a:t>
            </a:r>
            <a:r>
              <a:rPr lang="en-GB" i="1" dirty="0">
                <a:solidFill>
                  <a:srgbClr val="0E5772"/>
                </a:solidFill>
              </a:rPr>
              <a:t>The Invention of Sacred Tradition</a:t>
            </a:r>
            <a:r>
              <a:rPr lang="en-GB" dirty="0">
                <a:solidFill>
                  <a:srgbClr val="0E5772"/>
                </a:solidFill>
              </a:rPr>
              <a:t>, Lewis, James R and Olav Hammer </a:t>
            </a:r>
            <a:r>
              <a:rPr lang="en-GB" dirty="0" err="1">
                <a:solidFill>
                  <a:srgbClr val="0E5772"/>
                </a:solidFill>
              </a:rPr>
              <a:t>eds</a:t>
            </a:r>
            <a:r>
              <a:rPr lang="en-GB" dirty="0">
                <a:solidFill>
                  <a:srgbClr val="0E5772"/>
                </a:solidFill>
              </a:rPr>
              <a:t>, Cambridge, Cambridge University Press, 199-212.</a:t>
            </a:r>
            <a:br>
              <a:rPr lang="en-GB" dirty="0">
                <a:solidFill>
                  <a:srgbClr val="0E5772"/>
                </a:solidFill>
              </a:rPr>
            </a:br>
            <a:r>
              <a:rPr lang="en-GB" dirty="0">
                <a:solidFill>
                  <a:srgbClr val="0E5772"/>
                </a:solidFill>
              </a:rPr>
              <a:t>Melton, Gordon J , 'New Thought and the New Age', in JR Lewis &amp; J Gordon Melton eds., </a:t>
            </a:r>
            <a:r>
              <a:rPr lang="en-GB" i="1" dirty="0">
                <a:solidFill>
                  <a:srgbClr val="0E5772"/>
                </a:solidFill>
              </a:rPr>
              <a:t>Perspectives on the New Age</a:t>
            </a:r>
            <a:r>
              <a:rPr lang="en-GB" dirty="0">
                <a:solidFill>
                  <a:srgbClr val="0E5772"/>
                </a:solidFill>
              </a:rPr>
              <a:t>, (New York Press, Albany, 1992),</a:t>
            </a:r>
          </a:p>
          <a:p>
            <a:r>
              <a:rPr lang="en-GB" dirty="0">
                <a:solidFill>
                  <a:srgbClr val="0E5772"/>
                </a:solidFill>
              </a:rPr>
              <a:t>Morrow, Helga, ‘Walk with the Angels: aliens and ETs’, in </a:t>
            </a:r>
            <a:r>
              <a:rPr lang="en-GB" i="1" dirty="0">
                <a:solidFill>
                  <a:srgbClr val="0E5772"/>
                </a:solidFill>
              </a:rPr>
              <a:t>The New Age Primer</a:t>
            </a:r>
            <a:r>
              <a:rPr lang="en-GB" dirty="0">
                <a:solidFill>
                  <a:srgbClr val="0E5772"/>
                </a:solidFill>
              </a:rPr>
              <a:t>, (Light Technology Publishing, 1993)</a:t>
            </a:r>
          </a:p>
          <a:p>
            <a:r>
              <a:rPr lang="en-GB" dirty="0">
                <a:solidFill>
                  <a:srgbClr val="0E5772"/>
                </a:solidFill>
              </a:rPr>
              <a:t>Moyer, E.P., </a:t>
            </a:r>
            <a:r>
              <a:rPr lang="en-GB" i="1" dirty="0">
                <a:solidFill>
                  <a:srgbClr val="0E5772"/>
                </a:solidFill>
              </a:rPr>
              <a:t>Our Celestial Visitors</a:t>
            </a:r>
            <a:r>
              <a:rPr lang="en-GB" dirty="0">
                <a:solidFill>
                  <a:srgbClr val="0E5772"/>
                </a:solidFill>
              </a:rPr>
              <a:t>, Hanover, Moyer Publishing, 2000.</a:t>
            </a:r>
          </a:p>
          <a:p>
            <a:r>
              <a:rPr lang="en-GB" dirty="0">
                <a:solidFill>
                  <a:srgbClr val="0E5772"/>
                </a:solidFill>
              </a:rPr>
              <a:t>Moyer, E.P., </a:t>
            </a:r>
            <a:r>
              <a:rPr lang="en-GB" i="1" dirty="0">
                <a:solidFill>
                  <a:srgbClr val="0E5772"/>
                </a:solidFill>
              </a:rPr>
              <a:t>The Birth of a Divine Revelation</a:t>
            </a:r>
            <a:r>
              <a:rPr lang="en-GB" dirty="0">
                <a:solidFill>
                  <a:srgbClr val="0E5772"/>
                </a:solidFill>
              </a:rPr>
              <a:t>, Hanover, Moyer Publishing, 2000.</a:t>
            </a:r>
          </a:p>
          <a:p>
            <a:r>
              <a:rPr lang="en-GB" dirty="0">
                <a:solidFill>
                  <a:srgbClr val="0E5772"/>
                </a:solidFill>
              </a:rPr>
              <a:t>Moyer, E.P., </a:t>
            </a:r>
            <a:r>
              <a:rPr lang="en-GB" i="1" dirty="0">
                <a:solidFill>
                  <a:srgbClr val="0E5772"/>
                </a:solidFill>
              </a:rPr>
              <a:t>Spirit Entry into Human Mind</a:t>
            </a:r>
            <a:r>
              <a:rPr lang="en-GB" dirty="0">
                <a:solidFill>
                  <a:srgbClr val="0E5772"/>
                </a:solidFill>
              </a:rPr>
              <a:t>, Hanover, Moyer Publishing, 2000. </a:t>
            </a:r>
          </a:p>
          <a:p>
            <a:endParaRPr lang="en-US" dirty="0"/>
          </a:p>
        </p:txBody>
      </p:sp>
    </p:spTree>
    <p:extLst>
      <p:ext uri="{BB962C8B-B14F-4D97-AF65-F5344CB8AC3E}">
        <p14:creationId xmlns:p14="http://schemas.microsoft.com/office/powerpoint/2010/main" val="23255826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8096" y="620688"/>
            <a:ext cx="7290055" cy="5688672"/>
          </a:xfrm>
        </p:spPr>
        <p:txBody>
          <a:bodyPr>
            <a:normAutofit lnSpcReduction="10000"/>
          </a:bodyPr>
          <a:lstStyle/>
          <a:p>
            <a:r>
              <a:rPr lang="en-GB" dirty="0">
                <a:solidFill>
                  <a:srgbClr val="0E5772"/>
                </a:solidFill>
              </a:rPr>
              <a:t>Mullins, L., </a:t>
            </a:r>
            <a:r>
              <a:rPr lang="en-GB" i="1" dirty="0">
                <a:solidFill>
                  <a:srgbClr val="0E5772"/>
                </a:solidFill>
              </a:rPr>
              <a:t>A History of the </a:t>
            </a:r>
            <a:r>
              <a:rPr lang="en-GB" i="1" dirty="0" err="1">
                <a:solidFill>
                  <a:srgbClr val="0E5772"/>
                </a:solidFill>
              </a:rPr>
              <a:t>Urantia</a:t>
            </a:r>
            <a:r>
              <a:rPr lang="en-GB" i="1" dirty="0">
                <a:solidFill>
                  <a:srgbClr val="0E5772"/>
                </a:solidFill>
              </a:rPr>
              <a:t> Papers</a:t>
            </a:r>
            <a:r>
              <a:rPr lang="en-GB" dirty="0">
                <a:solidFill>
                  <a:srgbClr val="0E5772"/>
                </a:solidFill>
              </a:rPr>
              <a:t>, Boulder, Penumbra Press, 2000.</a:t>
            </a:r>
          </a:p>
          <a:p>
            <a:r>
              <a:rPr lang="en-GB" dirty="0">
                <a:solidFill>
                  <a:srgbClr val="0E5772"/>
                </a:solidFill>
              </a:rPr>
              <a:t>Palmer, Susan J “The </a:t>
            </a:r>
            <a:r>
              <a:rPr lang="en-GB" i="1" dirty="0" err="1">
                <a:solidFill>
                  <a:srgbClr val="0E5772"/>
                </a:solidFill>
              </a:rPr>
              <a:t>Secte</a:t>
            </a:r>
            <a:r>
              <a:rPr lang="en-GB" dirty="0">
                <a:solidFill>
                  <a:srgbClr val="0E5772"/>
                </a:solidFill>
              </a:rPr>
              <a:t> Response to Religious Discrimination” in in Lucas, PC &amp; Robbins, T </a:t>
            </a:r>
            <a:r>
              <a:rPr lang="en-GB" dirty="0" err="1">
                <a:solidFill>
                  <a:srgbClr val="0E5772"/>
                </a:solidFill>
              </a:rPr>
              <a:t>eds</a:t>
            </a:r>
            <a:r>
              <a:rPr lang="en-GB" dirty="0">
                <a:solidFill>
                  <a:srgbClr val="0E5772"/>
                </a:solidFill>
              </a:rPr>
              <a:t> (2004) </a:t>
            </a:r>
            <a:r>
              <a:rPr lang="en-GB" i="1" dirty="0">
                <a:solidFill>
                  <a:srgbClr val="0E5772"/>
                </a:solidFill>
              </a:rPr>
              <a:t>New Religious Movements in the 21</a:t>
            </a:r>
            <a:r>
              <a:rPr lang="en-GB" i="1" baseline="30000" dirty="0">
                <a:solidFill>
                  <a:srgbClr val="0E5772"/>
                </a:solidFill>
              </a:rPr>
              <a:t>st</a:t>
            </a:r>
            <a:r>
              <a:rPr lang="en-GB" i="1" dirty="0">
                <a:solidFill>
                  <a:srgbClr val="0E5772"/>
                </a:solidFill>
              </a:rPr>
              <a:t> century</a:t>
            </a:r>
            <a:r>
              <a:rPr lang="en-GB" dirty="0">
                <a:solidFill>
                  <a:srgbClr val="0E5772"/>
                </a:solidFill>
              </a:rPr>
              <a:t>, London: </a:t>
            </a:r>
            <a:r>
              <a:rPr lang="en-GB" dirty="0" err="1">
                <a:solidFill>
                  <a:srgbClr val="0E5772"/>
                </a:solidFill>
              </a:rPr>
              <a:t>Routledge</a:t>
            </a:r>
            <a:endParaRPr lang="en-GB" dirty="0">
              <a:solidFill>
                <a:srgbClr val="0E5772"/>
              </a:solidFill>
            </a:endParaRPr>
          </a:p>
          <a:p>
            <a:r>
              <a:rPr lang="en-GB" dirty="0">
                <a:solidFill>
                  <a:srgbClr val="0E5772"/>
                </a:solidFill>
              </a:rPr>
              <a:t>Palmer, Susan J “ Women in Controversial New Religions: Slaves, </a:t>
            </a:r>
            <a:r>
              <a:rPr lang="en-GB" dirty="0" err="1">
                <a:solidFill>
                  <a:srgbClr val="0E5772"/>
                </a:solidFill>
              </a:rPr>
              <a:t>Priestnesses</a:t>
            </a:r>
            <a:r>
              <a:rPr lang="en-GB" dirty="0">
                <a:solidFill>
                  <a:srgbClr val="0E5772"/>
                </a:solidFill>
              </a:rPr>
              <a:t>, or Pioneers?” in Davis, DH &amp; Hankins, B </a:t>
            </a:r>
            <a:r>
              <a:rPr lang="en-GB" dirty="0" err="1">
                <a:solidFill>
                  <a:srgbClr val="0E5772"/>
                </a:solidFill>
              </a:rPr>
              <a:t>eds</a:t>
            </a:r>
            <a:r>
              <a:rPr lang="en-GB" dirty="0">
                <a:solidFill>
                  <a:srgbClr val="0E5772"/>
                </a:solidFill>
              </a:rPr>
              <a:t> (2003) </a:t>
            </a:r>
            <a:r>
              <a:rPr lang="en-GB" i="1" dirty="0">
                <a:solidFill>
                  <a:srgbClr val="0E5772"/>
                </a:solidFill>
              </a:rPr>
              <a:t>New Religious Movements and Religious Liberty in </a:t>
            </a:r>
            <a:r>
              <a:rPr lang="en-GB" dirty="0">
                <a:solidFill>
                  <a:srgbClr val="0E5772"/>
                </a:solidFill>
              </a:rPr>
              <a:t>America, Texas: Baylor University Press</a:t>
            </a:r>
          </a:p>
          <a:p>
            <a:r>
              <a:rPr lang="en-GB" dirty="0">
                <a:solidFill>
                  <a:srgbClr val="0E5772"/>
                </a:solidFill>
              </a:rPr>
              <a:t>Palmer, Susan J (2004) </a:t>
            </a:r>
            <a:r>
              <a:rPr lang="en-GB" i="1" dirty="0">
                <a:solidFill>
                  <a:srgbClr val="0E5772"/>
                </a:solidFill>
              </a:rPr>
              <a:t>Aliens Adored: </a:t>
            </a:r>
            <a:r>
              <a:rPr lang="en-GB" i="1" dirty="0" err="1">
                <a:solidFill>
                  <a:srgbClr val="0E5772"/>
                </a:solidFill>
              </a:rPr>
              <a:t>Rael's</a:t>
            </a:r>
            <a:r>
              <a:rPr lang="en-GB" i="1" dirty="0">
                <a:solidFill>
                  <a:srgbClr val="0E5772"/>
                </a:solidFill>
              </a:rPr>
              <a:t> UFO Religion</a:t>
            </a:r>
            <a:r>
              <a:rPr lang="en-GB" dirty="0">
                <a:solidFill>
                  <a:srgbClr val="0E5772"/>
                </a:solidFill>
              </a:rPr>
              <a:t>, New Brunswick, NJ: Rutgers University Press.</a:t>
            </a:r>
          </a:p>
          <a:p>
            <a:r>
              <a:rPr lang="en-GB" dirty="0">
                <a:solidFill>
                  <a:srgbClr val="0E5772"/>
                </a:solidFill>
              </a:rPr>
              <a:t>Partridge, Christopher  ‘Paganism’ in Partridge, C </a:t>
            </a:r>
            <a:r>
              <a:rPr lang="en-GB" dirty="0" err="1">
                <a:solidFill>
                  <a:srgbClr val="0E5772"/>
                </a:solidFill>
              </a:rPr>
              <a:t>ed</a:t>
            </a:r>
            <a:r>
              <a:rPr lang="en-GB" dirty="0">
                <a:solidFill>
                  <a:srgbClr val="0E5772"/>
                </a:solidFill>
              </a:rPr>
              <a:t>, (2002) </a:t>
            </a:r>
            <a:r>
              <a:rPr lang="en-GB" i="1" dirty="0">
                <a:solidFill>
                  <a:srgbClr val="0E5772"/>
                </a:solidFill>
              </a:rPr>
              <a:t>Dictionary of Contemporary Religion in the Western World</a:t>
            </a:r>
            <a:r>
              <a:rPr lang="en-GB" dirty="0">
                <a:solidFill>
                  <a:srgbClr val="0E5772"/>
                </a:solidFill>
              </a:rPr>
              <a:t>, Leicester, Intervarsity Press.  Partridge, Christopher (2004) </a:t>
            </a:r>
            <a:r>
              <a:rPr lang="en-GB" i="1" dirty="0">
                <a:solidFill>
                  <a:srgbClr val="0E5772"/>
                </a:solidFill>
              </a:rPr>
              <a:t>The Re-Enchantment of the </a:t>
            </a:r>
            <a:r>
              <a:rPr lang="en-GB" dirty="0">
                <a:solidFill>
                  <a:srgbClr val="0E5772"/>
                </a:solidFill>
              </a:rPr>
              <a:t>West, </a:t>
            </a:r>
            <a:r>
              <a:rPr lang="en-GB" dirty="0" err="1">
                <a:solidFill>
                  <a:srgbClr val="0E5772"/>
                </a:solidFill>
              </a:rPr>
              <a:t>vol</a:t>
            </a:r>
            <a:r>
              <a:rPr lang="en-GB" dirty="0">
                <a:solidFill>
                  <a:srgbClr val="0E5772"/>
                </a:solidFill>
              </a:rPr>
              <a:t> 1, London, T&amp;T Clark.</a:t>
            </a:r>
          </a:p>
          <a:p>
            <a:r>
              <a:rPr lang="en-GB" dirty="0">
                <a:solidFill>
                  <a:srgbClr val="0E5772"/>
                </a:solidFill>
              </a:rPr>
              <a:t>Pearson, J (1998) “Assumed Affinity: Wicca and the New Age”, in </a:t>
            </a:r>
            <a:r>
              <a:rPr lang="en-GB" i="1" dirty="0">
                <a:solidFill>
                  <a:srgbClr val="0E5772"/>
                </a:solidFill>
              </a:rPr>
              <a:t>Nature Religion </a:t>
            </a:r>
            <a:r>
              <a:rPr lang="en-GB" dirty="0">
                <a:solidFill>
                  <a:srgbClr val="0E5772"/>
                </a:solidFill>
              </a:rPr>
              <a:t>Prince, R and Riches, D (2000) </a:t>
            </a:r>
            <a:r>
              <a:rPr lang="en-GB" i="1" dirty="0">
                <a:solidFill>
                  <a:srgbClr val="0E5772"/>
                </a:solidFill>
              </a:rPr>
              <a:t>The New Age in Glastonbury</a:t>
            </a:r>
            <a:r>
              <a:rPr lang="en-GB" dirty="0">
                <a:solidFill>
                  <a:srgbClr val="0E5772"/>
                </a:solidFill>
              </a:rPr>
              <a:t>, Oxford, </a:t>
            </a:r>
            <a:r>
              <a:rPr lang="en-GB" dirty="0" err="1">
                <a:solidFill>
                  <a:srgbClr val="0E5772"/>
                </a:solidFill>
              </a:rPr>
              <a:t>Berghahn</a:t>
            </a:r>
            <a:r>
              <a:rPr lang="en-GB" dirty="0">
                <a:solidFill>
                  <a:srgbClr val="0E5772"/>
                </a:solidFill>
              </a:rPr>
              <a:t> Books.  </a:t>
            </a:r>
          </a:p>
          <a:p>
            <a:endParaRPr lang="en-US" dirty="0"/>
          </a:p>
        </p:txBody>
      </p:sp>
    </p:spTree>
    <p:extLst>
      <p:ext uri="{BB962C8B-B14F-4D97-AF65-F5344CB8AC3E}">
        <p14:creationId xmlns:p14="http://schemas.microsoft.com/office/powerpoint/2010/main" val="35810272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8096" y="476672"/>
            <a:ext cx="7290055" cy="5832688"/>
          </a:xfrm>
        </p:spPr>
        <p:txBody>
          <a:bodyPr>
            <a:normAutofit fontScale="85000" lnSpcReduction="10000"/>
          </a:bodyPr>
          <a:lstStyle/>
          <a:p>
            <a:r>
              <a:rPr lang="en-GB" dirty="0">
                <a:solidFill>
                  <a:srgbClr val="0E5772"/>
                </a:solidFill>
              </a:rPr>
              <a:t>Pearson, Joanne et al, </a:t>
            </a:r>
            <a:r>
              <a:rPr lang="en-GB" dirty="0" err="1">
                <a:solidFill>
                  <a:srgbClr val="0E5772"/>
                </a:solidFill>
              </a:rPr>
              <a:t>eds</a:t>
            </a:r>
            <a:r>
              <a:rPr lang="en-GB" dirty="0">
                <a:solidFill>
                  <a:srgbClr val="0E5772"/>
                </a:solidFill>
              </a:rPr>
              <a:t>, </a:t>
            </a:r>
            <a:r>
              <a:rPr lang="en-GB" i="1" dirty="0">
                <a:solidFill>
                  <a:srgbClr val="0E5772"/>
                </a:solidFill>
              </a:rPr>
              <a:t>Nature Religions Today</a:t>
            </a:r>
            <a:r>
              <a:rPr lang="en-GB" dirty="0">
                <a:solidFill>
                  <a:srgbClr val="0E5772"/>
                </a:solidFill>
              </a:rPr>
              <a:t>, Edinburgh, Edinburgh University Press.  </a:t>
            </a:r>
          </a:p>
          <a:p>
            <a:r>
              <a:rPr lang="en-GB" dirty="0">
                <a:solidFill>
                  <a:srgbClr val="0E5772"/>
                </a:solidFill>
              </a:rPr>
              <a:t>Petersen, </a:t>
            </a:r>
            <a:r>
              <a:rPr lang="en-GB" dirty="0" err="1">
                <a:solidFill>
                  <a:srgbClr val="0E5772"/>
                </a:solidFill>
              </a:rPr>
              <a:t>Jesper</a:t>
            </a:r>
            <a:r>
              <a:rPr lang="en-GB" dirty="0">
                <a:solidFill>
                  <a:srgbClr val="0E5772"/>
                </a:solidFill>
              </a:rPr>
              <a:t> </a:t>
            </a:r>
            <a:r>
              <a:rPr lang="en-GB" dirty="0" err="1">
                <a:solidFill>
                  <a:srgbClr val="0E5772"/>
                </a:solidFill>
              </a:rPr>
              <a:t>Aagaard</a:t>
            </a:r>
            <a:r>
              <a:rPr lang="en-GB" dirty="0">
                <a:solidFill>
                  <a:srgbClr val="0E5772"/>
                </a:solidFill>
              </a:rPr>
              <a:t>,  “Modern Satanism: Dark Doctrines and Black Flames”, in Lewis, James R and </a:t>
            </a:r>
            <a:r>
              <a:rPr lang="en-GB" dirty="0" err="1">
                <a:solidFill>
                  <a:srgbClr val="0E5772"/>
                </a:solidFill>
              </a:rPr>
              <a:t>Jesper</a:t>
            </a:r>
            <a:r>
              <a:rPr lang="en-GB" dirty="0">
                <a:solidFill>
                  <a:srgbClr val="0E5772"/>
                </a:solidFill>
              </a:rPr>
              <a:t> </a:t>
            </a:r>
            <a:r>
              <a:rPr lang="en-GB" dirty="0" err="1">
                <a:solidFill>
                  <a:srgbClr val="0E5772"/>
                </a:solidFill>
              </a:rPr>
              <a:t>Aagaard</a:t>
            </a:r>
            <a:r>
              <a:rPr lang="en-GB" dirty="0">
                <a:solidFill>
                  <a:srgbClr val="0E5772"/>
                </a:solidFill>
              </a:rPr>
              <a:t> Petersen </a:t>
            </a:r>
            <a:r>
              <a:rPr lang="en-GB" dirty="0" err="1">
                <a:solidFill>
                  <a:srgbClr val="0E5772"/>
                </a:solidFill>
              </a:rPr>
              <a:t>eds</a:t>
            </a:r>
            <a:r>
              <a:rPr lang="en-GB" dirty="0">
                <a:solidFill>
                  <a:srgbClr val="0E5772"/>
                </a:solidFill>
              </a:rPr>
              <a:t>, </a:t>
            </a:r>
            <a:r>
              <a:rPr lang="en-GB" i="1" dirty="0">
                <a:solidFill>
                  <a:srgbClr val="0E5772"/>
                </a:solidFill>
              </a:rPr>
              <a:t>Controversial New Religions</a:t>
            </a:r>
            <a:r>
              <a:rPr lang="en-GB" dirty="0">
                <a:solidFill>
                  <a:srgbClr val="0E5772"/>
                </a:solidFill>
              </a:rPr>
              <a:t>, (New York: Oxford University Press, 2005)</a:t>
            </a:r>
          </a:p>
          <a:p>
            <a:r>
              <a:rPr lang="en-GB" dirty="0">
                <a:solidFill>
                  <a:srgbClr val="0E5772"/>
                </a:solidFill>
              </a:rPr>
              <a:t>Petersen, J.A., (</a:t>
            </a:r>
            <a:r>
              <a:rPr lang="en-GB" dirty="0" err="1">
                <a:solidFill>
                  <a:srgbClr val="0E5772"/>
                </a:solidFill>
              </a:rPr>
              <a:t>ed</a:t>
            </a:r>
            <a:r>
              <a:rPr lang="en-GB" dirty="0">
                <a:solidFill>
                  <a:srgbClr val="0E5772"/>
                </a:solidFill>
              </a:rPr>
              <a:t>) , </a:t>
            </a:r>
            <a:r>
              <a:rPr lang="en-GB" i="1" dirty="0">
                <a:solidFill>
                  <a:srgbClr val="0E5772"/>
                </a:solidFill>
              </a:rPr>
              <a:t>Contemporary Religious Satanism: A Critical Anthology</a:t>
            </a:r>
            <a:r>
              <a:rPr lang="en-GB" dirty="0">
                <a:solidFill>
                  <a:srgbClr val="0E5772"/>
                </a:solidFill>
              </a:rPr>
              <a:t> (Controversial New Religions Series. London: </a:t>
            </a:r>
            <a:r>
              <a:rPr lang="en-GB" dirty="0" err="1">
                <a:solidFill>
                  <a:srgbClr val="0E5772"/>
                </a:solidFill>
              </a:rPr>
              <a:t>Ashgate</a:t>
            </a:r>
            <a:r>
              <a:rPr lang="en-GB" dirty="0">
                <a:solidFill>
                  <a:srgbClr val="0E5772"/>
                </a:solidFill>
              </a:rPr>
              <a:t>, 2009)</a:t>
            </a:r>
          </a:p>
          <a:p>
            <a:r>
              <a:rPr lang="en-GB" dirty="0" err="1">
                <a:solidFill>
                  <a:srgbClr val="0E5772"/>
                </a:solidFill>
              </a:rPr>
              <a:t>Puttick</a:t>
            </a:r>
            <a:r>
              <a:rPr lang="en-GB" dirty="0">
                <a:solidFill>
                  <a:srgbClr val="0E5772"/>
                </a:solidFill>
              </a:rPr>
              <a:t>, Elizabeth “Women in New Religions” in Wilson, B &amp; J </a:t>
            </a:r>
            <a:r>
              <a:rPr lang="en-GB" dirty="0" err="1">
                <a:solidFill>
                  <a:srgbClr val="0E5772"/>
                </a:solidFill>
              </a:rPr>
              <a:t>Cresswell</a:t>
            </a:r>
            <a:r>
              <a:rPr lang="en-GB" dirty="0">
                <a:solidFill>
                  <a:srgbClr val="0E5772"/>
                </a:solidFill>
              </a:rPr>
              <a:t> (1999) </a:t>
            </a:r>
            <a:r>
              <a:rPr lang="en-GB" i="1" dirty="0">
                <a:solidFill>
                  <a:srgbClr val="0E5772"/>
                </a:solidFill>
              </a:rPr>
              <a:t>New Religious Movements, Challenge and Response</a:t>
            </a:r>
            <a:r>
              <a:rPr lang="en-GB" dirty="0">
                <a:solidFill>
                  <a:srgbClr val="0E5772"/>
                </a:solidFill>
              </a:rPr>
              <a:t>, London, </a:t>
            </a:r>
            <a:r>
              <a:rPr lang="en-GB" dirty="0" err="1">
                <a:solidFill>
                  <a:srgbClr val="0E5772"/>
                </a:solidFill>
              </a:rPr>
              <a:t>Routledge</a:t>
            </a:r>
            <a:r>
              <a:rPr lang="en-GB" dirty="0">
                <a:solidFill>
                  <a:srgbClr val="0E5772"/>
                </a:solidFill>
              </a:rPr>
              <a:t>.</a:t>
            </a:r>
            <a:br>
              <a:rPr lang="en-GB" dirty="0">
                <a:solidFill>
                  <a:srgbClr val="0E5772"/>
                </a:solidFill>
              </a:rPr>
            </a:br>
            <a:r>
              <a:rPr lang="en-GB" dirty="0">
                <a:solidFill>
                  <a:srgbClr val="0E5772"/>
                </a:solidFill>
              </a:rPr>
              <a:t>Riordan, Suzanne '</a:t>
            </a:r>
            <a:r>
              <a:rPr lang="en-GB" dirty="0" err="1">
                <a:solidFill>
                  <a:srgbClr val="0E5772"/>
                </a:solidFill>
              </a:rPr>
              <a:t>Channeling</a:t>
            </a:r>
            <a:r>
              <a:rPr lang="en-GB" dirty="0">
                <a:solidFill>
                  <a:srgbClr val="0E5772"/>
                </a:solidFill>
              </a:rPr>
              <a:t>: A New Revelation?', in JR Lewis &amp; J Gordon Melton eds., </a:t>
            </a:r>
            <a:r>
              <a:rPr lang="en-GB" i="1" dirty="0">
                <a:solidFill>
                  <a:srgbClr val="0E5772"/>
                </a:solidFill>
              </a:rPr>
              <a:t>Perspectives on the New Age, </a:t>
            </a:r>
            <a:r>
              <a:rPr lang="en-GB" dirty="0">
                <a:solidFill>
                  <a:srgbClr val="0E5772"/>
                </a:solidFill>
              </a:rPr>
              <a:t>(New York Press, Albany, 1992)</a:t>
            </a:r>
          </a:p>
          <a:p>
            <a:r>
              <a:rPr lang="en-GB" dirty="0">
                <a:solidFill>
                  <a:srgbClr val="0E5772"/>
                </a:solidFill>
              </a:rPr>
              <a:t>Sherman, H., </a:t>
            </a:r>
            <a:r>
              <a:rPr lang="en-GB" i="1" dirty="0">
                <a:solidFill>
                  <a:srgbClr val="0E5772"/>
                </a:solidFill>
              </a:rPr>
              <a:t>How to Know What to Believe</a:t>
            </a:r>
            <a:r>
              <a:rPr lang="en-GB" dirty="0">
                <a:solidFill>
                  <a:srgbClr val="0E5772"/>
                </a:solidFill>
              </a:rPr>
              <a:t>, New York, Fawcett, 1976.</a:t>
            </a:r>
          </a:p>
          <a:p>
            <a:r>
              <a:rPr lang="en-GB" dirty="0">
                <a:solidFill>
                  <a:srgbClr val="0E5772"/>
                </a:solidFill>
              </a:rPr>
              <a:t>Sutcliffe, S (2003) </a:t>
            </a:r>
            <a:r>
              <a:rPr lang="en-GB" i="1" dirty="0">
                <a:solidFill>
                  <a:srgbClr val="0E5772"/>
                </a:solidFill>
              </a:rPr>
              <a:t>Children of the New Age</a:t>
            </a:r>
            <a:r>
              <a:rPr lang="en-GB" dirty="0">
                <a:solidFill>
                  <a:srgbClr val="0E5772"/>
                </a:solidFill>
              </a:rPr>
              <a:t>, London, </a:t>
            </a:r>
            <a:r>
              <a:rPr lang="en-GB" dirty="0" err="1">
                <a:solidFill>
                  <a:srgbClr val="0E5772"/>
                </a:solidFill>
              </a:rPr>
              <a:t>Routledge</a:t>
            </a:r>
            <a:r>
              <a:rPr lang="en-GB" dirty="0">
                <a:solidFill>
                  <a:srgbClr val="0E5772"/>
                </a:solidFill>
              </a:rPr>
              <a:t>.</a:t>
            </a:r>
          </a:p>
          <a:p>
            <a:r>
              <a:rPr lang="en-GB" dirty="0">
                <a:solidFill>
                  <a:srgbClr val="0E5772"/>
                </a:solidFill>
              </a:rPr>
              <a:t>Urban, Hugh B (2015) </a:t>
            </a:r>
            <a:r>
              <a:rPr lang="en-GB" i="1" dirty="0">
                <a:solidFill>
                  <a:srgbClr val="0E5772"/>
                </a:solidFill>
              </a:rPr>
              <a:t>New Age, </a:t>
            </a:r>
            <a:r>
              <a:rPr lang="en-GB" i="1" dirty="0" err="1">
                <a:solidFill>
                  <a:srgbClr val="0E5772"/>
                </a:solidFill>
              </a:rPr>
              <a:t>Neopagan</a:t>
            </a:r>
            <a:r>
              <a:rPr lang="en-GB" i="1" dirty="0">
                <a:solidFill>
                  <a:srgbClr val="0E5772"/>
                </a:solidFill>
              </a:rPr>
              <a:t>, and New Religious Movements: Alternative Spirituality in Contemporary America</a:t>
            </a:r>
            <a:r>
              <a:rPr lang="en-GB" dirty="0">
                <a:solidFill>
                  <a:srgbClr val="0E5772"/>
                </a:solidFill>
              </a:rPr>
              <a:t>: California: University of California Press.  </a:t>
            </a:r>
            <a:br>
              <a:rPr lang="en-GB" dirty="0">
                <a:solidFill>
                  <a:srgbClr val="0E5772"/>
                </a:solidFill>
              </a:rPr>
            </a:br>
            <a:r>
              <a:rPr lang="en-GB" dirty="0" err="1">
                <a:solidFill>
                  <a:srgbClr val="0E5772"/>
                </a:solidFill>
              </a:rPr>
              <a:t>Waya</a:t>
            </a:r>
            <a:r>
              <a:rPr lang="en-GB" dirty="0">
                <a:solidFill>
                  <a:srgbClr val="0E5772"/>
                </a:solidFill>
              </a:rPr>
              <a:t>, Ai </a:t>
            </a:r>
            <a:r>
              <a:rPr lang="en-GB" dirty="0" err="1">
                <a:solidFill>
                  <a:srgbClr val="0E5772"/>
                </a:solidFill>
              </a:rPr>
              <a:t>Gvhdi</a:t>
            </a:r>
            <a:r>
              <a:rPr lang="en-GB" dirty="0">
                <a:solidFill>
                  <a:srgbClr val="0E5772"/>
                </a:solidFill>
              </a:rPr>
              <a:t>, ‘Spirit Guides’, in </a:t>
            </a:r>
            <a:r>
              <a:rPr lang="en-GB" i="1" dirty="0">
                <a:solidFill>
                  <a:srgbClr val="0E5772"/>
                </a:solidFill>
              </a:rPr>
              <a:t>The New Age Primer</a:t>
            </a:r>
            <a:r>
              <a:rPr lang="en-GB" dirty="0">
                <a:solidFill>
                  <a:srgbClr val="0E5772"/>
                </a:solidFill>
              </a:rPr>
              <a:t>, (Light Technology Publishing, 1993).</a:t>
            </a:r>
          </a:p>
          <a:p>
            <a:r>
              <a:rPr lang="en-GB" dirty="0" err="1">
                <a:solidFill>
                  <a:srgbClr val="0E5772"/>
                </a:solidFill>
              </a:rPr>
              <a:t>Zablocki</a:t>
            </a:r>
            <a:r>
              <a:rPr lang="en-GB" dirty="0">
                <a:solidFill>
                  <a:srgbClr val="0E5772"/>
                </a:solidFill>
              </a:rPr>
              <a:t>, Benjamin &amp; J Anna Looney  “Research on New Religious Movements in the post-9/11 World”, in Lucas, PC &amp; Robbins, T </a:t>
            </a:r>
            <a:r>
              <a:rPr lang="en-GB" dirty="0" err="1">
                <a:solidFill>
                  <a:srgbClr val="0E5772"/>
                </a:solidFill>
              </a:rPr>
              <a:t>eds</a:t>
            </a:r>
            <a:r>
              <a:rPr lang="en-GB" dirty="0">
                <a:solidFill>
                  <a:srgbClr val="0E5772"/>
                </a:solidFill>
              </a:rPr>
              <a:t> (2004) </a:t>
            </a:r>
            <a:r>
              <a:rPr lang="en-GB" i="1" dirty="0">
                <a:solidFill>
                  <a:srgbClr val="0E5772"/>
                </a:solidFill>
              </a:rPr>
              <a:t>New Religious Movements in the 21</a:t>
            </a:r>
            <a:r>
              <a:rPr lang="en-GB" i="1" baseline="30000" dirty="0">
                <a:solidFill>
                  <a:srgbClr val="0E5772"/>
                </a:solidFill>
              </a:rPr>
              <a:t>st</a:t>
            </a:r>
            <a:r>
              <a:rPr lang="en-GB" i="1" dirty="0">
                <a:solidFill>
                  <a:srgbClr val="0E5772"/>
                </a:solidFill>
              </a:rPr>
              <a:t> century</a:t>
            </a:r>
            <a:r>
              <a:rPr lang="en-GB" dirty="0">
                <a:solidFill>
                  <a:srgbClr val="0E5772"/>
                </a:solidFill>
              </a:rPr>
              <a:t>, London: </a:t>
            </a:r>
            <a:r>
              <a:rPr lang="en-GB" dirty="0" err="1">
                <a:solidFill>
                  <a:srgbClr val="0E5772"/>
                </a:solidFill>
              </a:rPr>
              <a:t>Routledge</a:t>
            </a:r>
            <a:r>
              <a:rPr lang="en-GB" dirty="0">
                <a:solidFill>
                  <a:srgbClr val="0E5772"/>
                </a:solidFill>
              </a:rPr>
              <a:t>.    </a:t>
            </a:r>
          </a:p>
          <a:p>
            <a:endParaRPr lang="en-US" dirty="0"/>
          </a:p>
        </p:txBody>
      </p:sp>
    </p:spTree>
    <p:extLst>
      <p:ext uri="{BB962C8B-B14F-4D97-AF65-F5344CB8AC3E}">
        <p14:creationId xmlns:p14="http://schemas.microsoft.com/office/powerpoint/2010/main" val="9736800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xmlns=""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2037</TotalTime>
  <Words>2855</Words>
  <Application>Microsoft Macintosh PowerPoint</Application>
  <PresentationFormat>On-screen Show (4:3)</PresentationFormat>
  <Paragraphs>150</Paragraphs>
  <Slides>39</Slides>
  <Notes>0</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Integral</vt:lpstr>
      <vt:lpstr>Ufo GROUPS</vt:lpstr>
      <vt:lpstr>PowerPoint Presentation</vt:lpstr>
      <vt:lpstr>PowerPoint Presentation</vt:lpstr>
      <vt:lpstr>PowerPoint Presentation</vt:lpstr>
      <vt:lpstr>PowerPoint Presentation</vt:lpstr>
      <vt:lpstr>UFO GROUPS</vt:lpstr>
      <vt:lpstr>PowerPoint Presentation</vt:lpstr>
      <vt:lpstr>Ufo groups</vt:lpstr>
      <vt:lpstr>http://web.archive.org/web/20110721182919/http://www.heavensgate.com/ </vt:lpstr>
      <vt:lpstr>PowerPoint Presentation</vt:lpstr>
      <vt:lpstr>PowerPoint Presentation</vt:lpstr>
      <vt:lpstr>PowerPoint Presentation</vt:lpstr>
      <vt:lpstr>PowerPoint Presentation</vt:lpstr>
      <vt:lpstr>PowerPoint Presentation</vt:lpstr>
      <vt:lpstr>UFO GROUPS</vt:lpstr>
      <vt:lpstr>PowerPoint Presentation</vt:lpstr>
      <vt:lpstr>PowerPoint Presentation</vt:lpstr>
      <vt:lpstr>Plans for Embassy</vt:lpstr>
      <vt:lpstr>PowerPoint Presentation</vt:lpstr>
      <vt:lpstr>PowerPoint Presentation</vt:lpstr>
      <vt:lpstr>Ufo groups</vt:lpstr>
      <vt:lpstr>PowerPoint Presentation</vt:lpstr>
      <vt:lpstr>PowerPoint Presentation</vt:lpstr>
      <vt:lpstr>Ufo groups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Satanic nrms</vt:lpstr>
      <vt:lpstr>PowerPoint Presentation</vt:lpstr>
      <vt:lpstr>PowerPoint Presentation</vt:lpstr>
      <vt:lpstr>Bibliography</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Self Religions</dc:title>
  <dc:creator>Sarah</dc:creator>
  <cp:lastModifiedBy>Sarah</cp:lastModifiedBy>
  <cp:revision>45</cp:revision>
  <cp:lastPrinted>2017-03-13T23:29:49Z</cp:lastPrinted>
  <dcterms:created xsi:type="dcterms:W3CDTF">2012-12-03T19:35:23Z</dcterms:created>
  <dcterms:modified xsi:type="dcterms:W3CDTF">2017-03-14T10:12:01Z</dcterms:modified>
</cp:coreProperties>
</file>