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5ADD17A0-4168-4726-ACD6-38E0B6BCFC43}" type="datetime">
              <a:rPr b="0" lang="en-US" sz="1200" spc="-1" strike="noStrike">
                <a:solidFill>
                  <a:srgbClr val="8b8b8b"/>
                </a:solidFill>
                <a:latin typeface="Calibri"/>
              </a:rPr>
              <a:t>12/8/24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en-GB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A1A154A-1F6F-4322-A460-216BB3DA599B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&lt;number&gt;</a:t>
            </a:fld>
            <a:endParaRPr b="0" lang="en-GB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Click to edit the title text format</a:t>
            </a:r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rgbClr val="000000"/>
                </a:solidFill>
                <a:latin typeface="Calibri"/>
              </a:rPr>
              <a:t>Second Outline Level</a:t>
            </a:r>
            <a:endParaRPr b="0" lang="en-US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Third Outline Level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Calibri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2"/>
          <p:cNvSpPr/>
          <p:nvPr/>
        </p:nvSpPr>
        <p:spPr>
          <a:xfrm>
            <a:off x="0" y="0"/>
            <a:ext cx="9143640" cy="6855480"/>
          </a:xfrm>
          <a:custGeom>
            <a:avLst/>
            <a:gdLst/>
            <a:ahLst/>
            <a:rect l="l" t="t" r="r" b="b"/>
            <a:pathLst>
              <a:path w="9144000" h="6855838">
                <a:moveTo>
                  <a:pt x="0" y="0"/>
                </a:moveTo>
                <a:lnTo>
                  <a:pt x="9144000" y="0"/>
                </a:lnTo>
                <a:lnTo>
                  <a:pt x="9144000" y="6855838"/>
                </a:lnTo>
                <a:lnTo>
                  <a:pt x="0" y="6855838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2" name="TextBox 3"/>
          <p:cNvSpPr/>
          <p:nvPr/>
        </p:nvSpPr>
        <p:spPr>
          <a:xfrm>
            <a:off x="1495800" y="1618920"/>
            <a:ext cx="6202080" cy="1565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 algn="ctr">
              <a:lnSpc>
                <a:spcPts val="6165"/>
              </a:lnSpc>
            </a:pPr>
            <a:r>
              <a:rPr b="0" lang="en-US" sz="4410" spc="-32" strike="noStrike">
                <a:solidFill>
                  <a:srgbClr val="ffffff"/>
                </a:solidFill>
                <a:latin typeface="IBM Plex Sans"/>
                <a:ea typeface="IBM Plex Sans"/>
              </a:rPr>
              <a:t>Revision and Exam Prep Intensive Latin 1</a:t>
            </a:r>
            <a:endParaRPr b="0" lang="en-GB" sz="441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 2"/>
          <p:cNvSpPr/>
          <p:nvPr/>
        </p:nvSpPr>
        <p:spPr>
          <a:xfrm>
            <a:off x="0" y="0"/>
            <a:ext cx="9143640" cy="6855480"/>
          </a:xfrm>
          <a:custGeom>
            <a:avLst/>
            <a:gdLst/>
            <a:ahLst/>
            <a:rect l="l" t="t" r="r" b="b"/>
            <a:pathLst>
              <a:path w="9144000" h="6855838">
                <a:moveTo>
                  <a:pt x="0" y="0"/>
                </a:moveTo>
                <a:lnTo>
                  <a:pt x="9144000" y="0"/>
                </a:lnTo>
                <a:lnTo>
                  <a:pt x="9144000" y="6855838"/>
                </a:lnTo>
                <a:lnTo>
                  <a:pt x="0" y="6855838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TextBox 3"/>
          <p:cNvSpPr/>
          <p:nvPr/>
        </p:nvSpPr>
        <p:spPr>
          <a:xfrm>
            <a:off x="2967120" y="508320"/>
            <a:ext cx="3274200" cy="78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165"/>
              </a:lnSpc>
            </a:pPr>
            <a:r>
              <a:rPr b="0" lang="en-US" sz="4410" spc="-32" strike="noStrike">
                <a:solidFill>
                  <a:srgbClr val="000000"/>
                </a:solidFill>
                <a:latin typeface="IBM Plex Sans"/>
                <a:ea typeface="IBM Plex Sans"/>
              </a:rPr>
              <a:t>Exam format</a:t>
            </a:r>
            <a:endParaRPr b="0" lang="en-GB" sz="4410" spc="-1" strike="noStrike">
              <a:latin typeface="Arial"/>
            </a:endParaRPr>
          </a:p>
        </p:txBody>
      </p:sp>
      <p:sp>
        <p:nvSpPr>
          <p:cNvPr id="45" name="TextBox 4"/>
          <p:cNvSpPr/>
          <p:nvPr/>
        </p:nvSpPr>
        <p:spPr>
          <a:xfrm>
            <a:off x="548640" y="1614240"/>
            <a:ext cx="7817040" cy="2146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076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The exam consists of: </a:t>
            </a:r>
            <a:endParaRPr b="0" lang="en-GB" sz="3209" spc="-1" strike="noStrike">
              <a:latin typeface="Arial"/>
            </a:endParaRPr>
          </a:p>
          <a:p>
            <a:pPr>
              <a:lnSpc>
                <a:spcPts val="3076"/>
              </a:lnSpc>
            </a:pPr>
            <a:endParaRPr b="0" lang="en-GB" sz="3209" spc="-1" strike="noStrike">
              <a:latin typeface="Arial"/>
            </a:endParaRPr>
          </a:p>
          <a:p>
            <a:pPr>
              <a:lnSpc>
                <a:spcPts val="3076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1" lang="en-US" sz="3209" spc="-24" strike="noStrike">
                <a:solidFill>
                  <a:srgbClr val="000000"/>
                </a:solidFill>
                <a:latin typeface="IBM Plex Sans Bold"/>
                <a:ea typeface="IBM Plex Sans Bold"/>
              </a:rPr>
              <a:t>55 questions 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(multiple choice, drag-and-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drop, parsing, short answer, some </a:t>
            </a:r>
            <a:endParaRPr b="0" lang="en-GB" sz="3209" spc="-1" strike="noStrike">
              <a:latin typeface="Arial"/>
            </a:endParaRPr>
          </a:p>
          <a:p>
            <a:pPr>
              <a:lnSpc>
                <a:spcPts val="4603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sentence translations)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46" name="TextBox 6"/>
          <p:cNvSpPr/>
          <p:nvPr/>
        </p:nvSpPr>
        <p:spPr>
          <a:xfrm>
            <a:off x="360000" y="3420000"/>
            <a:ext cx="9180000" cy="101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8011"/>
              </a:lnSpc>
            </a:pPr>
            <a:r>
              <a:rPr b="1" lang="en-US" sz="3209" spc="-24" strike="noStrike">
                <a:solidFill>
                  <a:srgbClr val="000000"/>
                </a:solidFill>
                <a:latin typeface="IBM Plex Sans Bold"/>
                <a:ea typeface="IBM Plex Sans Bold"/>
              </a:rPr>
              <a:t>c. 100 words 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translation from Latin into English</a:t>
            </a:r>
            <a:endParaRPr b="0" lang="en-GB" sz="3209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2"/>
          <p:cNvSpPr/>
          <p:nvPr/>
        </p:nvSpPr>
        <p:spPr>
          <a:xfrm>
            <a:off x="0" y="0"/>
            <a:ext cx="9143640" cy="6855480"/>
          </a:xfrm>
          <a:custGeom>
            <a:avLst/>
            <a:gdLst/>
            <a:ahLst/>
            <a:rect l="l" t="t" r="r" b="b"/>
            <a:pathLst>
              <a:path w="9144000" h="6855838">
                <a:moveTo>
                  <a:pt x="0" y="0"/>
                </a:moveTo>
                <a:lnTo>
                  <a:pt x="9144000" y="0"/>
                </a:lnTo>
                <a:lnTo>
                  <a:pt x="9144000" y="6855838"/>
                </a:lnTo>
                <a:lnTo>
                  <a:pt x="0" y="6855838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8" name="TextBox 3"/>
          <p:cNvSpPr/>
          <p:nvPr/>
        </p:nvSpPr>
        <p:spPr>
          <a:xfrm>
            <a:off x="2967120" y="508320"/>
            <a:ext cx="3274200" cy="78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165"/>
              </a:lnSpc>
            </a:pPr>
            <a:r>
              <a:rPr b="0" lang="en-US" sz="4410" spc="-32" strike="noStrike">
                <a:solidFill>
                  <a:srgbClr val="000000"/>
                </a:solidFill>
                <a:latin typeface="IBM Plex Sans"/>
                <a:ea typeface="IBM Plex Sans"/>
              </a:rPr>
              <a:t>Exam format</a:t>
            </a:r>
            <a:endParaRPr b="0" lang="en-GB" sz="4410" spc="-1" strike="noStrike">
              <a:latin typeface="Arial"/>
            </a:endParaRPr>
          </a:p>
        </p:txBody>
      </p:sp>
      <p:sp>
        <p:nvSpPr>
          <p:cNvPr id="49" name="TextBox 4"/>
          <p:cNvSpPr/>
          <p:nvPr/>
        </p:nvSpPr>
        <p:spPr>
          <a:xfrm>
            <a:off x="548640" y="1530000"/>
            <a:ext cx="112680" cy="443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495"/>
              </a:lnSpc>
            </a:pPr>
            <a:r>
              <a:rPr b="0" lang="en-US" sz="2500" spc="18" strike="noStrike">
                <a:solidFill>
                  <a:srgbClr val="000000"/>
                </a:solidFill>
                <a:latin typeface="IBM Plex Sans Condensed"/>
                <a:ea typeface="IBM Plex Sans Condensed"/>
              </a:rPr>
              <a:t>•</a:t>
            </a:r>
            <a:endParaRPr b="0" lang="en-GB" sz="2500" spc="-1" strike="noStrike">
              <a:latin typeface="Arial"/>
            </a:endParaRPr>
          </a:p>
        </p:txBody>
      </p:sp>
      <p:sp>
        <p:nvSpPr>
          <p:cNvPr id="50" name="TextBox 5"/>
          <p:cNvSpPr/>
          <p:nvPr/>
        </p:nvSpPr>
        <p:spPr>
          <a:xfrm>
            <a:off x="548640" y="2955240"/>
            <a:ext cx="11268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 algn="just">
              <a:lnSpc>
                <a:spcPts val="2999"/>
              </a:lnSpc>
            </a:pPr>
            <a:r>
              <a:rPr b="0" lang="en-US" sz="2500" spc="18" strike="noStrike">
                <a:solidFill>
                  <a:srgbClr val="000000"/>
                </a:solidFill>
                <a:latin typeface="IBM Plex Sans Condensed"/>
                <a:ea typeface="IBM Plex Sans Condensed"/>
              </a:rPr>
              <a:t>• •</a:t>
            </a:r>
            <a:endParaRPr b="0" lang="en-GB" sz="2500" spc="-1" strike="noStrike">
              <a:latin typeface="Arial"/>
            </a:endParaRPr>
          </a:p>
        </p:txBody>
      </p:sp>
      <p:sp>
        <p:nvSpPr>
          <p:cNvPr id="51" name="TextBox 6"/>
          <p:cNvSpPr/>
          <p:nvPr/>
        </p:nvSpPr>
        <p:spPr>
          <a:xfrm>
            <a:off x="891720" y="1573560"/>
            <a:ext cx="6444360" cy="443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495"/>
              </a:lnSpc>
            </a:pPr>
            <a:r>
              <a:rPr b="0" lang="en-US" sz="2500" spc="-18" strike="noStrike">
                <a:solidFill>
                  <a:srgbClr val="000000"/>
                </a:solidFill>
                <a:latin typeface="IBM Plex Sans"/>
                <a:ea typeface="IBM Plex Sans"/>
              </a:rPr>
              <a:t>Questions increase in difficulty over the test: </a:t>
            </a:r>
            <a:endParaRPr b="0" lang="en-GB" sz="2500" spc="-1" strike="noStrike">
              <a:latin typeface="Arial"/>
            </a:endParaRPr>
          </a:p>
        </p:txBody>
      </p:sp>
      <p:sp>
        <p:nvSpPr>
          <p:cNvPr id="52" name="TextBox 7"/>
          <p:cNvSpPr/>
          <p:nvPr/>
        </p:nvSpPr>
        <p:spPr>
          <a:xfrm>
            <a:off x="1006200" y="2628360"/>
            <a:ext cx="158040" cy="334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2636"/>
              </a:lnSpc>
            </a:pPr>
            <a:r>
              <a:rPr b="0" lang="en-US" sz="2200" spc="15" strike="noStrike">
                <a:solidFill>
                  <a:srgbClr val="000000"/>
                </a:solidFill>
                <a:latin typeface="IBM Plex Sans Condensed"/>
                <a:ea typeface="IBM Plex Sans Condensed"/>
              </a:rPr>
              <a:t>–</a:t>
            </a:r>
            <a:endParaRPr b="0" lang="en-GB" sz="2200" spc="-1" strike="noStrike">
              <a:latin typeface="Arial"/>
            </a:endParaRPr>
          </a:p>
        </p:txBody>
      </p:sp>
      <p:sp>
        <p:nvSpPr>
          <p:cNvPr id="53" name="TextBox 8"/>
          <p:cNvSpPr/>
          <p:nvPr/>
        </p:nvSpPr>
        <p:spPr>
          <a:xfrm>
            <a:off x="891720" y="3008160"/>
            <a:ext cx="7281360" cy="981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2993"/>
              </a:lnSpc>
            </a:pPr>
            <a:r>
              <a:rPr b="0" lang="en-US" sz="2500" spc="-18" strike="noStrike">
                <a:solidFill>
                  <a:srgbClr val="000000"/>
                </a:solidFill>
                <a:latin typeface="IBM Plex Sans"/>
                <a:ea typeface="IBM Plex Sans"/>
              </a:rPr>
              <a:t>Aim to move rapidly through the first 25 questions Make sure to set aside sufficient time to cover the </a:t>
            </a:r>
            <a:endParaRPr b="0" lang="en-GB" sz="2500" spc="-1" strike="noStrike">
              <a:latin typeface="Arial"/>
            </a:endParaRPr>
          </a:p>
          <a:p>
            <a:pPr>
              <a:lnSpc>
                <a:spcPts val="1738"/>
              </a:lnSpc>
            </a:pPr>
            <a:r>
              <a:rPr b="0" lang="en-US" sz="2500" spc="-18" strike="noStrike">
                <a:solidFill>
                  <a:srgbClr val="000000"/>
                </a:solidFill>
                <a:latin typeface="IBM Plex Sans"/>
                <a:ea typeface="IBM Plex Sans"/>
              </a:rPr>
              <a:t>high-mark questions toward the end! </a:t>
            </a:r>
            <a:endParaRPr b="0" lang="en-GB" sz="2500" spc="-1" strike="noStrike">
              <a:latin typeface="Arial"/>
            </a:endParaRPr>
          </a:p>
        </p:txBody>
      </p:sp>
      <p:sp>
        <p:nvSpPr>
          <p:cNvPr id="54" name="TextBox 9"/>
          <p:cNvSpPr/>
          <p:nvPr/>
        </p:nvSpPr>
        <p:spPr>
          <a:xfrm>
            <a:off x="548640" y="3907440"/>
            <a:ext cx="7768800" cy="541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4263"/>
              </a:lnSpc>
            </a:pPr>
            <a:r>
              <a:rPr b="0" lang="en-US" sz="2500" spc="-18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2500" spc="-18" strike="noStrike">
                <a:solidFill>
                  <a:srgbClr val="000000"/>
                </a:solidFill>
                <a:latin typeface="IBM Plex Sans"/>
                <a:ea typeface="IBM Plex Sans"/>
              </a:rPr>
              <a:t>Avoid betting the store on the translation alone: the </a:t>
            </a:r>
            <a:endParaRPr b="0" lang="en-GB" sz="2500" spc="-1" strike="noStrike">
              <a:latin typeface="Arial"/>
            </a:endParaRPr>
          </a:p>
        </p:txBody>
      </p:sp>
      <p:sp>
        <p:nvSpPr>
          <p:cNvPr id="55" name="TextBox 10"/>
          <p:cNvSpPr/>
          <p:nvPr/>
        </p:nvSpPr>
        <p:spPr>
          <a:xfrm>
            <a:off x="891720" y="4542120"/>
            <a:ext cx="7572960" cy="609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1247"/>
              </a:lnSpc>
            </a:pPr>
            <a:r>
              <a:rPr b="0" lang="en-US" sz="2500" spc="-15" strike="noStrike">
                <a:solidFill>
                  <a:srgbClr val="000000"/>
                </a:solidFill>
                <a:latin typeface="IBM Plex Sans"/>
                <a:ea typeface="IBM Plex Sans"/>
              </a:rPr>
              <a:t>questions make up almost 75% of the total mark, the </a:t>
            </a:r>
            <a:endParaRPr b="0" lang="en-GB" sz="2500" spc="-1" strike="noStrike">
              <a:latin typeface="Arial"/>
            </a:endParaRPr>
          </a:p>
          <a:p>
            <a:pPr>
              <a:lnSpc>
                <a:spcPts val="3552"/>
              </a:lnSpc>
            </a:pPr>
            <a:r>
              <a:rPr b="0" lang="en-US" sz="2500" spc="-18" strike="noStrike">
                <a:solidFill>
                  <a:srgbClr val="000000"/>
                </a:solidFill>
                <a:latin typeface="IBM Plex Sans"/>
                <a:ea typeface="IBM Plex Sans"/>
              </a:rPr>
              <a:t>translation 25%. </a:t>
            </a:r>
            <a:endParaRPr b="0" lang="en-GB" sz="2500" spc="-1" strike="noStrike">
              <a:latin typeface="Arial"/>
            </a:endParaRPr>
          </a:p>
        </p:txBody>
      </p:sp>
      <p:sp>
        <p:nvSpPr>
          <p:cNvPr id="56" name="TextBox 11"/>
          <p:cNvSpPr/>
          <p:nvPr/>
        </p:nvSpPr>
        <p:spPr>
          <a:xfrm>
            <a:off x="1006200" y="1958040"/>
            <a:ext cx="157680" cy="669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 algn="just">
              <a:lnSpc>
                <a:spcPts val="2639"/>
              </a:lnSpc>
            </a:pPr>
            <a:r>
              <a:rPr b="0" lang="en-US" sz="2200" spc="15" strike="noStrike">
                <a:solidFill>
                  <a:srgbClr val="000000"/>
                </a:solidFill>
                <a:latin typeface="IBM Plex Sans Condensed"/>
                <a:ea typeface="IBM Plex Sans Condensed"/>
              </a:rPr>
              <a:t>– –</a:t>
            </a:r>
            <a:endParaRPr b="0" lang="en-GB" sz="2200" spc="-1" strike="noStrike">
              <a:latin typeface="Arial"/>
            </a:endParaRPr>
          </a:p>
        </p:txBody>
      </p:sp>
      <p:sp>
        <p:nvSpPr>
          <p:cNvPr id="57" name="TextBox 12"/>
          <p:cNvSpPr/>
          <p:nvPr/>
        </p:nvSpPr>
        <p:spPr>
          <a:xfrm>
            <a:off x="1292760" y="1996200"/>
            <a:ext cx="4924080" cy="1060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2639"/>
              </a:lnSpc>
            </a:pPr>
            <a:r>
              <a:rPr b="0" lang="en-US" sz="2200" spc="-15" strike="noStrike">
                <a:solidFill>
                  <a:srgbClr val="000000"/>
                </a:solidFill>
                <a:latin typeface="IBM Plex Sans"/>
                <a:ea typeface="IBM Plex Sans"/>
              </a:rPr>
              <a:t>Q1-32 range between 0.5 and 1.5 marks Q33-46 are 2 mark questions</a:t>
            </a:r>
            <a:endParaRPr b="0" lang="en-GB" sz="2200" spc="-1" strike="noStrike">
              <a:latin typeface="Arial"/>
            </a:endParaRPr>
          </a:p>
          <a:p>
            <a:pPr>
              <a:lnSpc>
                <a:spcPts val="3076"/>
              </a:lnSpc>
            </a:pPr>
            <a:r>
              <a:rPr b="0" lang="en-US" sz="2200" spc="-15" strike="noStrike">
                <a:solidFill>
                  <a:srgbClr val="000000"/>
                </a:solidFill>
                <a:latin typeface="IBM Plex Sans"/>
                <a:ea typeface="IBM Plex Sans"/>
              </a:rPr>
              <a:t>Q47-55 are 3 and 4 mark questions</a:t>
            </a:r>
            <a:endParaRPr b="0" lang="en-GB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Freeform 2"/>
          <p:cNvSpPr/>
          <p:nvPr/>
        </p:nvSpPr>
        <p:spPr>
          <a:xfrm>
            <a:off x="0" y="0"/>
            <a:ext cx="9143640" cy="6855480"/>
          </a:xfrm>
          <a:custGeom>
            <a:avLst/>
            <a:gdLst/>
            <a:ahLst/>
            <a:rect l="l" t="t" r="r" b="b"/>
            <a:pathLst>
              <a:path w="9144000" h="6855838">
                <a:moveTo>
                  <a:pt x="0" y="0"/>
                </a:moveTo>
                <a:lnTo>
                  <a:pt x="9144000" y="0"/>
                </a:lnTo>
                <a:lnTo>
                  <a:pt x="9144000" y="6855838"/>
                </a:lnTo>
                <a:lnTo>
                  <a:pt x="0" y="6855838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9" name="TextBox 3"/>
          <p:cNvSpPr/>
          <p:nvPr/>
        </p:nvSpPr>
        <p:spPr>
          <a:xfrm>
            <a:off x="2583000" y="508320"/>
            <a:ext cx="4053600" cy="78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165"/>
              </a:lnSpc>
            </a:pPr>
            <a:r>
              <a:rPr b="0" lang="en-US" sz="4410" spc="-32" strike="noStrike">
                <a:solidFill>
                  <a:srgbClr val="000000"/>
                </a:solidFill>
                <a:latin typeface="IBM Plex Sans"/>
                <a:ea typeface="IBM Plex Sans"/>
              </a:rPr>
              <a:t>Preparation tips</a:t>
            </a:r>
            <a:endParaRPr b="0" lang="en-GB" sz="4410" spc="-1" strike="noStrike">
              <a:latin typeface="Arial"/>
            </a:endParaRPr>
          </a:p>
        </p:txBody>
      </p:sp>
      <p:sp>
        <p:nvSpPr>
          <p:cNvPr id="60" name="TextBox 4"/>
          <p:cNvSpPr/>
          <p:nvPr/>
        </p:nvSpPr>
        <p:spPr>
          <a:xfrm>
            <a:off x="548640" y="1634760"/>
            <a:ext cx="7485480" cy="487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838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As in our previous time tests, the texts 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61" name="TextBox 5"/>
          <p:cNvSpPr/>
          <p:nvPr/>
        </p:nvSpPr>
        <p:spPr>
          <a:xfrm>
            <a:off x="891720" y="2178360"/>
            <a:ext cx="6465600" cy="974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 algn="just">
              <a:lnSpc>
                <a:spcPts val="3838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covered in RL translation exercises underpin many questions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62" name="TextBox 6"/>
          <p:cNvSpPr/>
          <p:nvPr/>
        </p:nvSpPr>
        <p:spPr>
          <a:xfrm>
            <a:off x="548640" y="3052800"/>
            <a:ext cx="7881840" cy="68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5386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It is a good idea to have a cleanly parsed 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63" name="TextBox 7"/>
          <p:cNvSpPr/>
          <p:nvPr/>
        </p:nvSpPr>
        <p:spPr>
          <a:xfrm>
            <a:off x="891720" y="3891240"/>
            <a:ext cx="6478920" cy="97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2293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version of these available for quick </a:t>
            </a:r>
            <a:endParaRPr b="0" lang="en-GB" sz="3209" spc="-1" strike="noStrike">
              <a:latin typeface="Arial"/>
            </a:endParaRPr>
          </a:p>
          <a:p>
            <a:pPr>
              <a:lnSpc>
                <a:spcPts val="5394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double-checking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64" name="TextBox 8"/>
          <p:cNvSpPr/>
          <p:nvPr/>
        </p:nvSpPr>
        <p:spPr>
          <a:xfrm>
            <a:off x="1006200" y="4764600"/>
            <a:ext cx="200880" cy="417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294"/>
              </a:lnSpc>
            </a:pPr>
            <a:r>
              <a:rPr b="0" lang="en-US" sz="2800" spc="21" strike="noStrike">
                <a:solidFill>
                  <a:srgbClr val="000000"/>
                </a:solidFill>
                <a:latin typeface="IBM Plex Sans Condensed"/>
                <a:ea typeface="IBM Plex Sans Condensed"/>
              </a:rPr>
              <a:t>–</a:t>
            </a:r>
            <a:endParaRPr b="0" lang="en-GB" sz="2800" spc="-1" strike="noStrike">
              <a:latin typeface="Arial"/>
            </a:endParaRPr>
          </a:p>
        </p:txBody>
      </p:sp>
      <p:sp>
        <p:nvSpPr>
          <p:cNvPr id="65" name="TextBox 9"/>
          <p:cNvSpPr/>
          <p:nvPr/>
        </p:nvSpPr>
        <p:spPr>
          <a:xfrm>
            <a:off x="1292760" y="4746600"/>
            <a:ext cx="5491440" cy="496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915"/>
              </a:lnSpc>
            </a:pPr>
            <a:r>
              <a:rPr b="0" lang="en-US" sz="2800" spc="-21" strike="noStrike">
                <a:solidFill>
                  <a:srgbClr val="000000"/>
                </a:solidFill>
                <a:latin typeface="IBM Plex Sans"/>
                <a:ea typeface="IBM Plex Sans"/>
              </a:rPr>
              <a:t>…</a:t>
            </a:r>
            <a:r>
              <a:rPr b="0" lang="en-US" sz="2800" spc="-21" strike="noStrike">
                <a:solidFill>
                  <a:srgbClr val="000000"/>
                </a:solidFill>
                <a:latin typeface="IBM Plex Sans"/>
                <a:ea typeface="IBM Plex Sans"/>
              </a:rPr>
              <a:t>but look out for minute changes</a:t>
            </a:r>
            <a:endParaRPr b="0" lang="en-GB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 2"/>
          <p:cNvSpPr/>
          <p:nvPr/>
        </p:nvSpPr>
        <p:spPr>
          <a:xfrm>
            <a:off x="0" y="0"/>
            <a:ext cx="9143640" cy="6855480"/>
          </a:xfrm>
          <a:custGeom>
            <a:avLst/>
            <a:gdLst/>
            <a:ahLst/>
            <a:rect l="l" t="t" r="r" b="b"/>
            <a:pathLst>
              <a:path w="9144000" h="6855838">
                <a:moveTo>
                  <a:pt x="0" y="0"/>
                </a:moveTo>
                <a:lnTo>
                  <a:pt x="9144000" y="0"/>
                </a:lnTo>
                <a:lnTo>
                  <a:pt x="9144000" y="6855838"/>
                </a:lnTo>
                <a:lnTo>
                  <a:pt x="0" y="6855838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7" name="TextBox 3"/>
          <p:cNvSpPr/>
          <p:nvPr/>
        </p:nvSpPr>
        <p:spPr>
          <a:xfrm>
            <a:off x="2788560" y="508320"/>
            <a:ext cx="3637080" cy="78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165"/>
              </a:lnSpc>
            </a:pPr>
            <a:r>
              <a:rPr b="0" lang="en-US" sz="4410" spc="-32" strike="noStrike">
                <a:solidFill>
                  <a:srgbClr val="000000"/>
                </a:solidFill>
                <a:latin typeface="IBM Plex Sans"/>
                <a:ea typeface="IBM Plex Sans"/>
              </a:rPr>
              <a:t>Practical info I</a:t>
            </a:r>
            <a:endParaRPr b="0" lang="en-GB" sz="4410" spc="-1" strike="noStrike">
              <a:latin typeface="Arial"/>
            </a:endParaRPr>
          </a:p>
        </p:txBody>
      </p:sp>
      <p:sp>
        <p:nvSpPr>
          <p:cNvPr id="68" name="TextBox 4"/>
          <p:cNvSpPr/>
          <p:nvPr/>
        </p:nvSpPr>
        <p:spPr>
          <a:xfrm>
            <a:off x="548640" y="1623960"/>
            <a:ext cx="7308360" cy="439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458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The exam opens at 9 am and closes at 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69" name="TextBox 5"/>
          <p:cNvSpPr/>
          <p:nvPr/>
        </p:nvSpPr>
        <p:spPr>
          <a:xfrm>
            <a:off x="891720" y="2096280"/>
            <a:ext cx="7907760" cy="1692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3458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Midnight Saturday 11</a:t>
            </a:r>
            <a:r>
              <a:rPr b="0" lang="en-US" sz="3208" spc="-24" strike="noStrike" baseline="14000000">
                <a:solidFill>
                  <a:srgbClr val="000000"/>
                </a:solidFill>
                <a:latin typeface="IBM Plex Sans"/>
                <a:ea typeface="IBM Plex Sans"/>
              </a:rPr>
              <a:t>th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 January (unless differentiated date) </a:t>
            </a:r>
            <a:endParaRPr b="0" lang="en-GB" sz="3209" spc="-1" strike="noStrike">
              <a:latin typeface="Arial"/>
            </a:endParaRPr>
          </a:p>
          <a:p>
            <a:pPr>
              <a:lnSpc>
                <a:spcPts val="4487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The time allowed is two hours (or two and </a:t>
            </a:r>
            <a:endParaRPr b="0" lang="en-GB" sz="3209" spc="-1" strike="noStrike">
              <a:latin typeface="Arial"/>
            </a:endParaRPr>
          </a:p>
          <a:p>
            <a:pPr>
              <a:lnSpc>
                <a:spcPts val="1928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a half, if you have “extra time”)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70" name="TextBox 6"/>
          <p:cNvSpPr/>
          <p:nvPr/>
        </p:nvSpPr>
        <p:spPr>
          <a:xfrm>
            <a:off x="548640" y="2456280"/>
            <a:ext cx="145080" cy="633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4989"/>
              </a:lnSpc>
            </a:pPr>
            <a:r>
              <a:rPr b="0" lang="en-US" sz="3209" spc="24" strike="noStrike">
                <a:solidFill>
                  <a:srgbClr val="000000"/>
                </a:solidFill>
                <a:latin typeface="IBM Plex Sans Condensed"/>
                <a:ea typeface="IBM Plex Sans Condensed"/>
              </a:rPr>
              <a:t>•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71" name="TextBox 7"/>
          <p:cNvSpPr/>
          <p:nvPr/>
        </p:nvSpPr>
        <p:spPr>
          <a:xfrm>
            <a:off x="548640" y="3279600"/>
            <a:ext cx="7952760" cy="82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520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As usual, you must submit your answers 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72" name="TextBox 8"/>
          <p:cNvSpPr/>
          <p:nvPr/>
        </p:nvSpPr>
        <p:spPr>
          <a:xfrm>
            <a:off x="891720" y="4241520"/>
            <a:ext cx="4849920" cy="203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1602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before the end of that time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73" name="TextBox 9"/>
          <p:cNvSpPr/>
          <p:nvPr/>
        </p:nvSpPr>
        <p:spPr>
          <a:xfrm>
            <a:off x="548640" y="4226760"/>
            <a:ext cx="7670160" cy="869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846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The exam is worth 50% of your module </a:t>
            </a:r>
            <a:endParaRPr b="0" lang="en-GB" sz="3209" spc="-1" strike="noStrike">
              <a:latin typeface="Arial"/>
            </a:endParaRPr>
          </a:p>
        </p:txBody>
      </p:sp>
      <p:sp>
        <p:nvSpPr>
          <p:cNvPr id="74" name="TextBox 10"/>
          <p:cNvSpPr/>
          <p:nvPr/>
        </p:nvSpPr>
        <p:spPr>
          <a:xfrm>
            <a:off x="891720" y="4950000"/>
            <a:ext cx="825840" cy="569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4487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total</a:t>
            </a:r>
            <a:endParaRPr b="0" lang="en-GB" sz="3209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Freeform 2"/>
          <p:cNvSpPr/>
          <p:nvPr/>
        </p:nvSpPr>
        <p:spPr>
          <a:xfrm>
            <a:off x="0" y="0"/>
            <a:ext cx="9143640" cy="6855480"/>
          </a:xfrm>
          <a:custGeom>
            <a:avLst/>
            <a:gdLst/>
            <a:ahLst/>
            <a:rect l="l" t="t" r="r" b="b"/>
            <a:pathLst>
              <a:path w="9144000" h="6855838">
                <a:moveTo>
                  <a:pt x="0" y="0"/>
                </a:moveTo>
                <a:lnTo>
                  <a:pt x="9144000" y="0"/>
                </a:lnTo>
                <a:lnTo>
                  <a:pt x="9144000" y="6855838"/>
                </a:lnTo>
                <a:lnTo>
                  <a:pt x="0" y="6855838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" name="TextBox 3"/>
          <p:cNvSpPr/>
          <p:nvPr/>
        </p:nvSpPr>
        <p:spPr>
          <a:xfrm>
            <a:off x="2694240" y="508320"/>
            <a:ext cx="3829320" cy="782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6165"/>
              </a:lnSpc>
            </a:pPr>
            <a:r>
              <a:rPr b="0" lang="en-US" sz="4410" spc="-32" strike="noStrike">
                <a:solidFill>
                  <a:srgbClr val="000000"/>
                </a:solidFill>
                <a:latin typeface="IBM Plex Sans"/>
                <a:ea typeface="IBM Plex Sans"/>
              </a:rPr>
              <a:t>Practical info II</a:t>
            </a:r>
            <a:endParaRPr b="0" lang="en-GB" sz="4410" spc="-1" strike="noStrike">
              <a:latin typeface="Arial"/>
            </a:endParaRPr>
          </a:p>
        </p:txBody>
      </p:sp>
      <p:sp>
        <p:nvSpPr>
          <p:cNvPr id="77" name="TextBox 6"/>
          <p:cNvSpPr/>
          <p:nvPr/>
        </p:nvSpPr>
        <p:spPr>
          <a:xfrm>
            <a:off x="548640" y="2456280"/>
            <a:ext cx="8255160" cy="190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spAutoFit/>
          </a:bodyPr>
          <a:p>
            <a:pPr>
              <a:lnSpc>
                <a:spcPts val="4989"/>
              </a:lnSpc>
            </a:pP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•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Teaching on Intensive Latin II (led by Dr Clare Coombe) starts on the week beginning 3</a:t>
            </a:r>
            <a:r>
              <a:rPr b="0" lang="en-US" sz="3208" spc="-24" strike="noStrike" baseline="14000000">
                <a:solidFill>
                  <a:srgbClr val="000000"/>
                </a:solidFill>
                <a:latin typeface="IBM Plex Sans"/>
                <a:ea typeface="IBM Plex Sans"/>
              </a:rPr>
              <a:t>rd</a:t>
            </a:r>
            <a:r>
              <a:rPr b="0" lang="en-US" sz="3209" spc="-24" strike="noStrike">
                <a:solidFill>
                  <a:srgbClr val="000000"/>
                </a:solidFill>
                <a:latin typeface="IBM Plex Sans"/>
                <a:ea typeface="IBM Plex Sans"/>
              </a:rPr>
              <a:t> February  </a:t>
            </a:r>
            <a:endParaRPr b="0" lang="en-GB" sz="3209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Application>LibreOffice/7.1.0.3$Windows_X86_64 LibreOffice_project/f6099ecf3d29644b5008cc8f48f42f4a40986e4c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/>
  <dc:description/>
  <dc:identifier>DAGYsdOSt2U</dc:identifier>
  <dc:language>en-GB</dc:language>
  <cp:lastModifiedBy/>
  <dcterms:modified xsi:type="dcterms:W3CDTF">2024-12-08T09:36:29Z</dcterms:modified>
  <cp:revision>2</cp:revision>
  <dc:subject/>
  <dc:title>Latin 1 exam revision guidance.pdf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