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5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76" autoAdjust="0"/>
    <p:restoredTop sz="94660"/>
  </p:normalViewPr>
  <p:slideViewPr>
    <p:cSldViewPr>
      <p:cViewPr varScale="1">
        <p:scale>
          <a:sx n="67" d="100"/>
          <a:sy n="67" d="100"/>
        </p:scale>
        <p:origin x="-1440"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1D4ECC6-D6B8-40A3-ADBD-5335B3B79BEC}"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1D4ECC6-D6B8-40A3-ADBD-5335B3B79BEC}"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45EB2-A412-457D-803A-5BE5EB9B140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transition spd="med">
    <p:fade thruBlk="1"/>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D4ECC6-D6B8-40A3-ADBD-5335B3B79BEC}"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1D4ECC6-D6B8-40A3-ADBD-5335B3B79BEC}"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45EB2-A412-457D-803A-5BE5EB9B140F}"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med">
    <p:fade thruBlk="1"/>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1D4ECC6-D6B8-40A3-ADBD-5335B3B79BEC}" type="datetimeFigureOut">
              <a:rPr lang="en-GB" smtClean="0"/>
              <a:t>07/06/2019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1D4ECC6-D6B8-40A3-ADBD-5335B3B79BEC}" type="datetimeFigureOut">
              <a:rPr lang="en-GB" smtClean="0"/>
              <a:t>07/06/2019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1D4ECC6-D6B8-40A3-ADBD-5335B3B79BEC}" type="datetimeFigureOut">
              <a:rPr lang="en-GB" smtClean="0"/>
              <a:t>07/06/2019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1D4ECC6-D6B8-40A3-ADBD-5335B3B79BEC}"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45EB2-A412-457D-803A-5BE5EB9B140F}"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spd="med">
    <p:fade thruBlk="1"/>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D4ECC6-D6B8-40A3-ADBD-5335B3B79BEC}"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45EB2-A412-457D-803A-5BE5EB9B140F}"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transition spd="med">
    <p:fade thruBlk="1"/>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1D4ECC6-D6B8-40A3-ADBD-5335B3B79BEC}"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45EB2-A412-457D-803A-5BE5EB9B140F}" type="slidenum">
              <a:rPr lang="en-GB" smtClean="0"/>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1D4ECC6-D6B8-40A3-ADBD-5335B3B79BEC}"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45EB2-A412-457D-803A-5BE5EB9B140F}"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spd="med">
    <p:fade thruBlk="1"/>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1D4ECC6-D6B8-40A3-ADBD-5335B3B79BEC}" type="datetimeFigureOut">
              <a:rPr lang="en-GB" smtClean="0"/>
              <a:t>07/06/2019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30E45EB2-A412-457D-803A-5BE5EB9B140F}"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5509" r:id="rId1"/>
    <p:sldLayoutId id="2147485510" r:id="rId2"/>
    <p:sldLayoutId id="2147485511" r:id="rId3"/>
    <p:sldLayoutId id="2147485512" r:id="rId4"/>
    <p:sldLayoutId id="2147485513" r:id="rId5"/>
    <p:sldLayoutId id="2147485514" r:id="rId6"/>
    <p:sldLayoutId id="2147485515" r:id="rId7"/>
    <p:sldLayoutId id="2147485516" r:id="rId8"/>
    <p:sldLayoutId id="2147485517" r:id="rId9"/>
    <p:sldLayoutId id="2147485518" r:id="rId10"/>
    <p:sldLayoutId id="2147485519" r:id="rId11"/>
  </p:sldLayoutIdLst>
  <p:transition spd="med">
    <p:fade thruBlk="1"/>
  </p:transition>
  <p:timing>
    <p:tnLst>
      <p:par>
        <p:cTn id="1" dur="indefinite" restart="never" nodeType="tmRoot"/>
      </p:par>
    </p:tnLst>
  </p:timing>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b="1" dirty="0" smtClean="0">
                <a:latin typeface="Calibri Light" panose="020F0302020204030204" pitchFamily="34" charset="0"/>
                <a:cs typeface="Calibri Light" panose="020F0302020204030204" pitchFamily="34" charset="0"/>
              </a:rPr>
              <a:t>CONTEMPORARY ISSUES IN MARKETING</a:t>
            </a:r>
            <a:endParaRPr lang="en-GB" sz="3600" b="1" dirty="0">
              <a:latin typeface="Calibri Light" panose="020F0302020204030204" pitchFamily="34" charset="0"/>
              <a:cs typeface="Calibri Light" panose="020F0302020204030204" pitchFamily="34" charset="0"/>
            </a:endParaRPr>
          </a:p>
        </p:txBody>
      </p:sp>
      <p:sp>
        <p:nvSpPr>
          <p:cNvPr id="3" name="Subtitle 2"/>
          <p:cNvSpPr>
            <a:spLocks noGrp="1"/>
          </p:cNvSpPr>
          <p:nvPr>
            <p:ph type="subTitle" idx="1"/>
          </p:nvPr>
        </p:nvSpPr>
        <p:spPr/>
        <p:txBody>
          <a:bodyPr>
            <a:normAutofit/>
          </a:bodyPr>
          <a:lstStyle/>
          <a:p>
            <a:r>
              <a:rPr lang="en-GB" dirty="0" smtClean="0"/>
              <a:t>BY </a:t>
            </a:r>
          </a:p>
          <a:p>
            <a:r>
              <a:rPr lang="en-GB" dirty="0" smtClean="0"/>
              <a:t>MINNIE FINNEY</a:t>
            </a:r>
            <a:endParaRPr lang="en-GB" dirty="0"/>
          </a:p>
        </p:txBody>
      </p:sp>
    </p:spTree>
    <p:extLst>
      <p:ext uri="{BB962C8B-B14F-4D97-AF65-F5344CB8AC3E}">
        <p14:creationId xmlns:p14="http://schemas.microsoft.com/office/powerpoint/2010/main" val="2598648070"/>
      </p:ext>
    </p:extLst>
  </p:cSld>
  <p:clrMapOvr>
    <a:masterClrMapping/>
  </p:clrMapOvr>
  <p:transition spd="med">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533400"/>
            <a:ext cx="8305800" cy="5016758"/>
          </a:xfrm>
          <a:prstGeom prst="rect">
            <a:avLst/>
          </a:prstGeom>
          <a:noFill/>
        </p:spPr>
        <p:txBody>
          <a:bodyPr wrap="square" rtlCol="0">
            <a:spAutoFit/>
          </a:bodyPr>
          <a:lstStyle/>
          <a:p>
            <a:pPr algn="just"/>
            <a:r>
              <a:rPr lang="en-GB" sz="2400" dirty="0"/>
              <a:t>Marketing is a vital element for every organisation as the competition is very high and most information is no longer controlled by the marketing function but the IT group and that has made a shift within the organisation</a:t>
            </a:r>
            <a:r>
              <a:rPr lang="en-GB" sz="2400" dirty="0" smtClean="0"/>
              <a:t>.</a:t>
            </a:r>
          </a:p>
          <a:p>
            <a:pPr algn="just"/>
            <a:r>
              <a:rPr lang="en-GB" sz="2400" dirty="0" smtClean="0"/>
              <a:t> </a:t>
            </a:r>
            <a:endParaRPr lang="en-GB" sz="2400" dirty="0"/>
          </a:p>
          <a:p>
            <a:pPr algn="just"/>
            <a:r>
              <a:rPr lang="en-GB" sz="2400" dirty="0"/>
              <a:t>The contemporary issues in marketing are huge and comprises of how products and services are marketed, the ethical manner and the use of technology in the market strategy (Solomon, 2016).</a:t>
            </a:r>
          </a:p>
          <a:p>
            <a:pPr algn="ctr"/>
            <a:endParaRPr lang="en-US" sz="3200" dirty="0"/>
          </a:p>
          <a:p>
            <a:endParaRPr lang="en-US" sz="3200" dirty="0" smtClean="0"/>
          </a:p>
          <a:p>
            <a:pPr algn="ctr"/>
            <a:endParaRPr lang="en-US" sz="3200" dirty="0"/>
          </a:p>
          <a:p>
            <a:pPr algn="ctr"/>
            <a:endParaRPr lang="en-GB" sz="3200" dirty="0"/>
          </a:p>
        </p:txBody>
      </p:sp>
    </p:spTree>
    <p:extLst>
      <p:ext uri="{BB962C8B-B14F-4D97-AF65-F5344CB8AC3E}">
        <p14:creationId xmlns:p14="http://schemas.microsoft.com/office/powerpoint/2010/main" val="3173546239"/>
      </p:ext>
    </p:extLst>
  </p:cSld>
  <p:clrMapOvr>
    <a:masterClrMapping/>
  </p:clrMapOvr>
  <p:transition spd="med">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8162" y="381000"/>
            <a:ext cx="7772400" cy="6001643"/>
          </a:xfrm>
          <a:prstGeom prst="rect">
            <a:avLst/>
          </a:prstGeom>
        </p:spPr>
        <p:txBody>
          <a:bodyPr wrap="square">
            <a:spAutoFit/>
          </a:bodyPr>
          <a:lstStyle/>
          <a:p>
            <a:pPr algn="just"/>
            <a:r>
              <a:rPr lang="en-GB" sz="2400" dirty="0"/>
              <a:t>Corporate Social Responsibility has become an important field of study and has been of concern for many years. </a:t>
            </a:r>
            <a:endParaRPr lang="en-GB" sz="2400" dirty="0" smtClean="0"/>
          </a:p>
          <a:p>
            <a:pPr algn="just"/>
            <a:endParaRPr lang="en-GB" sz="2400" dirty="0"/>
          </a:p>
          <a:p>
            <a:pPr algn="just"/>
            <a:r>
              <a:rPr lang="en-GB" sz="2400" dirty="0"/>
              <a:t>Key Issues in Corporate Social Responsibility</a:t>
            </a:r>
          </a:p>
          <a:p>
            <a:pPr marL="342900" lvl="0" indent="-342900" algn="just">
              <a:buFont typeface="Arial" panose="020B0604020202020204" pitchFamily="34" charset="0"/>
              <a:buChar char="•"/>
            </a:pPr>
            <a:r>
              <a:rPr lang="en-GB" sz="2400" dirty="0"/>
              <a:t>Environmental Conditions</a:t>
            </a:r>
          </a:p>
          <a:p>
            <a:pPr marL="342900" lvl="0" indent="-342900" algn="just">
              <a:buFont typeface="Wingdings" panose="05000000000000000000" pitchFamily="2" charset="2"/>
              <a:buChar char="Ø"/>
            </a:pPr>
            <a:r>
              <a:rPr lang="en-GB" sz="2400" dirty="0" smtClean="0"/>
              <a:t> Climate </a:t>
            </a:r>
            <a:r>
              <a:rPr lang="en-GB" sz="2400" dirty="0"/>
              <a:t>Change</a:t>
            </a:r>
          </a:p>
          <a:p>
            <a:pPr marL="342900" lvl="0" indent="-342900" algn="just">
              <a:buFont typeface="Wingdings" panose="05000000000000000000" pitchFamily="2" charset="2"/>
              <a:buChar char="Ø"/>
            </a:pPr>
            <a:r>
              <a:rPr lang="en-GB" sz="2400" dirty="0" smtClean="0"/>
              <a:t>   Air </a:t>
            </a:r>
            <a:r>
              <a:rPr lang="en-GB" sz="2400" dirty="0"/>
              <a:t>&amp; Water </a:t>
            </a:r>
            <a:r>
              <a:rPr lang="en-GB" sz="2400" dirty="0" smtClean="0"/>
              <a:t>Emissions</a:t>
            </a:r>
          </a:p>
          <a:p>
            <a:pPr lvl="0" algn="just"/>
            <a:endParaRPr lang="en-GB" sz="2400" dirty="0"/>
          </a:p>
          <a:p>
            <a:pPr marL="342900" lvl="0" indent="-342900" algn="just">
              <a:buFont typeface="Arial" panose="020B0604020202020204" pitchFamily="34" charset="0"/>
              <a:buChar char="•"/>
            </a:pPr>
            <a:r>
              <a:rPr lang="en-GB" sz="2400" dirty="0"/>
              <a:t>Human Rights </a:t>
            </a:r>
          </a:p>
          <a:p>
            <a:pPr marL="342900" lvl="0" indent="-342900" algn="just">
              <a:buFont typeface="Wingdings" panose="05000000000000000000" pitchFamily="2" charset="2"/>
              <a:buChar char="Ø"/>
            </a:pPr>
            <a:r>
              <a:rPr lang="en-GB" sz="2400" dirty="0"/>
              <a:t>Complicity in the judiciary</a:t>
            </a:r>
          </a:p>
          <a:p>
            <a:pPr marL="342900" lvl="0" indent="-342900" algn="just">
              <a:buFont typeface="Wingdings" panose="05000000000000000000" pitchFamily="2" charset="2"/>
              <a:buChar char="Ø"/>
            </a:pPr>
            <a:r>
              <a:rPr lang="en-GB" sz="2400" dirty="0"/>
              <a:t>Cooperation with the forces</a:t>
            </a:r>
          </a:p>
          <a:p>
            <a:pPr algn="just"/>
            <a:endParaRPr lang="en-GB" sz="2400" dirty="0"/>
          </a:p>
          <a:p>
            <a:pPr marL="342900" lvl="0" indent="-342900" algn="just">
              <a:buFont typeface="Arial" panose="020B0604020202020204" pitchFamily="34" charset="0"/>
              <a:buChar char="•"/>
            </a:pPr>
            <a:r>
              <a:rPr lang="en-GB" sz="2400" dirty="0"/>
              <a:t>Alleviation of Poverty</a:t>
            </a:r>
          </a:p>
          <a:p>
            <a:pPr marL="342900" lvl="0" indent="-342900" algn="just">
              <a:buFont typeface="Wingdings" panose="05000000000000000000" pitchFamily="2" charset="2"/>
              <a:buChar char="Ø"/>
            </a:pPr>
            <a:r>
              <a:rPr lang="en-GB" sz="2400" dirty="0"/>
              <a:t>Creation of jobs</a:t>
            </a:r>
          </a:p>
          <a:p>
            <a:pPr marL="342900" lvl="0" indent="-342900" algn="just">
              <a:buFont typeface="Wingdings" panose="05000000000000000000" pitchFamily="2" charset="2"/>
              <a:buChar char="Ø"/>
            </a:pPr>
            <a:r>
              <a:rPr lang="en-GB" sz="2400" dirty="0"/>
              <a:t>Public Revenues</a:t>
            </a:r>
          </a:p>
          <a:p>
            <a:pPr marL="342900" lvl="0" indent="-342900" algn="just">
              <a:buFont typeface="Wingdings" panose="05000000000000000000" pitchFamily="2" charset="2"/>
              <a:buChar char="Ø"/>
            </a:pPr>
            <a:r>
              <a:rPr lang="en-GB" sz="2400" dirty="0"/>
              <a:t>Technology &amp; Skills</a:t>
            </a:r>
          </a:p>
        </p:txBody>
      </p:sp>
    </p:spTree>
    <p:extLst>
      <p:ext uri="{BB962C8B-B14F-4D97-AF65-F5344CB8AC3E}">
        <p14:creationId xmlns:p14="http://schemas.microsoft.com/office/powerpoint/2010/main" val="600803585"/>
      </p:ext>
    </p:extLst>
  </p:cSld>
  <p:clrMapOvr>
    <a:masterClrMapping/>
  </p:clrMapOvr>
  <p:transition spd="med">
    <p:fade thruBlk="1"/>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2024" y="685800"/>
            <a:ext cx="7086600" cy="3785652"/>
          </a:xfrm>
          <a:prstGeom prst="rect">
            <a:avLst/>
          </a:prstGeom>
        </p:spPr>
        <p:txBody>
          <a:bodyPr wrap="square">
            <a:spAutoFit/>
          </a:bodyPr>
          <a:lstStyle/>
          <a:p>
            <a:r>
              <a:rPr lang="en-GB" sz="2400" dirty="0"/>
              <a:t>Social Media Issues in Marketing</a:t>
            </a:r>
          </a:p>
          <a:p>
            <a:r>
              <a:rPr lang="en-GB" sz="2400" dirty="0"/>
              <a:t>According to Levitt, (2010), Social Media are built on platform, forums, social networks and sharing sites. </a:t>
            </a:r>
            <a:endParaRPr lang="en-GB" sz="2400" dirty="0" smtClean="0"/>
          </a:p>
          <a:p>
            <a:endParaRPr lang="en-GB" sz="2400" dirty="0"/>
          </a:p>
          <a:p>
            <a:r>
              <a:rPr lang="en-GB" sz="2400" dirty="0"/>
              <a:t>The Impact of Social Marketing </a:t>
            </a:r>
          </a:p>
          <a:p>
            <a:pPr marL="457200" lvl="0" indent="-457200">
              <a:buFont typeface="Arial" panose="020B0604020202020204" pitchFamily="34" charset="0"/>
              <a:buChar char="•"/>
            </a:pPr>
            <a:r>
              <a:rPr lang="en-GB" sz="2400" dirty="0"/>
              <a:t>Change in Consumer’s </a:t>
            </a:r>
            <a:r>
              <a:rPr lang="en-GB" sz="2400" dirty="0" err="1"/>
              <a:t>mindset</a:t>
            </a:r>
            <a:endParaRPr lang="en-GB" sz="2400" dirty="0"/>
          </a:p>
          <a:p>
            <a:pPr marL="457200" lvl="0" indent="-457200">
              <a:buFont typeface="Arial" panose="020B0604020202020204" pitchFamily="34" charset="0"/>
              <a:buChar char="•"/>
            </a:pPr>
            <a:r>
              <a:rPr lang="en-GB" sz="2400" dirty="0"/>
              <a:t>Constant Communication </a:t>
            </a:r>
          </a:p>
          <a:p>
            <a:pPr marL="457200" lvl="0" indent="-457200">
              <a:buFont typeface="Arial" panose="020B0604020202020204" pitchFamily="34" charset="0"/>
              <a:buChar char="•"/>
            </a:pPr>
            <a:r>
              <a:rPr lang="en-GB" sz="2400" dirty="0"/>
              <a:t>Intrusive Social Networking Activity</a:t>
            </a:r>
          </a:p>
          <a:p>
            <a:pPr marL="457200" lvl="0" indent="-457200">
              <a:buFont typeface="Arial" panose="020B0604020202020204" pitchFamily="34" charset="0"/>
              <a:buChar char="•"/>
            </a:pPr>
            <a:r>
              <a:rPr lang="en-GB" sz="2400" dirty="0"/>
              <a:t>Abusing system through fake comments</a:t>
            </a:r>
          </a:p>
        </p:txBody>
      </p:sp>
    </p:spTree>
    <p:extLst>
      <p:ext uri="{BB962C8B-B14F-4D97-AF65-F5344CB8AC3E}">
        <p14:creationId xmlns:p14="http://schemas.microsoft.com/office/powerpoint/2010/main" val="1403781391"/>
      </p:ext>
    </p:extLst>
  </p:cSld>
  <p:clrMapOvr>
    <a:masterClrMapping/>
  </p:clrMapOvr>
  <p:transition spd="med">
    <p:fade thruBlk="1"/>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533400"/>
            <a:ext cx="8382000" cy="4524315"/>
          </a:xfrm>
          <a:prstGeom prst="rect">
            <a:avLst/>
          </a:prstGeom>
        </p:spPr>
        <p:txBody>
          <a:bodyPr wrap="square">
            <a:spAutoFit/>
          </a:bodyPr>
          <a:lstStyle/>
          <a:p>
            <a:pPr algn="just"/>
            <a:r>
              <a:rPr lang="en-GB" sz="2400" dirty="0"/>
              <a:t>Sustainability is focused on enduring customer’s relationships and highlights on identifying and satisfying the needs of businesses and consumers (Kotler et al, 2009</a:t>
            </a:r>
            <a:r>
              <a:rPr lang="en-GB" sz="2400" dirty="0" smtClean="0"/>
              <a:t>).</a:t>
            </a:r>
          </a:p>
          <a:p>
            <a:pPr algn="just"/>
            <a:endParaRPr lang="en-GB" sz="2400" dirty="0"/>
          </a:p>
          <a:p>
            <a:pPr algn="just"/>
            <a:r>
              <a:rPr lang="en-GB" sz="2400" dirty="0"/>
              <a:t>Issues on Sustainability</a:t>
            </a:r>
          </a:p>
          <a:p>
            <a:pPr marL="457200" lvl="0" indent="-457200" algn="just">
              <a:buFont typeface="Arial" panose="020B0604020202020204" pitchFamily="34" charset="0"/>
              <a:buChar char="•"/>
            </a:pPr>
            <a:r>
              <a:rPr lang="en-GB" sz="2400" dirty="0"/>
              <a:t>Socio- Ecological Issues – Macro-marketing environment</a:t>
            </a:r>
          </a:p>
          <a:p>
            <a:pPr marL="457200" lvl="0" indent="-457200" algn="just">
              <a:buFont typeface="Arial" panose="020B0604020202020204" pitchFamily="34" charset="0"/>
              <a:buChar char="•"/>
            </a:pPr>
            <a:r>
              <a:rPr lang="en-GB" sz="2400" dirty="0"/>
              <a:t>Consumer Behaviour</a:t>
            </a:r>
          </a:p>
          <a:p>
            <a:pPr marL="457200" lvl="0" indent="-457200" algn="just">
              <a:buFont typeface="Arial" panose="020B0604020202020204" pitchFamily="34" charset="0"/>
              <a:buChar char="•"/>
            </a:pPr>
            <a:r>
              <a:rPr lang="en-GB" sz="2400" dirty="0"/>
              <a:t>Marketing Mix &amp; Strategies</a:t>
            </a:r>
          </a:p>
          <a:p>
            <a:pPr marL="457200" lvl="0" indent="-457200" algn="just">
              <a:buFont typeface="Arial" panose="020B0604020202020204" pitchFamily="34" charset="0"/>
              <a:buChar char="•"/>
            </a:pPr>
            <a:r>
              <a:rPr lang="en-GB" sz="2400" dirty="0"/>
              <a:t>Marketing Values &amp; Objectives</a:t>
            </a:r>
          </a:p>
          <a:p>
            <a:pPr marL="457200" lvl="0" indent="-457200" algn="just">
              <a:buFont typeface="Arial" panose="020B0604020202020204" pitchFamily="34" charset="0"/>
              <a:buChar char="•"/>
            </a:pPr>
            <a:r>
              <a:rPr lang="en-GB" sz="2400" dirty="0"/>
              <a:t>Marketing Transformation</a:t>
            </a:r>
          </a:p>
        </p:txBody>
      </p:sp>
    </p:spTree>
    <p:extLst>
      <p:ext uri="{BB962C8B-B14F-4D97-AF65-F5344CB8AC3E}">
        <p14:creationId xmlns:p14="http://schemas.microsoft.com/office/powerpoint/2010/main" val="1226618501"/>
      </p:ext>
    </p:extLst>
  </p:cSld>
  <p:clrMapOvr>
    <a:masterClrMapping/>
  </p:clrMapOvr>
  <p:transition spd="med">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7668" y="228600"/>
            <a:ext cx="8289132" cy="6001643"/>
          </a:xfrm>
          <a:prstGeom prst="rect">
            <a:avLst/>
          </a:prstGeom>
        </p:spPr>
        <p:txBody>
          <a:bodyPr wrap="square">
            <a:spAutoFit/>
          </a:bodyPr>
          <a:lstStyle/>
          <a:p>
            <a:pPr algn="just"/>
            <a:r>
              <a:rPr lang="en-GB" sz="2400" dirty="0"/>
              <a:t>The decisions and efforts of Ethical Marketing should suit and meet the needs of suppliers, consumers and business partners and can be applied to the 4 P’s. </a:t>
            </a:r>
          </a:p>
          <a:p>
            <a:pPr algn="just"/>
            <a:r>
              <a:rPr lang="en-GB" sz="2400" dirty="0"/>
              <a:t> </a:t>
            </a:r>
          </a:p>
          <a:p>
            <a:pPr algn="just"/>
            <a:r>
              <a:rPr lang="en-GB" sz="2400" dirty="0"/>
              <a:t>Ethical Issues in Marketing</a:t>
            </a:r>
          </a:p>
          <a:p>
            <a:pPr marL="342900" lvl="0" indent="-342900" algn="just">
              <a:buFont typeface="Arial" panose="020B0604020202020204" pitchFamily="34" charset="0"/>
              <a:buChar char="•"/>
            </a:pPr>
            <a:r>
              <a:rPr lang="en-GB" sz="2400" dirty="0"/>
              <a:t>Product &amp; Packaging </a:t>
            </a:r>
          </a:p>
          <a:p>
            <a:pPr marL="342900" lvl="0" indent="-342900" algn="just">
              <a:buFont typeface="Wingdings" panose="05000000000000000000" pitchFamily="2" charset="2"/>
              <a:buChar char="Ø"/>
            </a:pPr>
            <a:r>
              <a:rPr lang="en-GB" sz="2400" dirty="0"/>
              <a:t>Consumer Safety </a:t>
            </a:r>
          </a:p>
          <a:p>
            <a:pPr marL="342900" lvl="0" indent="-342900" algn="just">
              <a:buFont typeface="Wingdings" panose="05000000000000000000" pitchFamily="2" charset="2"/>
              <a:buChar char="Ø"/>
            </a:pPr>
            <a:r>
              <a:rPr lang="en-GB" sz="2400" dirty="0"/>
              <a:t>Product </a:t>
            </a:r>
            <a:r>
              <a:rPr lang="en-GB" sz="2400" dirty="0" err="1"/>
              <a:t>Rliability</a:t>
            </a:r>
            <a:endParaRPr lang="en-GB" sz="2400" dirty="0"/>
          </a:p>
          <a:p>
            <a:pPr marL="342900" lvl="0" indent="-342900" algn="just">
              <a:buFont typeface="Wingdings" panose="05000000000000000000" pitchFamily="2" charset="2"/>
              <a:buChar char="Ø"/>
            </a:pPr>
            <a:r>
              <a:rPr lang="en-GB" sz="2400" dirty="0"/>
              <a:t>Special Needs Designing </a:t>
            </a:r>
            <a:endParaRPr lang="en-GB" sz="2400" dirty="0" smtClean="0"/>
          </a:p>
          <a:p>
            <a:pPr marL="342900" lvl="0" indent="-342900" algn="just">
              <a:buFont typeface="Wingdings" panose="05000000000000000000" pitchFamily="2" charset="2"/>
              <a:buChar char="Ø"/>
            </a:pPr>
            <a:endParaRPr lang="en-GB" sz="2400" dirty="0"/>
          </a:p>
          <a:p>
            <a:pPr marL="342900" lvl="0" indent="-342900" algn="just">
              <a:buFont typeface="Arial" panose="020B0604020202020204" pitchFamily="34" charset="0"/>
              <a:buChar char="•"/>
            </a:pPr>
            <a:r>
              <a:rPr lang="en-GB" sz="2400" dirty="0"/>
              <a:t>Price</a:t>
            </a:r>
          </a:p>
          <a:p>
            <a:pPr marL="342900" lvl="0" indent="-342900" algn="just">
              <a:buFont typeface="Wingdings" panose="05000000000000000000" pitchFamily="2" charset="2"/>
              <a:buChar char="Ø"/>
            </a:pPr>
            <a:r>
              <a:rPr lang="en-GB" sz="2400" dirty="0"/>
              <a:t>Label information</a:t>
            </a:r>
          </a:p>
          <a:p>
            <a:pPr marL="342900" lvl="0" indent="-342900" algn="just">
              <a:buFont typeface="Wingdings" panose="05000000000000000000" pitchFamily="2" charset="2"/>
              <a:buChar char="Ø"/>
            </a:pPr>
            <a:r>
              <a:rPr lang="en-GB" sz="2400" dirty="0"/>
              <a:t>Packaging Safety</a:t>
            </a:r>
          </a:p>
          <a:p>
            <a:pPr marL="342900" lvl="0" indent="-342900" algn="just">
              <a:buFont typeface="Wingdings" panose="05000000000000000000" pitchFamily="2" charset="2"/>
              <a:buChar char="Ø"/>
            </a:pPr>
            <a:r>
              <a:rPr lang="en-GB" sz="2400" dirty="0"/>
              <a:t>Implication of Environmental Packaging</a:t>
            </a:r>
          </a:p>
          <a:p>
            <a:pPr marL="342900" lvl="0" indent="-342900" algn="just">
              <a:buFont typeface="Wingdings" panose="05000000000000000000" pitchFamily="2" charset="2"/>
              <a:buChar char="Ø"/>
            </a:pPr>
            <a:r>
              <a:rPr lang="en-GB" sz="2400" dirty="0"/>
              <a:t>Packaging Graphics</a:t>
            </a:r>
          </a:p>
          <a:p>
            <a:pPr algn="just"/>
            <a:endParaRPr lang="en-GB" sz="2400" dirty="0"/>
          </a:p>
        </p:txBody>
      </p:sp>
    </p:spTree>
    <p:extLst>
      <p:ext uri="{BB962C8B-B14F-4D97-AF65-F5344CB8AC3E}">
        <p14:creationId xmlns:p14="http://schemas.microsoft.com/office/powerpoint/2010/main" val="50327421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838200"/>
            <a:ext cx="8382000" cy="3785652"/>
          </a:xfrm>
          <a:prstGeom prst="rect">
            <a:avLst/>
          </a:prstGeom>
        </p:spPr>
        <p:txBody>
          <a:bodyPr wrap="square">
            <a:spAutoFit/>
          </a:bodyPr>
          <a:lstStyle/>
          <a:p>
            <a:pPr marL="342900" lvl="0" indent="-342900" algn="just">
              <a:buFont typeface="Arial" panose="020B0604020202020204" pitchFamily="34" charset="0"/>
              <a:buChar char="•"/>
            </a:pPr>
            <a:r>
              <a:rPr lang="en-GB" sz="2400" dirty="0"/>
              <a:t>Placing</a:t>
            </a:r>
          </a:p>
          <a:p>
            <a:pPr marL="342900" lvl="0" indent="-342900" algn="just">
              <a:buFont typeface="Wingdings" panose="05000000000000000000" pitchFamily="2" charset="2"/>
              <a:buChar char="Ø"/>
            </a:pPr>
            <a:r>
              <a:rPr lang="en-GB" sz="2400" dirty="0"/>
              <a:t>Price Fixing</a:t>
            </a:r>
          </a:p>
          <a:p>
            <a:pPr marL="342900" lvl="0" indent="-342900" algn="just">
              <a:buFont typeface="Wingdings" panose="05000000000000000000" pitchFamily="2" charset="2"/>
              <a:buChar char="Ø"/>
            </a:pPr>
            <a:r>
              <a:rPr lang="en-GB" sz="2400" dirty="0"/>
              <a:t>Competitive Price</a:t>
            </a:r>
          </a:p>
          <a:p>
            <a:pPr marL="342900" lvl="0" indent="-342900" algn="just">
              <a:buFont typeface="Wingdings" panose="05000000000000000000" pitchFamily="2" charset="2"/>
              <a:buChar char="Ø"/>
            </a:pPr>
            <a:r>
              <a:rPr lang="en-GB" sz="2400" dirty="0"/>
              <a:t>Bid Rigging</a:t>
            </a:r>
          </a:p>
          <a:p>
            <a:pPr marL="342900" lvl="0" indent="-342900" algn="just">
              <a:buFont typeface="Wingdings" panose="05000000000000000000" pitchFamily="2" charset="2"/>
              <a:buChar char="Ø"/>
            </a:pPr>
            <a:r>
              <a:rPr lang="en-GB" sz="2400" dirty="0"/>
              <a:t>Product Distribution</a:t>
            </a:r>
          </a:p>
          <a:p>
            <a:pPr algn="just"/>
            <a:r>
              <a:rPr lang="en-GB" sz="2400" dirty="0"/>
              <a:t> </a:t>
            </a:r>
          </a:p>
          <a:p>
            <a:pPr marL="342900" lvl="0" indent="-342900" algn="just">
              <a:buFont typeface="Arial" panose="020B0604020202020204" pitchFamily="34" charset="0"/>
              <a:buChar char="•"/>
            </a:pPr>
            <a:r>
              <a:rPr lang="en-GB" sz="2400" dirty="0"/>
              <a:t>Promotion (Advertising &amp; Branding)</a:t>
            </a:r>
          </a:p>
          <a:p>
            <a:pPr marL="342900" lvl="0" indent="-342900" algn="just">
              <a:buFont typeface="Wingdings" panose="05000000000000000000" pitchFamily="2" charset="2"/>
              <a:buChar char="Ø"/>
            </a:pPr>
            <a:r>
              <a:rPr lang="en-GB" sz="2400" dirty="0"/>
              <a:t>Increase in Demand</a:t>
            </a:r>
          </a:p>
          <a:p>
            <a:pPr marL="342900" lvl="0" indent="-342900" algn="just">
              <a:buFont typeface="Wingdings" panose="05000000000000000000" pitchFamily="2" charset="2"/>
              <a:buChar char="Ø"/>
            </a:pPr>
            <a:r>
              <a:rPr lang="en-GB" sz="2400" dirty="0"/>
              <a:t>Differentiate a Product</a:t>
            </a:r>
          </a:p>
          <a:p>
            <a:pPr marL="342900" lvl="0" indent="-342900" algn="just">
              <a:buFont typeface="Wingdings" panose="05000000000000000000" pitchFamily="2" charset="2"/>
              <a:buChar char="Ø"/>
            </a:pPr>
            <a:r>
              <a:rPr lang="en-GB" sz="2400" dirty="0"/>
              <a:t>Unhealthy Products</a:t>
            </a:r>
            <a:endParaRPr lang="en-GB" sz="2400" dirty="0"/>
          </a:p>
        </p:txBody>
      </p:sp>
    </p:spTree>
    <p:extLst>
      <p:ext uri="{BB962C8B-B14F-4D97-AF65-F5344CB8AC3E}">
        <p14:creationId xmlns:p14="http://schemas.microsoft.com/office/powerpoint/2010/main" val="2413416052"/>
      </p:ext>
    </p:extLst>
  </p:cSld>
  <p:clrMapOvr>
    <a:masterClrMapping/>
  </p:clrMapOvr>
  <p:transition spd="med">
    <p:fade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381000"/>
            <a:ext cx="8229600" cy="5632311"/>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How to overcome the challenges of Marketing</a:t>
            </a:r>
          </a:p>
          <a:p>
            <a:pPr algn="ctr"/>
            <a:r>
              <a:rPr lang="en-GB" sz="2400" b="1" dirty="0">
                <a:latin typeface="Arial" panose="020B0604020202020204" pitchFamily="34" charset="0"/>
                <a:cs typeface="Arial" panose="020B0604020202020204" pitchFamily="34" charset="0"/>
              </a:rPr>
              <a:t>Corporate Social </a:t>
            </a:r>
            <a:r>
              <a:rPr lang="en-GB" sz="2400" b="1" dirty="0" smtClean="0">
                <a:latin typeface="Arial" panose="020B0604020202020204" pitchFamily="34" charset="0"/>
                <a:cs typeface="Arial" panose="020B0604020202020204" pitchFamily="34" charset="0"/>
              </a:rPr>
              <a:t>Responsibility</a:t>
            </a:r>
          </a:p>
          <a:p>
            <a:pPr algn="just"/>
            <a:endParaRPr lang="en-GB" sz="2400" dirty="0"/>
          </a:p>
          <a:p>
            <a:pPr algn="just"/>
            <a:r>
              <a:rPr lang="en-GB" sz="2400" dirty="0"/>
              <a:t>According to (ISQ, 2012), in order to make good use of CSR in marketing, companies must adhere to several principles that are vital for organisations. </a:t>
            </a:r>
            <a:endParaRPr lang="en-GB" sz="2400" dirty="0" smtClean="0"/>
          </a:p>
          <a:p>
            <a:pPr algn="just"/>
            <a:endParaRPr lang="en-GB" sz="2400" dirty="0"/>
          </a:p>
          <a:p>
            <a:pPr marL="342900" lvl="0" indent="-342900" algn="just">
              <a:buFont typeface="Wingdings" panose="05000000000000000000" pitchFamily="2" charset="2"/>
              <a:buChar char="Ø"/>
            </a:pPr>
            <a:r>
              <a:rPr lang="en-GB" sz="2400" dirty="0"/>
              <a:t>Ethics and Transparency</a:t>
            </a:r>
          </a:p>
          <a:p>
            <a:pPr marL="342900" lvl="0" indent="-342900" algn="just">
              <a:buFont typeface="Wingdings" panose="05000000000000000000" pitchFamily="2" charset="2"/>
              <a:buChar char="Ø"/>
            </a:pPr>
            <a:r>
              <a:rPr lang="en-GB" sz="2400" dirty="0"/>
              <a:t>Fundamental Human Rights </a:t>
            </a:r>
          </a:p>
          <a:p>
            <a:pPr marL="342900" lvl="0" indent="-342900" algn="just">
              <a:buFont typeface="Wingdings" panose="05000000000000000000" pitchFamily="2" charset="2"/>
              <a:buChar char="Ø"/>
            </a:pPr>
            <a:r>
              <a:rPr lang="en-GB" sz="2400" dirty="0"/>
              <a:t>good Governance</a:t>
            </a:r>
          </a:p>
          <a:p>
            <a:pPr marL="342900" lvl="0" indent="-342900" algn="just">
              <a:buFont typeface="Wingdings" panose="05000000000000000000" pitchFamily="2" charset="2"/>
              <a:buChar char="Ø"/>
            </a:pPr>
            <a:r>
              <a:rPr lang="en-GB" sz="2400" dirty="0"/>
              <a:t>Value Creation</a:t>
            </a:r>
          </a:p>
          <a:p>
            <a:pPr marL="342900" lvl="0" indent="-342900" algn="just">
              <a:buFont typeface="Wingdings" panose="05000000000000000000" pitchFamily="2" charset="2"/>
              <a:buChar char="Ø"/>
            </a:pPr>
            <a:r>
              <a:rPr lang="en-GB" sz="2400" dirty="0"/>
              <a:t>Dialogue with Stakeholders</a:t>
            </a:r>
          </a:p>
          <a:p>
            <a:pPr marL="342900" lvl="0" indent="-342900" algn="just">
              <a:buFont typeface="Wingdings" panose="05000000000000000000" pitchFamily="2" charset="2"/>
              <a:buChar char="Ø"/>
            </a:pPr>
            <a:r>
              <a:rPr lang="en-GB" sz="2400" dirty="0"/>
              <a:t>Diversity &amp; Equality</a:t>
            </a:r>
          </a:p>
          <a:p>
            <a:pPr marL="342900" lvl="0" indent="-342900" algn="just">
              <a:buFont typeface="Wingdings" panose="05000000000000000000" pitchFamily="2" charset="2"/>
              <a:buChar char="Ø"/>
            </a:pPr>
            <a:r>
              <a:rPr lang="en-GB" sz="2400" dirty="0"/>
              <a:t>Responsible Marketing</a:t>
            </a:r>
          </a:p>
          <a:p>
            <a:pPr marL="342900" lvl="0" indent="-342900" algn="just">
              <a:buFont typeface="Wingdings" panose="05000000000000000000" pitchFamily="2" charset="2"/>
              <a:buChar char="Ø"/>
            </a:pPr>
            <a:r>
              <a:rPr lang="en-GB" sz="2400" dirty="0"/>
              <a:t>Development of local Communities</a:t>
            </a:r>
          </a:p>
        </p:txBody>
      </p:sp>
    </p:spTree>
    <p:extLst>
      <p:ext uri="{BB962C8B-B14F-4D97-AF65-F5344CB8AC3E}">
        <p14:creationId xmlns:p14="http://schemas.microsoft.com/office/powerpoint/2010/main" val="326916142"/>
      </p:ext>
    </p:extLst>
  </p:cSld>
  <p:clrMapOvr>
    <a:masterClrMapping/>
  </p:clrMapOvr>
  <p:transition spd="med">
    <p:fade thruBlk="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1462" y="124926"/>
            <a:ext cx="8458200" cy="5262979"/>
          </a:xfrm>
          <a:prstGeom prst="rect">
            <a:avLst/>
          </a:prstGeom>
        </p:spPr>
        <p:txBody>
          <a:bodyPr wrap="square">
            <a:spAutoFit/>
          </a:bodyPr>
          <a:lstStyle/>
          <a:p>
            <a:pPr algn="just"/>
            <a:endParaRPr lang="en-GB" sz="2400" dirty="0" smtClean="0"/>
          </a:p>
          <a:p>
            <a:pPr algn="just"/>
            <a:r>
              <a:rPr lang="en-GB" sz="2400" dirty="0" smtClean="0"/>
              <a:t>A </a:t>
            </a:r>
            <a:r>
              <a:rPr lang="en-GB" sz="2400" dirty="0"/>
              <a:t>good Social Media Marketing Model should be adopted in order to target the right customers, working together with them in order to attract more potential customers and to build the image of the brand (Evans, 2010</a:t>
            </a:r>
            <a:r>
              <a:rPr lang="en-GB" sz="2400" dirty="0" smtClean="0"/>
              <a:t>).</a:t>
            </a:r>
          </a:p>
          <a:p>
            <a:pPr algn="just"/>
            <a:endParaRPr lang="en-GB" sz="2400" dirty="0"/>
          </a:p>
          <a:p>
            <a:pPr algn="just"/>
            <a:r>
              <a:rPr lang="en-GB" sz="2400" dirty="0"/>
              <a:t>Drury, (2008), states that Marketers in different Industries and businesses can engage in social media marketing effectively. </a:t>
            </a:r>
            <a:endParaRPr lang="en-GB" sz="2400" dirty="0" smtClean="0"/>
          </a:p>
          <a:p>
            <a:pPr algn="just"/>
            <a:endParaRPr lang="en-GB" sz="2400" dirty="0"/>
          </a:p>
          <a:p>
            <a:pPr algn="just"/>
            <a:r>
              <a:rPr lang="en-GB" sz="2400" dirty="0"/>
              <a:t>It is important to measure the social media strategy in order to select the right social networking sites tailored for the organisation</a:t>
            </a:r>
            <a:r>
              <a:rPr lang="en-GB" sz="2400" dirty="0" smtClean="0"/>
              <a:t>.</a:t>
            </a:r>
          </a:p>
          <a:p>
            <a:endParaRPr lang="en-GB" sz="2400" dirty="0"/>
          </a:p>
        </p:txBody>
      </p:sp>
    </p:spTree>
    <p:extLst>
      <p:ext uri="{BB962C8B-B14F-4D97-AF65-F5344CB8AC3E}">
        <p14:creationId xmlns:p14="http://schemas.microsoft.com/office/powerpoint/2010/main" val="1715995812"/>
      </p:ext>
    </p:extLst>
  </p:cSld>
  <p:clrMapOvr>
    <a:masterClrMapping/>
  </p:clrMapOvr>
  <p:transition spd="med">
    <p:fade thruBlk="1"/>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685800"/>
            <a:ext cx="7924800" cy="3416320"/>
          </a:xfrm>
          <a:prstGeom prst="rect">
            <a:avLst/>
          </a:prstGeom>
        </p:spPr>
        <p:txBody>
          <a:bodyPr wrap="square">
            <a:spAutoFit/>
          </a:bodyPr>
          <a:lstStyle/>
          <a:p>
            <a:pPr algn="just"/>
            <a:r>
              <a:rPr lang="en-GB" sz="2400" dirty="0"/>
              <a:t>Sustainability is always linked to long term relationship with customers and objectives (</a:t>
            </a:r>
            <a:r>
              <a:rPr lang="en-GB" sz="2400" dirty="0" err="1"/>
              <a:t>Belz</a:t>
            </a:r>
            <a:r>
              <a:rPr lang="en-GB" sz="2400" dirty="0"/>
              <a:t>, Peattie, 2009). Sustainability issues have to be taken into account when objectives are set for an organisation. It improves the economic, social and ecological issues</a:t>
            </a:r>
            <a:r>
              <a:rPr lang="en-GB" sz="2400" dirty="0" smtClean="0"/>
              <a:t>.</a:t>
            </a:r>
          </a:p>
          <a:p>
            <a:pPr algn="just"/>
            <a:endParaRPr lang="en-GB" sz="2400" dirty="0"/>
          </a:p>
          <a:p>
            <a:pPr algn="just"/>
            <a:r>
              <a:rPr lang="en-GB" sz="2400" dirty="0" err="1"/>
              <a:t>Muncy</a:t>
            </a:r>
            <a:r>
              <a:rPr lang="en-GB" sz="2400" dirty="0"/>
              <a:t> &amp; Vitell (1992) state that making decisions regarding the selection from various choices available to make the most appropriate ethical choice. </a:t>
            </a:r>
            <a:endParaRPr lang="en-GB" sz="2400" dirty="0"/>
          </a:p>
        </p:txBody>
      </p:sp>
    </p:spTree>
    <p:extLst>
      <p:ext uri="{BB962C8B-B14F-4D97-AF65-F5344CB8AC3E}">
        <p14:creationId xmlns:p14="http://schemas.microsoft.com/office/powerpoint/2010/main" val="344462659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427</TotalTime>
  <Words>486</Words>
  <Application>Microsoft Office PowerPoint</Application>
  <PresentationFormat>On-screen Show (4:3)</PresentationFormat>
  <Paragraphs>84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Waveform</vt:lpstr>
      <vt:lpstr>CONTEMPORARY ISSUES IN MARKETING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000000</dc:creator>
  <cp:lastModifiedBy>000000</cp:lastModifiedBy>
  <cp:revision>13</cp:revision>
  <dcterms:created xsi:type="dcterms:W3CDTF">2019-06-05T19:50:48Z</dcterms:created>
  <dcterms:modified xsi:type="dcterms:W3CDTF">2019-06-07T23:50:41Z</dcterms:modified>
</cp:coreProperties>
</file>