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image" Target="../media/image2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image" Target="../media/image2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F56CF3-04C1-4A27-9973-ABBE1B49DD2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59FCA02-E2B8-4ABF-A0F4-297ADD46DCE5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The classic production concept first appeared during the Industrial Revolution as a means of prioritising product efficiency and availability in meeting mass consumer demand (Kotler, 2021). </a:t>
          </a:r>
        </a:p>
      </dgm:t>
    </dgm:pt>
    <dgm:pt modelId="{DAE0C21A-7BEE-4C24-8AEE-DA5C28F2CCBE}" type="parTrans" cxnId="{DB331CED-D80F-4878-9CAD-166EF837771A}">
      <dgm:prSet/>
      <dgm:spPr/>
      <dgm:t>
        <a:bodyPr/>
        <a:lstStyle/>
        <a:p>
          <a:endParaRPr lang="en-US"/>
        </a:p>
      </dgm:t>
    </dgm:pt>
    <dgm:pt modelId="{EDAED106-BB8E-43D7-9176-C60594B384CF}" type="sibTrans" cxnId="{DB331CED-D80F-4878-9CAD-166EF837771A}">
      <dgm:prSet/>
      <dgm:spPr/>
      <dgm:t>
        <a:bodyPr/>
        <a:lstStyle/>
        <a:p>
          <a:endParaRPr lang="en-US"/>
        </a:p>
      </dgm:t>
    </dgm:pt>
    <dgm:pt modelId="{967137BF-F2BA-4CBB-912B-3AB98EE6D141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In 2025, digitisation has allowed the production concept to change, through digital transformation and the integration of robotics automation and artificial intelligence, produces a more streamlined and cost-efficient production process.</a:t>
          </a:r>
        </a:p>
      </dgm:t>
    </dgm:pt>
    <dgm:pt modelId="{27491DC2-2E79-421E-B4F2-8285537CABE8}" type="parTrans" cxnId="{0FE894D8-1EB1-4378-BFD3-746120B2F472}">
      <dgm:prSet/>
      <dgm:spPr/>
      <dgm:t>
        <a:bodyPr/>
        <a:lstStyle/>
        <a:p>
          <a:endParaRPr lang="en-US"/>
        </a:p>
      </dgm:t>
    </dgm:pt>
    <dgm:pt modelId="{4C5E6915-C80B-4DE3-999C-95725FD47BD6}" type="sibTrans" cxnId="{0FE894D8-1EB1-4378-BFD3-746120B2F472}">
      <dgm:prSet/>
      <dgm:spPr/>
      <dgm:t>
        <a:bodyPr/>
        <a:lstStyle/>
        <a:p>
          <a:endParaRPr lang="en-US"/>
        </a:p>
      </dgm:t>
    </dgm:pt>
    <dgm:pt modelId="{9FB3D119-D616-47C8-B7EE-9DF4B6793EC9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In a world where customers expect high quality, low-cost products, product efficiency will continue to be a staple of economic resilience and competitive advantage.</a:t>
          </a:r>
        </a:p>
      </dgm:t>
    </dgm:pt>
    <dgm:pt modelId="{176DC946-E641-4B75-931F-67D87D340D68}" type="parTrans" cxnId="{C725A49E-6B4E-474F-B0CF-45D4ABDFE8BF}">
      <dgm:prSet/>
      <dgm:spPr/>
      <dgm:t>
        <a:bodyPr/>
        <a:lstStyle/>
        <a:p>
          <a:endParaRPr lang="en-US"/>
        </a:p>
      </dgm:t>
    </dgm:pt>
    <dgm:pt modelId="{523A8B01-5179-410E-B3A8-9BBADB6086D3}" type="sibTrans" cxnId="{C725A49E-6B4E-474F-B0CF-45D4ABDFE8BF}">
      <dgm:prSet/>
      <dgm:spPr/>
      <dgm:t>
        <a:bodyPr/>
        <a:lstStyle/>
        <a:p>
          <a:endParaRPr lang="en-US"/>
        </a:p>
      </dgm:t>
    </dgm:pt>
    <dgm:pt modelId="{0B529FB0-6FFE-4686-84D7-ACC0B59347D5}" type="pres">
      <dgm:prSet presAssocID="{89F56CF3-04C1-4A27-9973-ABBE1B49DD26}" presName="root" presStyleCnt="0">
        <dgm:presLayoutVars>
          <dgm:dir/>
          <dgm:resizeHandles val="exact"/>
        </dgm:presLayoutVars>
      </dgm:prSet>
      <dgm:spPr/>
    </dgm:pt>
    <dgm:pt modelId="{558F2AC2-3B63-4BC6-B802-4210C960C04C}" type="pres">
      <dgm:prSet presAssocID="{059FCA02-E2B8-4ABF-A0F4-297ADD46DCE5}" presName="compNode" presStyleCnt="0"/>
      <dgm:spPr/>
    </dgm:pt>
    <dgm:pt modelId="{B5B16F48-C5D7-43C4-9B4D-24CD5D847722}" type="pres">
      <dgm:prSet presAssocID="{059FCA02-E2B8-4ABF-A0F4-297ADD46DCE5}" presName="bgRect" presStyleLbl="bgShp" presStyleIdx="0" presStyleCnt="3"/>
      <dgm:spPr/>
    </dgm:pt>
    <dgm:pt modelId="{ECE09B69-35C8-4F5D-A571-C202C2859D53}" type="pres">
      <dgm:prSet presAssocID="{059FCA02-E2B8-4ABF-A0F4-297ADD46DCE5}" presName="iconRect" presStyleLbl="node1" presStyleIdx="0" presStyleCnt="3"/>
      <dgm:spPr>
        <a:blipFill rotWithShape="1">
          <a:blip xmlns:r="http://schemas.openxmlformats.org/officeDocument/2006/relationships" r:embed="rId1"/>
          <a:srcRect/>
          <a:stretch>
            <a:fillRect/>
          </a:stretch>
        </a:blipFill>
        <a:ln>
          <a:noFill/>
        </a:ln>
      </dgm:spPr>
    </dgm:pt>
    <dgm:pt modelId="{3AB4386C-95D9-4E64-AF93-4FC7B6B61367}" type="pres">
      <dgm:prSet presAssocID="{059FCA02-E2B8-4ABF-A0F4-297ADD46DCE5}" presName="spaceRect" presStyleCnt="0"/>
      <dgm:spPr/>
    </dgm:pt>
    <dgm:pt modelId="{0A2D2CCA-18B2-4492-A9F6-030275022740}" type="pres">
      <dgm:prSet presAssocID="{059FCA02-E2B8-4ABF-A0F4-297ADD46DCE5}" presName="parTx" presStyleLbl="revTx" presStyleIdx="0" presStyleCnt="3">
        <dgm:presLayoutVars>
          <dgm:chMax val="0"/>
          <dgm:chPref val="0"/>
        </dgm:presLayoutVars>
      </dgm:prSet>
      <dgm:spPr/>
    </dgm:pt>
    <dgm:pt modelId="{13AF50E8-9F14-46A2-B4A4-AD2FC0BF509C}" type="pres">
      <dgm:prSet presAssocID="{EDAED106-BB8E-43D7-9176-C60594B384CF}" presName="sibTrans" presStyleCnt="0"/>
      <dgm:spPr/>
    </dgm:pt>
    <dgm:pt modelId="{3F06BD00-E83E-4573-8D07-455746A2321B}" type="pres">
      <dgm:prSet presAssocID="{967137BF-F2BA-4CBB-912B-3AB98EE6D141}" presName="compNode" presStyleCnt="0"/>
      <dgm:spPr/>
    </dgm:pt>
    <dgm:pt modelId="{A9779153-FC22-4F15-833F-B4CB23A8B4D6}" type="pres">
      <dgm:prSet presAssocID="{967137BF-F2BA-4CBB-912B-3AB98EE6D141}" presName="bgRect" presStyleLbl="bgShp" presStyleIdx="1" presStyleCnt="3"/>
      <dgm:spPr/>
    </dgm:pt>
    <dgm:pt modelId="{978124E0-7362-4D77-B470-547C43CE3C09}" type="pres">
      <dgm:prSet presAssocID="{967137BF-F2BA-4CBB-912B-3AB98EE6D141}" presName="iconRect" presStyleLbl="nod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34F692E4-F371-453A-B395-6FB5634AFB5B}" type="pres">
      <dgm:prSet presAssocID="{967137BF-F2BA-4CBB-912B-3AB98EE6D141}" presName="spaceRect" presStyleCnt="0"/>
      <dgm:spPr/>
    </dgm:pt>
    <dgm:pt modelId="{543A9254-D26B-4524-8A0C-575543645380}" type="pres">
      <dgm:prSet presAssocID="{967137BF-F2BA-4CBB-912B-3AB98EE6D141}" presName="parTx" presStyleLbl="revTx" presStyleIdx="1" presStyleCnt="3">
        <dgm:presLayoutVars>
          <dgm:chMax val="0"/>
          <dgm:chPref val="0"/>
        </dgm:presLayoutVars>
      </dgm:prSet>
      <dgm:spPr/>
    </dgm:pt>
    <dgm:pt modelId="{B3CEC2C2-2103-4CA7-944C-8CB778A3DB4A}" type="pres">
      <dgm:prSet presAssocID="{4C5E6915-C80B-4DE3-999C-95725FD47BD6}" presName="sibTrans" presStyleCnt="0"/>
      <dgm:spPr/>
    </dgm:pt>
    <dgm:pt modelId="{B86CFF14-3576-42B8-8E46-503DC881FEF1}" type="pres">
      <dgm:prSet presAssocID="{9FB3D119-D616-47C8-B7EE-9DF4B6793EC9}" presName="compNode" presStyleCnt="0"/>
      <dgm:spPr/>
    </dgm:pt>
    <dgm:pt modelId="{A1A5A9D0-B877-48D2-B863-3F0273406722}" type="pres">
      <dgm:prSet presAssocID="{9FB3D119-D616-47C8-B7EE-9DF4B6793EC9}" presName="bgRect" presStyleLbl="bgShp" presStyleIdx="2" presStyleCnt="3"/>
      <dgm:spPr/>
    </dgm:pt>
    <dgm:pt modelId="{A57C176A-86FA-4724-AB26-B381A2737F8E}" type="pres">
      <dgm:prSet presAssocID="{9FB3D119-D616-47C8-B7EE-9DF4B6793EC9}" presName="iconRect" presStyleLbl="node1" presStyleIdx="2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200EBD0B-6B0E-46DA-B3D3-94CE0A9789C5}" type="pres">
      <dgm:prSet presAssocID="{9FB3D119-D616-47C8-B7EE-9DF4B6793EC9}" presName="spaceRect" presStyleCnt="0"/>
      <dgm:spPr/>
    </dgm:pt>
    <dgm:pt modelId="{CE0C2EEE-F4A6-47EE-B0B9-E5651C24C4A6}" type="pres">
      <dgm:prSet presAssocID="{9FB3D119-D616-47C8-B7EE-9DF4B6793EC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C806476-6EB1-4FE1-85E6-069C4939A337}" type="presOf" srcId="{967137BF-F2BA-4CBB-912B-3AB98EE6D141}" destId="{543A9254-D26B-4524-8A0C-575543645380}" srcOrd="0" destOrd="0" presId="urn:microsoft.com/office/officeart/2018/2/layout/IconVerticalSolidList"/>
    <dgm:cxn modelId="{5713EA77-C853-46D0-8D74-FC99DFFDA602}" type="presOf" srcId="{89F56CF3-04C1-4A27-9973-ABBE1B49DD26}" destId="{0B529FB0-6FFE-4686-84D7-ACC0B59347D5}" srcOrd="0" destOrd="0" presId="urn:microsoft.com/office/officeart/2018/2/layout/IconVerticalSolidList"/>
    <dgm:cxn modelId="{C725A49E-6B4E-474F-B0CF-45D4ABDFE8BF}" srcId="{89F56CF3-04C1-4A27-9973-ABBE1B49DD26}" destId="{9FB3D119-D616-47C8-B7EE-9DF4B6793EC9}" srcOrd="2" destOrd="0" parTransId="{176DC946-E641-4B75-931F-67D87D340D68}" sibTransId="{523A8B01-5179-410E-B3A8-9BBADB6086D3}"/>
    <dgm:cxn modelId="{0FE894D8-1EB1-4378-BFD3-746120B2F472}" srcId="{89F56CF3-04C1-4A27-9973-ABBE1B49DD26}" destId="{967137BF-F2BA-4CBB-912B-3AB98EE6D141}" srcOrd="1" destOrd="0" parTransId="{27491DC2-2E79-421E-B4F2-8285537CABE8}" sibTransId="{4C5E6915-C80B-4DE3-999C-95725FD47BD6}"/>
    <dgm:cxn modelId="{D7B40AE5-ACA4-4A64-950E-EE21D6B56E41}" type="presOf" srcId="{059FCA02-E2B8-4ABF-A0F4-297ADD46DCE5}" destId="{0A2D2CCA-18B2-4492-A9F6-030275022740}" srcOrd="0" destOrd="0" presId="urn:microsoft.com/office/officeart/2018/2/layout/IconVerticalSolidList"/>
    <dgm:cxn modelId="{DB331CED-D80F-4878-9CAD-166EF837771A}" srcId="{89F56CF3-04C1-4A27-9973-ABBE1B49DD26}" destId="{059FCA02-E2B8-4ABF-A0F4-297ADD46DCE5}" srcOrd="0" destOrd="0" parTransId="{DAE0C21A-7BEE-4C24-8AEE-DA5C28F2CCBE}" sibTransId="{EDAED106-BB8E-43D7-9176-C60594B384CF}"/>
    <dgm:cxn modelId="{853F91FD-4277-4076-9194-300CCE3E03D8}" type="presOf" srcId="{9FB3D119-D616-47C8-B7EE-9DF4B6793EC9}" destId="{CE0C2EEE-F4A6-47EE-B0B9-E5651C24C4A6}" srcOrd="0" destOrd="0" presId="urn:microsoft.com/office/officeart/2018/2/layout/IconVerticalSolidList"/>
    <dgm:cxn modelId="{D7D350AD-EB3E-4326-8FF3-6D18D1B299C6}" type="presParOf" srcId="{0B529FB0-6FFE-4686-84D7-ACC0B59347D5}" destId="{558F2AC2-3B63-4BC6-B802-4210C960C04C}" srcOrd="0" destOrd="0" presId="urn:microsoft.com/office/officeart/2018/2/layout/IconVerticalSolidList"/>
    <dgm:cxn modelId="{9CA784EE-E733-4156-90DE-F9F12AB620F9}" type="presParOf" srcId="{558F2AC2-3B63-4BC6-B802-4210C960C04C}" destId="{B5B16F48-C5D7-43C4-9B4D-24CD5D847722}" srcOrd="0" destOrd="0" presId="urn:microsoft.com/office/officeart/2018/2/layout/IconVerticalSolidList"/>
    <dgm:cxn modelId="{FE0F1CF3-0885-4222-AAA4-830B41DECBF2}" type="presParOf" srcId="{558F2AC2-3B63-4BC6-B802-4210C960C04C}" destId="{ECE09B69-35C8-4F5D-A571-C202C2859D53}" srcOrd="1" destOrd="0" presId="urn:microsoft.com/office/officeart/2018/2/layout/IconVerticalSolidList"/>
    <dgm:cxn modelId="{0E30D2D6-FF7B-4E01-8907-47D79165F06F}" type="presParOf" srcId="{558F2AC2-3B63-4BC6-B802-4210C960C04C}" destId="{3AB4386C-95D9-4E64-AF93-4FC7B6B61367}" srcOrd="2" destOrd="0" presId="urn:microsoft.com/office/officeart/2018/2/layout/IconVerticalSolidList"/>
    <dgm:cxn modelId="{A1F931F0-DBAC-4C13-B10B-D04448093E03}" type="presParOf" srcId="{558F2AC2-3B63-4BC6-B802-4210C960C04C}" destId="{0A2D2CCA-18B2-4492-A9F6-030275022740}" srcOrd="3" destOrd="0" presId="urn:microsoft.com/office/officeart/2018/2/layout/IconVerticalSolidList"/>
    <dgm:cxn modelId="{41D9CF21-8929-4963-80B3-950F8E2715ED}" type="presParOf" srcId="{0B529FB0-6FFE-4686-84D7-ACC0B59347D5}" destId="{13AF50E8-9F14-46A2-B4A4-AD2FC0BF509C}" srcOrd="1" destOrd="0" presId="urn:microsoft.com/office/officeart/2018/2/layout/IconVerticalSolidList"/>
    <dgm:cxn modelId="{C7E1369C-6543-417E-9C80-DE35A7F18D9A}" type="presParOf" srcId="{0B529FB0-6FFE-4686-84D7-ACC0B59347D5}" destId="{3F06BD00-E83E-4573-8D07-455746A2321B}" srcOrd="2" destOrd="0" presId="urn:microsoft.com/office/officeart/2018/2/layout/IconVerticalSolidList"/>
    <dgm:cxn modelId="{893B9518-835A-4D55-8DAA-DDE8ABE7B837}" type="presParOf" srcId="{3F06BD00-E83E-4573-8D07-455746A2321B}" destId="{A9779153-FC22-4F15-833F-B4CB23A8B4D6}" srcOrd="0" destOrd="0" presId="urn:microsoft.com/office/officeart/2018/2/layout/IconVerticalSolidList"/>
    <dgm:cxn modelId="{FD0944DE-D9AC-4E05-8ABF-D2B31C5116F9}" type="presParOf" srcId="{3F06BD00-E83E-4573-8D07-455746A2321B}" destId="{978124E0-7362-4D77-B470-547C43CE3C09}" srcOrd="1" destOrd="0" presId="urn:microsoft.com/office/officeart/2018/2/layout/IconVerticalSolidList"/>
    <dgm:cxn modelId="{A3A7F1DD-E005-479D-A3D0-80FC441251DF}" type="presParOf" srcId="{3F06BD00-E83E-4573-8D07-455746A2321B}" destId="{34F692E4-F371-453A-B395-6FB5634AFB5B}" srcOrd="2" destOrd="0" presId="urn:microsoft.com/office/officeart/2018/2/layout/IconVerticalSolidList"/>
    <dgm:cxn modelId="{7654E957-73C7-473A-A53D-DEF91CEC61A3}" type="presParOf" srcId="{3F06BD00-E83E-4573-8D07-455746A2321B}" destId="{543A9254-D26B-4524-8A0C-575543645380}" srcOrd="3" destOrd="0" presId="urn:microsoft.com/office/officeart/2018/2/layout/IconVerticalSolidList"/>
    <dgm:cxn modelId="{008D0BFD-E29D-42D3-ADA4-47687623B21E}" type="presParOf" srcId="{0B529FB0-6FFE-4686-84D7-ACC0B59347D5}" destId="{B3CEC2C2-2103-4CA7-944C-8CB778A3DB4A}" srcOrd="3" destOrd="0" presId="urn:microsoft.com/office/officeart/2018/2/layout/IconVerticalSolidList"/>
    <dgm:cxn modelId="{CA5AA08F-0897-40F1-B3BF-0F5F4367201D}" type="presParOf" srcId="{0B529FB0-6FFE-4686-84D7-ACC0B59347D5}" destId="{B86CFF14-3576-42B8-8E46-503DC881FEF1}" srcOrd="4" destOrd="0" presId="urn:microsoft.com/office/officeart/2018/2/layout/IconVerticalSolidList"/>
    <dgm:cxn modelId="{A3E04D39-D770-4F6B-BA88-9D108BF740DC}" type="presParOf" srcId="{B86CFF14-3576-42B8-8E46-503DC881FEF1}" destId="{A1A5A9D0-B877-48D2-B863-3F0273406722}" srcOrd="0" destOrd="0" presId="urn:microsoft.com/office/officeart/2018/2/layout/IconVerticalSolidList"/>
    <dgm:cxn modelId="{00269CBD-A079-4A48-AD7C-3CCE9FA9D52E}" type="presParOf" srcId="{B86CFF14-3576-42B8-8E46-503DC881FEF1}" destId="{A57C176A-86FA-4724-AB26-B381A2737F8E}" srcOrd="1" destOrd="0" presId="urn:microsoft.com/office/officeart/2018/2/layout/IconVerticalSolidList"/>
    <dgm:cxn modelId="{FF195AFB-9BC9-47AD-A73A-799C2805BDE0}" type="presParOf" srcId="{B86CFF14-3576-42B8-8E46-503DC881FEF1}" destId="{200EBD0B-6B0E-46DA-B3D3-94CE0A9789C5}" srcOrd="2" destOrd="0" presId="urn:microsoft.com/office/officeart/2018/2/layout/IconVerticalSolidList"/>
    <dgm:cxn modelId="{AF955103-1FC4-47C1-8600-CC7EC9E0B247}" type="presParOf" srcId="{B86CFF14-3576-42B8-8E46-503DC881FEF1}" destId="{CE0C2EEE-F4A6-47EE-B0B9-E5651C24C4A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B5527E-5E4A-4EC9-B0DE-710BF8FB128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C9EE2F2-48C7-4D5A-A456-6996F3501F50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Mass production provides businesses with improved operational efficiency, a cost advantage, and a bigger product offering in the marketplace (Kotler, 2021). </a:t>
          </a:r>
        </a:p>
      </dgm:t>
    </dgm:pt>
    <dgm:pt modelId="{B5074007-0B20-4C0F-BE5F-865E32CE9C5C}" type="parTrans" cxnId="{B2BA2086-4328-4EE0-9272-5875B1C57EE1}">
      <dgm:prSet/>
      <dgm:spPr/>
      <dgm:t>
        <a:bodyPr/>
        <a:lstStyle/>
        <a:p>
          <a:endParaRPr lang="en-US"/>
        </a:p>
      </dgm:t>
    </dgm:pt>
    <dgm:pt modelId="{376D44FE-992F-418F-AA1F-504803F24CC7}" type="sibTrans" cxnId="{B2BA2086-4328-4EE0-9272-5875B1C57EE1}">
      <dgm:prSet/>
      <dgm:spPr/>
      <dgm:t>
        <a:bodyPr/>
        <a:lstStyle/>
        <a:p>
          <a:endParaRPr lang="en-US"/>
        </a:p>
      </dgm:t>
    </dgm:pt>
    <dgm:pt modelId="{07D319C9-475F-40B2-BA74-B554DF02802F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Technology, including innovations and advancements in AI and IoT, makes operations efficient, enables predictive maintenance, and enhances resource efficiency. </a:t>
          </a:r>
        </a:p>
      </dgm:t>
    </dgm:pt>
    <dgm:pt modelId="{F3004A3D-CBF2-4B94-A5C2-075C2699A82A}" type="parTrans" cxnId="{0A9D5F7F-AA07-4110-8DD6-EDC80D27E57E}">
      <dgm:prSet/>
      <dgm:spPr/>
      <dgm:t>
        <a:bodyPr/>
        <a:lstStyle/>
        <a:p>
          <a:endParaRPr lang="en-US"/>
        </a:p>
      </dgm:t>
    </dgm:pt>
    <dgm:pt modelId="{4F59C869-C353-4C09-AE19-1B083B8F9740}" type="sibTrans" cxnId="{0A9D5F7F-AA07-4110-8DD6-EDC80D27E57E}">
      <dgm:prSet/>
      <dgm:spPr/>
      <dgm:t>
        <a:bodyPr/>
        <a:lstStyle/>
        <a:p>
          <a:endParaRPr lang="en-US"/>
        </a:p>
      </dgm:t>
    </dgm:pt>
    <dgm:pt modelId="{03028851-5805-4B80-B9D0-631635BFF117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Sustainability and energy efficiency are now built-in to production and are consistent with the global objective of encouraging sustainable consumption and production.</a:t>
          </a:r>
        </a:p>
      </dgm:t>
    </dgm:pt>
    <dgm:pt modelId="{D1459EF3-A3C5-4C7D-9D20-5DA7510E9449}" type="parTrans" cxnId="{77F15E03-C551-4E45-9885-4536A7DDB110}">
      <dgm:prSet/>
      <dgm:spPr/>
      <dgm:t>
        <a:bodyPr/>
        <a:lstStyle/>
        <a:p>
          <a:endParaRPr lang="en-US"/>
        </a:p>
      </dgm:t>
    </dgm:pt>
    <dgm:pt modelId="{2FCAFB3C-BA93-4886-9A8B-2154490C4913}" type="sibTrans" cxnId="{77F15E03-C551-4E45-9885-4536A7DDB110}">
      <dgm:prSet/>
      <dgm:spPr/>
      <dgm:t>
        <a:bodyPr/>
        <a:lstStyle/>
        <a:p>
          <a:endParaRPr lang="en-US"/>
        </a:p>
      </dgm:t>
    </dgm:pt>
    <dgm:pt modelId="{94B98366-C8E0-4B18-9B78-E92DBCBF9E01}" type="pres">
      <dgm:prSet presAssocID="{06B5527E-5E4A-4EC9-B0DE-710BF8FB128F}" presName="linear" presStyleCnt="0">
        <dgm:presLayoutVars>
          <dgm:animLvl val="lvl"/>
          <dgm:resizeHandles val="exact"/>
        </dgm:presLayoutVars>
      </dgm:prSet>
      <dgm:spPr/>
    </dgm:pt>
    <dgm:pt modelId="{9021C4CC-0298-4428-B43B-2F027F8684D2}" type="pres">
      <dgm:prSet presAssocID="{0C9EE2F2-48C7-4D5A-A456-6996F3501F5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8FDB08C-028A-45CA-BF9B-4685C7074349}" type="pres">
      <dgm:prSet presAssocID="{376D44FE-992F-418F-AA1F-504803F24CC7}" presName="spacer" presStyleCnt="0"/>
      <dgm:spPr/>
    </dgm:pt>
    <dgm:pt modelId="{BBD4CB9C-F0A1-47EE-B39C-D883366404A7}" type="pres">
      <dgm:prSet presAssocID="{07D319C9-475F-40B2-BA74-B554DF02802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38B147E-D1FB-4D67-A060-D2D061BBC82E}" type="pres">
      <dgm:prSet presAssocID="{4F59C869-C353-4C09-AE19-1B083B8F9740}" presName="spacer" presStyleCnt="0"/>
      <dgm:spPr/>
    </dgm:pt>
    <dgm:pt modelId="{93C3351F-A95B-4377-9B72-405845EDE7B7}" type="pres">
      <dgm:prSet presAssocID="{03028851-5805-4B80-B9D0-631635BFF11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7F15E03-C551-4E45-9885-4536A7DDB110}" srcId="{06B5527E-5E4A-4EC9-B0DE-710BF8FB128F}" destId="{03028851-5805-4B80-B9D0-631635BFF117}" srcOrd="2" destOrd="0" parTransId="{D1459EF3-A3C5-4C7D-9D20-5DA7510E9449}" sibTransId="{2FCAFB3C-BA93-4886-9A8B-2154490C4913}"/>
    <dgm:cxn modelId="{7413842E-0104-426A-8889-8AE9DE0B866E}" type="presOf" srcId="{07D319C9-475F-40B2-BA74-B554DF02802F}" destId="{BBD4CB9C-F0A1-47EE-B39C-D883366404A7}" srcOrd="0" destOrd="0" presId="urn:microsoft.com/office/officeart/2005/8/layout/vList2"/>
    <dgm:cxn modelId="{FE0A003C-3601-4217-85AF-0DCA9256DA73}" type="presOf" srcId="{0C9EE2F2-48C7-4D5A-A456-6996F3501F50}" destId="{9021C4CC-0298-4428-B43B-2F027F8684D2}" srcOrd="0" destOrd="0" presId="urn:microsoft.com/office/officeart/2005/8/layout/vList2"/>
    <dgm:cxn modelId="{0A9D5F7F-AA07-4110-8DD6-EDC80D27E57E}" srcId="{06B5527E-5E4A-4EC9-B0DE-710BF8FB128F}" destId="{07D319C9-475F-40B2-BA74-B554DF02802F}" srcOrd="1" destOrd="0" parTransId="{F3004A3D-CBF2-4B94-A5C2-075C2699A82A}" sibTransId="{4F59C869-C353-4C09-AE19-1B083B8F9740}"/>
    <dgm:cxn modelId="{B2BA2086-4328-4EE0-9272-5875B1C57EE1}" srcId="{06B5527E-5E4A-4EC9-B0DE-710BF8FB128F}" destId="{0C9EE2F2-48C7-4D5A-A456-6996F3501F50}" srcOrd="0" destOrd="0" parTransId="{B5074007-0B20-4C0F-BE5F-865E32CE9C5C}" sibTransId="{376D44FE-992F-418F-AA1F-504803F24CC7}"/>
    <dgm:cxn modelId="{ED3DABE4-9A08-42C8-AEBD-51C1897B03CF}" type="presOf" srcId="{03028851-5805-4B80-B9D0-631635BFF117}" destId="{93C3351F-A95B-4377-9B72-405845EDE7B7}" srcOrd="0" destOrd="0" presId="urn:microsoft.com/office/officeart/2005/8/layout/vList2"/>
    <dgm:cxn modelId="{F24471FB-08C5-4FAC-9040-BA0AD73891AD}" type="presOf" srcId="{06B5527E-5E4A-4EC9-B0DE-710BF8FB128F}" destId="{94B98366-C8E0-4B18-9B78-E92DBCBF9E01}" srcOrd="0" destOrd="0" presId="urn:microsoft.com/office/officeart/2005/8/layout/vList2"/>
    <dgm:cxn modelId="{85D08964-7190-4489-B9E9-F82C128DE26D}" type="presParOf" srcId="{94B98366-C8E0-4B18-9B78-E92DBCBF9E01}" destId="{9021C4CC-0298-4428-B43B-2F027F8684D2}" srcOrd="0" destOrd="0" presId="urn:microsoft.com/office/officeart/2005/8/layout/vList2"/>
    <dgm:cxn modelId="{2BA0743E-A6D8-4D05-9EB7-35688ECCF313}" type="presParOf" srcId="{94B98366-C8E0-4B18-9B78-E92DBCBF9E01}" destId="{08FDB08C-028A-45CA-BF9B-4685C7074349}" srcOrd="1" destOrd="0" presId="urn:microsoft.com/office/officeart/2005/8/layout/vList2"/>
    <dgm:cxn modelId="{92FC6CCB-017C-4056-B2EC-93F9DB79EB17}" type="presParOf" srcId="{94B98366-C8E0-4B18-9B78-E92DBCBF9E01}" destId="{BBD4CB9C-F0A1-47EE-B39C-D883366404A7}" srcOrd="2" destOrd="0" presId="urn:microsoft.com/office/officeart/2005/8/layout/vList2"/>
    <dgm:cxn modelId="{A3F03A71-63C5-4A8C-9018-95F5A82D8F14}" type="presParOf" srcId="{94B98366-C8E0-4B18-9B78-E92DBCBF9E01}" destId="{338B147E-D1FB-4D67-A060-D2D061BBC82E}" srcOrd="3" destOrd="0" presId="urn:microsoft.com/office/officeart/2005/8/layout/vList2"/>
    <dgm:cxn modelId="{A33B2ACC-E8DB-4E6A-857D-9029ED88F427}" type="presParOf" srcId="{94B98366-C8E0-4B18-9B78-E92DBCBF9E01}" destId="{93C3351F-A95B-4377-9B72-405845EDE7B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B47B38D-E81D-43C6-8FAD-DF36F49AE1C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0B6FCDA-A566-4A95-B937-5DABB1DCE1CC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The production concept is transformed into smart production, integrating sustainability, cost effectiveness, and technology innovation (Kotler, 2012).</a:t>
          </a:r>
        </a:p>
      </dgm:t>
    </dgm:pt>
    <dgm:pt modelId="{E8F7ED96-C9C0-4CFF-9193-334C51313ABE}" type="parTrans" cxnId="{C639CE8C-C9D6-4553-8E25-4B0C60495E9E}">
      <dgm:prSet/>
      <dgm:spPr/>
      <dgm:t>
        <a:bodyPr/>
        <a:lstStyle/>
        <a:p>
          <a:endParaRPr lang="en-US"/>
        </a:p>
      </dgm:t>
    </dgm:pt>
    <dgm:pt modelId="{5BE07FB5-0511-44EF-93D5-5D71E64D90F7}" type="sibTrans" cxnId="{C639CE8C-C9D6-4553-8E25-4B0C60495E9E}">
      <dgm:prSet/>
      <dgm:spPr/>
      <dgm:t>
        <a:bodyPr/>
        <a:lstStyle/>
        <a:p>
          <a:endParaRPr lang="en-US"/>
        </a:p>
      </dgm:t>
    </dgm:pt>
    <dgm:pt modelId="{F9A2FEA3-183B-41A7-ADC2-55872B5F98D6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Companies using this approach achieve global competitiveness and contribute to greener and more equitable economies.</a:t>
          </a:r>
        </a:p>
      </dgm:t>
    </dgm:pt>
    <dgm:pt modelId="{24787439-7D7E-4A38-8C91-C148E533ACB5}" type="parTrans" cxnId="{36131198-67EF-4CE5-8C71-5C3DA52E3CA9}">
      <dgm:prSet/>
      <dgm:spPr/>
      <dgm:t>
        <a:bodyPr/>
        <a:lstStyle/>
        <a:p>
          <a:endParaRPr lang="en-US"/>
        </a:p>
      </dgm:t>
    </dgm:pt>
    <dgm:pt modelId="{90863CF5-9D90-434F-86D9-39E6C15F5498}" type="sibTrans" cxnId="{36131198-67EF-4CE5-8C71-5C3DA52E3CA9}">
      <dgm:prSet/>
      <dgm:spPr/>
      <dgm:t>
        <a:bodyPr/>
        <a:lstStyle/>
        <a:p>
          <a:endParaRPr lang="en-US"/>
        </a:p>
      </dgm:t>
    </dgm:pt>
    <dgm:pt modelId="{CEDF7E5D-9BE8-4D33-A984-B1E257D6116F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In the year 2025, it is still the best marketing philosophy, providing affordability, resilience, and trust in a more digital world that also has limited resources (Kotler et al., 2019).</a:t>
          </a:r>
        </a:p>
      </dgm:t>
    </dgm:pt>
    <dgm:pt modelId="{FB063285-64E2-4BFB-9EAD-5EC1B394A630}" type="parTrans" cxnId="{E06C0A44-2BE6-40B9-B604-8AC087432874}">
      <dgm:prSet/>
      <dgm:spPr/>
      <dgm:t>
        <a:bodyPr/>
        <a:lstStyle/>
        <a:p>
          <a:endParaRPr lang="en-US"/>
        </a:p>
      </dgm:t>
    </dgm:pt>
    <dgm:pt modelId="{72AAE5E6-05D1-4EA3-90B5-C4ECED680116}" type="sibTrans" cxnId="{E06C0A44-2BE6-40B9-B604-8AC087432874}">
      <dgm:prSet/>
      <dgm:spPr/>
      <dgm:t>
        <a:bodyPr/>
        <a:lstStyle/>
        <a:p>
          <a:endParaRPr lang="en-US"/>
        </a:p>
      </dgm:t>
    </dgm:pt>
    <dgm:pt modelId="{4536EF17-0ADC-4B0A-8F1A-213E4A5D1DBD}" type="pres">
      <dgm:prSet presAssocID="{DB47B38D-E81D-43C6-8FAD-DF36F49AE1C1}" presName="root" presStyleCnt="0">
        <dgm:presLayoutVars>
          <dgm:dir/>
          <dgm:resizeHandles val="exact"/>
        </dgm:presLayoutVars>
      </dgm:prSet>
      <dgm:spPr/>
    </dgm:pt>
    <dgm:pt modelId="{52F3DFD3-08CE-4FA3-A392-B680594E901A}" type="pres">
      <dgm:prSet presAssocID="{00B6FCDA-A566-4A95-B937-5DABB1DCE1CC}" presName="compNode" presStyleCnt="0"/>
      <dgm:spPr/>
    </dgm:pt>
    <dgm:pt modelId="{5DA431FB-CDEA-4565-A820-106FC5611B67}" type="pres">
      <dgm:prSet presAssocID="{00B6FCDA-A566-4A95-B937-5DABB1DCE1CC}" presName="bgRect" presStyleLbl="bgShp" presStyleIdx="0" presStyleCnt="3"/>
      <dgm:spPr/>
    </dgm:pt>
    <dgm:pt modelId="{9F8DA9C6-EF5C-4D98-98DC-814BA2BE23A1}" type="pres">
      <dgm:prSet presAssocID="{00B6FCDA-A566-4A95-B937-5DABB1DCE1C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06E37676-B83D-4CDF-8AE8-E3865216625E}" type="pres">
      <dgm:prSet presAssocID="{00B6FCDA-A566-4A95-B937-5DABB1DCE1CC}" presName="spaceRect" presStyleCnt="0"/>
      <dgm:spPr/>
    </dgm:pt>
    <dgm:pt modelId="{B8EC8BF4-1A7B-442F-ACAC-DCBE49EF8285}" type="pres">
      <dgm:prSet presAssocID="{00B6FCDA-A566-4A95-B937-5DABB1DCE1CC}" presName="parTx" presStyleLbl="revTx" presStyleIdx="0" presStyleCnt="3">
        <dgm:presLayoutVars>
          <dgm:chMax val="0"/>
          <dgm:chPref val="0"/>
        </dgm:presLayoutVars>
      </dgm:prSet>
      <dgm:spPr/>
    </dgm:pt>
    <dgm:pt modelId="{CC284AF6-E03C-441D-8F08-62CEDD47EE8D}" type="pres">
      <dgm:prSet presAssocID="{5BE07FB5-0511-44EF-93D5-5D71E64D90F7}" presName="sibTrans" presStyleCnt="0"/>
      <dgm:spPr/>
    </dgm:pt>
    <dgm:pt modelId="{4E956195-8FDD-4852-A44B-878826E4AF94}" type="pres">
      <dgm:prSet presAssocID="{F9A2FEA3-183B-41A7-ADC2-55872B5F98D6}" presName="compNode" presStyleCnt="0"/>
      <dgm:spPr/>
    </dgm:pt>
    <dgm:pt modelId="{1242AA46-7E79-4990-9FD5-671B5B975CE7}" type="pres">
      <dgm:prSet presAssocID="{F9A2FEA3-183B-41A7-ADC2-55872B5F98D6}" presName="bgRect" presStyleLbl="bgShp" presStyleIdx="1" presStyleCnt="3"/>
      <dgm:spPr/>
    </dgm:pt>
    <dgm:pt modelId="{4E94F58D-C548-4C42-B9B9-2C88B63203C2}" type="pres">
      <dgm:prSet presAssocID="{F9A2FEA3-183B-41A7-ADC2-55872B5F98D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B80FE55C-156F-4BC1-B3AD-E7E4E33FCA36}" type="pres">
      <dgm:prSet presAssocID="{F9A2FEA3-183B-41A7-ADC2-55872B5F98D6}" presName="spaceRect" presStyleCnt="0"/>
      <dgm:spPr/>
    </dgm:pt>
    <dgm:pt modelId="{963BC46A-018B-411B-8C82-35AE9924679F}" type="pres">
      <dgm:prSet presAssocID="{F9A2FEA3-183B-41A7-ADC2-55872B5F98D6}" presName="parTx" presStyleLbl="revTx" presStyleIdx="1" presStyleCnt="3">
        <dgm:presLayoutVars>
          <dgm:chMax val="0"/>
          <dgm:chPref val="0"/>
        </dgm:presLayoutVars>
      </dgm:prSet>
      <dgm:spPr/>
    </dgm:pt>
    <dgm:pt modelId="{89CD92EE-4956-4F3B-9AA2-687602EE76F4}" type="pres">
      <dgm:prSet presAssocID="{90863CF5-9D90-434F-86D9-39E6C15F5498}" presName="sibTrans" presStyleCnt="0"/>
      <dgm:spPr/>
    </dgm:pt>
    <dgm:pt modelId="{A944B2FE-4CBD-4823-8B0E-AEC1FC38C7A4}" type="pres">
      <dgm:prSet presAssocID="{CEDF7E5D-9BE8-4D33-A984-B1E257D6116F}" presName="compNode" presStyleCnt="0"/>
      <dgm:spPr/>
    </dgm:pt>
    <dgm:pt modelId="{4289F578-4704-42C4-9F35-9BB6ADD55CF3}" type="pres">
      <dgm:prSet presAssocID="{CEDF7E5D-9BE8-4D33-A984-B1E257D6116F}" presName="bgRect" presStyleLbl="bgShp" presStyleIdx="2" presStyleCnt="3"/>
      <dgm:spPr/>
    </dgm:pt>
    <dgm:pt modelId="{A3F02ED6-DE6A-4F26-A146-27F7661D271A}" type="pres">
      <dgm:prSet presAssocID="{CEDF7E5D-9BE8-4D33-A984-B1E257D6116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B638F04E-21FF-4599-9161-97CDF46544BC}" type="pres">
      <dgm:prSet presAssocID="{CEDF7E5D-9BE8-4D33-A984-B1E257D6116F}" presName="spaceRect" presStyleCnt="0"/>
      <dgm:spPr/>
    </dgm:pt>
    <dgm:pt modelId="{D6E6DBEA-DD0C-4B1C-A47F-B01F4B969D3F}" type="pres">
      <dgm:prSet presAssocID="{CEDF7E5D-9BE8-4D33-A984-B1E257D6116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1B30642-0EE4-49F7-BCB5-F745AC926F12}" type="presOf" srcId="{F9A2FEA3-183B-41A7-ADC2-55872B5F98D6}" destId="{963BC46A-018B-411B-8C82-35AE9924679F}" srcOrd="0" destOrd="0" presId="urn:microsoft.com/office/officeart/2018/2/layout/IconVerticalSolidList"/>
    <dgm:cxn modelId="{E06C0A44-2BE6-40B9-B604-8AC087432874}" srcId="{DB47B38D-E81D-43C6-8FAD-DF36F49AE1C1}" destId="{CEDF7E5D-9BE8-4D33-A984-B1E257D6116F}" srcOrd="2" destOrd="0" parTransId="{FB063285-64E2-4BFB-9EAD-5EC1B394A630}" sibTransId="{72AAE5E6-05D1-4EA3-90B5-C4ECED680116}"/>
    <dgm:cxn modelId="{C639CE8C-C9D6-4553-8E25-4B0C60495E9E}" srcId="{DB47B38D-E81D-43C6-8FAD-DF36F49AE1C1}" destId="{00B6FCDA-A566-4A95-B937-5DABB1DCE1CC}" srcOrd="0" destOrd="0" parTransId="{E8F7ED96-C9C0-4CFF-9193-334C51313ABE}" sibTransId="{5BE07FB5-0511-44EF-93D5-5D71E64D90F7}"/>
    <dgm:cxn modelId="{36131198-67EF-4CE5-8C71-5C3DA52E3CA9}" srcId="{DB47B38D-E81D-43C6-8FAD-DF36F49AE1C1}" destId="{F9A2FEA3-183B-41A7-ADC2-55872B5F98D6}" srcOrd="1" destOrd="0" parTransId="{24787439-7D7E-4A38-8C91-C148E533ACB5}" sibTransId="{90863CF5-9D90-434F-86D9-39E6C15F5498}"/>
    <dgm:cxn modelId="{F67F46B0-D31B-47AE-B4C3-C49C8AA3C895}" type="presOf" srcId="{DB47B38D-E81D-43C6-8FAD-DF36F49AE1C1}" destId="{4536EF17-0ADC-4B0A-8F1A-213E4A5D1DBD}" srcOrd="0" destOrd="0" presId="urn:microsoft.com/office/officeart/2018/2/layout/IconVerticalSolidList"/>
    <dgm:cxn modelId="{7865D1C9-D193-4AC9-A357-31143DC3E650}" type="presOf" srcId="{CEDF7E5D-9BE8-4D33-A984-B1E257D6116F}" destId="{D6E6DBEA-DD0C-4B1C-A47F-B01F4B969D3F}" srcOrd="0" destOrd="0" presId="urn:microsoft.com/office/officeart/2018/2/layout/IconVerticalSolidList"/>
    <dgm:cxn modelId="{25CA53DD-F9E2-4492-9214-3B8C273BFADD}" type="presOf" srcId="{00B6FCDA-A566-4A95-B937-5DABB1DCE1CC}" destId="{B8EC8BF4-1A7B-442F-ACAC-DCBE49EF8285}" srcOrd="0" destOrd="0" presId="urn:microsoft.com/office/officeart/2018/2/layout/IconVerticalSolidList"/>
    <dgm:cxn modelId="{65EC4BF3-A5F4-4C42-8F94-5D0C125F33E2}" type="presParOf" srcId="{4536EF17-0ADC-4B0A-8F1A-213E4A5D1DBD}" destId="{52F3DFD3-08CE-4FA3-A392-B680594E901A}" srcOrd="0" destOrd="0" presId="urn:microsoft.com/office/officeart/2018/2/layout/IconVerticalSolidList"/>
    <dgm:cxn modelId="{DDAABFAA-FFAD-4206-B926-CEFD4B263DCF}" type="presParOf" srcId="{52F3DFD3-08CE-4FA3-A392-B680594E901A}" destId="{5DA431FB-CDEA-4565-A820-106FC5611B67}" srcOrd="0" destOrd="0" presId="urn:microsoft.com/office/officeart/2018/2/layout/IconVerticalSolidList"/>
    <dgm:cxn modelId="{BE687258-D969-4103-894E-B81BF659DEF7}" type="presParOf" srcId="{52F3DFD3-08CE-4FA3-A392-B680594E901A}" destId="{9F8DA9C6-EF5C-4D98-98DC-814BA2BE23A1}" srcOrd="1" destOrd="0" presId="urn:microsoft.com/office/officeart/2018/2/layout/IconVerticalSolidList"/>
    <dgm:cxn modelId="{C4F70C03-E453-44C0-B63F-725BF6D27604}" type="presParOf" srcId="{52F3DFD3-08CE-4FA3-A392-B680594E901A}" destId="{06E37676-B83D-4CDF-8AE8-E3865216625E}" srcOrd="2" destOrd="0" presId="urn:microsoft.com/office/officeart/2018/2/layout/IconVerticalSolidList"/>
    <dgm:cxn modelId="{AEDF0A2C-6664-4A87-9BF9-EC88EECF8349}" type="presParOf" srcId="{52F3DFD3-08CE-4FA3-A392-B680594E901A}" destId="{B8EC8BF4-1A7B-442F-ACAC-DCBE49EF8285}" srcOrd="3" destOrd="0" presId="urn:microsoft.com/office/officeart/2018/2/layout/IconVerticalSolidList"/>
    <dgm:cxn modelId="{49034649-E20E-409D-B612-4B0C77FBA1A5}" type="presParOf" srcId="{4536EF17-0ADC-4B0A-8F1A-213E4A5D1DBD}" destId="{CC284AF6-E03C-441D-8F08-62CEDD47EE8D}" srcOrd="1" destOrd="0" presId="urn:microsoft.com/office/officeart/2018/2/layout/IconVerticalSolidList"/>
    <dgm:cxn modelId="{675D21E5-35B9-4D45-9223-B9A23E48FF51}" type="presParOf" srcId="{4536EF17-0ADC-4B0A-8F1A-213E4A5D1DBD}" destId="{4E956195-8FDD-4852-A44B-878826E4AF94}" srcOrd="2" destOrd="0" presId="urn:microsoft.com/office/officeart/2018/2/layout/IconVerticalSolidList"/>
    <dgm:cxn modelId="{7D9B623A-7CD2-481C-AA4E-2A82F598493B}" type="presParOf" srcId="{4E956195-8FDD-4852-A44B-878826E4AF94}" destId="{1242AA46-7E79-4990-9FD5-671B5B975CE7}" srcOrd="0" destOrd="0" presId="urn:microsoft.com/office/officeart/2018/2/layout/IconVerticalSolidList"/>
    <dgm:cxn modelId="{F8192D3D-5761-46C3-BB8D-657B6A91BB53}" type="presParOf" srcId="{4E956195-8FDD-4852-A44B-878826E4AF94}" destId="{4E94F58D-C548-4C42-B9B9-2C88B63203C2}" srcOrd="1" destOrd="0" presId="urn:microsoft.com/office/officeart/2018/2/layout/IconVerticalSolidList"/>
    <dgm:cxn modelId="{D739682E-A70E-4996-A8D3-45797E9959F8}" type="presParOf" srcId="{4E956195-8FDD-4852-A44B-878826E4AF94}" destId="{B80FE55C-156F-4BC1-B3AD-E7E4E33FCA36}" srcOrd="2" destOrd="0" presId="urn:microsoft.com/office/officeart/2018/2/layout/IconVerticalSolidList"/>
    <dgm:cxn modelId="{5EB06B6E-B3C0-4B37-A384-86218DC8CB3E}" type="presParOf" srcId="{4E956195-8FDD-4852-A44B-878826E4AF94}" destId="{963BC46A-018B-411B-8C82-35AE9924679F}" srcOrd="3" destOrd="0" presId="urn:microsoft.com/office/officeart/2018/2/layout/IconVerticalSolidList"/>
    <dgm:cxn modelId="{B99FA46F-E3F6-498A-8D25-9AED6CE905D7}" type="presParOf" srcId="{4536EF17-0ADC-4B0A-8F1A-213E4A5D1DBD}" destId="{89CD92EE-4956-4F3B-9AA2-687602EE76F4}" srcOrd="3" destOrd="0" presId="urn:microsoft.com/office/officeart/2018/2/layout/IconVerticalSolidList"/>
    <dgm:cxn modelId="{4E713FB9-28A8-43D1-BC71-8B84A91DEFD3}" type="presParOf" srcId="{4536EF17-0ADC-4B0A-8F1A-213E4A5D1DBD}" destId="{A944B2FE-4CBD-4823-8B0E-AEC1FC38C7A4}" srcOrd="4" destOrd="0" presId="urn:microsoft.com/office/officeart/2018/2/layout/IconVerticalSolidList"/>
    <dgm:cxn modelId="{40A2E644-B439-4077-A0B5-FBAADEDF97D5}" type="presParOf" srcId="{A944B2FE-4CBD-4823-8B0E-AEC1FC38C7A4}" destId="{4289F578-4704-42C4-9F35-9BB6ADD55CF3}" srcOrd="0" destOrd="0" presId="urn:microsoft.com/office/officeart/2018/2/layout/IconVerticalSolidList"/>
    <dgm:cxn modelId="{99B7B6AF-363F-46D0-A883-B76CD37EB25C}" type="presParOf" srcId="{A944B2FE-4CBD-4823-8B0E-AEC1FC38C7A4}" destId="{A3F02ED6-DE6A-4F26-A146-27F7661D271A}" srcOrd="1" destOrd="0" presId="urn:microsoft.com/office/officeart/2018/2/layout/IconVerticalSolidList"/>
    <dgm:cxn modelId="{72807EB8-DE75-4B45-BEAE-B023F0074291}" type="presParOf" srcId="{A944B2FE-4CBD-4823-8B0E-AEC1FC38C7A4}" destId="{B638F04E-21FF-4599-9161-97CDF46544BC}" srcOrd="2" destOrd="0" presId="urn:microsoft.com/office/officeart/2018/2/layout/IconVerticalSolidList"/>
    <dgm:cxn modelId="{A930BBFF-81AC-464F-A1D5-8A5DF0E70DE1}" type="presParOf" srcId="{A944B2FE-4CBD-4823-8B0E-AEC1FC38C7A4}" destId="{D6E6DBEA-DD0C-4B1C-A47F-B01F4B969D3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B16F48-C5D7-43C4-9B4D-24CD5D847722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E09B69-35C8-4F5D-A571-C202C2859D53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 rotWithShape="1">
          <a:blip xmlns:r="http://schemas.openxmlformats.org/officeDocument/2006/relationships" r:embed="rId1"/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2D2CCA-18B2-4492-A9F6-030275022740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The classic production concept first appeared during the Industrial Revolution as a means of prioritising product efficiency and availability in meeting mass consumer demand (Kotler, 2021). </a:t>
          </a:r>
        </a:p>
      </dsp:txBody>
      <dsp:txXfrm>
        <a:off x="1437631" y="531"/>
        <a:ext cx="9077968" cy="1244702"/>
      </dsp:txXfrm>
    </dsp:sp>
    <dsp:sp modelId="{A9779153-FC22-4F15-833F-B4CB23A8B4D6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8124E0-7362-4D77-B470-547C43CE3C09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3A9254-D26B-4524-8A0C-575543645380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In 2025, digitisation has allowed the production concept to change, through digital transformation and the integration of robotics automation and artificial intelligence, produces a more streamlined and cost-efficient production process.</a:t>
          </a:r>
        </a:p>
      </dsp:txBody>
      <dsp:txXfrm>
        <a:off x="1437631" y="1556410"/>
        <a:ext cx="9077968" cy="1244702"/>
      </dsp:txXfrm>
    </dsp:sp>
    <dsp:sp modelId="{A1A5A9D0-B877-48D2-B863-3F0273406722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7C176A-86FA-4724-AB26-B381A2737F8E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0C2EEE-F4A6-47EE-B0B9-E5651C24C4A6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In a world where customers expect high quality, low-cost products, product efficiency will continue to be a staple of economic resilience and competitive advantage.</a:t>
          </a:r>
        </a:p>
      </dsp:txBody>
      <dsp:txXfrm>
        <a:off x="1437631" y="3112289"/>
        <a:ext cx="9077968" cy="12447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21C4CC-0298-4428-B43B-2F027F8684D2}">
      <dsp:nvSpPr>
        <dsp:cNvPr id="0" name=""/>
        <dsp:cNvSpPr/>
      </dsp:nvSpPr>
      <dsp:spPr>
        <a:xfrm>
          <a:off x="0" y="755670"/>
          <a:ext cx="6900512" cy="1216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Mass production provides businesses with improved operational efficiency, a cost advantage, and a bigger product offering in the marketplace (Kotler, 2021). </a:t>
          </a:r>
        </a:p>
      </dsp:txBody>
      <dsp:txXfrm>
        <a:off x="59399" y="815069"/>
        <a:ext cx="6781714" cy="1098002"/>
      </dsp:txXfrm>
    </dsp:sp>
    <dsp:sp modelId="{BBD4CB9C-F0A1-47EE-B39C-D883366404A7}">
      <dsp:nvSpPr>
        <dsp:cNvPr id="0" name=""/>
        <dsp:cNvSpPr/>
      </dsp:nvSpPr>
      <dsp:spPr>
        <a:xfrm>
          <a:off x="0" y="2159670"/>
          <a:ext cx="6900512" cy="121680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Technology, including innovations and advancements in AI and IoT, makes operations efficient, enables predictive maintenance, and enhances resource efficiency. </a:t>
          </a:r>
        </a:p>
      </dsp:txBody>
      <dsp:txXfrm>
        <a:off x="59399" y="2219069"/>
        <a:ext cx="6781714" cy="1098002"/>
      </dsp:txXfrm>
    </dsp:sp>
    <dsp:sp modelId="{93C3351F-A95B-4377-9B72-405845EDE7B7}">
      <dsp:nvSpPr>
        <dsp:cNvPr id="0" name=""/>
        <dsp:cNvSpPr/>
      </dsp:nvSpPr>
      <dsp:spPr>
        <a:xfrm>
          <a:off x="0" y="3563670"/>
          <a:ext cx="6900512" cy="121680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Sustainability and energy efficiency are now built-in to production and are consistent with the global objective of encouraging sustainable consumption and production.</a:t>
          </a:r>
        </a:p>
      </dsp:txBody>
      <dsp:txXfrm>
        <a:off x="59399" y="3623069"/>
        <a:ext cx="6781714" cy="10980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A431FB-CDEA-4565-A820-106FC5611B67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8DA9C6-EF5C-4D98-98DC-814BA2BE23A1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EC8BF4-1A7B-442F-ACAC-DCBE49EF8285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The production concept is transformed into smart production, integrating sustainability, cost effectiveness, and technology innovation (Kotler, 2012).</a:t>
          </a:r>
        </a:p>
      </dsp:txBody>
      <dsp:txXfrm>
        <a:off x="1437631" y="531"/>
        <a:ext cx="9077968" cy="1244702"/>
      </dsp:txXfrm>
    </dsp:sp>
    <dsp:sp modelId="{1242AA46-7E79-4990-9FD5-671B5B975CE7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94F58D-C548-4C42-B9B9-2C88B63203C2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BC46A-018B-411B-8C82-35AE9924679F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Companies using this approach achieve global competitiveness and contribute to greener and more equitable economies.</a:t>
          </a:r>
        </a:p>
      </dsp:txBody>
      <dsp:txXfrm>
        <a:off x="1437631" y="1556410"/>
        <a:ext cx="9077968" cy="1244702"/>
      </dsp:txXfrm>
    </dsp:sp>
    <dsp:sp modelId="{4289F578-4704-42C4-9F35-9BB6ADD55CF3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F02ED6-DE6A-4F26-A146-27F7661D271A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E6DBEA-DD0C-4B1C-A47F-B01F4B969D3F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In the year 2025, it is still the best marketing philosophy, providing affordability, resilience, and trust in a more digital world that also has limited resources (Kotler et al., 2019).</a:t>
          </a:r>
        </a:p>
      </dsp:txBody>
      <dsp:txXfrm>
        <a:off x="1437631" y="3112289"/>
        <a:ext cx="9077968" cy="1244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20B75-EB7A-5FD9-ABEE-F2E38F1E30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1E2523-B816-5749-B09A-A168D67374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A61B3B-1971-3724-30B1-E9D0A153B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C70CF-E51A-4AA8-AEA6-5032D080946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C7C790-85CA-62BA-2C79-9733C7DA4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F968E9-5049-FBF7-BF00-D4FE5A71C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2CC3-C42F-4934-BB70-8F550A9E6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9782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D74C0-0396-36AD-ECC3-461B6BD69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F1A5F-076A-1EE3-8981-85EF0DEF01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6CC9E4-DC5F-694B-BC94-8B767783E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C70CF-E51A-4AA8-AEA6-5032D080946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83E098-A918-4827-E9B1-5787F6C992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FC2E14-C54F-D302-2F5A-68B21F9466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2CC3-C42F-4934-BB70-8F550A9E6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859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BA5C4-C1C7-BFC3-1EC4-15EB5B458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32623B-3DCB-99D6-4B00-1908CFC2FD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0DBC48-A7C8-BDF0-5779-48FABFBA4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C70CF-E51A-4AA8-AEA6-5032D080946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93F131-585E-CB56-747B-604173AC02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46AFC-3229-71D8-A2E6-E1A51ED83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2CC3-C42F-4934-BB70-8F550A9E6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262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943B5-E1B3-5852-D132-2F3C33CCE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8C15E-69C4-6F46-76F9-A0BFD8AD95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997B25-7DBD-BBE7-720C-2A8FB0DE1D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63FC68-8FDF-DBA5-7D44-AC65AE7066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C70CF-E51A-4AA8-AEA6-5032D080946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0C5DCA-B158-C29A-19A1-A832E0605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33A208-DC68-59A4-568D-E0BCCD05C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2CC3-C42F-4934-BB70-8F550A9E6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186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F8C56-1C49-B5DE-CDDB-D5DBD2524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C51007-7295-73D1-FA26-BF7C45F6D4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74D328-56DE-B0E6-FBE3-DA164CD9A6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7F700F-6B9C-67CB-02FF-BAB3220F2E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B25FBD-89F5-5563-4751-B8D4F984D4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ECBCD5-6912-EFE5-B1F5-9FBADD6F0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C70CF-E51A-4AA8-AEA6-5032D080946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5FB8E3-A484-01DC-5AB4-51F674B0D6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4E64CA-2BB1-AE89-4415-190A64E98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2CC3-C42F-4934-BB70-8F550A9E6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093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35658-E6D7-9BE3-2029-9AA3C4759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A464F2-911C-43A2-5A52-02B5E433C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C70CF-E51A-4AA8-AEA6-5032D080946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B30061-701F-64D1-B01F-1665002B5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5103DC-1668-D5C4-0346-00660D1FD5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2CC3-C42F-4934-BB70-8F550A9E6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123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4CC084-194D-5173-15C6-638D39A0D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C70CF-E51A-4AA8-AEA6-5032D080946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B3C3B9-9656-E098-97E2-E4A9EE27B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558192-2902-3BB1-94E8-282550789F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2CC3-C42F-4934-BB70-8F550A9E6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860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B0A29-30CB-4BE8-66E0-C1F191242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ECC6D-5AA0-8CD7-CD1D-EF8C16384C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088BA5-0D5F-7453-42F7-620F70BED1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42DFC-705A-911B-0885-7A2FAF17F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C70CF-E51A-4AA8-AEA6-5032D080946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3421AF-2C25-0718-59AB-B5BE9DB38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B82CB-437C-8729-3383-8F79C361D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2CC3-C42F-4934-BB70-8F550A9E6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456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C36F4-C314-151D-9E21-9DE5B83E4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789627-D37B-EFF1-5CBD-8DAA7EE08A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CED967-0EA3-3483-BC0D-BF998AB56B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DC4915-8D9D-6FFE-4961-FD501ED23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C70CF-E51A-4AA8-AEA6-5032D080946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B79A33-64CC-440F-0518-7B2035BF3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9EF93B-ED46-9127-F8D6-9B2CC0D0F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2CC3-C42F-4934-BB70-8F550A9E6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97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1FA68-50F8-A57B-33C8-C8AE7C5181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52D439-A66A-B9FA-CA9D-8CEDF34FE4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890CA-23F1-7475-1626-1AAAB863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C70CF-E51A-4AA8-AEA6-5032D080946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139CF-4FD5-D72D-E9A5-E0D49EE7A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980DE-9DCA-1B4B-14A6-DFAE229D0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2CC3-C42F-4934-BB70-8F550A9E6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7870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F3C25A-5CAB-9A3D-C34A-D0D689C6D9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9F884E-3604-CA95-AA42-2A35C41EA4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6AA4AF-4D43-F5B5-52AD-874674BCB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C70CF-E51A-4AA8-AEA6-5032D080946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0FFA8-9F80-FE23-6570-06FC8DB19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519CC-1E4D-1D06-A925-3BCBAC4B8A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8E2CC3-C42F-4934-BB70-8F550A9E6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28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4F9C8E-909D-73B2-AD1F-952D34296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DA86CE-E2BF-5958-4CDA-5577B1A25C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DBD7F-81A3-3893-986B-42A6ECDF07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2C70CF-E51A-4AA8-AEA6-5032D0809467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844D23-7770-5DE6-3DDF-5CD9B7616A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2C235E-2AA4-40F2-5527-92FA0A678C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8E2CC3-C42F-4934-BB70-8F550A9E6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451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7.pn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testbook.com/key-differences/difference-between-product-and-production-concept" TargetMode="External"/><Relationship Id="rId2" Type="http://schemas.openxmlformats.org/officeDocument/2006/relationships/hyperlink" Target="https://bbanote.org/production-concep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baskool.com/business-concepts/marketing-and-strategy-terms/3235-production-concep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1A1301-8862-124E-D6D3-F7E536B11E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8716" y="955309"/>
            <a:ext cx="7074568" cy="2898975"/>
          </a:xfrm>
        </p:spPr>
        <p:txBody>
          <a:bodyPr>
            <a:normAutofit fontScale="90000"/>
          </a:bodyPr>
          <a:lstStyle/>
          <a:p>
            <a:r>
              <a:rPr lang="en-GB" sz="5100" dirty="0">
                <a:solidFill>
                  <a:srgbClr val="FFFF00"/>
                </a:solidFill>
                <a:latin typeface="Arial Black" panose="020B0A04020102020204" pitchFamily="34" charset="0"/>
              </a:rPr>
              <a:t>Presentation on Production Concep the most effective for business in 2025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7F406A-0BC4-7C70-889E-6DB993608E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34916" y="4533813"/>
            <a:ext cx="6930189" cy="9384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  <a:latin typeface="Arial Black" panose="020B0A04020102020204" pitchFamily="34" charset="0"/>
              </a:rPr>
              <a:t>By Armina Margel 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C6085B-A0F4-D208-DE08-31DC7E4660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9590" y="4439632"/>
            <a:ext cx="2499361" cy="2394345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A11E817-60B9-1802-3223-77A48C5503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92640" y="24023"/>
            <a:ext cx="2499360" cy="2394345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4012492-450A-A25E-D42C-F68A76C0D9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611" y="4414345"/>
            <a:ext cx="2434078" cy="2331805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92E3031-6C7A-E905-E012-264907528B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4285"/>
            <a:ext cx="2634916" cy="2524205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33000778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B45B61-17C0-7B72-F057-9E62C7A91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344" y="244916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Introduction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F91A91-4C94-8C68-47A4-45E38B08A6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2612818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New Recording 8">
            <a:hlinkClick r:id="" action="ppaction://media"/>
            <a:extLst>
              <a:ext uri="{FF2B5EF4-FFF2-40B4-BE49-F238E27FC236}">
                <a16:creationId xmlns:a16="http://schemas.microsoft.com/office/drawing/2014/main" id="{275EC3C6-F073-9AC1-121A-0158CAC580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72825" y="59197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125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7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089F30-BC76-6DBA-4C51-ADBEDA874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598" y="640823"/>
            <a:ext cx="3720061" cy="5583148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Features of the Production Concept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0A4C87-6CE5-616D-C71E-0BE1125A4E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119818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New Recording 3 (1)">
            <a:hlinkClick r:id="" action="ppaction://media"/>
            <a:extLst>
              <a:ext uri="{FF2B5EF4-FFF2-40B4-BE49-F238E27FC236}">
                <a16:creationId xmlns:a16="http://schemas.microsoft.com/office/drawing/2014/main" id="{D92268D8-0ACF-8684-C826-0A97B1FBC5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388225" y="56102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823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28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195CE6-3142-BA1D-3C1A-D673B3939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Benefits for Modern Businesses</a:t>
            </a:r>
          </a:p>
        </p:txBody>
      </p:sp>
      <p:pic>
        <p:nvPicPr>
          <p:cNvPr id="5" name="Picture 4" descr="Cardboard boxes on conveyor belt">
            <a:extLst>
              <a:ext uri="{FF2B5EF4-FFF2-40B4-BE49-F238E27FC236}">
                <a16:creationId xmlns:a16="http://schemas.microsoft.com/office/drawing/2014/main" id="{F6A4412D-1586-B4DE-759C-C250E2B8648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408" r="22260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AE4DD6-0673-1A13-8E54-A38ABBBFA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production model emphasises low-cost and profitable segments and can attract mass markets while maximising quality through automation and precision (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Fuciu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&amp; Dumitrescu, 2018).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Minimising waste and developing eco-efficient products can improve corporate reputation and align with environmental, social, and governance (ESG) criteria.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Illustrating incrementally resilient supply chains and consistent output, the model is focused on developing extended supply chain competitiveness in global markets.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New Recording 4">
            <a:hlinkClick r:id="" action="ppaction://media"/>
            <a:extLst>
              <a:ext uri="{FF2B5EF4-FFF2-40B4-BE49-F238E27FC236}">
                <a16:creationId xmlns:a16="http://schemas.microsoft.com/office/drawing/2014/main" id="{9A52DE69-20A9-5D78-B773-BBB1BAC9CC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26425" y="59245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158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3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770A5E-EBFD-951C-779C-BCB90DE89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Conclusion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08CAA7-7BFC-3159-C771-4F639EC68D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8951111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New Recording 5 (1)">
            <a:hlinkClick r:id="" action="ppaction://media"/>
            <a:extLst>
              <a:ext uri="{FF2B5EF4-FFF2-40B4-BE49-F238E27FC236}">
                <a16:creationId xmlns:a16="http://schemas.microsoft.com/office/drawing/2014/main" id="{8B4CE6C4-F3FB-C5C7-86A9-A5598AC7D5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014075" y="61150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150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8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D19158-CF26-152E-6EDF-2DBF03C70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9A63D-1774-68B5-5B87-71322ADDBE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Albrecht, M. G., Green, M., &amp; Hoffman, L. (2023).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Principles of marketing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OpenStax.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Bagchi, C., &amp; Mohanty, S. S. (2020).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Marketing in the 21st Century.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PBME.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Edmundson, W. A. (2020). What Are “The Means of Production”?.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Political Philosophy, 28(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4), 421-437.</a:t>
            </a:r>
          </a:p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Fuciu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M., &amp; Dumitrescu, L. (2018, June). From marketing 1.0 to marketing 4.0–the evolution of the marketing concept in the context of the 21st century. In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conference knowledge-based organisation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(Vol. 24, No. 2, pp. 43-48).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Kotler, P.,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Pfoertsch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W., &amp; Sponholz, U. (2021).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H2H Marketing.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Cham: Springer International Publishing.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Kotler, P. (2012).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Kotler on marketing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Simon and Schuster.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Thakkar, R. (2021). Green marketing and sustainable development challenges and opportunities.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Management, Public Policy and Research, 1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15-23.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https://bbanote.org/production-concept/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https://testbook.com/key-differences/difference-between-product-and-production-concept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https://www.mbaskool.com/business-concepts/marketing-and-strategy-terms/3235-production-concept.html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0630016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668</TotalTime>
  <Words>566</Words>
  <Application>Microsoft Office PowerPoint</Application>
  <PresentationFormat>Widescreen</PresentationFormat>
  <Paragraphs>29</Paragraphs>
  <Slides>6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Aptos Display</vt:lpstr>
      <vt:lpstr>Arial</vt:lpstr>
      <vt:lpstr>Arial Black</vt:lpstr>
      <vt:lpstr>Calibri</vt:lpstr>
      <vt:lpstr>Office Theme</vt:lpstr>
      <vt:lpstr>Presentation on Production Concep the most effective for business in 2025</vt:lpstr>
      <vt:lpstr>Introduction </vt:lpstr>
      <vt:lpstr>Features of the Production Concept</vt:lpstr>
      <vt:lpstr>Benefits for Modern Businesses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3</cp:revision>
  <dcterms:created xsi:type="dcterms:W3CDTF">2025-10-20T10:04:30Z</dcterms:created>
  <dcterms:modified xsi:type="dcterms:W3CDTF">2025-10-24T16:22:29Z</dcterms:modified>
</cp:coreProperties>
</file>