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6"/>
  </p:notesMasterIdLst>
  <p:handoutMasterIdLst>
    <p:handoutMasterId r:id="rId37"/>
  </p:handoutMasterIdLst>
  <p:sldIdLst>
    <p:sldId id="256" r:id="rId4"/>
    <p:sldId id="257" r:id="rId5"/>
    <p:sldId id="336" r:id="rId6"/>
    <p:sldId id="334" r:id="rId7"/>
    <p:sldId id="337" r:id="rId8"/>
    <p:sldId id="338" r:id="rId9"/>
    <p:sldId id="340" r:id="rId10"/>
    <p:sldId id="345" r:id="rId11"/>
    <p:sldId id="346" r:id="rId12"/>
    <p:sldId id="347" r:id="rId13"/>
    <p:sldId id="350" r:id="rId14"/>
    <p:sldId id="351" r:id="rId15"/>
    <p:sldId id="356" r:id="rId16"/>
    <p:sldId id="357" r:id="rId17"/>
    <p:sldId id="353" r:id="rId18"/>
    <p:sldId id="352" r:id="rId19"/>
    <p:sldId id="354" r:id="rId20"/>
    <p:sldId id="348" r:id="rId21"/>
    <p:sldId id="349" r:id="rId22"/>
    <p:sldId id="355" r:id="rId23"/>
    <p:sldId id="363" r:id="rId24"/>
    <p:sldId id="366" r:id="rId25"/>
    <p:sldId id="367" r:id="rId26"/>
    <p:sldId id="369" r:id="rId27"/>
    <p:sldId id="370" r:id="rId28"/>
    <p:sldId id="364" r:id="rId29"/>
    <p:sldId id="365" r:id="rId30"/>
    <p:sldId id="362" r:id="rId31"/>
    <p:sldId id="368" r:id="rId32"/>
    <p:sldId id="371" r:id="rId33"/>
    <p:sldId id="372" r:id="rId34"/>
    <p:sldId id="333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040" autoAdjust="0"/>
  </p:normalViewPr>
  <p:slideViewPr>
    <p:cSldViewPr>
      <p:cViewPr varScale="1">
        <p:scale>
          <a:sx n="103" d="100"/>
          <a:sy n="103" d="100"/>
        </p:scale>
        <p:origin x="113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1788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https://msdn.microsoft.com/en-us/library/jj574232(v=vs.113).aspx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https://stackoverflow.com/questions/31366236/lazy-loading-vs-eager-loading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92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1878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6913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9708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https://www.connectionstrings.com/sql-server/</a:t>
            </a:r>
          </a:p>
          <a:p>
            <a:r>
              <a:rPr lang="en-GB" dirty="0" smtClean="0"/>
              <a:t>https://msdn.microsoft.com/en-us/library/jj653752(v=vs.110).aspx</a:t>
            </a:r>
          </a:p>
          <a:p>
            <a:r>
              <a:rPr lang="en-GB" dirty="0" smtClean="0"/>
              <a:t>https://docs.microsoft.com/en-us/dotnet/framework/data/adonet/connection-string-syntax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430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msdn.microsoft.com/en-us/library/jj653752(v=vs.110).aspx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ef/core/miscellaneous/cli/dotnet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ef/core/miscellaneous/cli/dotnet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EF Relationships And Code-First Database Migrations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Web Development: ASP.NET (WD </a:t>
            </a:r>
            <a:r>
              <a:rPr lang="en-GB" dirty="0" err="1"/>
              <a:t>DotNet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05-Feb-2018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EF Relationships</a:t>
            </a:r>
          </a:p>
          <a:p>
            <a:r>
              <a:rPr lang="en-GB" dirty="0"/>
              <a:t>Code-First Database Migrations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 Relationship Diagram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36537" y="6388121"/>
            <a:ext cx="3129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Note</a:t>
            </a:r>
            <a:r>
              <a:rPr lang="en-GB" sz="1400" dirty="0"/>
              <a:t>: Only PKs and FKs are shown</a:t>
            </a:r>
          </a:p>
          <a:p>
            <a:r>
              <a:rPr lang="en-GB" sz="1400" dirty="0"/>
              <a:t>Other columns not shown for legibility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502235"/>
            <a:ext cx="7777208" cy="5311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28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 Framework Relationships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 a database, you:</a:t>
            </a:r>
          </a:p>
          <a:p>
            <a:pPr lvl="1"/>
            <a:r>
              <a:rPr lang="en-GB" dirty="0"/>
              <a:t>Define relationships between tables using Primary Keys and Foreign Keys.</a:t>
            </a:r>
          </a:p>
          <a:p>
            <a:pPr lvl="2"/>
            <a:r>
              <a:rPr lang="en-GB" dirty="0"/>
              <a:t>The parent table contains the Primary Key (PK)</a:t>
            </a:r>
          </a:p>
          <a:p>
            <a:pPr lvl="2"/>
            <a:r>
              <a:rPr lang="en-GB" dirty="0"/>
              <a:t>The child table contains the Foreign Key (FK)</a:t>
            </a:r>
          </a:p>
          <a:p>
            <a:pPr lvl="1"/>
            <a:r>
              <a:rPr lang="en-GB" dirty="0"/>
              <a:t>Use a JOIN between the PK and FK to query data across related tables.</a:t>
            </a:r>
          </a:p>
          <a:p>
            <a:r>
              <a:rPr lang="en-GB" dirty="0"/>
              <a:t>EF provides an easy solution for you to find the related child records, or parent records.</a:t>
            </a:r>
          </a:p>
          <a:p>
            <a:pPr lvl="1"/>
            <a:r>
              <a:rPr lang="en-GB" dirty="0"/>
              <a:t>You add </a:t>
            </a:r>
            <a:r>
              <a:rPr lang="en-GB" b="1" dirty="0"/>
              <a:t>Navigational properties</a:t>
            </a:r>
            <a:r>
              <a:rPr lang="en-GB" dirty="0"/>
              <a:t> to the Parent and Child Entity class.</a:t>
            </a:r>
          </a:p>
          <a:p>
            <a:pPr lvl="1"/>
            <a:r>
              <a:rPr lang="en-GB" dirty="0"/>
              <a:t>It simplifies the process of finding related records.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1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Relationships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three main types of relationships between tables in a database:</a:t>
            </a:r>
          </a:p>
          <a:p>
            <a:pPr lvl="1"/>
            <a:r>
              <a:rPr lang="en-GB" dirty="0"/>
              <a:t>One-to-One Relationship (1...1)</a:t>
            </a:r>
          </a:p>
          <a:p>
            <a:pPr lvl="1"/>
            <a:r>
              <a:rPr lang="en-GB" dirty="0"/>
              <a:t>One-to-Many Relationship (1…*)</a:t>
            </a:r>
          </a:p>
          <a:p>
            <a:pPr lvl="1"/>
            <a:r>
              <a:rPr lang="en-GB" dirty="0"/>
              <a:t>Many-to-Many Relationship (*…*)</a:t>
            </a:r>
          </a:p>
          <a:p>
            <a:r>
              <a:rPr lang="en-GB" dirty="0"/>
              <a:t>We will be using the first two in our application.</a:t>
            </a:r>
          </a:p>
        </p:txBody>
      </p:sp>
    </p:spTree>
    <p:extLst>
      <p:ext uri="{BB962C8B-B14F-4D97-AF65-F5344CB8AC3E}">
        <p14:creationId xmlns:p14="http://schemas.microsoft.com/office/powerpoint/2010/main" val="798681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are the relationship types between the different entities in our model?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36537" y="6388121"/>
            <a:ext cx="3129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Note</a:t>
            </a:r>
            <a:r>
              <a:rPr lang="en-GB" sz="1400" dirty="0"/>
              <a:t>: Only PKs and FKs are shown</a:t>
            </a:r>
          </a:p>
          <a:p>
            <a:r>
              <a:rPr lang="en-GB" sz="1400" dirty="0"/>
              <a:t>Other columns not shown for legibility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1222" y="2433398"/>
            <a:ext cx="6519130" cy="4451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43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One-to-One (1..1 or 1..0 or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For example, A User Account for logging in can be linked to 0 or 1 Student records.</a:t>
            </a:r>
          </a:p>
          <a:p>
            <a:r>
              <a:rPr lang="en-GB" dirty="0"/>
              <a:t>In this example: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UserAccount</a:t>
            </a:r>
            <a:r>
              <a:rPr lang="en-GB" dirty="0"/>
              <a:t> is the Parent entity</a:t>
            </a:r>
          </a:p>
          <a:p>
            <a:pPr lvl="1"/>
            <a:r>
              <a:rPr lang="en-GB" dirty="0"/>
              <a:t>The Student is the Child entity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973" y="1600200"/>
            <a:ext cx="7034750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900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One-to-One (1..1 or 1..0 or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Parent Entity</a:t>
            </a:r>
            <a:r>
              <a:rPr lang="en-GB" dirty="0"/>
              <a:t>, create a property of the Child type i.e.: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Student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b="1" dirty="0"/>
              <a:t>Child Entity</a:t>
            </a:r>
            <a:r>
              <a:rPr lang="en-GB" dirty="0"/>
              <a:t>, create:</a:t>
            </a:r>
          </a:p>
          <a:p>
            <a:pPr lvl="1"/>
            <a:r>
              <a:rPr lang="en-GB" dirty="0"/>
              <a:t>A Property for the Foreign Key</a:t>
            </a:r>
          </a:p>
          <a:p>
            <a:pPr lvl="1"/>
            <a:r>
              <a:rPr lang="en-GB" dirty="0"/>
              <a:t>A </a:t>
            </a:r>
            <a:r>
              <a:rPr lang="en-GB" b="1" dirty="0" smtClean="0"/>
              <a:t>Navigation Property</a:t>
            </a:r>
            <a:r>
              <a:rPr lang="en-GB" dirty="0" smtClean="0"/>
              <a:t> </a:t>
            </a:r>
            <a:r>
              <a:rPr lang="en-GB" dirty="0"/>
              <a:t>of the Parent Type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UserAccount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User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052467" y="6525344"/>
            <a:ext cx="37135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Note: other properties not shown for legibility</a:t>
            </a:r>
          </a:p>
        </p:txBody>
      </p:sp>
    </p:spTree>
    <p:extLst>
      <p:ext uri="{BB962C8B-B14F-4D97-AF65-F5344CB8AC3E}">
        <p14:creationId xmlns:p14="http://schemas.microsoft.com/office/powerpoint/2010/main" val="2086465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Lazy Loading Related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a lot of tutorials, you may also see the keyword “</a:t>
            </a:r>
            <a:r>
              <a:rPr lang="en-GB" b="1" i="1" dirty="0"/>
              <a:t>virtual”</a:t>
            </a:r>
            <a:r>
              <a:rPr lang="en-GB" dirty="0"/>
              <a:t> being added to the navigation properties.</a:t>
            </a:r>
          </a:p>
          <a:p>
            <a:r>
              <a:rPr lang="en-GB" b="1" dirty="0"/>
              <a:t>Parent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b="1" dirty="0"/>
              <a:t>Child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UserAccount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User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131840" y="3501008"/>
            <a:ext cx="1080120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131840" y="5445224"/>
            <a:ext cx="1080120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052467" y="6525344"/>
            <a:ext cx="37135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Note: other properties not shown for legibility</a:t>
            </a:r>
          </a:p>
        </p:txBody>
      </p:sp>
    </p:spTree>
    <p:extLst>
      <p:ext uri="{BB962C8B-B14F-4D97-AF65-F5344CB8AC3E}">
        <p14:creationId xmlns:p14="http://schemas.microsoft.com/office/powerpoint/2010/main" val="227781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Lazy Loading Related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Hmmm, what is virtual doing?</a:t>
            </a:r>
          </a:p>
          <a:p>
            <a:r>
              <a:rPr lang="en-GB" dirty="0"/>
              <a:t>It allows </a:t>
            </a:r>
            <a:r>
              <a:rPr lang="en-GB" dirty="0" smtClean="0"/>
              <a:t>the application to </a:t>
            </a:r>
            <a:r>
              <a:rPr lang="en-GB" dirty="0"/>
              <a:t>lazy-load the related Child record</a:t>
            </a:r>
            <a:r>
              <a:rPr lang="en-GB" dirty="0" smtClean="0"/>
              <a:t>. That is:</a:t>
            </a:r>
            <a:endParaRPr lang="en-GB" dirty="0"/>
          </a:p>
          <a:p>
            <a:pPr lvl="1"/>
            <a:r>
              <a:rPr lang="en-GB" dirty="0" smtClean="0"/>
              <a:t>Automatically </a:t>
            </a:r>
            <a:r>
              <a:rPr lang="en-GB" dirty="0"/>
              <a:t>load the related </a:t>
            </a:r>
            <a:r>
              <a:rPr lang="en-GB" dirty="0" smtClean="0"/>
              <a:t>record </a:t>
            </a:r>
            <a:r>
              <a:rPr lang="en-GB" dirty="0"/>
              <a:t>from the database </a:t>
            </a:r>
            <a:r>
              <a:rPr lang="en-GB" dirty="0" smtClean="0"/>
              <a:t>when the navigation property referring to the related record(s) is(are) </a:t>
            </a:r>
            <a:r>
              <a:rPr lang="en-GB" b="1" i="1" dirty="0" smtClean="0"/>
              <a:t>first accessed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In other words, if not needed it will not be loaded.</a:t>
            </a:r>
            <a:endParaRPr lang="en-GB" dirty="0"/>
          </a:p>
          <a:p>
            <a:r>
              <a:rPr lang="en-GB" dirty="0" smtClean="0"/>
              <a:t>There is an alternative approach, known as eager-loading.</a:t>
            </a:r>
          </a:p>
          <a:p>
            <a:pPr lvl="1"/>
            <a:r>
              <a:rPr lang="en-GB" dirty="0" smtClean="0"/>
              <a:t>The related records (usually child records) are </a:t>
            </a:r>
            <a:r>
              <a:rPr lang="en-GB" dirty="0" smtClean="0"/>
              <a:t>loaded </a:t>
            </a:r>
            <a:r>
              <a:rPr lang="en-GB" b="1" i="1" dirty="0" smtClean="0"/>
              <a:t>at the same time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Eager loading does not use the virtual keyword on navigation properties.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689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One-to-Many (1..*)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this example</a:t>
            </a:r>
          </a:p>
          <a:p>
            <a:pPr lvl="1"/>
            <a:r>
              <a:rPr lang="en-GB" dirty="0"/>
              <a:t>The Author is the Parent entity</a:t>
            </a:r>
          </a:p>
          <a:p>
            <a:pPr lvl="1"/>
            <a:r>
              <a:rPr lang="en-GB" dirty="0"/>
              <a:t>The Book is the Child entity</a:t>
            </a:r>
          </a:p>
          <a:p>
            <a:r>
              <a:rPr lang="en-GB" dirty="0"/>
              <a:t>An author can have many books</a:t>
            </a:r>
          </a:p>
          <a:p>
            <a:pPr lvl="1"/>
            <a:r>
              <a:rPr lang="en-GB" dirty="0"/>
              <a:t>To define the “many”, you use a </a:t>
            </a:r>
            <a:r>
              <a:rPr lang="en-GB" b="1" dirty="0"/>
              <a:t>collection</a:t>
            </a:r>
            <a:r>
              <a:rPr lang="en-GB" dirty="0"/>
              <a:t> property in the parent.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565920"/>
            <a:ext cx="7034750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82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One-to-Many (1..*)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Parent Entity</a:t>
            </a:r>
            <a:r>
              <a:rPr lang="en-GB" dirty="0"/>
              <a:t>, create a collection property of the Child type i.e.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&gt; Books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r>
              <a:rPr lang="en-GB" b="1" dirty="0"/>
              <a:t>Child Entity</a:t>
            </a:r>
            <a:r>
              <a:rPr lang="en-GB" dirty="0"/>
              <a:t>, create:</a:t>
            </a:r>
          </a:p>
          <a:p>
            <a:pPr lvl="1"/>
            <a:r>
              <a:rPr lang="en-GB" dirty="0"/>
              <a:t>A Property for the Foreign Key</a:t>
            </a:r>
          </a:p>
          <a:p>
            <a:pPr lvl="1"/>
            <a:r>
              <a:rPr lang="en-GB" dirty="0"/>
              <a:t>A </a:t>
            </a:r>
            <a:r>
              <a:rPr lang="en-GB" b="1" dirty="0" smtClean="0"/>
              <a:t>Navigation Property</a:t>
            </a:r>
            <a:r>
              <a:rPr lang="en-GB" dirty="0" smtClean="0"/>
              <a:t> </a:t>
            </a:r>
            <a:r>
              <a:rPr lang="en-GB" dirty="0"/>
              <a:t>of the Parent Type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779912" y="3068960"/>
            <a:ext cx="1512168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764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Initialising Related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some one-to-many relationships, the parent must have </a:t>
            </a:r>
            <a:r>
              <a:rPr lang="en-GB" b="1" dirty="0"/>
              <a:t>at least one</a:t>
            </a:r>
            <a:r>
              <a:rPr lang="en-GB" dirty="0"/>
              <a:t> child record.</a:t>
            </a:r>
          </a:p>
          <a:p>
            <a:r>
              <a:rPr lang="en-GB" dirty="0"/>
              <a:t>For example, a relationship between an order and its order items.</a:t>
            </a:r>
          </a:p>
          <a:p>
            <a:pPr lvl="1"/>
            <a:r>
              <a:rPr lang="en-GB" dirty="0"/>
              <a:t>An order must have at least one order item for it to be valid.</a:t>
            </a:r>
          </a:p>
          <a:p>
            <a:r>
              <a:rPr lang="en-GB" dirty="0"/>
              <a:t>Can you think of such a relationship in our model?</a:t>
            </a:r>
          </a:p>
        </p:txBody>
      </p:sp>
    </p:spTree>
    <p:extLst>
      <p:ext uri="{BB962C8B-B14F-4D97-AF65-F5344CB8AC3E}">
        <p14:creationId xmlns:p14="http://schemas.microsoft.com/office/powerpoint/2010/main" val="312642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Initialising Related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 such one-to-many relationships where there must be at least one child record, it may be beneficial to initialise the child collection.</a:t>
            </a:r>
          </a:p>
          <a:p>
            <a:pPr lvl="1"/>
            <a:r>
              <a:rPr lang="en-GB" dirty="0"/>
              <a:t>This makes it somewhat easier to load/add the child records.</a:t>
            </a:r>
          </a:p>
          <a:p>
            <a:r>
              <a:rPr lang="en-GB" dirty="0"/>
              <a:t>For example, in the Author </a:t>
            </a:r>
            <a:r>
              <a:rPr lang="en-GB" dirty="0">
                <a:sym typeface="Wingdings" panose="05000000000000000000" pitchFamily="2" charset="2"/>
              </a:rPr>
              <a:t> Book relationship, if we want to initialise the child collection, you define the relationship in the parent as: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&gt; Books {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 } =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List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200" dirty="0"/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1600" y="5301208"/>
            <a:ext cx="2448272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099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Lazy Loading Related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you need to lazy load the properties, just add the virtual keyword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eager loading, remove the virtual keyword.</a:t>
            </a:r>
            <a:endParaRPr lang="en-GB" dirty="0"/>
          </a:p>
          <a:p>
            <a:r>
              <a:rPr lang="en-GB" b="1" dirty="0"/>
              <a:t>Parent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&gt; Books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r>
              <a:rPr lang="en-GB" b="1" dirty="0"/>
              <a:t>Child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Author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771800" y="3717032"/>
            <a:ext cx="9361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771800" y="5517232"/>
            <a:ext cx="9361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136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Many-to-Many Relationships (*…*)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Say </a:t>
            </a:r>
            <a:r>
              <a:rPr lang="en-GB" dirty="0"/>
              <a:t>we changed the previous relationship:</a:t>
            </a:r>
          </a:p>
          <a:p>
            <a:pPr lvl="1"/>
            <a:r>
              <a:rPr lang="en-GB" dirty="0"/>
              <a:t>An author can have many books</a:t>
            </a:r>
          </a:p>
          <a:p>
            <a:pPr lvl="1"/>
            <a:r>
              <a:rPr lang="en-GB" dirty="0"/>
              <a:t>A book can have many authors</a:t>
            </a:r>
          </a:p>
          <a:p>
            <a:r>
              <a:rPr lang="en-GB" dirty="0" smtClean="0"/>
              <a:t>How would we specify this type of relationship? What do </a:t>
            </a:r>
            <a:r>
              <a:rPr lang="en-GB" dirty="0"/>
              <a:t>you think?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512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Many-to-Many Relationships (*…*)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databases, a many-to-many relationship is managed by introducing a third table </a:t>
            </a:r>
            <a:r>
              <a:rPr lang="en-GB" dirty="0" smtClean="0"/>
              <a:t>(a </a:t>
            </a:r>
            <a:r>
              <a:rPr lang="en-GB" dirty="0"/>
              <a:t>join) table between the tables.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old versions of EF, adding a collection property to both parents (Book and Author) will automatically create the JOIN table for you.</a:t>
            </a:r>
          </a:p>
          <a:p>
            <a:r>
              <a:rPr lang="en-GB" dirty="0"/>
              <a:t>In EF Core, you have to create entity classes for the three </a:t>
            </a:r>
            <a:r>
              <a:rPr lang="en-GB" dirty="0" smtClean="0"/>
              <a:t>tables with the correct relationships </a:t>
            </a:r>
            <a:r>
              <a:rPr lang="en-GB" dirty="0" smtClean="0">
                <a:sym typeface="Wingdings" panose="05000000000000000000" pitchFamily="2" charset="2"/>
              </a:rPr>
              <a:t>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2" y="2996952"/>
            <a:ext cx="8057994" cy="124434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563888" y="2924944"/>
            <a:ext cx="2376264" cy="144016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67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Foreign Key Attribute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some databases, the name of the PK and FK are different.</a:t>
            </a:r>
          </a:p>
          <a:p>
            <a:r>
              <a:rPr lang="en-GB" dirty="0"/>
              <a:t>For example:</a:t>
            </a:r>
          </a:p>
          <a:p>
            <a:endParaRPr lang="en-GB" dirty="0"/>
          </a:p>
          <a:p>
            <a:r>
              <a:rPr lang="en-GB" dirty="0"/>
              <a:t>In such situations, you have to use the </a:t>
            </a:r>
            <a:r>
              <a:rPr lang="en-GB" dirty="0" err="1"/>
              <a:t>ForeignKey</a:t>
            </a:r>
            <a:r>
              <a:rPr lang="en-GB" dirty="0"/>
              <a:t> data annotation attribute to identify the matching Foreign Key column in the child class.</a:t>
            </a:r>
          </a:p>
          <a:p>
            <a:pPr lvl="1"/>
            <a:r>
              <a:rPr lang="en-GB" dirty="0"/>
              <a:t>There are </a:t>
            </a:r>
            <a:r>
              <a:rPr lang="en-GB" b="1" dirty="0" smtClean="0"/>
              <a:t>two</a:t>
            </a:r>
            <a:r>
              <a:rPr lang="en-GB" dirty="0" smtClean="0"/>
              <a:t> </a:t>
            </a:r>
            <a:r>
              <a:rPr lang="en-GB" dirty="0"/>
              <a:t>ways you can do this.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5904" y="2514600"/>
            <a:ext cx="5660144" cy="133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780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Foreign Key Attribute – Method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35719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Parent – uses </a:t>
            </a:r>
            <a:r>
              <a:rPr lang="en-GB" b="1" dirty="0"/>
              <a:t>Id</a:t>
            </a:r>
            <a:r>
              <a:rPr lang="en-GB" dirty="0"/>
              <a:t> for its primary key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  [Key]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Id 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public virtual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dirty="0"/>
              <a:t>Child – uses </a:t>
            </a:r>
            <a:r>
              <a:rPr lang="en-GB" b="1" dirty="0" err="1"/>
              <a:t>UserId</a:t>
            </a:r>
            <a:r>
              <a:rPr lang="en-GB" dirty="0"/>
              <a:t> for the Foreign Key column linking to the User</a:t>
            </a:r>
          </a:p>
          <a:p>
            <a:pPr lvl="1"/>
            <a:r>
              <a:rPr lang="en-GB" dirty="0"/>
              <a:t>You add the Foreign Key attribute to the </a:t>
            </a:r>
            <a:r>
              <a:rPr lang="en-GB" dirty="0" smtClean="0"/>
              <a:t>navigation </a:t>
            </a:r>
            <a:r>
              <a:rPr lang="en-GB" dirty="0"/>
              <a:t>property for the parent</a:t>
            </a:r>
          </a:p>
          <a:p>
            <a:pPr lvl="1"/>
            <a:r>
              <a:rPr lang="en-GB" dirty="0"/>
              <a:t>And specify the name of the matching column.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ForeignKey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UserId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UserAccount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User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67744" y="6021288"/>
            <a:ext cx="2448272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04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Foreign Key Attribute – Method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4292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Parent – uses </a:t>
            </a:r>
            <a:r>
              <a:rPr lang="en-GB" b="1" dirty="0"/>
              <a:t>Id</a:t>
            </a:r>
            <a:r>
              <a:rPr lang="en-GB" dirty="0"/>
              <a:t> for its primary key</a:t>
            </a:r>
          </a:p>
          <a:p>
            <a:pPr marL="1051560" lvl="3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[Key]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Id {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 public virtual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dirty="0"/>
              <a:t>Child – uses </a:t>
            </a:r>
            <a:r>
              <a:rPr lang="en-GB" b="1" dirty="0" err="1"/>
              <a:t>UserId</a:t>
            </a:r>
            <a:r>
              <a:rPr lang="en-GB" dirty="0"/>
              <a:t> for the Foreign Key column linking to the User</a:t>
            </a:r>
          </a:p>
          <a:p>
            <a:pPr lvl="1"/>
            <a:r>
              <a:rPr lang="en-GB" dirty="0"/>
              <a:t>You add the Foreign Key attribute to the foreign key property </a:t>
            </a:r>
          </a:p>
          <a:p>
            <a:pPr lvl="1"/>
            <a:r>
              <a:rPr lang="en-GB" dirty="0"/>
              <a:t>And specify the name of the parent’s </a:t>
            </a:r>
            <a:r>
              <a:rPr lang="en-GB" dirty="0" smtClean="0"/>
              <a:t>navigation </a:t>
            </a:r>
            <a:r>
              <a:rPr lang="en-GB" dirty="0"/>
              <a:t>property 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ForeignKey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"User"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UserAccount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User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67744" y="5661248"/>
            <a:ext cx="252028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87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 Context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Recall that the model classes map to the tables in the database.</a:t>
            </a:r>
          </a:p>
          <a:p>
            <a:r>
              <a:rPr lang="en-GB" dirty="0" smtClean="0"/>
              <a:t>Similarly, you have a database context class that maps to the database.</a:t>
            </a:r>
          </a:p>
          <a:p>
            <a:pPr lvl="1"/>
            <a:r>
              <a:rPr lang="en-GB" dirty="0" smtClean="0"/>
              <a:t>Commonly referred to as </a:t>
            </a:r>
            <a:r>
              <a:rPr lang="en-GB" b="1" dirty="0" err="1" smtClean="0"/>
              <a:t>DbContext</a:t>
            </a:r>
            <a:r>
              <a:rPr lang="en-GB" dirty="0" smtClean="0"/>
              <a:t> for short.</a:t>
            </a:r>
          </a:p>
          <a:p>
            <a:r>
              <a:rPr lang="en-GB" dirty="0" smtClean="0"/>
              <a:t>It represents the application’s session with the Database.</a:t>
            </a:r>
          </a:p>
          <a:p>
            <a:r>
              <a:rPr lang="en-GB" dirty="0" smtClean="0"/>
              <a:t>It is responsible for doing all the heavy lifting of providing data access for your application.</a:t>
            </a:r>
          </a:p>
          <a:p>
            <a:r>
              <a:rPr lang="en-GB" dirty="0" smtClean="0"/>
              <a:t>You do, however, have to tell it what database to use and this is done via a </a:t>
            </a:r>
            <a:r>
              <a:rPr lang="en-GB" b="1" i="1" dirty="0" smtClean="0"/>
              <a:t>connection string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29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DbContext</a:t>
            </a:r>
            <a:r>
              <a:rPr lang="en-GB" dirty="0" smtClean="0"/>
              <a:t>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It is simply a class containing a list of Database Sets (</a:t>
            </a:r>
            <a:r>
              <a:rPr lang="en-GB" dirty="0" err="1" smtClean="0"/>
              <a:t>DbSet</a:t>
            </a:r>
            <a:r>
              <a:rPr lang="en-GB" dirty="0" smtClean="0"/>
              <a:t>), </a:t>
            </a:r>
            <a:r>
              <a:rPr lang="en-GB" b="1" i="1" dirty="0" smtClean="0"/>
              <a:t>defined as properties</a:t>
            </a:r>
            <a:r>
              <a:rPr lang="en-GB" dirty="0" smtClean="0"/>
              <a:t>, to include in the database.</a:t>
            </a:r>
          </a:p>
          <a:p>
            <a:pPr lvl="1"/>
            <a:r>
              <a:rPr lang="en-GB" dirty="0" smtClean="0"/>
              <a:t>The </a:t>
            </a:r>
            <a:r>
              <a:rPr lang="en-GB" dirty="0" err="1" smtClean="0"/>
              <a:t>DbSets</a:t>
            </a:r>
            <a:r>
              <a:rPr lang="en-GB" dirty="0" smtClean="0"/>
              <a:t> specify which of your model entities you want to include in the database.</a:t>
            </a:r>
          </a:p>
          <a:p>
            <a:pPr lvl="1"/>
            <a:r>
              <a:rPr lang="en-GB" dirty="0" smtClean="0"/>
              <a:t>Each </a:t>
            </a:r>
            <a:r>
              <a:rPr lang="en-GB" dirty="0" err="1" smtClean="0"/>
              <a:t>DbSet</a:t>
            </a:r>
            <a:r>
              <a:rPr lang="en-GB" dirty="0" smtClean="0"/>
              <a:t> maps to a table in the database.</a:t>
            </a:r>
          </a:p>
          <a:p>
            <a:r>
              <a:rPr lang="en-GB" dirty="0" smtClean="0"/>
              <a:t>It is common practice to use plural names for the property names of the </a:t>
            </a:r>
            <a:r>
              <a:rPr lang="en-GB" dirty="0" err="1" smtClean="0"/>
              <a:t>DbSets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example: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chemeClr val="accent1"/>
                </a:solidFill>
                <a:latin typeface="Consolas" panose="020B0609020204030204" pitchFamily="49" charset="0"/>
              </a:rPr>
              <a:t>DbSet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 smtClean="0">
                <a:solidFill>
                  <a:schemeClr val="accent1"/>
                </a:solidFill>
                <a:latin typeface="Consolas" panose="020B0609020204030204" pitchFamily="49" charset="0"/>
              </a:rPr>
              <a:t>TicketType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TicketTypes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chemeClr val="accent1"/>
                </a:solidFill>
                <a:latin typeface="Consolas" panose="020B0609020204030204" pitchFamily="49" charset="0"/>
              </a:rPr>
              <a:t>DbSet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Film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Films{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5148064" y="4221088"/>
            <a:ext cx="504056" cy="1008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>
            <a:off x="4427984" y="4221088"/>
            <a:ext cx="1224136" cy="13681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713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DbContext</a:t>
            </a:r>
            <a:r>
              <a:rPr lang="en-GB" dirty="0" smtClean="0"/>
              <a:t> Class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DbContext</a:t>
            </a:r>
            <a:r>
              <a:rPr lang="en-GB" dirty="0" smtClean="0"/>
              <a:t> Class is also used to specify any additional configuration for the database before it is created.</a:t>
            </a:r>
          </a:p>
          <a:p>
            <a:pPr lvl="1"/>
            <a:r>
              <a:rPr lang="en-GB" dirty="0" smtClean="0"/>
              <a:t>This is usually done </a:t>
            </a:r>
            <a:r>
              <a:rPr lang="en-GB" dirty="0"/>
              <a:t>in </a:t>
            </a:r>
            <a:r>
              <a:rPr lang="en-GB" dirty="0" smtClean="0"/>
              <a:t>the </a:t>
            </a:r>
            <a:r>
              <a:rPr lang="en-GB" b="1" dirty="0" err="1" smtClean="0"/>
              <a:t>OnModelCreating</a:t>
            </a:r>
            <a:r>
              <a:rPr lang="en-GB" dirty="0" smtClean="0"/>
              <a:t>  method.</a:t>
            </a:r>
          </a:p>
          <a:p>
            <a:pPr lvl="1"/>
            <a:r>
              <a:rPr lang="en-GB" dirty="0" smtClean="0"/>
              <a:t>For example:</a:t>
            </a:r>
          </a:p>
          <a:p>
            <a:pPr lvl="2"/>
            <a:r>
              <a:rPr lang="en-GB" dirty="0" smtClean="0"/>
              <a:t>While it is common to define the </a:t>
            </a:r>
            <a:r>
              <a:rPr lang="en-GB" dirty="0" err="1" smtClean="0"/>
              <a:t>DbSet</a:t>
            </a:r>
            <a:r>
              <a:rPr lang="en-GB" dirty="0" smtClean="0"/>
              <a:t> properties with plural names, for Databases, the common practice is to have Singular table names.</a:t>
            </a:r>
          </a:p>
          <a:p>
            <a:pPr lvl="2"/>
            <a:r>
              <a:rPr lang="en-GB" dirty="0" smtClean="0"/>
              <a:t>Old EF allowed you to use Data Annotations to specify composite primary keys. </a:t>
            </a:r>
            <a:r>
              <a:rPr lang="en-GB" dirty="0" smtClean="0"/>
              <a:t>New EF </a:t>
            </a:r>
            <a:r>
              <a:rPr lang="en-GB" dirty="0" smtClean="0"/>
              <a:t>does not and you have to configure this here.</a:t>
            </a:r>
          </a:p>
          <a:p>
            <a:r>
              <a:rPr lang="en-GB" dirty="0" smtClean="0"/>
              <a:t>If you are also using ASP.NET Identity, your </a:t>
            </a:r>
            <a:r>
              <a:rPr lang="en-GB" dirty="0" err="1" smtClean="0"/>
              <a:t>DbContext</a:t>
            </a:r>
            <a:r>
              <a:rPr lang="en-GB" dirty="0" smtClean="0"/>
              <a:t> Class must inherit from </a:t>
            </a:r>
            <a:r>
              <a:rPr lang="en-GB" b="1" dirty="0" err="1" smtClean="0"/>
              <a:t>IdentityDbContext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423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DB Context Using ASP.NET Identity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4" y="1498631"/>
            <a:ext cx="7037334" cy="5413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97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DB Context </a:t>
            </a:r>
            <a:r>
              <a:rPr lang="en-GB" dirty="0" smtClean="0"/>
              <a:t>Using ASP.NET </a:t>
            </a:r>
            <a:r>
              <a:rPr lang="en-GB" dirty="0"/>
              <a:t>I</a:t>
            </a:r>
            <a:r>
              <a:rPr lang="en-GB" dirty="0" smtClean="0"/>
              <a:t>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25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600" dirty="0" err="1">
                <a:solidFill>
                  <a:srgbClr val="2B91AF"/>
                </a:solidFill>
                <a:latin typeface="Consolas" panose="020B0609020204030204" pitchFamily="49" charset="0"/>
              </a:rPr>
              <a:t>GoMoviesContext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IdentityDbContext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ApplicationUser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5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>
                <a:solidFill>
                  <a:srgbClr val="008000"/>
                </a:solidFill>
                <a:latin typeface="Consolas" panose="020B0609020204030204" pitchFamily="49" charset="0"/>
              </a:rPr>
              <a:t>// Constructor Method     </a:t>
            </a:r>
            <a:endParaRPr lang="en-GB" sz="5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GoMoviesContext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DbContextOptions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GoMoviesContext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&gt; options) :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base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(options)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spcBef>
                <a:spcPts val="0"/>
              </a:spcBef>
              <a:buNone/>
            </a:pPr>
            <a:endParaRPr lang="en-GB" sz="5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>
                <a:solidFill>
                  <a:srgbClr val="008000"/>
                </a:solidFill>
                <a:latin typeface="Consolas" panose="020B0609020204030204" pitchFamily="49" charset="0"/>
              </a:rPr>
              <a:t>// Add the Tables (Database Sets) you want to include in the database</a:t>
            </a:r>
            <a:endParaRPr lang="en-GB" sz="5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DbSet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TicketType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&gt; 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TicketTypes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DbSet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&lt;Film&gt; Films {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>
                <a:solidFill>
                  <a:srgbClr val="008000"/>
                </a:solidFill>
                <a:latin typeface="Consolas" panose="020B0609020204030204" pitchFamily="49" charset="0"/>
              </a:rPr>
              <a:t>// ... Others not shown ....</a:t>
            </a:r>
            <a:endParaRPr lang="en-GB" sz="5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5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protected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override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OnModelCreating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ModelBuilder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builder)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  </a:t>
            </a:r>
            <a:r>
              <a:rPr lang="en-GB" sz="5600" dirty="0">
                <a:solidFill>
                  <a:srgbClr val="008000"/>
                </a:solidFill>
                <a:latin typeface="Consolas" panose="020B0609020204030204" pitchFamily="49" charset="0"/>
              </a:rPr>
              <a:t>// Specify Singular names for tables</a:t>
            </a:r>
            <a:endParaRPr lang="en-GB" sz="5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builder.Entity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TicketType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&gt;().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ToTable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56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5600" dirty="0" err="1">
                <a:solidFill>
                  <a:srgbClr val="A31515"/>
                </a:solidFill>
                <a:latin typeface="Consolas" panose="020B0609020204030204" pitchFamily="49" charset="0"/>
              </a:rPr>
              <a:t>TicketType</a:t>
            </a:r>
            <a:r>
              <a:rPr lang="en-GB" sz="56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builder.Entity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&lt;Film&gt;().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ToTable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5600" dirty="0">
                <a:solidFill>
                  <a:srgbClr val="A31515"/>
                </a:solidFill>
                <a:latin typeface="Consolas" panose="020B0609020204030204" pitchFamily="49" charset="0"/>
              </a:rPr>
              <a:t>"Film"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>
                <a:solidFill>
                  <a:srgbClr val="008000"/>
                </a:solidFill>
                <a:latin typeface="Consolas" panose="020B0609020204030204" pitchFamily="49" charset="0"/>
              </a:rPr>
              <a:t>// ... others not shown ...</a:t>
            </a:r>
            <a:endParaRPr lang="en-GB" sz="5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5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5600" dirty="0">
                <a:solidFill>
                  <a:srgbClr val="008000"/>
                </a:solidFill>
                <a:latin typeface="Consolas" panose="020B0609020204030204" pitchFamily="49" charset="0"/>
              </a:rPr>
              <a:t>// Specify Composite Key for Booking Ticket</a:t>
            </a:r>
            <a:endParaRPr lang="en-GB" sz="5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builder.Entity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BookingTicket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&gt;().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HasKey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(t =&gt; </a:t>
            </a:r>
            <a:r>
              <a:rPr lang="en-GB" sz="56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t.BookingId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t.TicketTypeId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});</a:t>
            </a:r>
          </a:p>
          <a:p>
            <a:pPr marL="0" indent="0">
              <a:spcBef>
                <a:spcPts val="0"/>
              </a:spcBef>
              <a:buNone/>
            </a:pPr>
            <a:endParaRPr lang="en-GB" sz="5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600" dirty="0" err="1">
                <a:solidFill>
                  <a:srgbClr val="0000FF"/>
                </a:solidFill>
                <a:latin typeface="Consolas" panose="020B0609020204030204" pitchFamily="49" charset="0"/>
              </a:rPr>
              <a:t>base</a:t>
            </a:r>
            <a:r>
              <a:rPr lang="en-GB" sz="5600" dirty="0" err="1">
                <a:solidFill>
                  <a:srgbClr val="000000"/>
                </a:solidFill>
                <a:latin typeface="Consolas" panose="020B0609020204030204" pitchFamily="49" charset="0"/>
              </a:rPr>
              <a:t>.OnModelCreating</a:t>
            </a: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(builder);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5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5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5600" dirty="0"/>
          </a:p>
        </p:txBody>
      </p:sp>
    </p:spTree>
    <p:extLst>
      <p:ext uri="{BB962C8B-B14F-4D97-AF65-F5344CB8AC3E}">
        <p14:creationId xmlns:p14="http://schemas.microsoft.com/office/powerpoint/2010/main" val="314604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Connection Strings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 connection string is a string that provides initialisation and connection information to a data source.</a:t>
            </a:r>
          </a:p>
          <a:p>
            <a:r>
              <a:rPr lang="en-GB" dirty="0" smtClean="0"/>
              <a:t>It typically specifies:</a:t>
            </a:r>
          </a:p>
          <a:p>
            <a:pPr lvl="1"/>
            <a:r>
              <a:rPr lang="en-GB" dirty="0"/>
              <a:t>Data source location</a:t>
            </a:r>
          </a:p>
          <a:p>
            <a:pPr lvl="1"/>
            <a:r>
              <a:rPr lang="en-GB" dirty="0"/>
              <a:t>Security credentials</a:t>
            </a:r>
          </a:p>
          <a:p>
            <a:pPr lvl="1"/>
            <a:r>
              <a:rPr lang="en-GB" dirty="0"/>
              <a:t>Any other parameters needed to establish </a:t>
            </a:r>
            <a:r>
              <a:rPr lang="en-GB" dirty="0" smtClean="0"/>
              <a:t>a connection to the data source</a:t>
            </a:r>
            <a:endParaRPr lang="en-GB" dirty="0"/>
          </a:p>
          <a:p>
            <a:r>
              <a:rPr lang="en-GB" dirty="0" smtClean="0"/>
              <a:t>The information is specified as key/value pairs in a string.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C00000"/>
                </a:solidFill>
              </a:rPr>
              <a:t>"</a:t>
            </a:r>
            <a:r>
              <a:rPr lang="en-GB" dirty="0">
                <a:solidFill>
                  <a:srgbClr val="C00000"/>
                </a:solidFill>
              </a:rPr>
              <a:t>key1=value1; key2 = value2; key 3 = value 3; </a:t>
            </a:r>
            <a:r>
              <a:rPr lang="en-GB" dirty="0" smtClean="0">
                <a:solidFill>
                  <a:srgbClr val="C00000"/>
                </a:solidFill>
              </a:rPr>
              <a:t>…"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GB" dirty="0" smtClean="0"/>
              <a:t>The syntax and allowed key/value pairs depends on the data provider.</a:t>
            </a:r>
          </a:p>
          <a:p>
            <a:pPr lvl="1"/>
            <a:r>
              <a:rPr lang="en-GB" dirty="0" smtClean="0"/>
              <a:t>We are using MS SQL Server (</a:t>
            </a:r>
            <a:r>
              <a:rPr lang="en-GB" dirty="0" err="1" smtClean="0"/>
              <a:t>System.Data.SqlClient</a:t>
            </a:r>
            <a:r>
              <a:rPr lang="en-GB" dirty="0" smtClean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25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 SQL Server Connection String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Common values expected in an </a:t>
            </a:r>
            <a:r>
              <a:rPr lang="en-GB" dirty="0" smtClean="0">
                <a:hlinkClick r:id="rId3"/>
              </a:rPr>
              <a:t>MS SQL Server connection string</a:t>
            </a:r>
            <a:r>
              <a:rPr lang="en-GB" dirty="0" smtClean="0"/>
              <a:t> are:</a:t>
            </a:r>
          </a:p>
          <a:p>
            <a:pPr lvl="1"/>
            <a:r>
              <a:rPr lang="en-GB" b="1" dirty="0"/>
              <a:t>Data Source</a:t>
            </a:r>
            <a:r>
              <a:rPr lang="en-GB" dirty="0"/>
              <a:t>: SQL Server to connect to.</a:t>
            </a:r>
          </a:p>
          <a:p>
            <a:pPr lvl="1"/>
            <a:r>
              <a:rPr lang="en-GB" b="1" dirty="0"/>
              <a:t>Initial </a:t>
            </a:r>
            <a:r>
              <a:rPr lang="en-GB" b="1" dirty="0" err="1"/>
              <a:t>Catalog</a:t>
            </a:r>
            <a:r>
              <a:rPr lang="en-GB" dirty="0"/>
              <a:t>: name of </a:t>
            </a:r>
            <a:r>
              <a:rPr lang="en-GB" dirty="0" smtClean="0"/>
              <a:t>the Database </a:t>
            </a:r>
            <a:r>
              <a:rPr lang="en-GB" dirty="0"/>
              <a:t>to use.</a:t>
            </a:r>
          </a:p>
          <a:p>
            <a:pPr lvl="1"/>
            <a:r>
              <a:rPr lang="en-GB" b="1" dirty="0"/>
              <a:t>Integrated Security</a:t>
            </a:r>
            <a:r>
              <a:rPr lang="en-GB" dirty="0"/>
              <a:t>: for authentication -</a:t>
            </a:r>
          </a:p>
          <a:p>
            <a:pPr lvl="2"/>
            <a:r>
              <a:rPr lang="en-GB" dirty="0"/>
              <a:t>if true, uses currently logged in Windows account</a:t>
            </a:r>
          </a:p>
          <a:p>
            <a:pPr lvl="2"/>
            <a:r>
              <a:rPr lang="en-GB" dirty="0"/>
              <a:t>if false, add SQL Server authentication User ID and Password to string</a:t>
            </a:r>
            <a:r>
              <a:rPr lang="en-GB" dirty="0" smtClean="0"/>
              <a:t>:</a:t>
            </a:r>
            <a:endParaRPr lang="en-GB" dirty="0"/>
          </a:p>
          <a:p>
            <a:r>
              <a:rPr lang="en-GB" dirty="0" smtClean="0"/>
              <a:t>There are, however, many ways to setup a MS SQL Server Database and the connection string format differs depending on the type of server setup.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346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LocalDB</a:t>
            </a:r>
            <a:r>
              <a:rPr lang="en-GB" dirty="0" smtClean="0"/>
              <a:t> Connection String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For this module, we will be using a </a:t>
            </a:r>
            <a:r>
              <a:rPr lang="en-GB" b="1" dirty="0" err="1"/>
              <a:t>LocalDB</a:t>
            </a:r>
            <a:r>
              <a:rPr lang="en-GB" dirty="0"/>
              <a:t>, which is simply a local database server file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connection string syntax is:</a:t>
            </a:r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Server=(</a:t>
            </a:r>
            <a:r>
              <a:rPr lang="en-GB" sz="2000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localdb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)\\</a:t>
            </a:r>
            <a:r>
              <a:rPr lang="en-GB" sz="2000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mssqllocaldb;Database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DatabaseName;Trusted_Connection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True;MultipleActiveResultSets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=true</a:t>
            </a:r>
            <a:endParaRPr lang="en-GB" sz="1800" dirty="0" smtClean="0"/>
          </a:p>
          <a:p>
            <a:r>
              <a:rPr lang="en-GB" dirty="0" smtClean="0"/>
              <a:t>You will need to change the name of the Database as highlighted.</a:t>
            </a:r>
          </a:p>
          <a:p>
            <a:r>
              <a:rPr lang="en-GB" dirty="0" smtClean="0"/>
              <a:t>By default, VS adds the local database to the current user’s folder.</a:t>
            </a:r>
          </a:p>
          <a:p>
            <a:pPr lvl="1"/>
            <a:r>
              <a:rPr lang="en-GB" dirty="0" smtClean="0"/>
              <a:t>As you are working in pairs, you will be changing this default behaviour.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372200" y="2852936"/>
            <a:ext cx="1728192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974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Class Libraries and EF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When you define your Entity classes in a separate class library, you need to add one more class </a:t>
            </a:r>
            <a:r>
              <a:rPr lang="en-GB" dirty="0" smtClean="0">
                <a:sym typeface="Wingdings" panose="05000000000000000000" pitchFamily="2" charset="2"/>
              </a:rPr>
              <a:t></a:t>
            </a:r>
          </a:p>
          <a:p>
            <a:r>
              <a:rPr lang="en-GB" dirty="0" smtClean="0"/>
              <a:t>You have to create a </a:t>
            </a:r>
            <a:r>
              <a:rPr lang="en-GB" dirty="0" err="1" smtClean="0"/>
              <a:t>ContextFactory</a:t>
            </a:r>
            <a:r>
              <a:rPr lang="en-GB" dirty="0" smtClean="0"/>
              <a:t> class responsible for creating the Database Context.</a:t>
            </a:r>
          </a:p>
          <a:p>
            <a:r>
              <a:rPr lang="en-GB" dirty="0" smtClean="0"/>
              <a:t>I have provided the syntax for you on Moodle, you simply </a:t>
            </a:r>
            <a:r>
              <a:rPr lang="en-GB" b="1" i="1" dirty="0" smtClean="0"/>
              <a:t>edit the connection string</a:t>
            </a:r>
            <a:r>
              <a:rPr lang="en-GB" dirty="0" smtClean="0"/>
              <a:t> so it points to the right database.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62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Code-First Migrations: Finally!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 old EF, you could do this quite easily from the Package Manager Console.</a:t>
            </a:r>
          </a:p>
          <a:p>
            <a:r>
              <a:rPr lang="en-GB" dirty="0" smtClean="0"/>
              <a:t>In EF core, it is easier to do this from the command line.</a:t>
            </a:r>
          </a:p>
          <a:p>
            <a:pPr lvl="1"/>
            <a:r>
              <a:rPr lang="en-GB" dirty="0" smtClean="0"/>
              <a:t>Go to the folder creating the Data Project</a:t>
            </a:r>
          </a:p>
          <a:p>
            <a:pPr lvl="1"/>
            <a:r>
              <a:rPr lang="en-GB" dirty="0" smtClean="0"/>
              <a:t>In the address bar, type </a:t>
            </a:r>
            <a:r>
              <a:rPr lang="en-GB" b="1" dirty="0" err="1" smtClean="0"/>
              <a:t>cmd</a:t>
            </a:r>
            <a:r>
              <a:rPr lang="en-GB" dirty="0" smtClean="0"/>
              <a:t> to open up the command line in the current data project folder.</a:t>
            </a:r>
          </a:p>
          <a:p>
            <a:r>
              <a:rPr lang="en-GB" dirty="0" smtClean="0"/>
              <a:t>Then you need to run the required </a:t>
            </a:r>
            <a:r>
              <a:rPr lang="en-GB" dirty="0" smtClean="0">
                <a:hlinkClick r:id="rId2"/>
              </a:rPr>
              <a:t>commands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most common commands are on the next page.</a:t>
            </a:r>
          </a:p>
          <a:p>
            <a:pPr lvl="1"/>
            <a:r>
              <a:rPr lang="en-GB" dirty="0" smtClean="0"/>
              <a:t>Also note that sometimes </a:t>
            </a:r>
            <a:r>
              <a:rPr lang="en-GB" dirty="0"/>
              <a:t>you have to specify additional options when using the </a:t>
            </a:r>
            <a:r>
              <a:rPr lang="en-GB" dirty="0" smtClean="0"/>
              <a:t>commands.</a:t>
            </a:r>
          </a:p>
          <a:p>
            <a:pPr lvl="1"/>
            <a:r>
              <a:rPr lang="en-GB" dirty="0" smtClean="0"/>
              <a:t>The examples on Moodle include the options we need.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559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Migration Commands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Add (Create) a migration</a:t>
            </a:r>
          </a:p>
          <a:p>
            <a:pPr lvl="1"/>
            <a:r>
              <a:rPr lang="en-GB" dirty="0" smtClean="0"/>
              <a:t>Creates the code to add any model and </a:t>
            </a:r>
            <a:r>
              <a:rPr lang="en-GB" dirty="0" err="1" smtClean="0"/>
              <a:t>DbContext</a:t>
            </a:r>
            <a:r>
              <a:rPr lang="en-GB" dirty="0" smtClean="0"/>
              <a:t> changes for migration to the database</a:t>
            </a:r>
          </a:p>
          <a:p>
            <a:pPr lvl="1"/>
            <a:r>
              <a:rPr lang="en-GB" dirty="0" smtClean="0"/>
              <a:t>Migrations must be named!</a:t>
            </a:r>
          </a:p>
          <a:p>
            <a:pPr lvl="2"/>
            <a:r>
              <a:rPr lang="en-GB" dirty="0" err="1"/>
              <a:t>dotnet</a:t>
            </a:r>
            <a:r>
              <a:rPr lang="en-GB" dirty="0"/>
              <a:t> </a:t>
            </a:r>
            <a:r>
              <a:rPr lang="en-GB" dirty="0" err="1"/>
              <a:t>ef</a:t>
            </a:r>
            <a:r>
              <a:rPr lang="en-GB" dirty="0"/>
              <a:t> migrations </a:t>
            </a:r>
            <a:r>
              <a:rPr lang="en-GB" dirty="0" smtClean="0"/>
              <a:t>add </a:t>
            </a:r>
            <a:r>
              <a:rPr lang="en-GB" dirty="0" err="1" smtClean="0">
                <a:solidFill>
                  <a:srgbClr val="FF0000"/>
                </a:solidFill>
              </a:rPr>
              <a:t>migrationName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Update the database with new changes</a:t>
            </a:r>
          </a:p>
          <a:p>
            <a:pPr lvl="2"/>
            <a:r>
              <a:rPr lang="en-GB" dirty="0" err="1"/>
              <a:t>dotnet</a:t>
            </a:r>
            <a:r>
              <a:rPr lang="en-GB" dirty="0"/>
              <a:t> </a:t>
            </a:r>
            <a:r>
              <a:rPr lang="en-GB" dirty="0" err="1"/>
              <a:t>ef</a:t>
            </a:r>
            <a:r>
              <a:rPr lang="en-GB" dirty="0"/>
              <a:t> database </a:t>
            </a:r>
            <a:r>
              <a:rPr lang="en-GB" dirty="0" smtClean="0"/>
              <a:t>update </a:t>
            </a:r>
            <a:r>
              <a:rPr lang="en-GB" dirty="0" err="1" smtClean="0">
                <a:solidFill>
                  <a:srgbClr val="FF0000"/>
                </a:solidFill>
              </a:rPr>
              <a:t>migrationName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Remove the last migration</a:t>
            </a:r>
          </a:p>
          <a:p>
            <a:pPr lvl="2"/>
            <a:r>
              <a:rPr lang="en-GB" dirty="0" err="1"/>
              <a:t>dotnet</a:t>
            </a:r>
            <a:r>
              <a:rPr lang="en-GB" dirty="0"/>
              <a:t> </a:t>
            </a:r>
            <a:r>
              <a:rPr lang="en-GB" dirty="0" err="1"/>
              <a:t>ef</a:t>
            </a:r>
            <a:r>
              <a:rPr lang="en-GB" dirty="0"/>
              <a:t> migrations </a:t>
            </a:r>
            <a:r>
              <a:rPr lang="en-GB" dirty="0" smtClean="0"/>
              <a:t>remove</a:t>
            </a:r>
          </a:p>
          <a:p>
            <a:pPr lvl="1"/>
            <a:r>
              <a:rPr lang="en-GB" dirty="0" smtClean="0"/>
              <a:t>If the last migration has already been applied to the DB, you have to force (f) the removal:</a:t>
            </a:r>
          </a:p>
          <a:p>
            <a:pPr lvl="2"/>
            <a:r>
              <a:rPr lang="en-GB" dirty="0" err="1"/>
              <a:t>dotnet</a:t>
            </a:r>
            <a:r>
              <a:rPr lang="en-GB" dirty="0"/>
              <a:t> </a:t>
            </a:r>
            <a:r>
              <a:rPr lang="en-GB" dirty="0" err="1"/>
              <a:t>ef</a:t>
            </a:r>
            <a:r>
              <a:rPr lang="en-GB" dirty="0"/>
              <a:t> migrations </a:t>
            </a:r>
            <a:r>
              <a:rPr lang="en-GB" dirty="0" smtClean="0"/>
              <a:t>remove -f</a:t>
            </a:r>
          </a:p>
          <a:p>
            <a:r>
              <a:rPr lang="en-GB" dirty="0" smtClean="0"/>
              <a:t>Drop </a:t>
            </a:r>
            <a:r>
              <a:rPr lang="en-GB" dirty="0"/>
              <a:t>(Delete) the database</a:t>
            </a:r>
          </a:p>
          <a:p>
            <a:pPr lvl="1"/>
            <a:r>
              <a:rPr lang="en-GB" dirty="0" err="1"/>
              <a:t>dotnet</a:t>
            </a:r>
            <a:r>
              <a:rPr lang="en-GB" dirty="0"/>
              <a:t> </a:t>
            </a:r>
            <a:r>
              <a:rPr lang="en-GB" dirty="0" err="1"/>
              <a:t>ef</a:t>
            </a:r>
            <a:r>
              <a:rPr lang="en-GB" dirty="0"/>
              <a:t> database drop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308304" y="6381328"/>
            <a:ext cx="1093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2"/>
              </a:rPr>
              <a:t>See more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24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Building the Cinema Application Data Model Classes.</a:t>
            </a:r>
          </a:p>
          <a:p>
            <a:pPr lvl="1"/>
            <a:r>
              <a:rPr lang="en-GB" dirty="0"/>
              <a:t>Part 1: </a:t>
            </a:r>
            <a:r>
              <a:rPr lang="en-GB" dirty="0" smtClean="0"/>
              <a:t>Complete the Entity Classes</a:t>
            </a:r>
          </a:p>
          <a:p>
            <a:pPr lvl="1"/>
            <a:r>
              <a:rPr lang="en-GB" dirty="0" smtClean="0"/>
              <a:t>Part 2: Demonstration</a:t>
            </a:r>
            <a:endParaRPr lang="en-GB" dirty="0"/>
          </a:p>
          <a:p>
            <a:pPr lvl="2"/>
            <a:r>
              <a:rPr lang="en-GB" dirty="0" smtClean="0"/>
              <a:t>Entity Relationships</a:t>
            </a:r>
          </a:p>
          <a:p>
            <a:pPr lvl="2"/>
            <a:r>
              <a:rPr lang="en-GB" dirty="0" smtClean="0"/>
              <a:t>Generating the Database</a:t>
            </a:r>
          </a:p>
          <a:p>
            <a:pPr lvl="2"/>
            <a:r>
              <a:rPr lang="en-GB" smtClean="0"/>
              <a:t>Importing Data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458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12076</TotalTime>
  <Words>2239</Words>
  <Application>Microsoft Office PowerPoint</Application>
  <PresentationFormat>On-screen Show (4:3)</PresentationFormat>
  <Paragraphs>312</Paragraphs>
  <Slides>32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EF Relationships And Code-First Database Migrations</vt:lpstr>
      <vt:lpstr>Today’s Lecture</vt:lpstr>
      <vt:lpstr>Entity Relationship Diagram</vt:lpstr>
      <vt:lpstr>Entity Framework Relationships</vt:lpstr>
      <vt:lpstr>Types of Relationships</vt:lpstr>
      <vt:lpstr>Exercise</vt:lpstr>
      <vt:lpstr>One-to-One (1..1 or 1..0 or 1)</vt:lpstr>
      <vt:lpstr>One-to-One (1..1 or 1..0 or 1)</vt:lpstr>
      <vt:lpstr>Lazy Loading Related Properties</vt:lpstr>
      <vt:lpstr>Lazy Loading Related Properties</vt:lpstr>
      <vt:lpstr>One-to-Many (1..*)</vt:lpstr>
      <vt:lpstr>One-to-Many (1..*)</vt:lpstr>
      <vt:lpstr>Initialising Related Entities</vt:lpstr>
      <vt:lpstr>Initialising Related Entities</vt:lpstr>
      <vt:lpstr>Lazy Loading Related Properties</vt:lpstr>
      <vt:lpstr>Many-to-Many Relationships (*…*)</vt:lpstr>
      <vt:lpstr>Many-to-Many Relationships (*…*)</vt:lpstr>
      <vt:lpstr>Foreign Key Attribute</vt:lpstr>
      <vt:lpstr>Foreign Key Attribute – Method 1</vt:lpstr>
      <vt:lpstr>Foreign Key Attribute – Method 2</vt:lpstr>
      <vt:lpstr>The Database Context Class</vt:lpstr>
      <vt:lpstr>The DbContext Class</vt:lpstr>
      <vt:lpstr>The DbContext Class </vt:lpstr>
      <vt:lpstr>Example DB Context Using ASP.NET Identity</vt:lpstr>
      <vt:lpstr>Example DB Context Using ASP.NET Identity</vt:lpstr>
      <vt:lpstr>Connection Strings</vt:lpstr>
      <vt:lpstr>MS SQL Server Connection String</vt:lpstr>
      <vt:lpstr>LocalDB Connection String</vt:lpstr>
      <vt:lpstr>Data Class Libraries and EF</vt:lpstr>
      <vt:lpstr>Code-First Migrations: Finally!</vt:lpstr>
      <vt:lpstr>Migration Commands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1530</cp:revision>
  <cp:lastPrinted>2014-09-29T16:21:25Z</cp:lastPrinted>
  <dcterms:created xsi:type="dcterms:W3CDTF">2013-09-18T07:00:31Z</dcterms:created>
  <dcterms:modified xsi:type="dcterms:W3CDTF">2018-02-15T07:06:22Z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