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2" r:id="rId3"/>
    <p:sldId id="257" r:id="rId4"/>
    <p:sldId id="259" r:id="rId5"/>
    <p:sldId id="258" r:id="rId6"/>
    <p:sldId id="260" r:id="rId7"/>
    <p:sldId id="277" r:id="rId8"/>
    <p:sldId id="261" r:id="rId9"/>
    <p:sldId id="276" r:id="rId10"/>
    <p:sldId id="273" r:id="rId11"/>
    <p:sldId id="264" r:id="rId12"/>
    <p:sldId id="265" r:id="rId13"/>
    <p:sldId id="266" r:id="rId14"/>
    <p:sldId id="267" r:id="rId15"/>
    <p:sldId id="270" r:id="rId16"/>
    <p:sldId id="271" r:id="rId17"/>
    <p:sldId id="280" r:id="rId18"/>
    <p:sldId id="281" r:id="rId19"/>
    <p:sldId id="282" r:id="rId20"/>
    <p:sldId id="283" r:id="rId21"/>
    <p:sldId id="284" r:id="rId22"/>
    <p:sldId id="285" r:id="rId23"/>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BE9528-E6E4-B16C-3210-769255BCF79B}" v="424" dt="2022-03-17T15:55:41.490"/>
    <p1510:client id="{29C0CEFA-FF10-4AEE-A323-BB58537DA649}" v="5" dt="2022-03-11T08:01:14.939"/>
    <p1510:client id="{3CDC09B4-C926-1762-41A2-E7B9F5A96EEC}" v="394" dt="2022-03-25T19:07:31.527"/>
    <p1510:client id="{439B363D-99B0-EAB2-E97A-2AAEA3CD632C}" v="175" dt="2022-03-11T08:35:31.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8BD5C8-5FA0-4608-9EDA-3F6AF15C0A7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5B40EDEB-AE9C-4C1F-9E2B-09E78249AF53}">
      <dgm:prSet/>
      <dgm:spPr/>
      <dgm:t>
        <a:bodyPr/>
        <a:lstStyle/>
        <a:p>
          <a:r>
            <a:rPr lang="en-US" dirty="0"/>
            <a:t>The functions of communication are to </a:t>
          </a:r>
          <a:r>
            <a:rPr lang="en-US" b="1" dirty="0"/>
            <a:t>persuade, inform, and motivate</a:t>
          </a:r>
          <a:r>
            <a:rPr lang="en-US" dirty="0"/>
            <a:t>, which help employees make better decisions and work more efficiently. Learn about the three functions of communication and explore examples of each function</a:t>
          </a:r>
        </a:p>
      </dgm:t>
    </dgm:pt>
    <dgm:pt modelId="{9122E680-4A80-45B8-BF91-3342B70AAF68}" type="parTrans" cxnId="{20BA84CF-3281-4D51-BB60-E07B21CBB155}">
      <dgm:prSet/>
      <dgm:spPr/>
      <dgm:t>
        <a:bodyPr/>
        <a:lstStyle/>
        <a:p>
          <a:endParaRPr lang="en-US"/>
        </a:p>
      </dgm:t>
    </dgm:pt>
    <dgm:pt modelId="{3C19AA9B-30C8-4142-A190-17E510F66705}" type="sibTrans" cxnId="{20BA84CF-3281-4D51-BB60-E07B21CBB155}">
      <dgm:prSet/>
      <dgm:spPr/>
      <dgm:t>
        <a:bodyPr/>
        <a:lstStyle/>
        <a:p>
          <a:endParaRPr lang="en-US"/>
        </a:p>
      </dgm:t>
    </dgm:pt>
    <dgm:pt modelId="{18110D67-EDD5-4045-90D1-11C0EA106FF7}">
      <dgm:prSet/>
      <dgm:spPr/>
      <dgm:t>
        <a:bodyPr/>
        <a:lstStyle/>
        <a:p>
          <a:r>
            <a:rPr lang="en-US" dirty="0"/>
            <a:t>Communication serves four major functions within a group or organization: </a:t>
          </a:r>
          <a:r>
            <a:rPr lang="en-US" b="1" dirty="0"/>
            <a:t>control, motivation, emotional expression and information</a:t>
          </a:r>
          <a:r>
            <a:rPr lang="en-US" dirty="0"/>
            <a:t>.</a:t>
          </a:r>
        </a:p>
      </dgm:t>
    </dgm:pt>
    <dgm:pt modelId="{9370AF17-0A45-427E-B570-770F74F89F65}" type="parTrans" cxnId="{D5377B09-6C33-43B4-8BA9-80CE2C709B35}">
      <dgm:prSet/>
      <dgm:spPr/>
      <dgm:t>
        <a:bodyPr/>
        <a:lstStyle/>
        <a:p>
          <a:endParaRPr lang="en-US"/>
        </a:p>
      </dgm:t>
    </dgm:pt>
    <dgm:pt modelId="{314754F0-D825-4D85-942B-95EF74B33C88}" type="sibTrans" cxnId="{D5377B09-6C33-43B4-8BA9-80CE2C709B35}">
      <dgm:prSet/>
      <dgm:spPr/>
      <dgm:t>
        <a:bodyPr/>
        <a:lstStyle/>
        <a:p>
          <a:endParaRPr lang="en-US"/>
        </a:p>
      </dgm:t>
    </dgm:pt>
    <dgm:pt modelId="{BE4ADE86-A8AB-4C02-9B42-F02B4F235668}" type="pres">
      <dgm:prSet presAssocID="{2D8BD5C8-5FA0-4608-9EDA-3F6AF15C0A7F}" presName="outerComposite" presStyleCnt="0">
        <dgm:presLayoutVars>
          <dgm:chMax val="5"/>
          <dgm:dir/>
          <dgm:resizeHandles val="exact"/>
        </dgm:presLayoutVars>
      </dgm:prSet>
      <dgm:spPr/>
    </dgm:pt>
    <dgm:pt modelId="{C74E1B70-1272-4C29-AFF9-40B07F7E37E8}" type="pres">
      <dgm:prSet presAssocID="{2D8BD5C8-5FA0-4608-9EDA-3F6AF15C0A7F}" presName="dummyMaxCanvas" presStyleCnt="0">
        <dgm:presLayoutVars/>
      </dgm:prSet>
      <dgm:spPr/>
    </dgm:pt>
    <dgm:pt modelId="{A1AD13D8-C196-4FF6-B70F-09B1F3334013}" type="pres">
      <dgm:prSet presAssocID="{2D8BD5C8-5FA0-4608-9EDA-3F6AF15C0A7F}" presName="TwoNodes_1" presStyleLbl="node1" presStyleIdx="0" presStyleCnt="2">
        <dgm:presLayoutVars>
          <dgm:bulletEnabled val="1"/>
        </dgm:presLayoutVars>
      </dgm:prSet>
      <dgm:spPr/>
    </dgm:pt>
    <dgm:pt modelId="{F6543B95-0818-4E91-984F-BF8CD898AC4B}" type="pres">
      <dgm:prSet presAssocID="{2D8BD5C8-5FA0-4608-9EDA-3F6AF15C0A7F}" presName="TwoNodes_2" presStyleLbl="node1" presStyleIdx="1" presStyleCnt="2">
        <dgm:presLayoutVars>
          <dgm:bulletEnabled val="1"/>
        </dgm:presLayoutVars>
      </dgm:prSet>
      <dgm:spPr/>
    </dgm:pt>
    <dgm:pt modelId="{EA68841D-67A3-44E3-9A86-C6CEA43AE7F4}" type="pres">
      <dgm:prSet presAssocID="{2D8BD5C8-5FA0-4608-9EDA-3F6AF15C0A7F}" presName="TwoConn_1-2" presStyleLbl="fgAccFollowNode1" presStyleIdx="0" presStyleCnt="1">
        <dgm:presLayoutVars>
          <dgm:bulletEnabled val="1"/>
        </dgm:presLayoutVars>
      </dgm:prSet>
      <dgm:spPr/>
    </dgm:pt>
    <dgm:pt modelId="{E62B34C9-F360-40A6-AF8B-6D36AEDAC360}" type="pres">
      <dgm:prSet presAssocID="{2D8BD5C8-5FA0-4608-9EDA-3F6AF15C0A7F}" presName="TwoNodes_1_text" presStyleLbl="node1" presStyleIdx="1" presStyleCnt="2">
        <dgm:presLayoutVars>
          <dgm:bulletEnabled val="1"/>
        </dgm:presLayoutVars>
      </dgm:prSet>
      <dgm:spPr/>
    </dgm:pt>
    <dgm:pt modelId="{E72DC2CA-B3D7-4E20-B925-66D46F426C21}" type="pres">
      <dgm:prSet presAssocID="{2D8BD5C8-5FA0-4608-9EDA-3F6AF15C0A7F}" presName="TwoNodes_2_text" presStyleLbl="node1" presStyleIdx="1" presStyleCnt="2">
        <dgm:presLayoutVars>
          <dgm:bulletEnabled val="1"/>
        </dgm:presLayoutVars>
      </dgm:prSet>
      <dgm:spPr/>
    </dgm:pt>
  </dgm:ptLst>
  <dgm:cxnLst>
    <dgm:cxn modelId="{D7502103-B214-44F2-8632-8593A6ED2419}" type="presOf" srcId="{5B40EDEB-AE9C-4C1F-9E2B-09E78249AF53}" destId="{E62B34C9-F360-40A6-AF8B-6D36AEDAC360}" srcOrd="1" destOrd="0" presId="urn:microsoft.com/office/officeart/2005/8/layout/vProcess5"/>
    <dgm:cxn modelId="{D5377B09-6C33-43B4-8BA9-80CE2C709B35}" srcId="{2D8BD5C8-5FA0-4608-9EDA-3F6AF15C0A7F}" destId="{18110D67-EDD5-4045-90D1-11C0EA106FF7}" srcOrd="1" destOrd="0" parTransId="{9370AF17-0A45-427E-B570-770F74F89F65}" sibTransId="{314754F0-D825-4D85-942B-95EF74B33C88}"/>
    <dgm:cxn modelId="{7AA09F49-56C5-4695-BF32-6494C0DD17E1}" type="presOf" srcId="{2D8BD5C8-5FA0-4608-9EDA-3F6AF15C0A7F}" destId="{BE4ADE86-A8AB-4C02-9B42-F02B4F235668}" srcOrd="0" destOrd="0" presId="urn:microsoft.com/office/officeart/2005/8/layout/vProcess5"/>
    <dgm:cxn modelId="{AE84206A-3C26-4554-9438-B806F94F512D}" type="presOf" srcId="{5B40EDEB-AE9C-4C1F-9E2B-09E78249AF53}" destId="{A1AD13D8-C196-4FF6-B70F-09B1F3334013}" srcOrd="0" destOrd="0" presId="urn:microsoft.com/office/officeart/2005/8/layout/vProcess5"/>
    <dgm:cxn modelId="{DB533F88-627C-4E93-A02C-2DB3665F463C}" type="presOf" srcId="{18110D67-EDD5-4045-90D1-11C0EA106FF7}" destId="{E72DC2CA-B3D7-4E20-B925-66D46F426C21}" srcOrd="1" destOrd="0" presId="urn:microsoft.com/office/officeart/2005/8/layout/vProcess5"/>
    <dgm:cxn modelId="{BB71259E-E1D2-4CD0-8722-03C92C3745C2}" type="presOf" srcId="{3C19AA9B-30C8-4142-A190-17E510F66705}" destId="{EA68841D-67A3-44E3-9A86-C6CEA43AE7F4}" srcOrd="0" destOrd="0" presId="urn:microsoft.com/office/officeart/2005/8/layout/vProcess5"/>
    <dgm:cxn modelId="{20BA84CF-3281-4D51-BB60-E07B21CBB155}" srcId="{2D8BD5C8-5FA0-4608-9EDA-3F6AF15C0A7F}" destId="{5B40EDEB-AE9C-4C1F-9E2B-09E78249AF53}" srcOrd="0" destOrd="0" parTransId="{9122E680-4A80-45B8-BF91-3342B70AAF68}" sibTransId="{3C19AA9B-30C8-4142-A190-17E510F66705}"/>
    <dgm:cxn modelId="{97E824FB-20A4-4BC3-99AC-730382F01C9F}" type="presOf" srcId="{18110D67-EDD5-4045-90D1-11C0EA106FF7}" destId="{F6543B95-0818-4E91-984F-BF8CD898AC4B}" srcOrd="0" destOrd="0" presId="urn:microsoft.com/office/officeart/2005/8/layout/vProcess5"/>
    <dgm:cxn modelId="{F0CA5C67-89F1-4B24-B5A2-8AE5C1F79660}" type="presParOf" srcId="{BE4ADE86-A8AB-4C02-9B42-F02B4F235668}" destId="{C74E1B70-1272-4C29-AFF9-40B07F7E37E8}" srcOrd="0" destOrd="0" presId="urn:microsoft.com/office/officeart/2005/8/layout/vProcess5"/>
    <dgm:cxn modelId="{4A38EC5A-8E49-4B55-83F8-3BF1EF7B7527}" type="presParOf" srcId="{BE4ADE86-A8AB-4C02-9B42-F02B4F235668}" destId="{A1AD13D8-C196-4FF6-B70F-09B1F3334013}" srcOrd="1" destOrd="0" presId="urn:microsoft.com/office/officeart/2005/8/layout/vProcess5"/>
    <dgm:cxn modelId="{07AC108C-BD40-4083-B810-5923F57001AA}" type="presParOf" srcId="{BE4ADE86-A8AB-4C02-9B42-F02B4F235668}" destId="{F6543B95-0818-4E91-984F-BF8CD898AC4B}" srcOrd="2" destOrd="0" presId="urn:microsoft.com/office/officeart/2005/8/layout/vProcess5"/>
    <dgm:cxn modelId="{41728CD8-8253-4255-B223-D58230818212}" type="presParOf" srcId="{BE4ADE86-A8AB-4C02-9B42-F02B4F235668}" destId="{EA68841D-67A3-44E3-9A86-C6CEA43AE7F4}" srcOrd="3" destOrd="0" presId="urn:microsoft.com/office/officeart/2005/8/layout/vProcess5"/>
    <dgm:cxn modelId="{9F8BC8A2-9903-4540-8BFD-5A0D8E867B19}" type="presParOf" srcId="{BE4ADE86-A8AB-4C02-9B42-F02B4F235668}" destId="{E62B34C9-F360-40A6-AF8B-6D36AEDAC360}" srcOrd="4" destOrd="0" presId="urn:microsoft.com/office/officeart/2005/8/layout/vProcess5"/>
    <dgm:cxn modelId="{878C3AAA-8D9A-4644-B21D-4BF2C1C2DAB8}" type="presParOf" srcId="{BE4ADE86-A8AB-4C02-9B42-F02B4F235668}" destId="{E72DC2CA-B3D7-4E20-B925-66D46F426C21}"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34588A-5777-4610-A1D6-7F29E96199B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B85FDFCD-0D00-41B3-A02D-296028109256}">
      <dgm:prSet/>
      <dgm:spPr/>
      <dgm:t>
        <a:bodyPr/>
        <a:lstStyle/>
        <a:p>
          <a:r>
            <a:rPr lang="en-US"/>
            <a:t>Effective communication </a:t>
          </a:r>
          <a:r>
            <a:rPr lang="en-US" b="1"/>
            <a:t>helps organizations connect with their clients, carers, and any other external bodies</a:t>
          </a:r>
          <a:r>
            <a:rPr lang="en-US"/>
            <a:t>. Customers who feel conforable and sure in care home. That have a huge effect on all sectors in the company</a:t>
          </a:r>
        </a:p>
      </dgm:t>
    </dgm:pt>
    <dgm:pt modelId="{6BF04C91-F317-4ACE-BB30-A3976BAD56C8}" type="parTrans" cxnId="{7A974DCD-D5DE-40A9-8361-F1A4115C30C0}">
      <dgm:prSet/>
      <dgm:spPr/>
      <dgm:t>
        <a:bodyPr/>
        <a:lstStyle/>
        <a:p>
          <a:endParaRPr lang="en-US"/>
        </a:p>
      </dgm:t>
    </dgm:pt>
    <dgm:pt modelId="{75AB7E1C-3A54-4D1D-A8DF-8206683F83B8}" type="sibTrans" cxnId="{7A974DCD-D5DE-40A9-8361-F1A4115C30C0}">
      <dgm:prSet/>
      <dgm:spPr/>
      <dgm:t>
        <a:bodyPr/>
        <a:lstStyle/>
        <a:p>
          <a:endParaRPr lang="en-US"/>
        </a:p>
      </dgm:t>
    </dgm:pt>
    <dgm:pt modelId="{6058A1ED-69E9-4ACE-90B0-E8D60A224FCF}">
      <dgm:prSet/>
      <dgm:spPr/>
      <dgm:t>
        <a:bodyPr/>
        <a:lstStyle/>
        <a:p>
          <a:r>
            <a:rPr lang="en-US" b="1"/>
            <a:t>Effective communication</a:t>
          </a:r>
          <a:r>
            <a:rPr lang="en-US"/>
            <a:t> not only improves </a:t>
          </a:r>
          <a:r>
            <a:rPr lang="en-US" b="1"/>
            <a:t>care</a:t>
          </a:r>
          <a:r>
            <a:rPr lang="en-US"/>
            <a:t> services but also creates a better working environment for carers as it creates more transparency and openness ...</a:t>
          </a:r>
        </a:p>
      </dgm:t>
    </dgm:pt>
    <dgm:pt modelId="{118FB1D8-A5BC-4A50-B9E7-C293D1A522F5}" type="parTrans" cxnId="{104CD18D-8781-4EE5-B398-42263A4BC3FA}">
      <dgm:prSet/>
      <dgm:spPr/>
      <dgm:t>
        <a:bodyPr/>
        <a:lstStyle/>
        <a:p>
          <a:endParaRPr lang="en-US"/>
        </a:p>
      </dgm:t>
    </dgm:pt>
    <dgm:pt modelId="{7087BED1-D2A5-470B-B0A1-9527FD6F1C74}" type="sibTrans" cxnId="{104CD18D-8781-4EE5-B398-42263A4BC3FA}">
      <dgm:prSet/>
      <dgm:spPr/>
      <dgm:t>
        <a:bodyPr/>
        <a:lstStyle/>
        <a:p>
          <a:endParaRPr lang="en-US"/>
        </a:p>
      </dgm:t>
    </dgm:pt>
    <dgm:pt modelId="{1AD0C58C-AE2A-4441-8E2C-F6120069FD8B}" type="pres">
      <dgm:prSet presAssocID="{B834588A-5777-4610-A1D6-7F29E96199BC}" presName="outerComposite" presStyleCnt="0">
        <dgm:presLayoutVars>
          <dgm:chMax val="5"/>
          <dgm:dir/>
          <dgm:resizeHandles val="exact"/>
        </dgm:presLayoutVars>
      </dgm:prSet>
      <dgm:spPr/>
    </dgm:pt>
    <dgm:pt modelId="{67561F8A-ABF1-404B-8F34-67460CC3A061}" type="pres">
      <dgm:prSet presAssocID="{B834588A-5777-4610-A1D6-7F29E96199BC}" presName="dummyMaxCanvas" presStyleCnt="0">
        <dgm:presLayoutVars/>
      </dgm:prSet>
      <dgm:spPr/>
    </dgm:pt>
    <dgm:pt modelId="{E0033566-5B33-4015-8F56-CAB9E6FD3046}" type="pres">
      <dgm:prSet presAssocID="{B834588A-5777-4610-A1D6-7F29E96199BC}" presName="TwoNodes_1" presStyleLbl="node1" presStyleIdx="0" presStyleCnt="2">
        <dgm:presLayoutVars>
          <dgm:bulletEnabled val="1"/>
        </dgm:presLayoutVars>
      </dgm:prSet>
      <dgm:spPr/>
    </dgm:pt>
    <dgm:pt modelId="{2A80729D-266A-413B-A530-EF8BBFBA89DC}" type="pres">
      <dgm:prSet presAssocID="{B834588A-5777-4610-A1D6-7F29E96199BC}" presName="TwoNodes_2" presStyleLbl="node1" presStyleIdx="1" presStyleCnt="2">
        <dgm:presLayoutVars>
          <dgm:bulletEnabled val="1"/>
        </dgm:presLayoutVars>
      </dgm:prSet>
      <dgm:spPr/>
    </dgm:pt>
    <dgm:pt modelId="{9B714CE5-70A6-4DE3-A6D8-C583856025BE}" type="pres">
      <dgm:prSet presAssocID="{B834588A-5777-4610-A1D6-7F29E96199BC}" presName="TwoConn_1-2" presStyleLbl="fgAccFollowNode1" presStyleIdx="0" presStyleCnt="1">
        <dgm:presLayoutVars>
          <dgm:bulletEnabled val="1"/>
        </dgm:presLayoutVars>
      </dgm:prSet>
      <dgm:spPr/>
    </dgm:pt>
    <dgm:pt modelId="{7678ADF3-3287-4536-A3E0-78A6D4AF34AC}" type="pres">
      <dgm:prSet presAssocID="{B834588A-5777-4610-A1D6-7F29E96199BC}" presName="TwoNodes_1_text" presStyleLbl="node1" presStyleIdx="1" presStyleCnt="2">
        <dgm:presLayoutVars>
          <dgm:bulletEnabled val="1"/>
        </dgm:presLayoutVars>
      </dgm:prSet>
      <dgm:spPr/>
    </dgm:pt>
    <dgm:pt modelId="{ABD2924F-EDF4-4402-B727-77502BEF696F}" type="pres">
      <dgm:prSet presAssocID="{B834588A-5777-4610-A1D6-7F29E96199BC}" presName="TwoNodes_2_text" presStyleLbl="node1" presStyleIdx="1" presStyleCnt="2">
        <dgm:presLayoutVars>
          <dgm:bulletEnabled val="1"/>
        </dgm:presLayoutVars>
      </dgm:prSet>
      <dgm:spPr/>
    </dgm:pt>
  </dgm:ptLst>
  <dgm:cxnLst>
    <dgm:cxn modelId="{5E9CCE17-03CE-4B45-AC00-E5FE8DA23746}" type="presOf" srcId="{B834588A-5777-4610-A1D6-7F29E96199BC}" destId="{1AD0C58C-AE2A-4441-8E2C-F6120069FD8B}" srcOrd="0" destOrd="0" presId="urn:microsoft.com/office/officeart/2005/8/layout/vProcess5"/>
    <dgm:cxn modelId="{3298E84D-6277-4DBA-B60B-FD78BBE65E25}" type="presOf" srcId="{B85FDFCD-0D00-41B3-A02D-296028109256}" destId="{E0033566-5B33-4015-8F56-CAB9E6FD3046}" srcOrd="0" destOrd="0" presId="urn:microsoft.com/office/officeart/2005/8/layout/vProcess5"/>
    <dgm:cxn modelId="{1196B259-1941-45CF-B8CB-E7350FAE01B9}" type="presOf" srcId="{6058A1ED-69E9-4ACE-90B0-E8D60A224FCF}" destId="{ABD2924F-EDF4-4402-B727-77502BEF696F}" srcOrd="1" destOrd="0" presId="urn:microsoft.com/office/officeart/2005/8/layout/vProcess5"/>
    <dgm:cxn modelId="{104CD18D-8781-4EE5-B398-42263A4BC3FA}" srcId="{B834588A-5777-4610-A1D6-7F29E96199BC}" destId="{6058A1ED-69E9-4ACE-90B0-E8D60A224FCF}" srcOrd="1" destOrd="0" parTransId="{118FB1D8-A5BC-4A50-B9E7-C293D1A522F5}" sibTransId="{7087BED1-D2A5-470B-B0A1-9527FD6F1C74}"/>
    <dgm:cxn modelId="{FF305EAE-F6C1-41F3-A596-B86E27B152EE}" type="presOf" srcId="{75AB7E1C-3A54-4D1D-A8DF-8206683F83B8}" destId="{9B714CE5-70A6-4DE3-A6D8-C583856025BE}" srcOrd="0" destOrd="0" presId="urn:microsoft.com/office/officeart/2005/8/layout/vProcess5"/>
    <dgm:cxn modelId="{7CBD7FBA-1218-4C97-83ED-975E4D0403FF}" type="presOf" srcId="{B85FDFCD-0D00-41B3-A02D-296028109256}" destId="{7678ADF3-3287-4536-A3E0-78A6D4AF34AC}" srcOrd="1" destOrd="0" presId="urn:microsoft.com/office/officeart/2005/8/layout/vProcess5"/>
    <dgm:cxn modelId="{7A974DCD-D5DE-40A9-8361-F1A4115C30C0}" srcId="{B834588A-5777-4610-A1D6-7F29E96199BC}" destId="{B85FDFCD-0D00-41B3-A02D-296028109256}" srcOrd="0" destOrd="0" parTransId="{6BF04C91-F317-4ACE-BB30-A3976BAD56C8}" sibTransId="{75AB7E1C-3A54-4D1D-A8DF-8206683F83B8}"/>
    <dgm:cxn modelId="{2D066CCF-14AA-4218-B19B-B95C4B092387}" type="presOf" srcId="{6058A1ED-69E9-4ACE-90B0-E8D60A224FCF}" destId="{2A80729D-266A-413B-A530-EF8BBFBA89DC}" srcOrd="0" destOrd="0" presId="urn:microsoft.com/office/officeart/2005/8/layout/vProcess5"/>
    <dgm:cxn modelId="{5FC008E3-4260-4AC7-AF48-1B3AE419AC1E}" type="presParOf" srcId="{1AD0C58C-AE2A-4441-8E2C-F6120069FD8B}" destId="{67561F8A-ABF1-404B-8F34-67460CC3A061}" srcOrd="0" destOrd="0" presId="urn:microsoft.com/office/officeart/2005/8/layout/vProcess5"/>
    <dgm:cxn modelId="{76385013-55DE-4132-99A4-E2B65EA1D00A}" type="presParOf" srcId="{1AD0C58C-AE2A-4441-8E2C-F6120069FD8B}" destId="{E0033566-5B33-4015-8F56-CAB9E6FD3046}" srcOrd="1" destOrd="0" presId="urn:microsoft.com/office/officeart/2005/8/layout/vProcess5"/>
    <dgm:cxn modelId="{18CA0374-C8E1-4916-ADBD-60486E25AED0}" type="presParOf" srcId="{1AD0C58C-AE2A-4441-8E2C-F6120069FD8B}" destId="{2A80729D-266A-413B-A530-EF8BBFBA89DC}" srcOrd="2" destOrd="0" presId="urn:microsoft.com/office/officeart/2005/8/layout/vProcess5"/>
    <dgm:cxn modelId="{91C407D4-6DD9-4992-B6F5-96193A317A4C}" type="presParOf" srcId="{1AD0C58C-AE2A-4441-8E2C-F6120069FD8B}" destId="{9B714CE5-70A6-4DE3-A6D8-C583856025BE}" srcOrd="3" destOrd="0" presId="urn:microsoft.com/office/officeart/2005/8/layout/vProcess5"/>
    <dgm:cxn modelId="{B3EE44F5-51C9-44A4-AC8A-DB09940E1CAA}" type="presParOf" srcId="{1AD0C58C-AE2A-4441-8E2C-F6120069FD8B}" destId="{7678ADF3-3287-4536-A3E0-78A6D4AF34AC}" srcOrd="4" destOrd="0" presId="urn:microsoft.com/office/officeart/2005/8/layout/vProcess5"/>
    <dgm:cxn modelId="{863F5513-53D6-43F7-B8AC-6C6F9EF63EA0}" type="presParOf" srcId="{1AD0C58C-AE2A-4441-8E2C-F6120069FD8B}" destId="{ABD2924F-EDF4-4402-B727-77502BEF696F}"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ABD8EF-A46C-4A17-A3FB-B9EEB6CEFBB0}"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7A4FAF5B-75B5-4D32-915F-746ABB2FE268}">
      <dgm:prSet/>
      <dgm:spPr/>
      <dgm:t>
        <a:bodyPr/>
        <a:lstStyle/>
        <a:p>
          <a:pPr>
            <a:lnSpc>
              <a:spcPct val="100000"/>
            </a:lnSpc>
          </a:pPr>
          <a:r>
            <a:rPr lang="en-US"/>
            <a:t>•Information source – produces a message</a:t>
          </a:r>
        </a:p>
      </dgm:t>
    </dgm:pt>
    <dgm:pt modelId="{73D23D01-E9C5-49AD-9EE3-4642269814A8}" type="parTrans" cxnId="{8E006B45-30D0-4891-A39C-66163B2ECC69}">
      <dgm:prSet/>
      <dgm:spPr/>
      <dgm:t>
        <a:bodyPr/>
        <a:lstStyle/>
        <a:p>
          <a:endParaRPr lang="en-US"/>
        </a:p>
      </dgm:t>
    </dgm:pt>
    <dgm:pt modelId="{5E7457D7-8157-49C3-9305-3766D2BF408D}" type="sibTrans" cxnId="{8E006B45-30D0-4891-A39C-66163B2ECC69}">
      <dgm:prSet/>
      <dgm:spPr/>
      <dgm:t>
        <a:bodyPr/>
        <a:lstStyle/>
        <a:p>
          <a:endParaRPr lang="en-US"/>
        </a:p>
      </dgm:t>
    </dgm:pt>
    <dgm:pt modelId="{662C5613-0367-4C0D-892B-1B3B216B44CA}">
      <dgm:prSet/>
      <dgm:spPr/>
      <dgm:t>
        <a:bodyPr/>
        <a:lstStyle/>
        <a:p>
          <a:pPr>
            <a:lnSpc>
              <a:spcPct val="100000"/>
            </a:lnSpc>
          </a:pPr>
          <a:r>
            <a:rPr lang="en-US"/>
            <a:t>•Transmitter – encodes the message into signals</a:t>
          </a:r>
        </a:p>
      </dgm:t>
    </dgm:pt>
    <dgm:pt modelId="{AF6A3CB4-F3CB-47F6-B685-C5095531DA1C}" type="parTrans" cxnId="{6713B30C-B45D-461F-9D14-46E8AC4D937F}">
      <dgm:prSet/>
      <dgm:spPr/>
      <dgm:t>
        <a:bodyPr/>
        <a:lstStyle/>
        <a:p>
          <a:endParaRPr lang="en-US"/>
        </a:p>
      </dgm:t>
    </dgm:pt>
    <dgm:pt modelId="{98240827-2D9A-4568-8F32-75EB51BE828A}" type="sibTrans" cxnId="{6713B30C-B45D-461F-9D14-46E8AC4D937F}">
      <dgm:prSet/>
      <dgm:spPr/>
      <dgm:t>
        <a:bodyPr/>
        <a:lstStyle/>
        <a:p>
          <a:endParaRPr lang="en-US"/>
        </a:p>
      </dgm:t>
    </dgm:pt>
    <dgm:pt modelId="{8338C56F-F7C0-4C55-958F-BF2D918893E3}">
      <dgm:prSet/>
      <dgm:spPr/>
      <dgm:t>
        <a:bodyPr/>
        <a:lstStyle/>
        <a:p>
          <a:pPr>
            <a:lnSpc>
              <a:spcPct val="100000"/>
            </a:lnSpc>
          </a:pPr>
          <a:r>
            <a:rPr lang="en-US"/>
            <a:t>•Channel – to which signal are adapted for transmission</a:t>
          </a:r>
        </a:p>
      </dgm:t>
    </dgm:pt>
    <dgm:pt modelId="{804EA51D-917B-4855-885E-65F4FF387C2D}" type="parTrans" cxnId="{1621E90B-9E29-4369-96F1-3E50DD72D604}">
      <dgm:prSet/>
      <dgm:spPr/>
      <dgm:t>
        <a:bodyPr/>
        <a:lstStyle/>
        <a:p>
          <a:endParaRPr lang="en-US"/>
        </a:p>
      </dgm:t>
    </dgm:pt>
    <dgm:pt modelId="{07753CB7-1CBA-4F5A-85F1-E13CE37D4E1B}" type="sibTrans" cxnId="{1621E90B-9E29-4369-96F1-3E50DD72D604}">
      <dgm:prSet/>
      <dgm:spPr/>
      <dgm:t>
        <a:bodyPr/>
        <a:lstStyle/>
        <a:p>
          <a:endParaRPr lang="en-US"/>
        </a:p>
      </dgm:t>
    </dgm:pt>
    <dgm:pt modelId="{BD39B8EC-F96F-4DCC-80AF-E2A276E36FFC}">
      <dgm:prSet/>
      <dgm:spPr/>
      <dgm:t>
        <a:bodyPr/>
        <a:lstStyle/>
        <a:p>
          <a:pPr>
            <a:lnSpc>
              <a:spcPct val="100000"/>
            </a:lnSpc>
          </a:pPr>
          <a:r>
            <a:rPr lang="en-US"/>
            <a:t>•Receiver – ‘decodes’ (reconstructs) the message from the signal</a:t>
          </a:r>
        </a:p>
      </dgm:t>
    </dgm:pt>
    <dgm:pt modelId="{226899E0-E3CE-4165-BC9E-B2652C5135FC}" type="parTrans" cxnId="{91CB4412-F16F-427E-8959-E20200F13866}">
      <dgm:prSet/>
      <dgm:spPr/>
      <dgm:t>
        <a:bodyPr/>
        <a:lstStyle/>
        <a:p>
          <a:endParaRPr lang="en-US"/>
        </a:p>
      </dgm:t>
    </dgm:pt>
    <dgm:pt modelId="{B8DBC928-6CAB-43AB-A1D2-7E2604C28396}" type="sibTrans" cxnId="{91CB4412-F16F-427E-8959-E20200F13866}">
      <dgm:prSet/>
      <dgm:spPr/>
      <dgm:t>
        <a:bodyPr/>
        <a:lstStyle/>
        <a:p>
          <a:endParaRPr lang="en-US"/>
        </a:p>
      </dgm:t>
    </dgm:pt>
    <dgm:pt modelId="{A6F0DFE3-D58E-429B-BB0B-05AF172734B1}">
      <dgm:prSet/>
      <dgm:spPr/>
      <dgm:t>
        <a:bodyPr/>
        <a:lstStyle/>
        <a:p>
          <a:pPr>
            <a:lnSpc>
              <a:spcPct val="100000"/>
            </a:lnSpc>
          </a:pPr>
          <a:r>
            <a:rPr lang="en-US"/>
            <a:t>•Destination – where the message arrives</a:t>
          </a:r>
        </a:p>
      </dgm:t>
    </dgm:pt>
    <dgm:pt modelId="{33C17C2F-5FA5-4438-8C9D-254C592986A5}" type="parTrans" cxnId="{324BEE80-3FC5-4468-BDCF-6552CA5747FE}">
      <dgm:prSet/>
      <dgm:spPr/>
      <dgm:t>
        <a:bodyPr/>
        <a:lstStyle/>
        <a:p>
          <a:endParaRPr lang="en-US"/>
        </a:p>
      </dgm:t>
    </dgm:pt>
    <dgm:pt modelId="{724AB9B4-1BBB-45D6-940C-F0A60B4D0286}" type="sibTrans" cxnId="{324BEE80-3FC5-4468-BDCF-6552CA5747FE}">
      <dgm:prSet/>
      <dgm:spPr/>
      <dgm:t>
        <a:bodyPr/>
        <a:lstStyle/>
        <a:p>
          <a:endParaRPr lang="en-US"/>
        </a:p>
      </dgm:t>
    </dgm:pt>
    <dgm:pt modelId="{61EE0BB5-B306-44B8-AFA3-A12159CF6AC2}">
      <dgm:prSet/>
      <dgm:spPr/>
      <dgm:t>
        <a:bodyPr/>
        <a:lstStyle/>
        <a:p>
          <a:pPr>
            <a:lnSpc>
              <a:spcPct val="100000"/>
            </a:lnSpc>
          </a:pPr>
          <a:r>
            <a:rPr lang="en-US"/>
            <a:t>•A sixth element, noise is a dysfunctional factor: any interference with the message travelling along the channel which may lead to the signal received being different from that sent</a:t>
          </a:r>
        </a:p>
      </dgm:t>
    </dgm:pt>
    <dgm:pt modelId="{FDC6CA5D-EE94-4000-B775-4BD4FB130519}" type="parTrans" cxnId="{FC9C544A-7953-4545-84C7-677D27C8F6A6}">
      <dgm:prSet/>
      <dgm:spPr/>
      <dgm:t>
        <a:bodyPr/>
        <a:lstStyle/>
        <a:p>
          <a:endParaRPr lang="en-US"/>
        </a:p>
      </dgm:t>
    </dgm:pt>
    <dgm:pt modelId="{54AAF904-6C90-4A80-9FDE-E6F253283CBC}" type="sibTrans" cxnId="{FC9C544A-7953-4545-84C7-677D27C8F6A6}">
      <dgm:prSet/>
      <dgm:spPr/>
      <dgm:t>
        <a:bodyPr/>
        <a:lstStyle/>
        <a:p>
          <a:endParaRPr lang="en-US"/>
        </a:p>
      </dgm:t>
    </dgm:pt>
    <dgm:pt modelId="{FE5ACCD5-7E8E-4DE9-B5B3-2BF6AE04BFB8}" type="pres">
      <dgm:prSet presAssocID="{FAABD8EF-A46C-4A17-A3FB-B9EEB6CEFBB0}" presName="Name0" presStyleCnt="0">
        <dgm:presLayoutVars>
          <dgm:dir/>
          <dgm:resizeHandles val="exact"/>
        </dgm:presLayoutVars>
      </dgm:prSet>
      <dgm:spPr/>
    </dgm:pt>
    <dgm:pt modelId="{5A8E0208-6D53-4FBE-8485-9BBD1BAB56FC}" type="pres">
      <dgm:prSet presAssocID="{7A4FAF5B-75B5-4D32-915F-746ABB2FE268}" presName="node" presStyleLbl="node1" presStyleIdx="0" presStyleCnt="6">
        <dgm:presLayoutVars>
          <dgm:bulletEnabled val="1"/>
        </dgm:presLayoutVars>
      </dgm:prSet>
      <dgm:spPr/>
    </dgm:pt>
    <dgm:pt modelId="{755764F0-0D90-4510-89A7-4F7EDE413937}" type="pres">
      <dgm:prSet presAssocID="{5E7457D7-8157-49C3-9305-3766D2BF408D}" presName="sibTrans" presStyleLbl="sibTrans1D1" presStyleIdx="0" presStyleCnt="5"/>
      <dgm:spPr/>
    </dgm:pt>
    <dgm:pt modelId="{E6959F70-1E27-4F62-8454-E7E5A4497941}" type="pres">
      <dgm:prSet presAssocID="{5E7457D7-8157-49C3-9305-3766D2BF408D}" presName="connectorText" presStyleLbl="sibTrans1D1" presStyleIdx="0" presStyleCnt="5"/>
      <dgm:spPr/>
    </dgm:pt>
    <dgm:pt modelId="{3B38061E-4E42-42EA-88F7-73908F9B6816}" type="pres">
      <dgm:prSet presAssocID="{662C5613-0367-4C0D-892B-1B3B216B44CA}" presName="node" presStyleLbl="node1" presStyleIdx="1" presStyleCnt="6">
        <dgm:presLayoutVars>
          <dgm:bulletEnabled val="1"/>
        </dgm:presLayoutVars>
      </dgm:prSet>
      <dgm:spPr/>
    </dgm:pt>
    <dgm:pt modelId="{80B050B9-DCBA-4281-A090-02E793C8049A}" type="pres">
      <dgm:prSet presAssocID="{98240827-2D9A-4568-8F32-75EB51BE828A}" presName="sibTrans" presStyleLbl="sibTrans1D1" presStyleIdx="1" presStyleCnt="5"/>
      <dgm:spPr/>
    </dgm:pt>
    <dgm:pt modelId="{1D7B205F-F6BE-4458-9829-672AEEF36C8D}" type="pres">
      <dgm:prSet presAssocID="{98240827-2D9A-4568-8F32-75EB51BE828A}" presName="connectorText" presStyleLbl="sibTrans1D1" presStyleIdx="1" presStyleCnt="5"/>
      <dgm:spPr/>
    </dgm:pt>
    <dgm:pt modelId="{3038DA0F-CCC6-43DD-B2A8-3C0D447F7E59}" type="pres">
      <dgm:prSet presAssocID="{8338C56F-F7C0-4C55-958F-BF2D918893E3}" presName="node" presStyleLbl="node1" presStyleIdx="2" presStyleCnt="6">
        <dgm:presLayoutVars>
          <dgm:bulletEnabled val="1"/>
        </dgm:presLayoutVars>
      </dgm:prSet>
      <dgm:spPr/>
    </dgm:pt>
    <dgm:pt modelId="{9D49A739-78D2-47A6-A4A7-F3282612A8E8}" type="pres">
      <dgm:prSet presAssocID="{07753CB7-1CBA-4F5A-85F1-E13CE37D4E1B}" presName="sibTrans" presStyleLbl="sibTrans1D1" presStyleIdx="2" presStyleCnt="5"/>
      <dgm:spPr/>
    </dgm:pt>
    <dgm:pt modelId="{9953B889-F8BB-4FC7-A375-0ECE6A3A9DDE}" type="pres">
      <dgm:prSet presAssocID="{07753CB7-1CBA-4F5A-85F1-E13CE37D4E1B}" presName="connectorText" presStyleLbl="sibTrans1D1" presStyleIdx="2" presStyleCnt="5"/>
      <dgm:spPr/>
    </dgm:pt>
    <dgm:pt modelId="{C098BA96-A455-489D-AF61-A394B27473D5}" type="pres">
      <dgm:prSet presAssocID="{BD39B8EC-F96F-4DCC-80AF-E2A276E36FFC}" presName="node" presStyleLbl="node1" presStyleIdx="3" presStyleCnt="6">
        <dgm:presLayoutVars>
          <dgm:bulletEnabled val="1"/>
        </dgm:presLayoutVars>
      </dgm:prSet>
      <dgm:spPr/>
    </dgm:pt>
    <dgm:pt modelId="{40C52693-3938-42E2-8A6B-050011A07DDA}" type="pres">
      <dgm:prSet presAssocID="{B8DBC928-6CAB-43AB-A1D2-7E2604C28396}" presName="sibTrans" presStyleLbl="sibTrans1D1" presStyleIdx="3" presStyleCnt="5"/>
      <dgm:spPr/>
    </dgm:pt>
    <dgm:pt modelId="{7EA278CC-A177-4934-88E8-FF688459BD4C}" type="pres">
      <dgm:prSet presAssocID="{B8DBC928-6CAB-43AB-A1D2-7E2604C28396}" presName="connectorText" presStyleLbl="sibTrans1D1" presStyleIdx="3" presStyleCnt="5"/>
      <dgm:spPr/>
    </dgm:pt>
    <dgm:pt modelId="{BD40A707-D9C1-495A-8582-7F33AB73FE60}" type="pres">
      <dgm:prSet presAssocID="{A6F0DFE3-D58E-429B-BB0B-05AF172734B1}" presName="node" presStyleLbl="node1" presStyleIdx="4" presStyleCnt="6">
        <dgm:presLayoutVars>
          <dgm:bulletEnabled val="1"/>
        </dgm:presLayoutVars>
      </dgm:prSet>
      <dgm:spPr/>
    </dgm:pt>
    <dgm:pt modelId="{BA72BD76-7899-4BDB-8A30-426444EBD15B}" type="pres">
      <dgm:prSet presAssocID="{724AB9B4-1BBB-45D6-940C-F0A60B4D0286}" presName="sibTrans" presStyleLbl="sibTrans1D1" presStyleIdx="4" presStyleCnt="5"/>
      <dgm:spPr/>
    </dgm:pt>
    <dgm:pt modelId="{6A704683-521A-46CA-AD9B-3BC1D493E6A5}" type="pres">
      <dgm:prSet presAssocID="{724AB9B4-1BBB-45D6-940C-F0A60B4D0286}" presName="connectorText" presStyleLbl="sibTrans1D1" presStyleIdx="4" presStyleCnt="5"/>
      <dgm:spPr/>
    </dgm:pt>
    <dgm:pt modelId="{F6484DC1-7E32-4FCD-A24A-CFEEC859DF32}" type="pres">
      <dgm:prSet presAssocID="{61EE0BB5-B306-44B8-AFA3-A12159CF6AC2}" presName="node" presStyleLbl="node1" presStyleIdx="5" presStyleCnt="6">
        <dgm:presLayoutVars>
          <dgm:bulletEnabled val="1"/>
        </dgm:presLayoutVars>
      </dgm:prSet>
      <dgm:spPr/>
    </dgm:pt>
  </dgm:ptLst>
  <dgm:cxnLst>
    <dgm:cxn modelId="{1621E90B-9E29-4369-96F1-3E50DD72D604}" srcId="{FAABD8EF-A46C-4A17-A3FB-B9EEB6CEFBB0}" destId="{8338C56F-F7C0-4C55-958F-BF2D918893E3}" srcOrd="2" destOrd="0" parTransId="{804EA51D-917B-4855-885E-65F4FF387C2D}" sibTransId="{07753CB7-1CBA-4F5A-85F1-E13CE37D4E1B}"/>
    <dgm:cxn modelId="{6713B30C-B45D-461F-9D14-46E8AC4D937F}" srcId="{FAABD8EF-A46C-4A17-A3FB-B9EEB6CEFBB0}" destId="{662C5613-0367-4C0D-892B-1B3B216B44CA}" srcOrd="1" destOrd="0" parTransId="{AF6A3CB4-F3CB-47F6-B685-C5095531DA1C}" sibTransId="{98240827-2D9A-4568-8F32-75EB51BE828A}"/>
    <dgm:cxn modelId="{854BF60F-323C-4750-B7BE-16EEECA579FF}" type="presOf" srcId="{724AB9B4-1BBB-45D6-940C-F0A60B4D0286}" destId="{BA72BD76-7899-4BDB-8A30-426444EBD15B}" srcOrd="0" destOrd="0" presId="urn:microsoft.com/office/officeart/2016/7/layout/RepeatingBendingProcessNew"/>
    <dgm:cxn modelId="{90F47911-5881-4321-A073-ED57B55DCA50}" type="presOf" srcId="{B8DBC928-6CAB-43AB-A1D2-7E2604C28396}" destId="{7EA278CC-A177-4934-88E8-FF688459BD4C}" srcOrd="1" destOrd="0" presId="urn:microsoft.com/office/officeart/2016/7/layout/RepeatingBendingProcessNew"/>
    <dgm:cxn modelId="{91CB4412-F16F-427E-8959-E20200F13866}" srcId="{FAABD8EF-A46C-4A17-A3FB-B9EEB6CEFBB0}" destId="{BD39B8EC-F96F-4DCC-80AF-E2A276E36FFC}" srcOrd="3" destOrd="0" parTransId="{226899E0-E3CE-4165-BC9E-B2652C5135FC}" sibTransId="{B8DBC928-6CAB-43AB-A1D2-7E2604C28396}"/>
    <dgm:cxn modelId="{BAC34C14-2670-49EB-97B8-8510C02D0FA5}" type="presOf" srcId="{7A4FAF5B-75B5-4D32-915F-746ABB2FE268}" destId="{5A8E0208-6D53-4FBE-8485-9BBD1BAB56FC}" srcOrd="0" destOrd="0" presId="urn:microsoft.com/office/officeart/2016/7/layout/RepeatingBendingProcessNew"/>
    <dgm:cxn modelId="{4D9A5B25-23E7-4C72-A1A3-1736BDEE9CF3}" type="presOf" srcId="{BD39B8EC-F96F-4DCC-80AF-E2A276E36FFC}" destId="{C098BA96-A455-489D-AF61-A394B27473D5}" srcOrd="0" destOrd="0" presId="urn:microsoft.com/office/officeart/2016/7/layout/RepeatingBendingProcessNew"/>
    <dgm:cxn modelId="{C4C9C838-3316-412F-9BAE-6E1A2262416F}" type="presOf" srcId="{61EE0BB5-B306-44B8-AFA3-A12159CF6AC2}" destId="{F6484DC1-7E32-4FCD-A24A-CFEEC859DF32}" srcOrd="0" destOrd="0" presId="urn:microsoft.com/office/officeart/2016/7/layout/RepeatingBendingProcessNew"/>
    <dgm:cxn modelId="{ABC3D661-D015-4BD4-8FCC-77CC20D1749A}" type="presOf" srcId="{A6F0DFE3-D58E-429B-BB0B-05AF172734B1}" destId="{BD40A707-D9C1-495A-8582-7F33AB73FE60}" srcOrd="0" destOrd="0" presId="urn:microsoft.com/office/officeart/2016/7/layout/RepeatingBendingProcessNew"/>
    <dgm:cxn modelId="{82981B64-A802-43EF-8BC3-A41E24D9EE98}" type="presOf" srcId="{98240827-2D9A-4568-8F32-75EB51BE828A}" destId="{80B050B9-DCBA-4281-A090-02E793C8049A}" srcOrd="0" destOrd="0" presId="urn:microsoft.com/office/officeart/2016/7/layout/RepeatingBendingProcessNew"/>
    <dgm:cxn modelId="{8E006B45-30D0-4891-A39C-66163B2ECC69}" srcId="{FAABD8EF-A46C-4A17-A3FB-B9EEB6CEFBB0}" destId="{7A4FAF5B-75B5-4D32-915F-746ABB2FE268}" srcOrd="0" destOrd="0" parTransId="{73D23D01-E9C5-49AD-9EE3-4642269814A8}" sibTransId="{5E7457D7-8157-49C3-9305-3766D2BF408D}"/>
    <dgm:cxn modelId="{FC9C544A-7953-4545-84C7-677D27C8F6A6}" srcId="{FAABD8EF-A46C-4A17-A3FB-B9EEB6CEFBB0}" destId="{61EE0BB5-B306-44B8-AFA3-A12159CF6AC2}" srcOrd="5" destOrd="0" parTransId="{FDC6CA5D-EE94-4000-B775-4BD4FB130519}" sibTransId="{54AAF904-6C90-4A80-9FDE-E6F253283CBC}"/>
    <dgm:cxn modelId="{AE389874-8D0E-40BA-A323-97E75000F0A1}" type="presOf" srcId="{B8DBC928-6CAB-43AB-A1D2-7E2604C28396}" destId="{40C52693-3938-42E2-8A6B-050011A07DDA}" srcOrd="0" destOrd="0" presId="urn:microsoft.com/office/officeart/2016/7/layout/RepeatingBendingProcessNew"/>
    <dgm:cxn modelId="{E65DBF54-8E5B-4BFB-8B83-3B94DA93E758}" type="presOf" srcId="{724AB9B4-1BBB-45D6-940C-F0A60B4D0286}" destId="{6A704683-521A-46CA-AD9B-3BC1D493E6A5}" srcOrd="1" destOrd="0" presId="urn:microsoft.com/office/officeart/2016/7/layout/RepeatingBendingProcessNew"/>
    <dgm:cxn modelId="{324BEE80-3FC5-4468-BDCF-6552CA5747FE}" srcId="{FAABD8EF-A46C-4A17-A3FB-B9EEB6CEFBB0}" destId="{A6F0DFE3-D58E-429B-BB0B-05AF172734B1}" srcOrd="4" destOrd="0" parTransId="{33C17C2F-5FA5-4438-8C9D-254C592986A5}" sibTransId="{724AB9B4-1BBB-45D6-940C-F0A60B4D0286}"/>
    <dgm:cxn modelId="{6C2BBA92-0749-4508-90F0-D4D0361115A2}" type="presOf" srcId="{5E7457D7-8157-49C3-9305-3766D2BF408D}" destId="{E6959F70-1E27-4F62-8454-E7E5A4497941}" srcOrd="1" destOrd="0" presId="urn:microsoft.com/office/officeart/2016/7/layout/RepeatingBendingProcessNew"/>
    <dgm:cxn modelId="{09C7279B-38B0-4890-9C4F-FECAE98B7C43}" type="presOf" srcId="{FAABD8EF-A46C-4A17-A3FB-B9EEB6CEFBB0}" destId="{FE5ACCD5-7E8E-4DE9-B5B3-2BF6AE04BFB8}" srcOrd="0" destOrd="0" presId="urn:microsoft.com/office/officeart/2016/7/layout/RepeatingBendingProcessNew"/>
    <dgm:cxn modelId="{D5477FA0-C37F-4A3D-AC17-3EDF0CE8A5EA}" type="presOf" srcId="{8338C56F-F7C0-4C55-958F-BF2D918893E3}" destId="{3038DA0F-CCC6-43DD-B2A8-3C0D447F7E59}" srcOrd="0" destOrd="0" presId="urn:microsoft.com/office/officeart/2016/7/layout/RepeatingBendingProcessNew"/>
    <dgm:cxn modelId="{8293F1AA-0822-4AC7-ACE7-44D267CEF9F4}" type="presOf" srcId="{5E7457D7-8157-49C3-9305-3766D2BF408D}" destId="{755764F0-0D90-4510-89A7-4F7EDE413937}" srcOrd="0" destOrd="0" presId="urn:microsoft.com/office/officeart/2016/7/layout/RepeatingBendingProcessNew"/>
    <dgm:cxn modelId="{00B85DB1-47AE-4A2B-B0B8-966DFA18C693}" type="presOf" srcId="{662C5613-0367-4C0D-892B-1B3B216B44CA}" destId="{3B38061E-4E42-42EA-88F7-73908F9B6816}" srcOrd="0" destOrd="0" presId="urn:microsoft.com/office/officeart/2016/7/layout/RepeatingBendingProcessNew"/>
    <dgm:cxn modelId="{356EC3D1-2ABE-4799-866D-967352A3C0F0}" type="presOf" srcId="{07753CB7-1CBA-4F5A-85F1-E13CE37D4E1B}" destId="{9D49A739-78D2-47A6-A4A7-F3282612A8E8}" srcOrd="0" destOrd="0" presId="urn:microsoft.com/office/officeart/2016/7/layout/RepeatingBendingProcessNew"/>
    <dgm:cxn modelId="{394E91E2-6FFB-4751-B40C-417A9C4597BC}" type="presOf" srcId="{98240827-2D9A-4568-8F32-75EB51BE828A}" destId="{1D7B205F-F6BE-4458-9829-672AEEF36C8D}" srcOrd="1" destOrd="0" presId="urn:microsoft.com/office/officeart/2016/7/layout/RepeatingBendingProcessNew"/>
    <dgm:cxn modelId="{969E7AE3-9FA5-48F4-9E93-1A0205D2AF95}" type="presOf" srcId="{07753CB7-1CBA-4F5A-85F1-E13CE37D4E1B}" destId="{9953B889-F8BB-4FC7-A375-0ECE6A3A9DDE}" srcOrd="1" destOrd="0" presId="urn:microsoft.com/office/officeart/2016/7/layout/RepeatingBendingProcessNew"/>
    <dgm:cxn modelId="{16ADCBC3-712C-4F98-B75A-81F0AE261753}" type="presParOf" srcId="{FE5ACCD5-7E8E-4DE9-B5B3-2BF6AE04BFB8}" destId="{5A8E0208-6D53-4FBE-8485-9BBD1BAB56FC}" srcOrd="0" destOrd="0" presId="urn:microsoft.com/office/officeart/2016/7/layout/RepeatingBendingProcessNew"/>
    <dgm:cxn modelId="{32255B2D-7A13-42FB-9501-8056B3AD4D45}" type="presParOf" srcId="{FE5ACCD5-7E8E-4DE9-B5B3-2BF6AE04BFB8}" destId="{755764F0-0D90-4510-89A7-4F7EDE413937}" srcOrd="1" destOrd="0" presId="urn:microsoft.com/office/officeart/2016/7/layout/RepeatingBendingProcessNew"/>
    <dgm:cxn modelId="{6182C01D-1F90-4F5B-9C7C-665CC1A69B7E}" type="presParOf" srcId="{755764F0-0D90-4510-89A7-4F7EDE413937}" destId="{E6959F70-1E27-4F62-8454-E7E5A4497941}" srcOrd="0" destOrd="0" presId="urn:microsoft.com/office/officeart/2016/7/layout/RepeatingBendingProcessNew"/>
    <dgm:cxn modelId="{D2C18DBC-66F0-4E08-9A2C-1D8A1BD4A579}" type="presParOf" srcId="{FE5ACCD5-7E8E-4DE9-B5B3-2BF6AE04BFB8}" destId="{3B38061E-4E42-42EA-88F7-73908F9B6816}" srcOrd="2" destOrd="0" presId="urn:microsoft.com/office/officeart/2016/7/layout/RepeatingBendingProcessNew"/>
    <dgm:cxn modelId="{6C146BB4-D981-4C9C-A893-0719490A94AC}" type="presParOf" srcId="{FE5ACCD5-7E8E-4DE9-B5B3-2BF6AE04BFB8}" destId="{80B050B9-DCBA-4281-A090-02E793C8049A}" srcOrd="3" destOrd="0" presId="urn:microsoft.com/office/officeart/2016/7/layout/RepeatingBendingProcessNew"/>
    <dgm:cxn modelId="{E7FA7CA2-F06D-438A-939D-D1E0CFB1F7DB}" type="presParOf" srcId="{80B050B9-DCBA-4281-A090-02E793C8049A}" destId="{1D7B205F-F6BE-4458-9829-672AEEF36C8D}" srcOrd="0" destOrd="0" presId="urn:microsoft.com/office/officeart/2016/7/layout/RepeatingBendingProcessNew"/>
    <dgm:cxn modelId="{87ABC4DE-988B-4581-B395-57C9B70202C1}" type="presParOf" srcId="{FE5ACCD5-7E8E-4DE9-B5B3-2BF6AE04BFB8}" destId="{3038DA0F-CCC6-43DD-B2A8-3C0D447F7E59}" srcOrd="4" destOrd="0" presId="urn:microsoft.com/office/officeart/2016/7/layout/RepeatingBendingProcessNew"/>
    <dgm:cxn modelId="{70317891-873F-4035-9830-1C8033CEA306}" type="presParOf" srcId="{FE5ACCD5-7E8E-4DE9-B5B3-2BF6AE04BFB8}" destId="{9D49A739-78D2-47A6-A4A7-F3282612A8E8}" srcOrd="5" destOrd="0" presId="urn:microsoft.com/office/officeart/2016/7/layout/RepeatingBendingProcessNew"/>
    <dgm:cxn modelId="{3055ADCC-DDBC-4B53-85B4-CBB878B86ABB}" type="presParOf" srcId="{9D49A739-78D2-47A6-A4A7-F3282612A8E8}" destId="{9953B889-F8BB-4FC7-A375-0ECE6A3A9DDE}" srcOrd="0" destOrd="0" presId="urn:microsoft.com/office/officeart/2016/7/layout/RepeatingBendingProcessNew"/>
    <dgm:cxn modelId="{24FC14B0-9EC4-4F0A-86FA-72249A92436A}" type="presParOf" srcId="{FE5ACCD5-7E8E-4DE9-B5B3-2BF6AE04BFB8}" destId="{C098BA96-A455-489D-AF61-A394B27473D5}" srcOrd="6" destOrd="0" presId="urn:microsoft.com/office/officeart/2016/7/layout/RepeatingBendingProcessNew"/>
    <dgm:cxn modelId="{345DA48A-AFA1-42DF-A5D9-0E0EACBD55FA}" type="presParOf" srcId="{FE5ACCD5-7E8E-4DE9-B5B3-2BF6AE04BFB8}" destId="{40C52693-3938-42E2-8A6B-050011A07DDA}" srcOrd="7" destOrd="0" presId="urn:microsoft.com/office/officeart/2016/7/layout/RepeatingBendingProcessNew"/>
    <dgm:cxn modelId="{931A266E-DFF9-4F6C-9E3A-2968AB5D9F1D}" type="presParOf" srcId="{40C52693-3938-42E2-8A6B-050011A07DDA}" destId="{7EA278CC-A177-4934-88E8-FF688459BD4C}" srcOrd="0" destOrd="0" presId="urn:microsoft.com/office/officeart/2016/7/layout/RepeatingBendingProcessNew"/>
    <dgm:cxn modelId="{8C122B24-67E3-4664-87F3-EF608585C23D}" type="presParOf" srcId="{FE5ACCD5-7E8E-4DE9-B5B3-2BF6AE04BFB8}" destId="{BD40A707-D9C1-495A-8582-7F33AB73FE60}" srcOrd="8" destOrd="0" presId="urn:microsoft.com/office/officeart/2016/7/layout/RepeatingBendingProcessNew"/>
    <dgm:cxn modelId="{811E7437-F786-4E44-B49E-7E0BDB4A4541}" type="presParOf" srcId="{FE5ACCD5-7E8E-4DE9-B5B3-2BF6AE04BFB8}" destId="{BA72BD76-7899-4BDB-8A30-426444EBD15B}" srcOrd="9" destOrd="0" presId="urn:microsoft.com/office/officeart/2016/7/layout/RepeatingBendingProcessNew"/>
    <dgm:cxn modelId="{50D2FCD8-31F0-4134-9B7F-AD423E3BD2BF}" type="presParOf" srcId="{BA72BD76-7899-4BDB-8A30-426444EBD15B}" destId="{6A704683-521A-46CA-AD9B-3BC1D493E6A5}" srcOrd="0" destOrd="0" presId="urn:microsoft.com/office/officeart/2016/7/layout/RepeatingBendingProcessNew"/>
    <dgm:cxn modelId="{224C0FED-F164-438F-9B62-19CC875907CC}" type="presParOf" srcId="{FE5ACCD5-7E8E-4DE9-B5B3-2BF6AE04BFB8}" destId="{F6484DC1-7E32-4FCD-A24A-CFEEC859DF32}"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0D9A3E-756B-481E-BD58-0506A34AA102}"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A5C05B55-484F-4A5C-88BD-717785007469}">
      <dgm:prSet/>
      <dgm:spPr/>
      <dgm:t>
        <a:bodyPr/>
        <a:lstStyle/>
        <a:p>
          <a:r>
            <a:rPr lang="en-US"/>
            <a:t>SOURSE</a:t>
          </a:r>
        </a:p>
      </dgm:t>
    </dgm:pt>
    <dgm:pt modelId="{DC57952D-18DD-481C-AE20-5F1F6B2EE67F}" type="parTrans" cxnId="{54A2EB33-7076-465F-8FBA-34552B7B563F}">
      <dgm:prSet/>
      <dgm:spPr/>
      <dgm:t>
        <a:bodyPr/>
        <a:lstStyle/>
        <a:p>
          <a:endParaRPr lang="en-US"/>
        </a:p>
      </dgm:t>
    </dgm:pt>
    <dgm:pt modelId="{7F91EA6D-12FD-47D5-A318-1EA4E01A7CCA}" type="sibTrans" cxnId="{54A2EB33-7076-465F-8FBA-34552B7B563F}">
      <dgm:prSet/>
      <dgm:spPr/>
      <dgm:t>
        <a:bodyPr/>
        <a:lstStyle/>
        <a:p>
          <a:endParaRPr lang="en-US"/>
        </a:p>
      </dgm:t>
    </dgm:pt>
    <dgm:pt modelId="{D10B124C-84B4-4021-B8A6-EBA788BED48F}">
      <dgm:prSet/>
      <dgm:spPr/>
      <dgm:t>
        <a:bodyPr/>
        <a:lstStyle/>
        <a:p>
          <a:r>
            <a:rPr lang="en-US"/>
            <a:t>MESSAGE</a:t>
          </a:r>
        </a:p>
      </dgm:t>
    </dgm:pt>
    <dgm:pt modelId="{461B4CAE-2C03-4411-B13A-FF26BD3A4C44}" type="parTrans" cxnId="{62CCCF58-7D68-44FF-A383-6CEAECF6D9AA}">
      <dgm:prSet/>
      <dgm:spPr/>
      <dgm:t>
        <a:bodyPr/>
        <a:lstStyle/>
        <a:p>
          <a:endParaRPr lang="en-US"/>
        </a:p>
      </dgm:t>
    </dgm:pt>
    <dgm:pt modelId="{01AB2AF1-9829-49D0-AB17-5FB4C08BE8C2}" type="sibTrans" cxnId="{62CCCF58-7D68-44FF-A383-6CEAECF6D9AA}">
      <dgm:prSet/>
      <dgm:spPr/>
      <dgm:t>
        <a:bodyPr/>
        <a:lstStyle/>
        <a:p>
          <a:endParaRPr lang="en-US"/>
        </a:p>
      </dgm:t>
    </dgm:pt>
    <dgm:pt modelId="{52EC5C7D-C6D7-4D28-B1A7-EDA8D9A7608F}">
      <dgm:prSet/>
      <dgm:spPr/>
      <dgm:t>
        <a:bodyPr/>
        <a:lstStyle/>
        <a:p>
          <a:r>
            <a:rPr lang="en-US"/>
            <a:t>CHANNEL</a:t>
          </a:r>
        </a:p>
      </dgm:t>
    </dgm:pt>
    <dgm:pt modelId="{9AE2CC96-F5FE-43EB-959A-88ACB8A5B235}" type="parTrans" cxnId="{9900AF66-291B-4F6F-BD7D-F6524C20917D}">
      <dgm:prSet/>
      <dgm:spPr/>
      <dgm:t>
        <a:bodyPr/>
        <a:lstStyle/>
        <a:p>
          <a:endParaRPr lang="en-US"/>
        </a:p>
      </dgm:t>
    </dgm:pt>
    <dgm:pt modelId="{1275CA3B-3C4F-4DB5-9015-257647F65E80}" type="sibTrans" cxnId="{9900AF66-291B-4F6F-BD7D-F6524C20917D}">
      <dgm:prSet/>
      <dgm:spPr/>
      <dgm:t>
        <a:bodyPr/>
        <a:lstStyle/>
        <a:p>
          <a:endParaRPr lang="en-US"/>
        </a:p>
      </dgm:t>
    </dgm:pt>
    <dgm:pt modelId="{085421DA-3BA2-4381-BC4D-89A6AED3ACDE}">
      <dgm:prSet/>
      <dgm:spPr/>
      <dgm:t>
        <a:bodyPr/>
        <a:lstStyle/>
        <a:p>
          <a:r>
            <a:rPr lang="en-US"/>
            <a:t>RECEIVER </a:t>
          </a:r>
        </a:p>
      </dgm:t>
    </dgm:pt>
    <dgm:pt modelId="{26571810-1AE4-4A26-BE1A-2283F600EC47}" type="parTrans" cxnId="{594592DE-95C4-43E3-9A9A-68564BFED31E}">
      <dgm:prSet/>
      <dgm:spPr/>
      <dgm:t>
        <a:bodyPr/>
        <a:lstStyle/>
        <a:p>
          <a:endParaRPr lang="en-US"/>
        </a:p>
      </dgm:t>
    </dgm:pt>
    <dgm:pt modelId="{55733D52-50DA-460B-ABC7-59A5DCC6125A}" type="sibTrans" cxnId="{594592DE-95C4-43E3-9A9A-68564BFED31E}">
      <dgm:prSet/>
      <dgm:spPr/>
      <dgm:t>
        <a:bodyPr/>
        <a:lstStyle/>
        <a:p>
          <a:endParaRPr lang="en-US"/>
        </a:p>
      </dgm:t>
    </dgm:pt>
    <dgm:pt modelId="{11CA12E1-6F13-4496-9BED-3C5F6AA2F837}" type="pres">
      <dgm:prSet presAssocID="{850D9A3E-756B-481E-BD58-0506A34AA102}" presName="linear" presStyleCnt="0">
        <dgm:presLayoutVars>
          <dgm:dir/>
          <dgm:animLvl val="lvl"/>
          <dgm:resizeHandles val="exact"/>
        </dgm:presLayoutVars>
      </dgm:prSet>
      <dgm:spPr/>
    </dgm:pt>
    <dgm:pt modelId="{99121F11-AAB5-46DD-8973-ACB48065D0B8}" type="pres">
      <dgm:prSet presAssocID="{A5C05B55-484F-4A5C-88BD-717785007469}" presName="parentLin" presStyleCnt="0"/>
      <dgm:spPr/>
    </dgm:pt>
    <dgm:pt modelId="{3A94B99F-CFE8-4E82-9534-244012B3E5B7}" type="pres">
      <dgm:prSet presAssocID="{A5C05B55-484F-4A5C-88BD-717785007469}" presName="parentLeftMargin" presStyleLbl="node1" presStyleIdx="0" presStyleCnt="4"/>
      <dgm:spPr/>
    </dgm:pt>
    <dgm:pt modelId="{35083C5A-9A2F-421B-9840-DE5BB585A018}" type="pres">
      <dgm:prSet presAssocID="{A5C05B55-484F-4A5C-88BD-717785007469}" presName="parentText" presStyleLbl="node1" presStyleIdx="0" presStyleCnt="4">
        <dgm:presLayoutVars>
          <dgm:chMax val="0"/>
          <dgm:bulletEnabled val="1"/>
        </dgm:presLayoutVars>
      </dgm:prSet>
      <dgm:spPr/>
    </dgm:pt>
    <dgm:pt modelId="{673408C4-87C8-454C-8748-83DE3B1AD74F}" type="pres">
      <dgm:prSet presAssocID="{A5C05B55-484F-4A5C-88BD-717785007469}" presName="negativeSpace" presStyleCnt="0"/>
      <dgm:spPr/>
    </dgm:pt>
    <dgm:pt modelId="{514537AE-8B4A-4503-B14B-F7B3F6956865}" type="pres">
      <dgm:prSet presAssocID="{A5C05B55-484F-4A5C-88BD-717785007469}" presName="childText" presStyleLbl="conFgAcc1" presStyleIdx="0" presStyleCnt="4">
        <dgm:presLayoutVars>
          <dgm:bulletEnabled val="1"/>
        </dgm:presLayoutVars>
      </dgm:prSet>
      <dgm:spPr/>
    </dgm:pt>
    <dgm:pt modelId="{6C723AB1-6137-4F8E-9DC1-E8B3C663DED1}" type="pres">
      <dgm:prSet presAssocID="{7F91EA6D-12FD-47D5-A318-1EA4E01A7CCA}" presName="spaceBetweenRectangles" presStyleCnt="0"/>
      <dgm:spPr/>
    </dgm:pt>
    <dgm:pt modelId="{2BA8A183-64E8-4341-AA77-95D18F437CDD}" type="pres">
      <dgm:prSet presAssocID="{D10B124C-84B4-4021-B8A6-EBA788BED48F}" presName="parentLin" presStyleCnt="0"/>
      <dgm:spPr/>
    </dgm:pt>
    <dgm:pt modelId="{738CE378-62B9-4033-BAD8-909C838B8D4A}" type="pres">
      <dgm:prSet presAssocID="{D10B124C-84B4-4021-B8A6-EBA788BED48F}" presName="parentLeftMargin" presStyleLbl="node1" presStyleIdx="0" presStyleCnt="4"/>
      <dgm:spPr/>
    </dgm:pt>
    <dgm:pt modelId="{6D910863-20E0-47E6-9F0A-0D60ED51F5B1}" type="pres">
      <dgm:prSet presAssocID="{D10B124C-84B4-4021-B8A6-EBA788BED48F}" presName="parentText" presStyleLbl="node1" presStyleIdx="1" presStyleCnt="4">
        <dgm:presLayoutVars>
          <dgm:chMax val="0"/>
          <dgm:bulletEnabled val="1"/>
        </dgm:presLayoutVars>
      </dgm:prSet>
      <dgm:spPr/>
    </dgm:pt>
    <dgm:pt modelId="{F706F9C9-B92F-4F8C-99C3-DB66E202EC30}" type="pres">
      <dgm:prSet presAssocID="{D10B124C-84B4-4021-B8A6-EBA788BED48F}" presName="negativeSpace" presStyleCnt="0"/>
      <dgm:spPr/>
    </dgm:pt>
    <dgm:pt modelId="{0DCE8C8A-3FBF-437B-B542-C4063C9ACE11}" type="pres">
      <dgm:prSet presAssocID="{D10B124C-84B4-4021-B8A6-EBA788BED48F}" presName="childText" presStyleLbl="conFgAcc1" presStyleIdx="1" presStyleCnt="4">
        <dgm:presLayoutVars>
          <dgm:bulletEnabled val="1"/>
        </dgm:presLayoutVars>
      </dgm:prSet>
      <dgm:spPr/>
    </dgm:pt>
    <dgm:pt modelId="{C1EB09A0-81EF-48AE-84F5-05F772B5FAE0}" type="pres">
      <dgm:prSet presAssocID="{01AB2AF1-9829-49D0-AB17-5FB4C08BE8C2}" presName="spaceBetweenRectangles" presStyleCnt="0"/>
      <dgm:spPr/>
    </dgm:pt>
    <dgm:pt modelId="{2E6FB499-2B50-45FC-AF77-3C18E6DA80FF}" type="pres">
      <dgm:prSet presAssocID="{52EC5C7D-C6D7-4D28-B1A7-EDA8D9A7608F}" presName="parentLin" presStyleCnt="0"/>
      <dgm:spPr/>
    </dgm:pt>
    <dgm:pt modelId="{5A2CC831-ACAF-48F1-9614-DA44D5624C54}" type="pres">
      <dgm:prSet presAssocID="{52EC5C7D-C6D7-4D28-B1A7-EDA8D9A7608F}" presName="parentLeftMargin" presStyleLbl="node1" presStyleIdx="1" presStyleCnt="4"/>
      <dgm:spPr/>
    </dgm:pt>
    <dgm:pt modelId="{D08043A9-9C41-45D5-9A96-F6696F122429}" type="pres">
      <dgm:prSet presAssocID="{52EC5C7D-C6D7-4D28-B1A7-EDA8D9A7608F}" presName="parentText" presStyleLbl="node1" presStyleIdx="2" presStyleCnt="4">
        <dgm:presLayoutVars>
          <dgm:chMax val="0"/>
          <dgm:bulletEnabled val="1"/>
        </dgm:presLayoutVars>
      </dgm:prSet>
      <dgm:spPr/>
    </dgm:pt>
    <dgm:pt modelId="{EDCD7373-3C50-4A42-8E49-61643152591E}" type="pres">
      <dgm:prSet presAssocID="{52EC5C7D-C6D7-4D28-B1A7-EDA8D9A7608F}" presName="negativeSpace" presStyleCnt="0"/>
      <dgm:spPr/>
    </dgm:pt>
    <dgm:pt modelId="{D85E9673-EE3E-4FB5-8CE1-DFA0FA93D655}" type="pres">
      <dgm:prSet presAssocID="{52EC5C7D-C6D7-4D28-B1A7-EDA8D9A7608F}" presName="childText" presStyleLbl="conFgAcc1" presStyleIdx="2" presStyleCnt="4">
        <dgm:presLayoutVars>
          <dgm:bulletEnabled val="1"/>
        </dgm:presLayoutVars>
      </dgm:prSet>
      <dgm:spPr/>
    </dgm:pt>
    <dgm:pt modelId="{C33E91BA-6D83-40A1-A8CB-F8A8EBD233DB}" type="pres">
      <dgm:prSet presAssocID="{1275CA3B-3C4F-4DB5-9015-257647F65E80}" presName="spaceBetweenRectangles" presStyleCnt="0"/>
      <dgm:spPr/>
    </dgm:pt>
    <dgm:pt modelId="{45F9DDA2-416B-4ACC-BE62-A7D09957FFF6}" type="pres">
      <dgm:prSet presAssocID="{085421DA-3BA2-4381-BC4D-89A6AED3ACDE}" presName="parentLin" presStyleCnt="0"/>
      <dgm:spPr/>
    </dgm:pt>
    <dgm:pt modelId="{B464AD92-BE02-4CF1-AE5E-F48509D6354C}" type="pres">
      <dgm:prSet presAssocID="{085421DA-3BA2-4381-BC4D-89A6AED3ACDE}" presName="parentLeftMargin" presStyleLbl="node1" presStyleIdx="2" presStyleCnt="4"/>
      <dgm:spPr/>
    </dgm:pt>
    <dgm:pt modelId="{593E4D55-FC25-484E-AA95-446D27331AAA}" type="pres">
      <dgm:prSet presAssocID="{085421DA-3BA2-4381-BC4D-89A6AED3ACDE}" presName="parentText" presStyleLbl="node1" presStyleIdx="3" presStyleCnt="4">
        <dgm:presLayoutVars>
          <dgm:chMax val="0"/>
          <dgm:bulletEnabled val="1"/>
        </dgm:presLayoutVars>
      </dgm:prSet>
      <dgm:spPr/>
    </dgm:pt>
    <dgm:pt modelId="{CEFC7D74-3EBD-42EF-84F1-43A2138EB3AB}" type="pres">
      <dgm:prSet presAssocID="{085421DA-3BA2-4381-BC4D-89A6AED3ACDE}" presName="negativeSpace" presStyleCnt="0"/>
      <dgm:spPr/>
    </dgm:pt>
    <dgm:pt modelId="{CDB53BE1-B9F8-44F9-B5E0-8B214EEFC853}" type="pres">
      <dgm:prSet presAssocID="{085421DA-3BA2-4381-BC4D-89A6AED3ACDE}" presName="childText" presStyleLbl="conFgAcc1" presStyleIdx="3" presStyleCnt="4">
        <dgm:presLayoutVars>
          <dgm:bulletEnabled val="1"/>
        </dgm:presLayoutVars>
      </dgm:prSet>
      <dgm:spPr/>
    </dgm:pt>
  </dgm:ptLst>
  <dgm:cxnLst>
    <dgm:cxn modelId="{4F84BF01-8690-40F2-B11C-28FFB3827908}" type="presOf" srcId="{52EC5C7D-C6D7-4D28-B1A7-EDA8D9A7608F}" destId="{D08043A9-9C41-45D5-9A96-F6696F122429}" srcOrd="1" destOrd="0" presId="urn:microsoft.com/office/officeart/2005/8/layout/list1"/>
    <dgm:cxn modelId="{346C0A07-230B-49C6-BDC9-3AF148437603}" type="presOf" srcId="{A5C05B55-484F-4A5C-88BD-717785007469}" destId="{35083C5A-9A2F-421B-9840-DE5BB585A018}" srcOrd="1" destOrd="0" presId="urn:microsoft.com/office/officeart/2005/8/layout/list1"/>
    <dgm:cxn modelId="{54A2EB33-7076-465F-8FBA-34552B7B563F}" srcId="{850D9A3E-756B-481E-BD58-0506A34AA102}" destId="{A5C05B55-484F-4A5C-88BD-717785007469}" srcOrd="0" destOrd="0" parTransId="{DC57952D-18DD-481C-AE20-5F1F6B2EE67F}" sibTransId="{7F91EA6D-12FD-47D5-A318-1EA4E01A7CCA}"/>
    <dgm:cxn modelId="{9900AF66-291B-4F6F-BD7D-F6524C20917D}" srcId="{850D9A3E-756B-481E-BD58-0506A34AA102}" destId="{52EC5C7D-C6D7-4D28-B1A7-EDA8D9A7608F}" srcOrd="2" destOrd="0" parTransId="{9AE2CC96-F5FE-43EB-959A-88ACB8A5B235}" sibTransId="{1275CA3B-3C4F-4DB5-9015-257647F65E80}"/>
    <dgm:cxn modelId="{7E858849-C7CE-4649-907F-30074C6663AD}" type="presOf" srcId="{D10B124C-84B4-4021-B8A6-EBA788BED48F}" destId="{6D910863-20E0-47E6-9F0A-0D60ED51F5B1}" srcOrd="1" destOrd="0" presId="urn:microsoft.com/office/officeart/2005/8/layout/list1"/>
    <dgm:cxn modelId="{872E324C-5409-4571-A8E3-AA8A5229143F}" type="presOf" srcId="{A5C05B55-484F-4A5C-88BD-717785007469}" destId="{3A94B99F-CFE8-4E82-9534-244012B3E5B7}" srcOrd="0" destOrd="0" presId="urn:microsoft.com/office/officeart/2005/8/layout/list1"/>
    <dgm:cxn modelId="{D3AA4073-980E-4F8B-906A-2F349229AF61}" type="presOf" srcId="{085421DA-3BA2-4381-BC4D-89A6AED3ACDE}" destId="{593E4D55-FC25-484E-AA95-446D27331AAA}" srcOrd="1" destOrd="0" presId="urn:microsoft.com/office/officeart/2005/8/layout/list1"/>
    <dgm:cxn modelId="{62CCCF58-7D68-44FF-A383-6CEAECF6D9AA}" srcId="{850D9A3E-756B-481E-BD58-0506A34AA102}" destId="{D10B124C-84B4-4021-B8A6-EBA788BED48F}" srcOrd="1" destOrd="0" parTransId="{461B4CAE-2C03-4411-B13A-FF26BD3A4C44}" sibTransId="{01AB2AF1-9829-49D0-AB17-5FB4C08BE8C2}"/>
    <dgm:cxn modelId="{631E5CB6-0543-46D5-A38B-D86C43B3EFB0}" type="presOf" srcId="{D10B124C-84B4-4021-B8A6-EBA788BED48F}" destId="{738CE378-62B9-4033-BAD8-909C838B8D4A}" srcOrd="0" destOrd="0" presId="urn:microsoft.com/office/officeart/2005/8/layout/list1"/>
    <dgm:cxn modelId="{21154FB6-9E25-4A98-9D3C-AE15C2711AD2}" type="presOf" srcId="{085421DA-3BA2-4381-BC4D-89A6AED3ACDE}" destId="{B464AD92-BE02-4CF1-AE5E-F48509D6354C}" srcOrd="0" destOrd="0" presId="urn:microsoft.com/office/officeart/2005/8/layout/list1"/>
    <dgm:cxn modelId="{936CCBC8-6146-41F7-AA52-C670E9E74540}" type="presOf" srcId="{52EC5C7D-C6D7-4D28-B1A7-EDA8D9A7608F}" destId="{5A2CC831-ACAF-48F1-9614-DA44D5624C54}" srcOrd="0" destOrd="0" presId="urn:microsoft.com/office/officeart/2005/8/layout/list1"/>
    <dgm:cxn modelId="{594592DE-95C4-43E3-9A9A-68564BFED31E}" srcId="{850D9A3E-756B-481E-BD58-0506A34AA102}" destId="{085421DA-3BA2-4381-BC4D-89A6AED3ACDE}" srcOrd="3" destOrd="0" parTransId="{26571810-1AE4-4A26-BE1A-2283F600EC47}" sibTransId="{55733D52-50DA-460B-ABC7-59A5DCC6125A}"/>
    <dgm:cxn modelId="{40ED20E8-C0EA-485F-B981-5EB8434B1C88}" type="presOf" srcId="{850D9A3E-756B-481E-BD58-0506A34AA102}" destId="{11CA12E1-6F13-4496-9BED-3C5F6AA2F837}" srcOrd="0" destOrd="0" presId="urn:microsoft.com/office/officeart/2005/8/layout/list1"/>
    <dgm:cxn modelId="{3A2A77ED-5FCA-466B-8CF2-6A3218ACA3B1}" type="presParOf" srcId="{11CA12E1-6F13-4496-9BED-3C5F6AA2F837}" destId="{99121F11-AAB5-46DD-8973-ACB48065D0B8}" srcOrd="0" destOrd="0" presId="urn:microsoft.com/office/officeart/2005/8/layout/list1"/>
    <dgm:cxn modelId="{0505DDD1-B553-4ADF-9924-B07F3636930C}" type="presParOf" srcId="{99121F11-AAB5-46DD-8973-ACB48065D0B8}" destId="{3A94B99F-CFE8-4E82-9534-244012B3E5B7}" srcOrd="0" destOrd="0" presId="urn:microsoft.com/office/officeart/2005/8/layout/list1"/>
    <dgm:cxn modelId="{A9455C9B-DC0C-4CB7-A913-CA0EA03E870A}" type="presParOf" srcId="{99121F11-AAB5-46DD-8973-ACB48065D0B8}" destId="{35083C5A-9A2F-421B-9840-DE5BB585A018}" srcOrd="1" destOrd="0" presId="urn:microsoft.com/office/officeart/2005/8/layout/list1"/>
    <dgm:cxn modelId="{6B4FBDA4-F76F-4B75-B5C6-6C7EF888012E}" type="presParOf" srcId="{11CA12E1-6F13-4496-9BED-3C5F6AA2F837}" destId="{673408C4-87C8-454C-8748-83DE3B1AD74F}" srcOrd="1" destOrd="0" presId="urn:microsoft.com/office/officeart/2005/8/layout/list1"/>
    <dgm:cxn modelId="{C2FF5DC5-A051-4388-BE29-28A5F08A91E2}" type="presParOf" srcId="{11CA12E1-6F13-4496-9BED-3C5F6AA2F837}" destId="{514537AE-8B4A-4503-B14B-F7B3F6956865}" srcOrd="2" destOrd="0" presId="urn:microsoft.com/office/officeart/2005/8/layout/list1"/>
    <dgm:cxn modelId="{C95C28CC-9C9D-44F9-BC6C-685E98214F76}" type="presParOf" srcId="{11CA12E1-6F13-4496-9BED-3C5F6AA2F837}" destId="{6C723AB1-6137-4F8E-9DC1-E8B3C663DED1}" srcOrd="3" destOrd="0" presId="urn:microsoft.com/office/officeart/2005/8/layout/list1"/>
    <dgm:cxn modelId="{13CC199D-118B-48BE-AAA0-24BD5202FBDA}" type="presParOf" srcId="{11CA12E1-6F13-4496-9BED-3C5F6AA2F837}" destId="{2BA8A183-64E8-4341-AA77-95D18F437CDD}" srcOrd="4" destOrd="0" presId="urn:microsoft.com/office/officeart/2005/8/layout/list1"/>
    <dgm:cxn modelId="{90B5EC01-87A1-42B8-B39B-75F9DC089CC1}" type="presParOf" srcId="{2BA8A183-64E8-4341-AA77-95D18F437CDD}" destId="{738CE378-62B9-4033-BAD8-909C838B8D4A}" srcOrd="0" destOrd="0" presId="urn:microsoft.com/office/officeart/2005/8/layout/list1"/>
    <dgm:cxn modelId="{F252F84D-A9F6-484A-98BE-3932FC8D2426}" type="presParOf" srcId="{2BA8A183-64E8-4341-AA77-95D18F437CDD}" destId="{6D910863-20E0-47E6-9F0A-0D60ED51F5B1}" srcOrd="1" destOrd="0" presId="urn:microsoft.com/office/officeart/2005/8/layout/list1"/>
    <dgm:cxn modelId="{B18E55AA-699F-4659-949B-3287CB160FA9}" type="presParOf" srcId="{11CA12E1-6F13-4496-9BED-3C5F6AA2F837}" destId="{F706F9C9-B92F-4F8C-99C3-DB66E202EC30}" srcOrd="5" destOrd="0" presId="urn:microsoft.com/office/officeart/2005/8/layout/list1"/>
    <dgm:cxn modelId="{399AEBF7-5993-4BF0-9788-F09437978475}" type="presParOf" srcId="{11CA12E1-6F13-4496-9BED-3C5F6AA2F837}" destId="{0DCE8C8A-3FBF-437B-B542-C4063C9ACE11}" srcOrd="6" destOrd="0" presId="urn:microsoft.com/office/officeart/2005/8/layout/list1"/>
    <dgm:cxn modelId="{3D3FC43E-0F3D-4FE3-B0D4-E0B62085C22C}" type="presParOf" srcId="{11CA12E1-6F13-4496-9BED-3C5F6AA2F837}" destId="{C1EB09A0-81EF-48AE-84F5-05F772B5FAE0}" srcOrd="7" destOrd="0" presId="urn:microsoft.com/office/officeart/2005/8/layout/list1"/>
    <dgm:cxn modelId="{F7347761-6A98-40BF-BDC0-9D96ED98B6FF}" type="presParOf" srcId="{11CA12E1-6F13-4496-9BED-3C5F6AA2F837}" destId="{2E6FB499-2B50-45FC-AF77-3C18E6DA80FF}" srcOrd="8" destOrd="0" presId="urn:microsoft.com/office/officeart/2005/8/layout/list1"/>
    <dgm:cxn modelId="{7302F6C9-9649-4B3B-AC04-B100D8168E3C}" type="presParOf" srcId="{2E6FB499-2B50-45FC-AF77-3C18E6DA80FF}" destId="{5A2CC831-ACAF-48F1-9614-DA44D5624C54}" srcOrd="0" destOrd="0" presId="urn:microsoft.com/office/officeart/2005/8/layout/list1"/>
    <dgm:cxn modelId="{C17A72D9-180A-41DF-9078-875BBCCBBEF6}" type="presParOf" srcId="{2E6FB499-2B50-45FC-AF77-3C18E6DA80FF}" destId="{D08043A9-9C41-45D5-9A96-F6696F122429}" srcOrd="1" destOrd="0" presId="urn:microsoft.com/office/officeart/2005/8/layout/list1"/>
    <dgm:cxn modelId="{E894A2A4-119A-45D4-AC01-371A906183F2}" type="presParOf" srcId="{11CA12E1-6F13-4496-9BED-3C5F6AA2F837}" destId="{EDCD7373-3C50-4A42-8E49-61643152591E}" srcOrd="9" destOrd="0" presId="urn:microsoft.com/office/officeart/2005/8/layout/list1"/>
    <dgm:cxn modelId="{662A8EDF-B7BC-4FE3-A2F7-9A84607C40FD}" type="presParOf" srcId="{11CA12E1-6F13-4496-9BED-3C5F6AA2F837}" destId="{D85E9673-EE3E-4FB5-8CE1-DFA0FA93D655}" srcOrd="10" destOrd="0" presId="urn:microsoft.com/office/officeart/2005/8/layout/list1"/>
    <dgm:cxn modelId="{39BFD6AD-33B8-4D42-BABB-FB5C464B28E0}" type="presParOf" srcId="{11CA12E1-6F13-4496-9BED-3C5F6AA2F837}" destId="{C33E91BA-6D83-40A1-A8CB-F8A8EBD233DB}" srcOrd="11" destOrd="0" presId="urn:microsoft.com/office/officeart/2005/8/layout/list1"/>
    <dgm:cxn modelId="{0E81DE5B-6CD8-4FCE-BC15-CE6D32DD3AD1}" type="presParOf" srcId="{11CA12E1-6F13-4496-9BED-3C5F6AA2F837}" destId="{45F9DDA2-416B-4ACC-BE62-A7D09957FFF6}" srcOrd="12" destOrd="0" presId="urn:microsoft.com/office/officeart/2005/8/layout/list1"/>
    <dgm:cxn modelId="{11128BDF-112F-4A92-B621-38CAE26D4927}" type="presParOf" srcId="{45F9DDA2-416B-4ACC-BE62-A7D09957FFF6}" destId="{B464AD92-BE02-4CF1-AE5E-F48509D6354C}" srcOrd="0" destOrd="0" presId="urn:microsoft.com/office/officeart/2005/8/layout/list1"/>
    <dgm:cxn modelId="{1ABF7BBB-B3C7-4FD0-BCBB-CAE4F486D29C}" type="presParOf" srcId="{45F9DDA2-416B-4ACC-BE62-A7D09957FFF6}" destId="{593E4D55-FC25-484E-AA95-446D27331AAA}" srcOrd="1" destOrd="0" presId="urn:microsoft.com/office/officeart/2005/8/layout/list1"/>
    <dgm:cxn modelId="{B85CE8D1-01CE-456E-9EED-9F0A00A9330A}" type="presParOf" srcId="{11CA12E1-6F13-4496-9BED-3C5F6AA2F837}" destId="{CEFC7D74-3EBD-42EF-84F1-43A2138EB3AB}" srcOrd="13" destOrd="0" presId="urn:microsoft.com/office/officeart/2005/8/layout/list1"/>
    <dgm:cxn modelId="{F3647024-C400-420B-9B6A-A4148D22DACA}" type="presParOf" srcId="{11CA12E1-6F13-4496-9BED-3C5F6AA2F837}" destId="{CDB53BE1-B9F8-44F9-B5E0-8B214EEFC85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729BAA-9518-477C-B352-402B4F00D75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21AD760-FCBE-47F6-A53F-0FDE60855847}">
      <dgm:prSet/>
      <dgm:spPr/>
      <dgm:t>
        <a:bodyPr/>
        <a:lstStyle/>
        <a:p>
          <a:r>
            <a:rPr lang="en-US"/>
            <a:t>Filtering</a:t>
          </a:r>
        </a:p>
      </dgm:t>
    </dgm:pt>
    <dgm:pt modelId="{DF72360C-83B9-4E01-9797-8D50B3FEA054}" type="parTrans" cxnId="{6D045DD7-BA92-4A3A-9BD2-C1BBF7A1C434}">
      <dgm:prSet/>
      <dgm:spPr/>
      <dgm:t>
        <a:bodyPr/>
        <a:lstStyle/>
        <a:p>
          <a:endParaRPr lang="en-US"/>
        </a:p>
      </dgm:t>
    </dgm:pt>
    <dgm:pt modelId="{F1001044-95F0-4114-9A40-133B82399B36}" type="sibTrans" cxnId="{6D045DD7-BA92-4A3A-9BD2-C1BBF7A1C434}">
      <dgm:prSet/>
      <dgm:spPr/>
      <dgm:t>
        <a:bodyPr/>
        <a:lstStyle/>
        <a:p>
          <a:endParaRPr lang="en-US"/>
        </a:p>
      </dgm:t>
    </dgm:pt>
    <dgm:pt modelId="{B2FB31EC-76C1-43A2-8BEE-77748ADD4B0E}">
      <dgm:prSet/>
      <dgm:spPr/>
      <dgm:t>
        <a:bodyPr/>
        <a:lstStyle/>
        <a:p>
          <a:r>
            <a:rPr lang="en-US"/>
            <a:t>Emotions</a:t>
          </a:r>
        </a:p>
      </dgm:t>
    </dgm:pt>
    <dgm:pt modelId="{C01808B9-B077-4B69-B5C5-C1A6D5B35A79}" type="parTrans" cxnId="{BDDF92E5-7BFF-4572-9E94-EAF470E1D431}">
      <dgm:prSet/>
      <dgm:spPr/>
      <dgm:t>
        <a:bodyPr/>
        <a:lstStyle/>
        <a:p>
          <a:endParaRPr lang="en-US"/>
        </a:p>
      </dgm:t>
    </dgm:pt>
    <dgm:pt modelId="{F82B07BD-EB92-4500-9967-653339EC35E2}" type="sibTrans" cxnId="{BDDF92E5-7BFF-4572-9E94-EAF470E1D431}">
      <dgm:prSet/>
      <dgm:spPr/>
      <dgm:t>
        <a:bodyPr/>
        <a:lstStyle/>
        <a:p>
          <a:endParaRPr lang="en-US"/>
        </a:p>
      </dgm:t>
    </dgm:pt>
    <dgm:pt modelId="{04F32230-6855-4B42-B39A-6766D9DF54C1}">
      <dgm:prSet/>
      <dgm:spPr/>
      <dgm:t>
        <a:bodyPr/>
        <a:lstStyle/>
        <a:p>
          <a:r>
            <a:rPr lang="en-US"/>
            <a:t>DEFENSIVENESS</a:t>
          </a:r>
        </a:p>
      </dgm:t>
    </dgm:pt>
    <dgm:pt modelId="{997635A4-4801-450D-AA6D-2C00C7A8890C}" type="parTrans" cxnId="{D3459B6E-5399-4156-8967-A70104DC098D}">
      <dgm:prSet/>
      <dgm:spPr/>
      <dgm:t>
        <a:bodyPr/>
        <a:lstStyle/>
        <a:p>
          <a:endParaRPr lang="en-US"/>
        </a:p>
      </dgm:t>
    </dgm:pt>
    <dgm:pt modelId="{6DE0410A-C34F-4E98-8C10-4CEFADF5998D}" type="sibTrans" cxnId="{D3459B6E-5399-4156-8967-A70104DC098D}">
      <dgm:prSet/>
      <dgm:spPr/>
      <dgm:t>
        <a:bodyPr/>
        <a:lstStyle/>
        <a:p>
          <a:endParaRPr lang="en-US"/>
        </a:p>
      </dgm:t>
    </dgm:pt>
    <dgm:pt modelId="{D07D9819-6299-4ECA-B6FD-735595FD7086}">
      <dgm:prSet/>
      <dgm:spPr/>
      <dgm:t>
        <a:bodyPr/>
        <a:lstStyle/>
        <a:p>
          <a:r>
            <a:rPr lang="en-US"/>
            <a:t>LANGUAGE</a:t>
          </a:r>
        </a:p>
      </dgm:t>
    </dgm:pt>
    <dgm:pt modelId="{3CF8623A-BB76-495C-8F49-2FAFEF4CB5AA}" type="parTrans" cxnId="{150081B9-9258-4FFD-A20F-64774A2BD24D}">
      <dgm:prSet/>
      <dgm:spPr/>
      <dgm:t>
        <a:bodyPr/>
        <a:lstStyle/>
        <a:p>
          <a:endParaRPr lang="en-US"/>
        </a:p>
      </dgm:t>
    </dgm:pt>
    <dgm:pt modelId="{3296249B-2522-4687-8BE4-05094D43E94D}" type="sibTrans" cxnId="{150081B9-9258-4FFD-A20F-64774A2BD24D}">
      <dgm:prSet/>
      <dgm:spPr/>
      <dgm:t>
        <a:bodyPr/>
        <a:lstStyle/>
        <a:p>
          <a:endParaRPr lang="en-US"/>
        </a:p>
      </dgm:t>
    </dgm:pt>
    <dgm:pt modelId="{6F9882E8-EAED-4CAE-8640-B79288B000E1}">
      <dgm:prSet/>
      <dgm:spPr/>
      <dgm:t>
        <a:bodyPr/>
        <a:lstStyle/>
        <a:p>
          <a:r>
            <a:rPr lang="en-US"/>
            <a:t>NATIONAL CULTURE</a:t>
          </a:r>
        </a:p>
      </dgm:t>
    </dgm:pt>
    <dgm:pt modelId="{1DE506BC-6EB8-4E79-884B-45A1BE846FA4}" type="parTrans" cxnId="{F3980074-76CE-4069-A12D-12223D3F1965}">
      <dgm:prSet/>
      <dgm:spPr/>
      <dgm:t>
        <a:bodyPr/>
        <a:lstStyle/>
        <a:p>
          <a:endParaRPr lang="en-US"/>
        </a:p>
      </dgm:t>
    </dgm:pt>
    <dgm:pt modelId="{750DAB16-09AF-4244-BB15-B68C51766EC0}" type="sibTrans" cxnId="{F3980074-76CE-4069-A12D-12223D3F1965}">
      <dgm:prSet/>
      <dgm:spPr/>
      <dgm:t>
        <a:bodyPr/>
        <a:lstStyle/>
        <a:p>
          <a:endParaRPr lang="en-US"/>
        </a:p>
      </dgm:t>
    </dgm:pt>
    <dgm:pt modelId="{15CDF701-B3E6-4B63-885B-50DA7D46E0F3}">
      <dgm:prSet/>
      <dgm:spPr/>
      <dgm:t>
        <a:bodyPr/>
        <a:lstStyle/>
        <a:p>
          <a:r>
            <a:rPr lang="en-US"/>
            <a:t>INFORMATION OVERLOAD</a:t>
          </a:r>
        </a:p>
      </dgm:t>
    </dgm:pt>
    <dgm:pt modelId="{471338BE-52F9-4F08-8BC3-A35103557F9F}" type="parTrans" cxnId="{79231812-324C-4375-A28F-B78DC4AC0489}">
      <dgm:prSet/>
      <dgm:spPr/>
      <dgm:t>
        <a:bodyPr/>
        <a:lstStyle/>
        <a:p>
          <a:endParaRPr lang="en-US"/>
        </a:p>
      </dgm:t>
    </dgm:pt>
    <dgm:pt modelId="{497F2C9E-8A09-4704-9FE1-E9814DF6CE0A}" type="sibTrans" cxnId="{79231812-324C-4375-A28F-B78DC4AC0489}">
      <dgm:prSet/>
      <dgm:spPr/>
      <dgm:t>
        <a:bodyPr/>
        <a:lstStyle/>
        <a:p>
          <a:endParaRPr lang="en-US"/>
        </a:p>
      </dgm:t>
    </dgm:pt>
    <dgm:pt modelId="{649D34C0-1AFB-47AC-A3E6-C6CACFE56FD3}" type="pres">
      <dgm:prSet presAssocID="{5C729BAA-9518-477C-B352-402B4F00D756}" presName="linear" presStyleCnt="0">
        <dgm:presLayoutVars>
          <dgm:animLvl val="lvl"/>
          <dgm:resizeHandles val="exact"/>
        </dgm:presLayoutVars>
      </dgm:prSet>
      <dgm:spPr/>
    </dgm:pt>
    <dgm:pt modelId="{BE0FA651-FE35-416C-A404-ED3AFAE0761D}" type="pres">
      <dgm:prSet presAssocID="{C21AD760-FCBE-47F6-A53F-0FDE60855847}" presName="parentText" presStyleLbl="node1" presStyleIdx="0" presStyleCnt="6">
        <dgm:presLayoutVars>
          <dgm:chMax val="0"/>
          <dgm:bulletEnabled val="1"/>
        </dgm:presLayoutVars>
      </dgm:prSet>
      <dgm:spPr/>
    </dgm:pt>
    <dgm:pt modelId="{B0A5207D-4F91-4251-B31B-FC9BD7F3B660}" type="pres">
      <dgm:prSet presAssocID="{F1001044-95F0-4114-9A40-133B82399B36}" presName="spacer" presStyleCnt="0"/>
      <dgm:spPr/>
    </dgm:pt>
    <dgm:pt modelId="{D79272F0-08E9-42C7-8C08-5A0C4A972C1E}" type="pres">
      <dgm:prSet presAssocID="{B2FB31EC-76C1-43A2-8BEE-77748ADD4B0E}" presName="parentText" presStyleLbl="node1" presStyleIdx="1" presStyleCnt="6">
        <dgm:presLayoutVars>
          <dgm:chMax val="0"/>
          <dgm:bulletEnabled val="1"/>
        </dgm:presLayoutVars>
      </dgm:prSet>
      <dgm:spPr/>
    </dgm:pt>
    <dgm:pt modelId="{B2D26477-F20F-4D8B-97CC-20579F35E37A}" type="pres">
      <dgm:prSet presAssocID="{F82B07BD-EB92-4500-9967-653339EC35E2}" presName="spacer" presStyleCnt="0"/>
      <dgm:spPr/>
    </dgm:pt>
    <dgm:pt modelId="{31617882-E6FE-497C-9F7F-C4A38D02E248}" type="pres">
      <dgm:prSet presAssocID="{04F32230-6855-4B42-B39A-6766D9DF54C1}" presName="parentText" presStyleLbl="node1" presStyleIdx="2" presStyleCnt="6">
        <dgm:presLayoutVars>
          <dgm:chMax val="0"/>
          <dgm:bulletEnabled val="1"/>
        </dgm:presLayoutVars>
      </dgm:prSet>
      <dgm:spPr/>
    </dgm:pt>
    <dgm:pt modelId="{C3C5F970-8538-493A-A047-CFFA650F9DE6}" type="pres">
      <dgm:prSet presAssocID="{6DE0410A-C34F-4E98-8C10-4CEFADF5998D}" presName="spacer" presStyleCnt="0"/>
      <dgm:spPr/>
    </dgm:pt>
    <dgm:pt modelId="{DA3F8815-D3F1-4C84-AA00-D2FC56463A0F}" type="pres">
      <dgm:prSet presAssocID="{D07D9819-6299-4ECA-B6FD-735595FD7086}" presName="parentText" presStyleLbl="node1" presStyleIdx="3" presStyleCnt="6">
        <dgm:presLayoutVars>
          <dgm:chMax val="0"/>
          <dgm:bulletEnabled val="1"/>
        </dgm:presLayoutVars>
      </dgm:prSet>
      <dgm:spPr/>
    </dgm:pt>
    <dgm:pt modelId="{277B17F3-126B-4213-B554-3DC631524284}" type="pres">
      <dgm:prSet presAssocID="{3296249B-2522-4687-8BE4-05094D43E94D}" presName="spacer" presStyleCnt="0"/>
      <dgm:spPr/>
    </dgm:pt>
    <dgm:pt modelId="{F1130A35-AC9B-42FD-9CB2-171B084AADA5}" type="pres">
      <dgm:prSet presAssocID="{6F9882E8-EAED-4CAE-8640-B79288B000E1}" presName="parentText" presStyleLbl="node1" presStyleIdx="4" presStyleCnt="6">
        <dgm:presLayoutVars>
          <dgm:chMax val="0"/>
          <dgm:bulletEnabled val="1"/>
        </dgm:presLayoutVars>
      </dgm:prSet>
      <dgm:spPr/>
    </dgm:pt>
    <dgm:pt modelId="{EB2A72EF-A324-4D4E-863B-7A10BF2CDA85}" type="pres">
      <dgm:prSet presAssocID="{750DAB16-09AF-4244-BB15-B68C51766EC0}" presName="spacer" presStyleCnt="0"/>
      <dgm:spPr/>
    </dgm:pt>
    <dgm:pt modelId="{8900DAD9-BB41-4191-9E3B-88DC467A5034}" type="pres">
      <dgm:prSet presAssocID="{15CDF701-B3E6-4B63-885B-50DA7D46E0F3}" presName="parentText" presStyleLbl="node1" presStyleIdx="5" presStyleCnt="6">
        <dgm:presLayoutVars>
          <dgm:chMax val="0"/>
          <dgm:bulletEnabled val="1"/>
        </dgm:presLayoutVars>
      </dgm:prSet>
      <dgm:spPr/>
    </dgm:pt>
  </dgm:ptLst>
  <dgm:cxnLst>
    <dgm:cxn modelId="{79231812-324C-4375-A28F-B78DC4AC0489}" srcId="{5C729BAA-9518-477C-B352-402B4F00D756}" destId="{15CDF701-B3E6-4B63-885B-50DA7D46E0F3}" srcOrd="5" destOrd="0" parTransId="{471338BE-52F9-4F08-8BC3-A35103557F9F}" sibTransId="{497F2C9E-8A09-4704-9FE1-E9814DF6CE0A}"/>
    <dgm:cxn modelId="{8555A931-2ABB-409D-AE96-31472CD4EC3C}" type="presOf" srcId="{15CDF701-B3E6-4B63-885B-50DA7D46E0F3}" destId="{8900DAD9-BB41-4191-9E3B-88DC467A5034}" srcOrd="0" destOrd="0" presId="urn:microsoft.com/office/officeart/2005/8/layout/vList2"/>
    <dgm:cxn modelId="{D3459B6E-5399-4156-8967-A70104DC098D}" srcId="{5C729BAA-9518-477C-B352-402B4F00D756}" destId="{04F32230-6855-4B42-B39A-6766D9DF54C1}" srcOrd="2" destOrd="0" parTransId="{997635A4-4801-450D-AA6D-2C00C7A8890C}" sibTransId="{6DE0410A-C34F-4E98-8C10-4CEFADF5998D}"/>
    <dgm:cxn modelId="{F3980074-76CE-4069-A12D-12223D3F1965}" srcId="{5C729BAA-9518-477C-B352-402B4F00D756}" destId="{6F9882E8-EAED-4CAE-8640-B79288B000E1}" srcOrd="4" destOrd="0" parTransId="{1DE506BC-6EB8-4E79-884B-45A1BE846FA4}" sibTransId="{750DAB16-09AF-4244-BB15-B68C51766EC0}"/>
    <dgm:cxn modelId="{D8144590-4664-44A7-BA5E-A799B364E3C1}" type="presOf" srcId="{04F32230-6855-4B42-B39A-6766D9DF54C1}" destId="{31617882-E6FE-497C-9F7F-C4A38D02E248}" srcOrd="0" destOrd="0" presId="urn:microsoft.com/office/officeart/2005/8/layout/vList2"/>
    <dgm:cxn modelId="{D6485F9C-F483-4421-B451-0E02F18A23A0}" type="presOf" srcId="{6F9882E8-EAED-4CAE-8640-B79288B000E1}" destId="{F1130A35-AC9B-42FD-9CB2-171B084AADA5}" srcOrd="0" destOrd="0" presId="urn:microsoft.com/office/officeart/2005/8/layout/vList2"/>
    <dgm:cxn modelId="{F562CDA5-6654-454A-BE5A-337BF29A2345}" type="presOf" srcId="{B2FB31EC-76C1-43A2-8BEE-77748ADD4B0E}" destId="{D79272F0-08E9-42C7-8C08-5A0C4A972C1E}" srcOrd="0" destOrd="0" presId="urn:microsoft.com/office/officeart/2005/8/layout/vList2"/>
    <dgm:cxn modelId="{D624CBB2-D7BB-418D-88AB-B3CCF1E944F8}" type="presOf" srcId="{D07D9819-6299-4ECA-B6FD-735595FD7086}" destId="{DA3F8815-D3F1-4C84-AA00-D2FC56463A0F}" srcOrd="0" destOrd="0" presId="urn:microsoft.com/office/officeart/2005/8/layout/vList2"/>
    <dgm:cxn modelId="{150081B9-9258-4FFD-A20F-64774A2BD24D}" srcId="{5C729BAA-9518-477C-B352-402B4F00D756}" destId="{D07D9819-6299-4ECA-B6FD-735595FD7086}" srcOrd="3" destOrd="0" parTransId="{3CF8623A-BB76-495C-8F49-2FAFEF4CB5AA}" sibTransId="{3296249B-2522-4687-8BE4-05094D43E94D}"/>
    <dgm:cxn modelId="{BAC9FBBF-972C-4136-9A24-5BBD29D8ABC6}" type="presOf" srcId="{C21AD760-FCBE-47F6-A53F-0FDE60855847}" destId="{BE0FA651-FE35-416C-A404-ED3AFAE0761D}" srcOrd="0" destOrd="0" presId="urn:microsoft.com/office/officeart/2005/8/layout/vList2"/>
    <dgm:cxn modelId="{6D045DD7-BA92-4A3A-9BD2-C1BBF7A1C434}" srcId="{5C729BAA-9518-477C-B352-402B4F00D756}" destId="{C21AD760-FCBE-47F6-A53F-0FDE60855847}" srcOrd="0" destOrd="0" parTransId="{DF72360C-83B9-4E01-9797-8D50B3FEA054}" sibTransId="{F1001044-95F0-4114-9A40-133B82399B36}"/>
    <dgm:cxn modelId="{BDDF92E5-7BFF-4572-9E94-EAF470E1D431}" srcId="{5C729BAA-9518-477C-B352-402B4F00D756}" destId="{B2FB31EC-76C1-43A2-8BEE-77748ADD4B0E}" srcOrd="1" destOrd="0" parTransId="{C01808B9-B077-4B69-B5C5-C1A6D5B35A79}" sibTransId="{F82B07BD-EB92-4500-9967-653339EC35E2}"/>
    <dgm:cxn modelId="{FAE1A3E9-9833-47FF-A853-EFB20E18745C}" type="presOf" srcId="{5C729BAA-9518-477C-B352-402B4F00D756}" destId="{649D34C0-1AFB-47AC-A3E6-C6CACFE56FD3}" srcOrd="0" destOrd="0" presId="urn:microsoft.com/office/officeart/2005/8/layout/vList2"/>
    <dgm:cxn modelId="{842FF119-6DCA-438C-BD66-1F87638806BB}" type="presParOf" srcId="{649D34C0-1AFB-47AC-A3E6-C6CACFE56FD3}" destId="{BE0FA651-FE35-416C-A404-ED3AFAE0761D}" srcOrd="0" destOrd="0" presId="urn:microsoft.com/office/officeart/2005/8/layout/vList2"/>
    <dgm:cxn modelId="{A3471C4A-6271-4461-BE79-F96E1EAF959D}" type="presParOf" srcId="{649D34C0-1AFB-47AC-A3E6-C6CACFE56FD3}" destId="{B0A5207D-4F91-4251-B31B-FC9BD7F3B660}" srcOrd="1" destOrd="0" presId="urn:microsoft.com/office/officeart/2005/8/layout/vList2"/>
    <dgm:cxn modelId="{04D6F06D-402B-498B-8A14-55CD199830A3}" type="presParOf" srcId="{649D34C0-1AFB-47AC-A3E6-C6CACFE56FD3}" destId="{D79272F0-08E9-42C7-8C08-5A0C4A972C1E}" srcOrd="2" destOrd="0" presId="urn:microsoft.com/office/officeart/2005/8/layout/vList2"/>
    <dgm:cxn modelId="{88BDFA15-277E-415C-8442-89EDA5451946}" type="presParOf" srcId="{649D34C0-1AFB-47AC-A3E6-C6CACFE56FD3}" destId="{B2D26477-F20F-4D8B-97CC-20579F35E37A}" srcOrd="3" destOrd="0" presId="urn:microsoft.com/office/officeart/2005/8/layout/vList2"/>
    <dgm:cxn modelId="{CDF7328A-612E-4CF0-AF2E-9ACF1A6B3E32}" type="presParOf" srcId="{649D34C0-1AFB-47AC-A3E6-C6CACFE56FD3}" destId="{31617882-E6FE-497C-9F7F-C4A38D02E248}" srcOrd="4" destOrd="0" presId="urn:microsoft.com/office/officeart/2005/8/layout/vList2"/>
    <dgm:cxn modelId="{CC46109E-C894-46D4-81F9-24F9C2B6A466}" type="presParOf" srcId="{649D34C0-1AFB-47AC-A3E6-C6CACFE56FD3}" destId="{C3C5F970-8538-493A-A047-CFFA650F9DE6}" srcOrd="5" destOrd="0" presId="urn:microsoft.com/office/officeart/2005/8/layout/vList2"/>
    <dgm:cxn modelId="{EB022A12-0D2E-4090-92B9-77F3F8822F02}" type="presParOf" srcId="{649D34C0-1AFB-47AC-A3E6-C6CACFE56FD3}" destId="{DA3F8815-D3F1-4C84-AA00-D2FC56463A0F}" srcOrd="6" destOrd="0" presId="urn:microsoft.com/office/officeart/2005/8/layout/vList2"/>
    <dgm:cxn modelId="{25B7AD70-727F-488B-8E1A-B1EA25AF5ECD}" type="presParOf" srcId="{649D34C0-1AFB-47AC-A3E6-C6CACFE56FD3}" destId="{277B17F3-126B-4213-B554-3DC631524284}" srcOrd="7" destOrd="0" presId="urn:microsoft.com/office/officeart/2005/8/layout/vList2"/>
    <dgm:cxn modelId="{FC635D52-9236-45D7-9A5E-246C1146D441}" type="presParOf" srcId="{649D34C0-1AFB-47AC-A3E6-C6CACFE56FD3}" destId="{F1130A35-AC9B-42FD-9CB2-171B084AADA5}" srcOrd="8" destOrd="0" presId="urn:microsoft.com/office/officeart/2005/8/layout/vList2"/>
    <dgm:cxn modelId="{5F3232E4-A5E8-4B9D-8520-F049F896692A}" type="presParOf" srcId="{649D34C0-1AFB-47AC-A3E6-C6CACFE56FD3}" destId="{EB2A72EF-A324-4D4E-863B-7A10BF2CDA85}" srcOrd="9" destOrd="0" presId="urn:microsoft.com/office/officeart/2005/8/layout/vList2"/>
    <dgm:cxn modelId="{E391E999-148A-48A5-9F6C-128CA024CFC9}" type="presParOf" srcId="{649D34C0-1AFB-47AC-A3E6-C6CACFE56FD3}" destId="{8900DAD9-BB41-4191-9E3B-88DC467A503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D13D8-C196-4FF6-B70F-09B1F3334013}">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The functions of communication are to </a:t>
          </a:r>
          <a:r>
            <a:rPr lang="en-US" sz="2000" b="1" kern="1200" dirty="0"/>
            <a:t>persuade, inform, and motivate</a:t>
          </a:r>
          <a:r>
            <a:rPr lang="en-US" sz="2000" kern="1200" dirty="0"/>
            <a:t>, which help employees make better decisions and work more efficiently. Learn about the three functions of communication and explore examples of each function</a:t>
          </a:r>
        </a:p>
      </dsp:txBody>
      <dsp:txXfrm>
        <a:off x="48627" y="48627"/>
        <a:ext cx="7572674" cy="1562978"/>
      </dsp:txXfrm>
    </dsp:sp>
    <dsp:sp modelId="{F6543B95-0818-4E91-984F-BF8CD898AC4B}">
      <dsp:nvSpPr>
        <dsp:cNvPr id="0" name=""/>
        <dsp:cNvSpPr/>
      </dsp:nvSpPr>
      <dsp:spPr>
        <a:xfrm>
          <a:off x="1639174" y="2029172"/>
          <a:ext cx="9288654" cy="1660232"/>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Communication serves four major functions within a group or organization: </a:t>
          </a:r>
          <a:r>
            <a:rPr lang="en-US" sz="2000" b="1" kern="1200" dirty="0"/>
            <a:t>control, motivation, emotional expression and information</a:t>
          </a:r>
          <a:r>
            <a:rPr lang="en-US" sz="2000" kern="1200" dirty="0"/>
            <a:t>.</a:t>
          </a:r>
        </a:p>
      </dsp:txBody>
      <dsp:txXfrm>
        <a:off x="1687801" y="2077799"/>
        <a:ext cx="6473075" cy="1562978"/>
      </dsp:txXfrm>
    </dsp:sp>
    <dsp:sp modelId="{EA68841D-67A3-44E3-9A86-C6CEA43AE7F4}">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33566-5B33-4015-8F56-CAB9E6FD3046}">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Effective communication </a:t>
          </a:r>
          <a:r>
            <a:rPr lang="en-US" sz="2100" b="1" kern="1200"/>
            <a:t>helps organizations connect with their clients, carers, and any other external bodies</a:t>
          </a:r>
          <a:r>
            <a:rPr lang="en-US" sz="2100" kern="1200"/>
            <a:t>. Customers who feel conforable and sure in care home. That have a huge effect on all sectors in the company</a:t>
          </a:r>
        </a:p>
      </dsp:txBody>
      <dsp:txXfrm>
        <a:off x="48627" y="48627"/>
        <a:ext cx="7572674" cy="1562978"/>
      </dsp:txXfrm>
    </dsp:sp>
    <dsp:sp modelId="{2A80729D-266A-413B-A530-EF8BBFBA89DC}">
      <dsp:nvSpPr>
        <dsp:cNvPr id="0" name=""/>
        <dsp:cNvSpPr/>
      </dsp:nvSpPr>
      <dsp:spPr>
        <a:xfrm>
          <a:off x="1639174" y="2029172"/>
          <a:ext cx="9288654" cy="1660232"/>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Effective communication</a:t>
          </a:r>
          <a:r>
            <a:rPr lang="en-US" sz="2100" kern="1200"/>
            <a:t> not only improves </a:t>
          </a:r>
          <a:r>
            <a:rPr lang="en-US" sz="2100" b="1" kern="1200"/>
            <a:t>care</a:t>
          </a:r>
          <a:r>
            <a:rPr lang="en-US" sz="2100" kern="1200"/>
            <a:t> services but also creates a better working environment for carers as it creates more transparency and openness ...</a:t>
          </a:r>
        </a:p>
      </dsp:txBody>
      <dsp:txXfrm>
        <a:off x="1687801" y="2077799"/>
        <a:ext cx="6473075" cy="1562978"/>
      </dsp:txXfrm>
    </dsp:sp>
    <dsp:sp modelId="{9B714CE5-70A6-4DE3-A6D8-C583856025BE}">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764F0-0D90-4510-89A7-4F7EDE413937}">
      <dsp:nvSpPr>
        <dsp:cNvPr id="0" name=""/>
        <dsp:cNvSpPr/>
      </dsp:nvSpPr>
      <dsp:spPr>
        <a:xfrm>
          <a:off x="2767577" y="714716"/>
          <a:ext cx="547980" cy="91440"/>
        </a:xfrm>
        <a:custGeom>
          <a:avLst/>
          <a:gdLst/>
          <a:ahLst/>
          <a:cxnLst/>
          <a:rect l="0" t="0" r="0" b="0"/>
          <a:pathLst>
            <a:path>
              <a:moveTo>
                <a:pt x="0" y="45720"/>
              </a:moveTo>
              <a:lnTo>
                <a:pt x="547980"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103" y="757540"/>
        <a:ext cx="28929" cy="5791"/>
      </dsp:txXfrm>
    </dsp:sp>
    <dsp:sp modelId="{5A8E0208-6D53-4FBE-8485-9BBD1BAB56FC}">
      <dsp:nvSpPr>
        <dsp:cNvPr id="0" name=""/>
        <dsp:cNvSpPr/>
      </dsp:nvSpPr>
      <dsp:spPr>
        <a:xfrm>
          <a:off x="253812" y="5766"/>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•Information source – produces a message</a:t>
          </a:r>
        </a:p>
      </dsp:txBody>
      <dsp:txXfrm>
        <a:off x="253812" y="5766"/>
        <a:ext cx="2515565" cy="1509339"/>
      </dsp:txXfrm>
    </dsp:sp>
    <dsp:sp modelId="{80B050B9-DCBA-4281-A090-02E793C8049A}">
      <dsp:nvSpPr>
        <dsp:cNvPr id="0" name=""/>
        <dsp:cNvSpPr/>
      </dsp:nvSpPr>
      <dsp:spPr>
        <a:xfrm>
          <a:off x="1511595" y="1513306"/>
          <a:ext cx="3094145" cy="547980"/>
        </a:xfrm>
        <a:custGeom>
          <a:avLst/>
          <a:gdLst/>
          <a:ahLst/>
          <a:cxnLst/>
          <a:rect l="0" t="0" r="0" b="0"/>
          <a:pathLst>
            <a:path>
              <a:moveTo>
                <a:pt x="3094145" y="0"/>
              </a:moveTo>
              <a:lnTo>
                <a:pt x="3094145" y="291090"/>
              </a:lnTo>
              <a:lnTo>
                <a:pt x="0" y="291090"/>
              </a:lnTo>
              <a:lnTo>
                <a:pt x="0" y="54798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9973" y="1784400"/>
        <a:ext cx="157388" cy="5791"/>
      </dsp:txXfrm>
    </dsp:sp>
    <dsp:sp modelId="{3B38061E-4E42-42EA-88F7-73908F9B6816}">
      <dsp:nvSpPr>
        <dsp:cNvPr id="0" name=""/>
        <dsp:cNvSpPr/>
      </dsp:nvSpPr>
      <dsp:spPr>
        <a:xfrm>
          <a:off x="3347958" y="5766"/>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•Transmitter – encodes the message into signals</a:t>
          </a:r>
        </a:p>
      </dsp:txBody>
      <dsp:txXfrm>
        <a:off x="3347958" y="5766"/>
        <a:ext cx="2515565" cy="1509339"/>
      </dsp:txXfrm>
    </dsp:sp>
    <dsp:sp modelId="{9D49A739-78D2-47A6-A4A7-F3282612A8E8}">
      <dsp:nvSpPr>
        <dsp:cNvPr id="0" name=""/>
        <dsp:cNvSpPr/>
      </dsp:nvSpPr>
      <dsp:spPr>
        <a:xfrm>
          <a:off x="2767577" y="2802636"/>
          <a:ext cx="547980" cy="91440"/>
        </a:xfrm>
        <a:custGeom>
          <a:avLst/>
          <a:gdLst/>
          <a:ahLst/>
          <a:cxnLst/>
          <a:rect l="0" t="0" r="0" b="0"/>
          <a:pathLst>
            <a:path>
              <a:moveTo>
                <a:pt x="0" y="45720"/>
              </a:moveTo>
              <a:lnTo>
                <a:pt x="547980"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103" y="2845460"/>
        <a:ext cx="28929" cy="5791"/>
      </dsp:txXfrm>
    </dsp:sp>
    <dsp:sp modelId="{3038DA0F-CCC6-43DD-B2A8-3C0D447F7E59}">
      <dsp:nvSpPr>
        <dsp:cNvPr id="0" name=""/>
        <dsp:cNvSpPr/>
      </dsp:nvSpPr>
      <dsp:spPr>
        <a:xfrm>
          <a:off x="253812" y="2093686"/>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•Channel – to which signal are adapted for transmission</a:t>
          </a:r>
        </a:p>
      </dsp:txBody>
      <dsp:txXfrm>
        <a:off x="253812" y="2093686"/>
        <a:ext cx="2515565" cy="1509339"/>
      </dsp:txXfrm>
    </dsp:sp>
    <dsp:sp modelId="{40C52693-3938-42E2-8A6B-050011A07DDA}">
      <dsp:nvSpPr>
        <dsp:cNvPr id="0" name=""/>
        <dsp:cNvSpPr/>
      </dsp:nvSpPr>
      <dsp:spPr>
        <a:xfrm>
          <a:off x="1511595" y="3601225"/>
          <a:ext cx="3094145" cy="547980"/>
        </a:xfrm>
        <a:custGeom>
          <a:avLst/>
          <a:gdLst/>
          <a:ahLst/>
          <a:cxnLst/>
          <a:rect l="0" t="0" r="0" b="0"/>
          <a:pathLst>
            <a:path>
              <a:moveTo>
                <a:pt x="3094145" y="0"/>
              </a:moveTo>
              <a:lnTo>
                <a:pt x="3094145" y="291090"/>
              </a:lnTo>
              <a:lnTo>
                <a:pt x="0" y="291090"/>
              </a:lnTo>
              <a:lnTo>
                <a:pt x="0" y="54798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9973" y="3872319"/>
        <a:ext cx="157388" cy="5791"/>
      </dsp:txXfrm>
    </dsp:sp>
    <dsp:sp modelId="{C098BA96-A455-489D-AF61-A394B27473D5}">
      <dsp:nvSpPr>
        <dsp:cNvPr id="0" name=""/>
        <dsp:cNvSpPr/>
      </dsp:nvSpPr>
      <dsp:spPr>
        <a:xfrm>
          <a:off x="3347958" y="2093686"/>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•Receiver – ‘decodes’ (reconstructs) the message from the signal</a:t>
          </a:r>
        </a:p>
      </dsp:txBody>
      <dsp:txXfrm>
        <a:off x="3347958" y="2093686"/>
        <a:ext cx="2515565" cy="1509339"/>
      </dsp:txXfrm>
    </dsp:sp>
    <dsp:sp modelId="{BA72BD76-7899-4BDB-8A30-426444EBD15B}">
      <dsp:nvSpPr>
        <dsp:cNvPr id="0" name=""/>
        <dsp:cNvSpPr/>
      </dsp:nvSpPr>
      <dsp:spPr>
        <a:xfrm>
          <a:off x="2767577" y="4890555"/>
          <a:ext cx="547980" cy="91440"/>
        </a:xfrm>
        <a:custGeom>
          <a:avLst/>
          <a:gdLst/>
          <a:ahLst/>
          <a:cxnLst/>
          <a:rect l="0" t="0" r="0" b="0"/>
          <a:pathLst>
            <a:path>
              <a:moveTo>
                <a:pt x="0" y="45720"/>
              </a:moveTo>
              <a:lnTo>
                <a:pt x="547980"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103" y="4933379"/>
        <a:ext cx="28929" cy="5791"/>
      </dsp:txXfrm>
    </dsp:sp>
    <dsp:sp modelId="{BD40A707-D9C1-495A-8582-7F33AB73FE60}">
      <dsp:nvSpPr>
        <dsp:cNvPr id="0" name=""/>
        <dsp:cNvSpPr/>
      </dsp:nvSpPr>
      <dsp:spPr>
        <a:xfrm>
          <a:off x="253812" y="4181605"/>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•Destination – where the message arrives</a:t>
          </a:r>
        </a:p>
      </dsp:txBody>
      <dsp:txXfrm>
        <a:off x="253812" y="4181605"/>
        <a:ext cx="2515565" cy="1509339"/>
      </dsp:txXfrm>
    </dsp:sp>
    <dsp:sp modelId="{F6484DC1-7E32-4FCD-A24A-CFEEC859DF32}">
      <dsp:nvSpPr>
        <dsp:cNvPr id="0" name=""/>
        <dsp:cNvSpPr/>
      </dsp:nvSpPr>
      <dsp:spPr>
        <a:xfrm>
          <a:off x="3347958" y="4181605"/>
          <a:ext cx="2515565" cy="1509339"/>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65" tIns="129388" rIns="123265" bIns="129388" numCol="1" spcCol="1270" anchor="ctr" anchorCtr="0">
          <a:noAutofit/>
        </a:bodyPr>
        <a:lstStyle/>
        <a:p>
          <a:pPr marL="0" lvl="0" indent="0" algn="ctr" defTabSz="533400">
            <a:lnSpc>
              <a:spcPct val="100000"/>
            </a:lnSpc>
            <a:spcBef>
              <a:spcPct val="0"/>
            </a:spcBef>
            <a:spcAft>
              <a:spcPct val="35000"/>
            </a:spcAft>
            <a:buNone/>
          </a:pPr>
          <a:r>
            <a:rPr lang="en-US" sz="1200" kern="1200"/>
            <a:t>•A sixth element, noise is a dysfunctional factor: any interference with the message travelling along the channel which may lead to the signal received being different from that sent</a:t>
          </a:r>
        </a:p>
      </dsp:txBody>
      <dsp:txXfrm>
        <a:off x="3347958" y="4181605"/>
        <a:ext cx="2515565" cy="15093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537AE-8B4A-4503-B14B-F7B3F6956865}">
      <dsp:nvSpPr>
        <dsp:cNvPr id="0" name=""/>
        <dsp:cNvSpPr/>
      </dsp:nvSpPr>
      <dsp:spPr>
        <a:xfrm>
          <a:off x="0" y="412901"/>
          <a:ext cx="8947150" cy="5796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083C5A-9A2F-421B-9840-DE5BB585A018}">
      <dsp:nvSpPr>
        <dsp:cNvPr id="0" name=""/>
        <dsp:cNvSpPr/>
      </dsp:nvSpPr>
      <dsp:spPr>
        <a:xfrm>
          <a:off x="447357" y="73421"/>
          <a:ext cx="6263005" cy="67896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marL="0" lvl="0" indent="0" algn="l" defTabSz="1022350">
            <a:lnSpc>
              <a:spcPct val="90000"/>
            </a:lnSpc>
            <a:spcBef>
              <a:spcPct val="0"/>
            </a:spcBef>
            <a:spcAft>
              <a:spcPct val="35000"/>
            </a:spcAft>
            <a:buNone/>
          </a:pPr>
          <a:r>
            <a:rPr lang="en-US" sz="2300" kern="1200"/>
            <a:t>SOURSE</a:t>
          </a:r>
        </a:p>
      </dsp:txBody>
      <dsp:txXfrm>
        <a:off x="480501" y="106565"/>
        <a:ext cx="6196717" cy="612672"/>
      </dsp:txXfrm>
    </dsp:sp>
    <dsp:sp modelId="{0DCE8C8A-3FBF-437B-B542-C4063C9ACE11}">
      <dsp:nvSpPr>
        <dsp:cNvPr id="0" name=""/>
        <dsp:cNvSpPr/>
      </dsp:nvSpPr>
      <dsp:spPr>
        <a:xfrm>
          <a:off x="0" y="1456181"/>
          <a:ext cx="8947150" cy="5796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910863-20E0-47E6-9F0A-0D60ED51F5B1}">
      <dsp:nvSpPr>
        <dsp:cNvPr id="0" name=""/>
        <dsp:cNvSpPr/>
      </dsp:nvSpPr>
      <dsp:spPr>
        <a:xfrm>
          <a:off x="447357" y="1116701"/>
          <a:ext cx="6263005" cy="67896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marL="0" lvl="0" indent="0" algn="l" defTabSz="1022350">
            <a:lnSpc>
              <a:spcPct val="90000"/>
            </a:lnSpc>
            <a:spcBef>
              <a:spcPct val="0"/>
            </a:spcBef>
            <a:spcAft>
              <a:spcPct val="35000"/>
            </a:spcAft>
            <a:buNone/>
          </a:pPr>
          <a:r>
            <a:rPr lang="en-US" sz="2300" kern="1200"/>
            <a:t>MESSAGE</a:t>
          </a:r>
        </a:p>
      </dsp:txBody>
      <dsp:txXfrm>
        <a:off x="480501" y="1149845"/>
        <a:ext cx="6196717" cy="612672"/>
      </dsp:txXfrm>
    </dsp:sp>
    <dsp:sp modelId="{D85E9673-EE3E-4FB5-8CE1-DFA0FA93D655}">
      <dsp:nvSpPr>
        <dsp:cNvPr id="0" name=""/>
        <dsp:cNvSpPr/>
      </dsp:nvSpPr>
      <dsp:spPr>
        <a:xfrm>
          <a:off x="0" y="2499460"/>
          <a:ext cx="8947150" cy="57960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8043A9-9C41-45D5-9A96-F6696F122429}">
      <dsp:nvSpPr>
        <dsp:cNvPr id="0" name=""/>
        <dsp:cNvSpPr/>
      </dsp:nvSpPr>
      <dsp:spPr>
        <a:xfrm>
          <a:off x="447357" y="2159981"/>
          <a:ext cx="6263005" cy="67896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marL="0" lvl="0" indent="0" algn="l" defTabSz="1022350">
            <a:lnSpc>
              <a:spcPct val="90000"/>
            </a:lnSpc>
            <a:spcBef>
              <a:spcPct val="0"/>
            </a:spcBef>
            <a:spcAft>
              <a:spcPct val="35000"/>
            </a:spcAft>
            <a:buNone/>
          </a:pPr>
          <a:r>
            <a:rPr lang="en-US" sz="2300" kern="1200"/>
            <a:t>CHANNEL</a:t>
          </a:r>
        </a:p>
      </dsp:txBody>
      <dsp:txXfrm>
        <a:off x="480501" y="2193125"/>
        <a:ext cx="6196717" cy="612672"/>
      </dsp:txXfrm>
    </dsp:sp>
    <dsp:sp modelId="{CDB53BE1-B9F8-44F9-B5E0-8B214EEFC853}">
      <dsp:nvSpPr>
        <dsp:cNvPr id="0" name=""/>
        <dsp:cNvSpPr/>
      </dsp:nvSpPr>
      <dsp:spPr>
        <a:xfrm>
          <a:off x="0" y="3542741"/>
          <a:ext cx="8947150" cy="5796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3E4D55-FC25-484E-AA95-446D27331AAA}">
      <dsp:nvSpPr>
        <dsp:cNvPr id="0" name=""/>
        <dsp:cNvSpPr/>
      </dsp:nvSpPr>
      <dsp:spPr>
        <a:xfrm>
          <a:off x="447357" y="3203261"/>
          <a:ext cx="6263005" cy="67896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marL="0" lvl="0" indent="0" algn="l" defTabSz="1022350">
            <a:lnSpc>
              <a:spcPct val="90000"/>
            </a:lnSpc>
            <a:spcBef>
              <a:spcPct val="0"/>
            </a:spcBef>
            <a:spcAft>
              <a:spcPct val="35000"/>
            </a:spcAft>
            <a:buNone/>
          </a:pPr>
          <a:r>
            <a:rPr lang="en-US" sz="2300" kern="1200"/>
            <a:t>RECEIVER </a:t>
          </a:r>
        </a:p>
      </dsp:txBody>
      <dsp:txXfrm>
        <a:off x="480501" y="3236405"/>
        <a:ext cx="6196717" cy="6126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0FA651-FE35-416C-A404-ED3AFAE0761D}">
      <dsp:nvSpPr>
        <dsp:cNvPr id="0" name=""/>
        <dsp:cNvSpPr/>
      </dsp:nvSpPr>
      <dsp:spPr>
        <a:xfrm>
          <a:off x="0" y="67642"/>
          <a:ext cx="5744684" cy="69556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Filtering</a:t>
          </a:r>
        </a:p>
      </dsp:txBody>
      <dsp:txXfrm>
        <a:off x="33955" y="101597"/>
        <a:ext cx="5676774" cy="627655"/>
      </dsp:txXfrm>
    </dsp:sp>
    <dsp:sp modelId="{D79272F0-08E9-42C7-8C08-5A0C4A972C1E}">
      <dsp:nvSpPr>
        <dsp:cNvPr id="0" name=""/>
        <dsp:cNvSpPr/>
      </dsp:nvSpPr>
      <dsp:spPr>
        <a:xfrm>
          <a:off x="0" y="846727"/>
          <a:ext cx="5744684" cy="695565"/>
        </a:xfrm>
        <a:prstGeom prst="roundRect">
          <a:avLst/>
        </a:prstGeom>
        <a:solidFill>
          <a:schemeClr val="accent2">
            <a:hueOff val="270963"/>
            <a:satOff val="-1326"/>
            <a:lumOff val="7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Emotions</a:t>
          </a:r>
        </a:p>
      </dsp:txBody>
      <dsp:txXfrm>
        <a:off x="33955" y="880682"/>
        <a:ext cx="5676774" cy="627655"/>
      </dsp:txXfrm>
    </dsp:sp>
    <dsp:sp modelId="{31617882-E6FE-497C-9F7F-C4A38D02E248}">
      <dsp:nvSpPr>
        <dsp:cNvPr id="0" name=""/>
        <dsp:cNvSpPr/>
      </dsp:nvSpPr>
      <dsp:spPr>
        <a:xfrm>
          <a:off x="0" y="1625812"/>
          <a:ext cx="5744684" cy="695565"/>
        </a:xfrm>
        <a:prstGeom prst="roundRect">
          <a:avLst/>
        </a:prstGeom>
        <a:solidFill>
          <a:schemeClr val="accent2">
            <a:hueOff val="541926"/>
            <a:satOff val="-2653"/>
            <a:lumOff val="1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DEFENSIVENESS</a:t>
          </a:r>
        </a:p>
      </dsp:txBody>
      <dsp:txXfrm>
        <a:off x="33955" y="1659767"/>
        <a:ext cx="5676774" cy="627655"/>
      </dsp:txXfrm>
    </dsp:sp>
    <dsp:sp modelId="{DA3F8815-D3F1-4C84-AA00-D2FC56463A0F}">
      <dsp:nvSpPr>
        <dsp:cNvPr id="0" name=""/>
        <dsp:cNvSpPr/>
      </dsp:nvSpPr>
      <dsp:spPr>
        <a:xfrm>
          <a:off x="0" y="2404897"/>
          <a:ext cx="5744684" cy="695565"/>
        </a:xfrm>
        <a:prstGeom prst="roundRect">
          <a:avLst/>
        </a:prstGeom>
        <a:solidFill>
          <a:schemeClr val="accent2">
            <a:hueOff val="812888"/>
            <a:satOff val="-3979"/>
            <a:lumOff val="2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LANGUAGE</a:t>
          </a:r>
        </a:p>
      </dsp:txBody>
      <dsp:txXfrm>
        <a:off x="33955" y="2438852"/>
        <a:ext cx="5676774" cy="627655"/>
      </dsp:txXfrm>
    </dsp:sp>
    <dsp:sp modelId="{F1130A35-AC9B-42FD-9CB2-171B084AADA5}">
      <dsp:nvSpPr>
        <dsp:cNvPr id="0" name=""/>
        <dsp:cNvSpPr/>
      </dsp:nvSpPr>
      <dsp:spPr>
        <a:xfrm>
          <a:off x="0" y="3183982"/>
          <a:ext cx="5744684" cy="695565"/>
        </a:xfrm>
        <a:prstGeom prst="roundRect">
          <a:avLst/>
        </a:prstGeom>
        <a:solidFill>
          <a:schemeClr val="accent2">
            <a:hueOff val="1083851"/>
            <a:satOff val="-5306"/>
            <a:lumOff val="298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NATIONAL CULTURE</a:t>
          </a:r>
        </a:p>
      </dsp:txBody>
      <dsp:txXfrm>
        <a:off x="33955" y="3217937"/>
        <a:ext cx="5676774" cy="627655"/>
      </dsp:txXfrm>
    </dsp:sp>
    <dsp:sp modelId="{8900DAD9-BB41-4191-9E3B-88DC467A5034}">
      <dsp:nvSpPr>
        <dsp:cNvPr id="0" name=""/>
        <dsp:cNvSpPr/>
      </dsp:nvSpPr>
      <dsp:spPr>
        <a:xfrm>
          <a:off x="0" y="3963068"/>
          <a:ext cx="5744684" cy="695565"/>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INFORMATION OVERLOAD</a:t>
          </a:r>
        </a:p>
      </dsp:txBody>
      <dsp:txXfrm>
        <a:off x="33955" y="3997023"/>
        <a:ext cx="5676774" cy="62765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01038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1715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65231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88436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57533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3/26/2022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78941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3/26/2022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29973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3/26/2022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49190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59572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93170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06111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29551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92867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74267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49056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454104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19179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3/26/2022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757236959"/>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verywellmind.com/types-of-nonverbal-communication-2795397"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People at the meeting desk">
            <a:extLst>
              <a:ext uri="{FF2B5EF4-FFF2-40B4-BE49-F238E27FC236}">
                <a16:creationId xmlns:a16="http://schemas.microsoft.com/office/drawing/2014/main" id="{F7EE9D72-178F-D2A9-BDA2-6D1DF2A2BEE8}"/>
              </a:ext>
            </a:extLst>
          </p:cNvPr>
          <p:cNvPicPr>
            <a:picLocks noChangeAspect="1"/>
          </p:cNvPicPr>
          <p:nvPr/>
        </p:nvPicPr>
        <p:blipFill rotWithShape="1">
          <a:blip r:embed="rId3"/>
          <a:srcRect t="13398" r="-1" b="13397"/>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12" name="Freeform: Shape 1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Заглавие 1"/>
          <p:cNvSpPr>
            <a:spLocks noGrp="1"/>
          </p:cNvSpPr>
          <p:nvPr>
            <p:ph type="ctrTitle"/>
          </p:nvPr>
        </p:nvSpPr>
        <p:spPr>
          <a:xfrm>
            <a:off x="636916" y="4854346"/>
            <a:ext cx="10407602" cy="868026"/>
          </a:xfrm>
        </p:spPr>
        <p:txBody>
          <a:bodyPr>
            <a:normAutofit/>
          </a:bodyPr>
          <a:lstStyle/>
          <a:p>
            <a:pPr>
              <a:lnSpc>
                <a:spcPct val="90000"/>
              </a:lnSpc>
            </a:pPr>
            <a:r>
              <a:rPr lang="en-US" sz="3400">
                <a:solidFill>
                  <a:srgbClr val="EBEBEB"/>
                </a:solidFill>
                <a:ea typeface="+mj-lt"/>
                <a:cs typeface="+mj-lt"/>
              </a:rPr>
              <a:t>Effective Team Working and Communication</a:t>
            </a:r>
            <a:endParaRPr lang="en-US" sz="3400">
              <a:solidFill>
                <a:srgbClr val="EBEBEB"/>
              </a:solidFill>
            </a:endParaRPr>
          </a:p>
        </p:txBody>
      </p:sp>
      <p:sp>
        <p:nvSpPr>
          <p:cNvPr id="3" name="Подзаглавие 2"/>
          <p:cNvSpPr>
            <a:spLocks noGrp="1"/>
          </p:cNvSpPr>
          <p:nvPr>
            <p:ph type="subTitle" idx="1"/>
          </p:nvPr>
        </p:nvSpPr>
        <p:spPr>
          <a:xfrm>
            <a:off x="636917" y="5722374"/>
            <a:ext cx="10407602" cy="487924"/>
          </a:xfrm>
        </p:spPr>
        <p:txBody>
          <a:bodyPr vert="horz" lIns="68580" tIns="34290" rIns="68580" bIns="34290" rtlCol="0">
            <a:normAutofit/>
          </a:bodyPr>
          <a:lstStyle/>
          <a:p>
            <a:r>
              <a:rPr lang="en-US">
                <a:solidFill>
                  <a:schemeClr val="tx2">
                    <a:lumMod val="40000"/>
                    <a:lumOff val="60000"/>
                  </a:schemeClr>
                </a:solidFill>
                <a:ea typeface="+mn-lt"/>
                <a:cs typeface="+mn-lt"/>
              </a:rPr>
              <a:t>Group presentations</a:t>
            </a:r>
          </a:p>
        </p:txBody>
      </p:sp>
    </p:spTree>
    <p:extLst>
      <p:ext uri="{BB962C8B-B14F-4D97-AF65-F5344CB8AC3E}">
        <p14:creationId xmlns:p14="http://schemas.microsoft.com/office/powerpoint/2010/main" val="1748730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E50BF-9F35-4179-B1A4-D813501DAC4E}"/>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US" sz="3600" dirty="0">
                <a:solidFill>
                  <a:srgbClr val="3F3F3F"/>
                </a:solidFill>
                <a:ea typeface="+mj-lt"/>
                <a:cs typeface="+mj-lt"/>
              </a:rPr>
              <a:t>DRY CARE SERVESES LTD</a:t>
            </a:r>
            <a:endParaRPr lang="en-US" sz="3600" dirty="0">
              <a:solidFill>
                <a:srgbClr val="3F3F3F"/>
              </a:solidFill>
            </a:endParaRPr>
          </a:p>
        </p:txBody>
      </p:sp>
      <p:sp>
        <p:nvSpPr>
          <p:cNvPr id="3" name="Content Placeholder 2">
            <a:extLst>
              <a:ext uri="{FF2B5EF4-FFF2-40B4-BE49-F238E27FC236}">
                <a16:creationId xmlns:a16="http://schemas.microsoft.com/office/drawing/2014/main" id="{F7326FEA-A1FF-45AD-9025-90B071312980}"/>
              </a:ext>
            </a:extLst>
          </p:cNvPr>
          <p:cNvSpPr>
            <a:spLocks noGrp="1"/>
          </p:cNvSpPr>
          <p:nvPr>
            <p:ph sz="half" idx="1"/>
          </p:nvPr>
        </p:nvSpPr>
        <p:spPr>
          <a:xfrm>
            <a:off x="1476915" y="2888250"/>
            <a:ext cx="4297351" cy="2959777"/>
          </a:xfrm>
        </p:spPr>
        <p:txBody>
          <a:bodyPr vert="horz" lIns="68580" tIns="34290" rIns="68580" bIns="34290" rtlCol="0" anchor="t">
            <a:normAutofit/>
          </a:bodyPr>
          <a:lstStyle/>
          <a:p>
            <a:pPr marL="257810" indent="-257810">
              <a:spcAft>
                <a:spcPts val="450"/>
              </a:spcAft>
            </a:pPr>
            <a:r>
              <a:rPr lang="en-US" sz="1700" b="1">
                <a:ea typeface="+mn-lt"/>
                <a:cs typeface="+mn-lt"/>
              </a:rPr>
              <a:t>Secure Healthcare Solutions is a healthcare staffing provider offering care &amp; support to individuals requiring a flexible home-based care service</a:t>
            </a:r>
            <a:endParaRPr lang="en-US" sz="1700">
              <a:ea typeface="+mn-lt"/>
              <a:cs typeface="+mn-lt"/>
            </a:endParaRPr>
          </a:p>
          <a:p>
            <a:pPr marL="257810" indent="-257810">
              <a:spcAft>
                <a:spcPts val="450"/>
              </a:spcAft>
            </a:pPr>
            <a:r>
              <a:rPr lang="en-US" sz="1700" b="1">
                <a:ea typeface="+mn-lt"/>
                <a:cs typeface="+mn-lt"/>
              </a:rPr>
              <a:t>Type of Service Home Care Agency – Privately Owned</a:t>
            </a:r>
            <a:endParaRPr lang="en-US" sz="1700">
              <a:ea typeface="+mn-lt"/>
              <a:cs typeface="+mn-lt"/>
            </a:endParaRPr>
          </a:p>
          <a:p>
            <a:pPr marL="257810" indent="-257810">
              <a:spcAft>
                <a:spcPts val="450"/>
              </a:spcAft>
            </a:pPr>
            <a:r>
              <a:rPr lang="en-US" sz="1700" b="1">
                <a:ea typeface="+mn-lt"/>
                <a:cs typeface="+mn-lt"/>
              </a:rPr>
              <a:t>Specialist Care Categories Dementia ,Domestic Services  Home Help ,Elderly Care, Learning  Disability,  Sensory Impairment</a:t>
            </a:r>
            <a:endParaRPr lang="en-US" sz="1700">
              <a:ea typeface="+mn-lt"/>
              <a:cs typeface="+mn-lt"/>
            </a:endParaRPr>
          </a:p>
          <a:p>
            <a:endParaRPr lang="en-US" sz="1700">
              <a:cs typeface="Calibri"/>
            </a:endParaRPr>
          </a:p>
        </p:txBody>
      </p:sp>
      <p:sp>
        <p:nvSpPr>
          <p:cNvPr id="17" name="Content Placeholder 16">
            <a:extLst>
              <a:ext uri="{FF2B5EF4-FFF2-40B4-BE49-F238E27FC236}">
                <a16:creationId xmlns:a16="http://schemas.microsoft.com/office/drawing/2014/main" id="{7F0BE55E-94B5-4238-46CC-876AF9607573}"/>
              </a:ext>
            </a:extLst>
          </p:cNvPr>
          <p:cNvSpPr>
            <a:spLocks noGrp="1"/>
          </p:cNvSpPr>
          <p:nvPr>
            <p:ph sz="half" idx="2"/>
          </p:nvPr>
        </p:nvSpPr>
        <p:spPr>
          <a:xfrm>
            <a:off x="6417731" y="2888250"/>
            <a:ext cx="4292594" cy="2959778"/>
          </a:xfrm>
        </p:spPr>
        <p:txBody>
          <a:bodyPr vert="horz" lIns="91440" tIns="45720" rIns="91440" bIns="45720" rtlCol="0" anchor="t">
            <a:normAutofit/>
          </a:bodyPr>
          <a:lstStyle/>
          <a:p>
            <a:pPr>
              <a:buFont typeface="Wingdings" panose="020B0604020202020204" pitchFamily="34" charset="0"/>
              <a:buChar char="q"/>
            </a:pPr>
            <a:r>
              <a:rPr lang="en-US" sz="2000">
                <a:ea typeface="+mn-lt"/>
                <a:cs typeface="+mn-lt"/>
              </a:rPr>
              <a:t>We are committed to building a better care system because we know that finding the right carer really can transform your life.</a:t>
            </a:r>
          </a:p>
          <a:p>
            <a:pPr>
              <a:buFont typeface="Wingdings" panose="020B0604020202020204" pitchFamily="34" charset="0"/>
              <a:buChar char="q"/>
            </a:pPr>
            <a:r>
              <a:rPr lang="en-US" sz="2000">
                <a:ea typeface="+mn-lt"/>
                <a:cs typeface="+mn-lt"/>
              </a:rPr>
              <a:t>We are driven by the strong belief that everyone - regardless of age, disability, sickness or vulnerability - should be able to live life on their own terms.</a:t>
            </a:r>
            <a:endParaRPr lang="en-US" sz="2000">
              <a:cs typeface="Calibri" panose="020F0502020204030204"/>
            </a:endParaRPr>
          </a:p>
        </p:txBody>
      </p:sp>
    </p:spTree>
    <p:extLst>
      <p:ext uri="{BB962C8B-B14F-4D97-AF65-F5344CB8AC3E}">
        <p14:creationId xmlns:p14="http://schemas.microsoft.com/office/powerpoint/2010/main" val="5962235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8"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9"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2" name="Rectangle 20">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59854-38A9-4726-ACB0-19A8283CE69E}"/>
              </a:ext>
            </a:extLst>
          </p:cNvPr>
          <p:cNvSpPr>
            <a:spLocks noGrp="1"/>
          </p:cNvSpPr>
          <p:nvPr>
            <p:ph type="title"/>
          </p:nvPr>
        </p:nvSpPr>
        <p:spPr>
          <a:xfrm>
            <a:off x="8200279" y="1325880"/>
            <a:ext cx="3344020" cy="3066507"/>
          </a:xfrm>
          <a:prstGeom prst="ellipse">
            <a:avLst/>
          </a:prstGeom>
        </p:spPr>
        <p:txBody>
          <a:bodyPr vert="horz" lIns="91440" tIns="45720" rIns="91440" bIns="45720" rtlCol="0" anchor="b">
            <a:normAutofit/>
          </a:bodyPr>
          <a:lstStyle/>
          <a:p>
            <a:pPr marL="213995" indent="-213995">
              <a:lnSpc>
                <a:spcPct val="90000"/>
              </a:lnSpc>
            </a:pPr>
            <a:r>
              <a:rPr lang="en-US" sz="1800" b="0" i="0" kern="1200">
                <a:solidFill>
                  <a:srgbClr val="EBEBEB"/>
                </a:solidFill>
                <a:latin typeface="+mj-lt"/>
                <a:ea typeface="+mj-ea"/>
                <a:cs typeface="+mj-cs"/>
              </a:rPr>
              <a:t>What are the benefits of effective communication on the organization’s business process I care home ?</a:t>
            </a:r>
          </a:p>
        </p:txBody>
      </p:sp>
      <p:sp useBgFill="1">
        <p:nvSpPr>
          <p:cNvPr id="43" name="Rectangle 22">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24">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a:extLst>
              <a:ext uri="{FF2B5EF4-FFF2-40B4-BE49-F238E27FC236}">
                <a16:creationId xmlns:a16="http://schemas.microsoft.com/office/drawing/2014/main" id="{0FC1019D-CC90-453F-9207-F67CA3C569F3}"/>
              </a:ext>
            </a:extLst>
          </p:cNvPr>
          <p:cNvPicPr>
            <a:picLocks noGrp="1" noChangeAspect="1"/>
          </p:cNvPicPr>
          <p:nvPr>
            <p:ph idx="1"/>
          </p:nvPr>
        </p:nvPicPr>
        <p:blipFill>
          <a:blip r:embed="rId6"/>
          <a:stretch>
            <a:fillRect/>
          </a:stretch>
        </p:blipFill>
        <p:spPr>
          <a:xfrm>
            <a:off x="710977" y="773907"/>
            <a:ext cx="7023207" cy="5272247"/>
          </a:xfrm>
          <a:prstGeom prst="rect">
            <a:avLst/>
          </a:prstGeom>
          <a:effectLst/>
        </p:spPr>
      </p:pic>
    </p:spTree>
    <p:extLst>
      <p:ext uri="{BB962C8B-B14F-4D97-AF65-F5344CB8AC3E}">
        <p14:creationId xmlns:p14="http://schemas.microsoft.com/office/powerpoint/2010/main" val="404880977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EB53-0B53-47E2-8B4D-D8E132E9F9D3}"/>
              </a:ext>
            </a:extLst>
          </p:cNvPr>
          <p:cNvSpPr>
            <a:spLocks noGrp="1"/>
          </p:cNvSpPr>
          <p:nvPr>
            <p:ph type="title"/>
          </p:nvPr>
        </p:nvSpPr>
        <p:spPr>
          <a:xfrm>
            <a:off x="862181" y="1297470"/>
            <a:ext cx="2871095" cy="2127124"/>
          </a:xfrm>
        </p:spPr>
        <p:txBody>
          <a:bodyPr vert="horz" lIns="91440" tIns="45720" rIns="91440" bIns="45720" rtlCol="0" anchor="t">
            <a:normAutofit/>
          </a:bodyPr>
          <a:lstStyle/>
          <a:p>
            <a:r>
              <a:rPr lang="en-US" sz="3600" kern="1200" dirty="0">
                <a:solidFill>
                  <a:schemeClr val="tx1"/>
                </a:solidFill>
                <a:latin typeface="+mj-lt"/>
                <a:ea typeface="+mj-ea"/>
                <a:cs typeface="+mj-cs"/>
              </a:rPr>
              <a:t>Function</a:t>
            </a:r>
          </a:p>
        </p:txBody>
      </p:sp>
      <p:sp>
        <p:nvSpPr>
          <p:cNvPr id="3" name="Content Placeholder 2">
            <a:extLst>
              <a:ext uri="{FF2B5EF4-FFF2-40B4-BE49-F238E27FC236}">
                <a16:creationId xmlns:a16="http://schemas.microsoft.com/office/drawing/2014/main" id="{80985E76-3DF6-46C8-86CC-3FB6E3CDEBFA}"/>
              </a:ext>
            </a:extLst>
          </p:cNvPr>
          <p:cNvSpPr>
            <a:spLocks noGrp="1"/>
          </p:cNvSpPr>
          <p:nvPr>
            <p:ph idx="1"/>
          </p:nvPr>
        </p:nvSpPr>
        <p:spPr>
          <a:xfrm>
            <a:off x="5198993" y="1412489"/>
            <a:ext cx="2926080" cy="4363844"/>
          </a:xfrm>
        </p:spPr>
        <p:txBody>
          <a:bodyPr vert="horz" lIns="91440" tIns="45720" rIns="91440" bIns="45720" rtlCol="0">
            <a:normAutofit/>
          </a:bodyPr>
          <a:lstStyle/>
          <a:p>
            <a:endParaRPr lang="en-US" sz="2000" b="1" i="1"/>
          </a:p>
          <a:p>
            <a:endParaRPr lang="en-US" sz="2000" b="1"/>
          </a:p>
          <a:p>
            <a:endParaRPr lang="en-US" sz="2000" b="1" i="1"/>
          </a:p>
        </p:txBody>
      </p:sp>
      <p:sp>
        <p:nvSpPr>
          <p:cNvPr id="40" name="TextBox 39">
            <a:extLst>
              <a:ext uri="{FF2B5EF4-FFF2-40B4-BE49-F238E27FC236}">
                <a16:creationId xmlns:a16="http://schemas.microsoft.com/office/drawing/2014/main" id="{8BB37274-2C44-A7C0-A87F-B8729C3210A6}"/>
              </a:ext>
            </a:extLst>
          </p:cNvPr>
          <p:cNvSpPr txBox="1"/>
          <p:nvPr/>
        </p:nvSpPr>
        <p:spPr>
          <a:xfrm>
            <a:off x="5302962" y="1081811"/>
            <a:ext cx="4665740" cy="43638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114300" indent="-342900">
              <a:lnSpc>
                <a:spcPct val="90000"/>
              </a:lnSpc>
              <a:spcAft>
                <a:spcPts val="600"/>
              </a:spcAft>
              <a:buFont typeface="Wingdings" panose="020B0604020202020204" pitchFamily="34" charset="0"/>
              <a:buChar char="v"/>
            </a:pPr>
            <a:r>
              <a:rPr lang="en-US" sz="2000" dirty="0"/>
              <a:t>Control. When employees communicate any job-related grievance to their immediate boss, follow their job description, or...</a:t>
            </a:r>
            <a:endParaRPr lang="en-US" sz="2000">
              <a:cs typeface="Calibri"/>
            </a:endParaRPr>
          </a:p>
          <a:p>
            <a:pPr marL="114300" indent="-342900">
              <a:lnSpc>
                <a:spcPct val="90000"/>
              </a:lnSpc>
              <a:spcAft>
                <a:spcPts val="600"/>
              </a:spcAft>
              <a:buFont typeface="Wingdings" panose="020B0604020202020204" pitchFamily="34" charset="0"/>
              <a:buChar char="v"/>
            </a:pPr>
            <a:r>
              <a:rPr lang="en-US" sz="2000" dirty="0"/>
              <a:t>Motivation. Communication fosters motivation by clarifying to employees what they must do, how well they are doing it,...</a:t>
            </a:r>
            <a:endParaRPr lang="en-US" sz="2000">
              <a:cs typeface="Calibri"/>
            </a:endParaRPr>
          </a:p>
          <a:p>
            <a:pPr marL="114300" indent="-342900">
              <a:lnSpc>
                <a:spcPct val="90000"/>
              </a:lnSpc>
              <a:spcAft>
                <a:spcPts val="600"/>
              </a:spcAft>
              <a:buFont typeface="Wingdings" panose="020B0604020202020204" pitchFamily="34" charset="0"/>
              <a:buChar char="v"/>
            </a:pPr>
            <a:r>
              <a:rPr lang="en-US" sz="2000" dirty="0"/>
              <a:t>Emotional Expression. Communication is a fundamental mechanism by which members of group shows their satisfaction and...</a:t>
            </a:r>
            <a:endParaRPr lang="en-US" sz="2000">
              <a:cs typeface="Calibri"/>
            </a:endParaRPr>
          </a:p>
          <a:p>
            <a:pPr marL="114300" indent="-342900">
              <a:lnSpc>
                <a:spcPct val="90000"/>
              </a:lnSpc>
              <a:spcAft>
                <a:spcPts val="600"/>
              </a:spcAft>
              <a:buFont typeface="Wingdings" panose="020B0604020202020204" pitchFamily="34" charset="0"/>
              <a:buChar char="v"/>
            </a:pPr>
            <a:r>
              <a:rPr lang="en-US" sz="2000" dirty="0"/>
              <a:t>Information. Communication provides the information individuals and groups need to make decisions by transmitting the...</a:t>
            </a:r>
            <a:endParaRPr lang="en-US" sz="2000">
              <a:cs typeface="Calibri"/>
            </a:endParaRPr>
          </a:p>
        </p:txBody>
      </p:sp>
      <p:sp>
        <p:nvSpPr>
          <p:cNvPr id="4" name="TextBox 3">
            <a:extLst>
              <a:ext uri="{FF2B5EF4-FFF2-40B4-BE49-F238E27FC236}">
                <a16:creationId xmlns:a16="http://schemas.microsoft.com/office/drawing/2014/main" id="{AF43F2BC-C28F-DE7C-9CF4-49C0BD227FEC}"/>
              </a:ext>
            </a:extLst>
          </p:cNvPr>
          <p:cNvSpPr txBox="1"/>
          <p:nvPr/>
        </p:nvSpPr>
        <p:spPr>
          <a:xfrm>
            <a:off x="6256020" y="2701427"/>
            <a:ext cx="4554501" cy="26999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cs typeface="Calibri"/>
            </a:endParaRPr>
          </a:p>
        </p:txBody>
      </p:sp>
    </p:spTree>
    <p:extLst>
      <p:ext uri="{BB962C8B-B14F-4D97-AF65-F5344CB8AC3E}">
        <p14:creationId xmlns:p14="http://schemas.microsoft.com/office/powerpoint/2010/main" val="102848050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78418-EAE9-4474-9709-3612B0B16C26}"/>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ea typeface="+mj-lt"/>
                <a:cs typeface="+mj-lt"/>
              </a:rPr>
              <a:t>Functions of Communication </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5B0A50C4-C030-4529-B03C-F507FDA493DE}"/>
              </a:ext>
            </a:extLst>
          </p:cNvPr>
          <p:cNvGraphicFramePr>
            <a:graphicFrameLocks noGrp="1"/>
          </p:cNvGraphicFramePr>
          <p:nvPr>
            <p:ph idx="1"/>
            <p:extLst>
              <p:ext uri="{D42A27DB-BD31-4B8C-83A1-F6EECF244321}">
                <p14:modId xmlns:p14="http://schemas.microsoft.com/office/powerpoint/2010/main" val="320937676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4067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70561-4185-45DE-9B23-3C01AB05121B}"/>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cs typeface="Calibri Light"/>
              </a:rPr>
              <a:t>Effective communication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F7D87121-C551-4B6E-B0A6-84E46A987578}"/>
              </a:ext>
            </a:extLst>
          </p:cNvPr>
          <p:cNvGraphicFramePr>
            <a:graphicFrameLocks noGrp="1"/>
          </p:cNvGraphicFramePr>
          <p:nvPr>
            <p:ph idx="1"/>
            <p:extLst>
              <p:ext uri="{D42A27DB-BD31-4B8C-83A1-F6EECF244321}">
                <p14:modId xmlns:p14="http://schemas.microsoft.com/office/powerpoint/2010/main" val="404048691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4040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3D rendering of game pieces tied together with a rope">
            <a:extLst>
              <a:ext uri="{FF2B5EF4-FFF2-40B4-BE49-F238E27FC236}">
                <a16:creationId xmlns:a16="http://schemas.microsoft.com/office/drawing/2014/main" id="{2996406E-A143-8EA7-BEDE-3927E4D42971}"/>
              </a:ext>
            </a:extLst>
          </p:cNvPr>
          <p:cNvPicPr>
            <a:picLocks noChangeAspect="1"/>
          </p:cNvPicPr>
          <p:nvPr/>
        </p:nvPicPr>
        <p:blipFill rotWithShape="1">
          <a:blip r:embed="rId7"/>
          <a:srcRect t="37634" b="7463"/>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14A8A-2CD9-5CBA-7D10-AB47B226C06A}"/>
              </a:ext>
            </a:extLst>
          </p:cNvPr>
          <p:cNvSpPr>
            <a:spLocks noGrp="1"/>
          </p:cNvSpPr>
          <p:nvPr>
            <p:ph type="title"/>
          </p:nvPr>
        </p:nvSpPr>
        <p:spPr>
          <a:xfrm>
            <a:off x="636916" y="4854346"/>
            <a:ext cx="10407602" cy="868026"/>
          </a:xfrm>
        </p:spPr>
        <p:txBody>
          <a:bodyPr vert="horz" lIns="91440" tIns="45720" rIns="91440" bIns="45720" rtlCol="0" anchor="b">
            <a:normAutofit fontScale="90000"/>
          </a:bodyPr>
          <a:lstStyle/>
          <a:p>
            <a:pPr>
              <a:lnSpc>
                <a:spcPct val="90000"/>
              </a:lnSpc>
            </a:pPr>
            <a:r>
              <a:rPr lang="en-US" sz="3700" dirty="0">
                <a:solidFill>
                  <a:srgbClr val="EBEBEB"/>
                </a:solidFill>
              </a:rPr>
              <a:t>EXTERNAL STAKEHOLDERS of the Organization</a:t>
            </a:r>
          </a:p>
          <a:p>
            <a:pPr>
              <a:lnSpc>
                <a:spcPct val="90000"/>
              </a:lnSpc>
            </a:pPr>
            <a:endParaRPr lang="en-US" sz="3700">
              <a:solidFill>
                <a:srgbClr val="EBEBEB"/>
              </a:solidFill>
            </a:endParaRPr>
          </a:p>
        </p:txBody>
      </p:sp>
    </p:spTree>
    <p:extLst>
      <p:ext uri="{BB962C8B-B14F-4D97-AF65-F5344CB8AC3E}">
        <p14:creationId xmlns:p14="http://schemas.microsoft.com/office/powerpoint/2010/main" val="2058300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F5F3C-1CE8-4602-A402-E09143CFB01B}"/>
              </a:ext>
            </a:extLst>
          </p:cNvPr>
          <p:cNvSpPr>
            <a:spLocks noGrp="1"/>
          </p:cNvSpPr>
          <p:nvPr>
            <p:ph type="title"/>
          </p:nvPr>
        </p:nvSpPr>
        <p:spPr>
          <a:xfrm>
            <a:off x="686834" y="1153572"/>
            <a:ext cx="3200400" cy="4461163"/>
          </a:xfrm>
        </p:spPr>
        <p:txBody>
          <a:bodyPr>
            <a:normAutofit/>
          </a:bodyPr>
          <a:lstStyle/>
          <a:p>
            <a:pPr marL="214313" indent="-214313">
              <a:buFont typeface="Arial"/>
              <a:buChar char="•"/>
            </a:pPr>
            <a:r>
              <a:rPr lang="en-US" sz="3100" b="1">
                <a:solidFill>
                  <a:srgbClr val="FFFFFF"/>
                </a:solidFill>
                <a:ea typeface="+mj-lt"/>
                <a:cs typeface="+mj-lt"/>
              </a:rPr>
              <a:t>How should the organization use the theories relating to models of communication?</a:t>
            </a:r>
            <a:endParaRPr lang="en-US" sz="3100">
              <a:solidFill>
                <a:srgbClr val="FFFFFF"/>
              </a:solidFill>
            </a:endParaRPr>
          </a:p>
          <a:p>
            <a:endParaRPr lang="en-US" sz="3100">
              <a:solidFill>
                <a:srgbClr val="FFFFFF"/>
              </a:solidFill>
              <a:cs typeface="Calibri Light"/>
            </a:endParaRPr>
          </a:p>
        </p:txBody>
      </p:sp>
      <p:sp>
        <p:nvSpPr>
          <p:cNvPr id="3" name="Content Placeholder 2">
            <a:extLst>
              <a:ext uri="{FF2B5EF4-FFF2-40B4-BE49-F238E27FC236}">
                <a16:creationId xmlns:a16="http://schemas.microsoft.com/office/drawing/2014/main" id="{9A15C4F3-1541-4BE3-99E0-8119BA1FD6C6}"/>
              </a:ext>
            </a:extLst>
          </p:cNvPr>
          <p:cNvSpPr>
            <a:spLocks noGrp="1"/>
          </p:cNvSpPr>
          <p:nvPr>
            <p:ph idx="1"/>
          </p:nvPr>
        </p:nvSpPr>
        <p:spPr>
          <a:xfrm>
            <a:off x="4447308" y="591344"/>
            <a:ext cx="6906491" cy="5585619"/>
          </a:xfrm>
        </p:spPr>
        <p:txBody>
          <a:bodyPr vert="horz" lIns="68580" tIns="34290" rIns="68580" bIns="34290" rtlCol="0" anchor="ctr">
            <a:normAutofit/>
          </a:bodyPr>
          <a:lstStyle/>
          <a:p>
            <a:r>
              <a:rPr lang="en-US">
                <a:ea typeface="+mn-lt"/>
                <a:cs typeface="+mn-lt"/>
              </a:rPr>
              <a:t>Proper workplace communication has many benefits. More specifically, </a:t>
            </a:r>
            <a:r>
              <a:rPr lang="en-US" b="1">
                <a:ea typeface="+mn-lt"/>
                <a:cs typeface="+mn-lt"/>
              </a:rPr>
              <a:t>it enables organizations to become more agile and achieve better workplace alignment</a:t>
            </a:r>
            <a:r>
              <a:rPr lang="en-US">
                <a:ea typeface="+mn-lt"/>
                <a:cs typeface="+mn-lt"/>
              </a:rPr>
              <a:t>. It also improves some of the most important KPIs around employee retention, engagement, motivation, and talent attraction</a:t>
            </a:r>
            <a:endParaRPr lang="en-US"/>
          </a:p>
        </p:txBody>
      </p:sp>
    </p:spTree>
    <p:extLst>
      <p:ext uri="{BB962C8B-B14F-4D97-AF65-F5344CB8AC3E}">
        <p14:creationId xmlns:p14="http://schemas.microsoft.com/office/powerpoint/2010/main" val="102991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B33C872-E052-420B-B256-6DC02C3AC0B2}"/>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ea typeface="+mj-lt"/>
                <a:cs typeface="+mj-lt"/>
              </a:rPr>
              <a:t>Shannon and Warren Weaver</a:t>
            </a:r>
          </a:p>
          <a:p>
            <a:pPr algn="r"/>
            <a:endParaRPr lang="en-US" sz="4000">
              <a:solidFill>
                <a:srgbClr val="FFFFFF"/>
              </a:solidFill>
              <a:cs typeface="Calibri Light"/>
            </a:endParaRPr>
          </a:p>
        </p:txBody>
      </p:sp>
      <p:sp>
        <p:nvSpPr>
          <p:cNvPr id="6" name="Content Placeholder 5">
            <a:extLst>
              <a:ext uri="{FF2B5EF4-FFF2-40B4-BE49-F238E27FC236}">
                <a16:creationId xmlns:a16="http://schemas.microsoft.com/office/drawing/2014/main" id="{CB7A6DB4-2B23-446C-8492-8CB1ACA31304}"/>
              </a:ext>
            </a:extLst>
          </p:cNvPr>
          <p:cNvSpPr>
            <a:spLocks noGrp="1"/>
          </p:cNvSpPr>
          <p:nvPr>
            <p:ph idx="1"/>
          </p:nvPr>
        </p:nvSpPr>
        <p:spPr>
          <a:xfrm>
            <a:off x="6503158" y="649480"/>
            <a:ext cx="4862447" cy="5546047"/>
          </a:xfrm>
        </p:spPr>
        <p:txBody>
          <a:bodyPr vert="horz" lIns="68580" tIns="34290" rIns="68580" bIns="34290" rtlCol="0" anchor="ctr">
            <a:normAutofit/>
          </a:bodyPr>
          <a:lstStyle/>
          <a:p>
            <a:endParaRPr lang="en-US" sz="2000"/>
          </a:p>
          <a:p>
            <a:r>
              <a:rPr lang="en-US" sz="2000">
                <a:ea typeface="+mn-lt"/>
                <a:cs typeface="+mn-lt"/>
              </a:rPr>
              <a:t>he Shannon and Weaver Model of Communication is </a:t>
            </a:r>
            <a:r>
              <a:rPr lang="en-US" sz="2000" b="1">
                <a:ea typeface="+mn-lt"/>
                <a:cs typeface="+mn-lt"/>
              </a:rPr>
              <a:t>a mathematical theory of communication that argues that human communication can be broken down into 6 key concepts: sender, encoder, channel, noise, decoder, and receiver</a:t>
            </a:r>
            <a:r>
              <a:rPr lang="en-US" sz="2000">
                <a:ea typeface="+mn-lt"/>
                <a:cs typeface="+mn-lt"/>
              </a:rPr>
              <a:t>.</a:t>
            </a:r>
            <a:endParaRPr lang="en-US" sz="2000"/>
          </a:p>
        </p:txBody>
      </p:sp>
    </p:spTree>
    <p:extLst>
      <p:ext uri="{BB962C8B-B14F-4D97-AF65-F5344CB8AC3E}">
        <p14:creationId xmlns:p14="http://schemas.microsoft.com/office/powerpoint/2010/main" val="2587661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9">
            <a:extLst>
              <a:ext uri="{FF2B5EF4-FFF2-40B4-BE49-F238E27FC236}">
                <a16:creationId xmlns:a16="http://schemas.microsoft.com/office/drawing/2014/main" id="{6386DC98-DAF7-4704-AFF2-892BDDEE863A}"/>
              </a:ext>
            </a:extLst>
          </p:cNvPr>
          <p:cNvPicPr>
            <a:picLocks noChangeAspect="1"/>
          </p:cNvPicPr>
          <p:nvPr/>
        </p:nvPicPr>
        <p:blipFill>
          <a:blip r:embed="rId2"/>
          <a:stretch>
            <a:fillRect/>
          </a:stretch>
        </p:blipFill>
        <p:spPr>
          <a:xfrm>
            <a:off x="827329" y="643466"/>
            <a:ext cx="6680199" cy="5566833"/>
          </a:xfrm>
          <a:prstGeom prst="rect">
            <a:avLst/>
          </a:prstGeom>
        </p:spPr>
      </p:pic>
    </p:spTree>
    <p:extLst>
      <p:ext uri="{BB962C8B-B14F-4D97-AF65-F5344CB8AC3E}">
        <p14:creationId xmlns:p14="http://schemas.microsoft.com/office/powerpoint/2010/main" val="1651561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7C36D-3E6A-4290-92DC-D2F92D915616}"/>
              </a:ext>
            </a:extLst>
          </p:cNvPr>
          <p:cNvSpPr>
            <a:spLocks noGrp="1"/>
          </p:cNvSpPr>
          <p:nvPr>
            <p:ph type="title"/>
          </p:nvPr>
        </p:nvSpPr>
        <p:spPr>
          <a:xfrm>
            <a:off x="594360" y="1209086"/>
            <a:ext cx="3876848" cy="4064925"/>
          </a:xfrm>
        </p:spPr>
        <p:txBody>
          <a:bodyPr anchor="ctr">
            <a:normAutofit/>
          </a:bodyPr>
          <a:lstStyle/>
          <a:p>
            <a:endParaRPr lang="en-US" sz="5000"/>
          </a:p>
          <a:p>
            <a:r>
              <a:rPr lang="en-US" sz="5000">
                <a:ea typeface="+mj-lt"/>
                <a:cs typeface="+mj-lt"/>
              </a:rPr>
              <a:t>Shannon and Warren Weaver</a:t>
            </a:r>
          </a:p>
          <a:p>
            <a:endParaRPr lang="en-US" sz="5000">
              <a:cs typeface="Calibri Light"/>
            </a:endParaRPr>
          </a:p>
        </p:txBody>
      </p:sp>
      <p:graphicFrame>
        <p:nvGraphicFramePr>
          <p:cNvPr id="8" name="Picture Placeholder 2">
            <a:extLst>
              <a:ext uri="{FF2B5EF4-FFF2-40B4-BE49-F238E27FC236}">
                <a16:creationId xmlns:a16="http://schemas.microsoft.com/office/drawing/2014/main" id="{E288587B-F53B-269D-6991-658CF145202E}"/>
              </a:ext>
            </a:extLst>
          </p:cNvPr>
          <p:cNvGraphicFramePr>
            <a:graphicFrameLocks noGrp="1"/>
          </p:cNvGraphicFramePr>
          <p:nvPr>
            <p:ph idx="1"/>
            <p:extLst>
              <p:ext uri="{D42A27DB-BD31-4B8C-83A1-F6EECF244321}">
                <p14:modId xmlns:p14="http://schemas.microsoft.com/office/powerpoint/2010/main" val="2663052782"/>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865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een dialogue boxes">
            <a:extLst>
              <a:ext uri="{FF2B5EF4-FFF2-40B4-BE49-F238E27FC236}">
                <a16:creationId xmlns:a16="http://schemas.microsoft.com/office/drawing/2014/main" id="{12AF55D8-902A-44F9-EB72-DB0F0D163825}"/>
              </a:ext>
            </a:extLst>
          </p:cNvPr>
          <p:cNvPicPr>
            <a:picLocks noChangeAspect="1"/>
          </p:cNvPicPr>
          <p:nvPr/>
        </p:nvPicPr>
        <p:blipFill rotWithShape="1">
          <a:blip r:embed="rId2">
            <a:alphaModFix amt="35000"/>
          </a:blip>
          <a:srcRect t="16699" b="15734"/>
          <a:stretch/>
        </p:blipFill>
        <p:spPr>
          <a:xfrm>
            <a:off x="20" y="1"/>
            <a:ext cx="12191980" cy="6857999"/>
          </a:xfrm>
          <a:prstGeom prst="rect">
            <a:avLst/>
          </a:prstGeom>
        </p:spPr>
      </p:pic>
      <p:sp>
        <p:nvSpPr>
          <p:cNvPr id="2" name="Title 1">
            <a:extLst>
              <a:ext uri="{FF2B5EF4-FFF2-40B4-BE49-F238E27FC236}">
                <a16:creationId xmlns:a16="http://schemas.microsoft.com/office/drawing/2014/main" id="{E015B73F-27F5-4956-B11D-EEF2F2230CE0}"/>
              </a:ext>
            </a:extLst>
          </p:cNvPr>
          <p:cNvSpPr>
            <a:spLocks noGrp="1"/>
          </p:cNvSpPr>
          <p:nvPr>
            <p:ph type="title"/>
          </p:nvPr>
        </p:nvSpPr>
        <p:spPr>
          <a:xfrm>
            <a:off x="838201" y="1065862"/>
            <a:ext cx="3313164" cy="4726276"/>
          </a:xfrm>
        </p:spPr>
        <p:txBody>
          <a:bodyPr>
            <a:normAutofit/>
          </a:bodyPr>
          <a:lstStyle/>
          <a:p>
            <a:pPr algn="r"/>
            <a:r>
              <a:rPr lang="en-US" sz="3100" cap="all">
                <a:solidFill>
                  <a:srgbClr val="FFFFFF"/>
                </a:solidFill>
                <a:ea typeface="+mj-lt"/>
                <a:cs typeface="+mj-lt"/>
              </a:rPr>
              <a:t>Berlo’s Model of Communication</a:t>
            </a:r>
            <a:endParaRPr lang="en-US" sz="3100">
              <a:solidFill>
                <a:srgbClr val="FFFFFF"/>
              </a:solidFill>
              <a:cs typeface="Calibri Light" panose="020F0302020204030204"/>
            </a:endParaRPr>
          </a:p>
        </p:txBody>
      </p:sp>
      <p:sp>
        <p:nvSpPr>
          <p:cNvPr id="3" name="Content Placeholder 2">
            <a:extLst>
              <a:ext uri="{FF2B5EF4-FFF2-40B4-BE49-F238E27FC236}">
                <a16:creationId xmlns:a16="http://schemas.microsoft.com/office/drawing/2014/main" id="{1D6640CC-C0F5-4610-9F03-7EB85DB542E1}"/>
              </a:ext>
            </a:extLst>
          </p:cNvPr>
          <p:cNvSpPr>
            <a:spLocks noGrp="1"/>
          </p:cNvSpPr>
          <p:nvPr>
            <p:ph idx="1"/>
          </p:nvPr>
        </p:nvSpPr>
        <p:spPr>
          <a:xfrm>
            <a:off x="5155379" y="1065862"/>
            <a:ext cx="5744685" cy="4726276"/>
          </a:xfrm>
        </p:spPr>
        <p:txBody>
          <a:bodyPr vert="horz" lIns="68580" tIns="34290" rIns="68580" bIns="34290" rtlCol="0" anchor="ctr">
            <a:normAutofit/>
          </a:bodyPr>
          <a:lstStyle/>
          <a:p>
            <a:r>
              <a:rPr lang="en-US" sz="2000">
                <a:solidFill>
                  <a:srgbClr val="FFFFFF"/>
                </a:solidFill>
                <a:ea typeface="+mn-lt"/>
                <a:cs typeface="+mn-lt"/>
              </a:rPr>
              <a:t>Berlo's communication process is a simple application for person-to-person communication, which includes communication source, encoder, message, channel, decoder, and communication receiver. In addition, David Berlo presented some factors that influence the communication process between two people. The factors include communication skills, awareness level, social system, cultural system, and attitude.</a:t>
            </a:r>
            <a:endParaRPr lang="en-US" sz="2000" baseline="30000">
              <a:solidFill>
                <a:srgbClr val="FFFFFF"/>
              </a:solidFill>
              <a:cs typeface="Calibri"/>
            </a:endParaRPr>
          </a:p>
        </p:txBody>
      </p:sp>
    </p:spTree>
    <p:extLst>
      <p:ext uri="{BB962C8B-B14F-4D97-AF65-F5344CB8AC3E}">
        <p14:creationId xmlns:p14="http://schemas.microsoft.com/office/powerpoint/2010/main" val="204155182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8DAB6-393D-4031-82B0-3CEE00F26988}"/>
              </a:ext>
            </a:extLst>
          </p:cNvPr>
          <p:cNvSpPr>
            <a:spLocks noGrp="1"/>
          </p:cNvSpPr>
          <p:nvPr>
            <p:ph type="title"/>
          </p:nvPr>
        </p:nvSpPr>
        <p:spPr>
          <a:xfrm>
            <a:off x="3518648" y="2421592"/>
            <a:ext cx="5163671" cy="1122487"/>
          </a:xfrm>
        </p:spPr>
        <p:txBody>
          <a:bodyPr vert="horz" lIns="68580" tIns="34290" rIns="68580" bIns="34290" rtlCol="0" anchor="b">
            <a:normAutofit/>
          </a:bodyPr>
          <a:lstStyle/>
          <a:p>
            <a:pPr algn="ctr"/>
            <a:endParaRPr lang="en-US" sz="2400" kern="1200">
              <a:solidFill>
                <a:schemeClr val="tx1">
                  <a:lumMod val="65000"/>
                  <a:lumOff val="35000"/>
                </a:schemeClr>
              </a:solidFill>
              <a:latin typeface="+mj-lt"/>
              <a:ea typeface="+mj-ea"/>
              <a:cs typeface="+mj-cs"/>
            </a:endParaRPr>
          </a:p>
        </p:txBody>
      </p:sp>
      <p:pic>
        <p:nvPicPr>
          <p:cNvPr id="4" name="Picture 4">
            <a:extLst>
              <a:ext uri="{FF2B5EF4-FFF2-40B4-BE49-F238E27FC236}">
                <a16:creationId xmlns:a16="http://schemas.microsoft.com/office/drawing/2014/main" id="{8CE62D98-56A3-4342-962A-73DCE538B8F6}"/>
              </a:ext>
            </a:extLst>
          </p:cNvPr>
          <p:cNvPicPr>
            <a:picLocks noChangeAspect="1"/>
          </p:cNvPicPr>
          <p:nvPr/>
        </p:nvPicPr>
        <p:blipFill>
          <a:blip r:embed="rId2"/>
          <a:stretch>
            <a:fillRect/>
          </a:stretch>
        </p:blipFill>
        <p:spPr>
          <a:xfrm>
            <a:off x="1426348" y="1171105"/>
            <a:ext cx="9080514" cy="4616434"/>
          </a:xfrm>
          <a:prstGeom prst="rect">
            <a:avLst/>
          </a:prstGeom>
        </p:spPr>
      </p:pic>
    </p:spTree>
    <p:extLst>
      <p:ext uri="{BB962C8B-B14F-4D97-AF65-F5344CB8AC3E}">
        <p14:creationId xmlns:p14="http://schemas.microsoft.com/office/powerpoint/2010/main" val="3836767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4DB9A-235F-4DCF-9201-19A0A31981E5}"/>
              </a:ext>
            </a:extLst>
          </p:cNvPr>
          <p:cNvSpPr>
            <a:spLocks noGrp="1"/>
          </p:cNvSpPr>
          <p:nvPr>
            <p:ph type="title"/>
          </p:nvPr>
        </p:nvSpPr>
        <p:spPr>
          <a:xfrm>
            <a:off x="838200" y="556995"/>
            <a:ext cx="10515600" cy="1133693"/>
          </a:xfrm>
        </p:spPr>
        <p:txBody>
          <a:bodyPr>
            <a:normAutofit/>
          </a:bodyPr>
          <a:lstStyle/>
          <a:p>
            <a:r>
              <a:rPr lang="en-US" sz="3600" cap="all">
                <a:ea typeface="+mj-lt"/>
                <a:cs typeface="+mj-lt"/>
              </a:rPr>
              <a:t>Components of Berlo’s Model of Communication</a:t>
            </a:r>
            <a:endParaRPr lang="en-US" sz="3600">
              <a:cs typeface="Calibri Light" panose="020F0302020204030204"/>
            </a:endParaRPr>
          </a:p>
        </p:txBody>
      </p:sp>
      <p:graphicFrame>
        <p:nvGraphicFramePr>
          <p:cNvPr id="14" name="Content Placeholder 2">
            <a:extLst>
              <a:ext uri="{FF2B5EF4-FFF2-40B4-BE49-F238E27FC236}">
                <a16:creationId xmlns:a16="http://schemas.microsoft.com/office/drawing/2014/main" id="{8CA77697-F119-44FD-25AC-B61189CE51A9}"/>
              </a:ext>
            </a:extLst>
          </p:cNvPr>
          <p:cNvGraphicFramePr>
            <a:graphicFrameLocks noGrp="1"/>
          </p:cNvGraphicFramePr>
          <p:nvPr>
            <p:ph idx="1"/>
            <p:extLst>
              <p:ext uri="{D42A27DB-BD31-4B8C-83A1-F6EECF244321}">
                <p14:modId xmlns:p14="http://schemas.microsoft.com/office/powerpoint/2010/main" val="322165866"/>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7051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wooden cubes with one orange cube suspended in mid-air">
            <a:extLst>
              <a:ext uri="{FF2B5EF4-FFF2-40B4-BE49-F238E27FC236}">
                <a16:creationId xmlns:a16="http://schemas.microsoft.com/office/drawing/2014/main" id="{FBBD2231-139D-A804-DAB1-963BF66A72B5}"/>
              </a:ext>
            </a:extLst>
          </p:cNvPr>
          <p:cNvPicPr>
            <a:picLocks noChangeAspect="1"/>
          </p:cNvPicPr>
          <p:nvPr/>
        </p:nvPicPr>
        <p:blipFill rotWithShape="1">
          <a:blip r:embed="rId2">
            <a:alphaModFix amt="35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9CEA4DE9-0B45-4C7E-99F3-22FD59DC2A56}"/>
              </a:ext>
            </a:extLst>
          </p:cNvPr>
          <p:cNvSpPr>
            <a:spLocks noGrp="1"/>
          </p:cNvSpPr>
          <p:nvPr>
            <p:ph type="title"/>
          </p:nvPr>
        </p:nvSpPr>
        <p:spPr>
          <a:xfrm>
            <a:off x="838201" y="1065862"/>
            <a:ext cx="3313164" cy="4726276"/>
          </a:xfrm>
        </p:spPr>
        <p:txBody>
          <a:bodyPr>
            <a:normAutofit/>
          </a:bodyPr>
          <a:lstStyle/>
          <a:p>
            <a:pPr marL="213995" indent="-213995" algn="r">
              <a:buFont typeface="Arial"/>
              <a:buChar char="•"/>
            </a:pPr>
            <a:r>
              <a:rPr lang="en-US" sz="3400" b="1" dirty="0">
                <a:solidFill>
                  <a:srgbClr val="FFFFFF"/>
                </a:solidFill>
                <a:ea typeface="+mj-lt"/>
                <a:cs typeface="+mj-lt"/>
              </a:rPr>
              <a:t>Types of barriers that can prevent effective communication between the organization and their external stakeholders.</a:t>
            </a:r>
            <a:endParaRPr lang="en-US" sz="3400" dirty="0">
              <a:solidFill>
                <a:srgbClr val="FFFFFF"/>
              </a:solidFill>
              <a:cs typeface="Calibri Light"/>
            </a:endParaRPr>
          </a:p>
          <a:p>
            <a:pPr algn="r"/>
            <a:endParaRPr lang="en-US" sz="3400">
              <a:solidFill>
                <a:srgbClr val="FFFFFF"/>
              </a:solidFill>
              <a:cs typeface="Calibri Light"/>
            </a:endParaRPr>
          </a:p>
        </p:txBody>
      </p:sp>
      <p:sp>
        <p:nvSpPr>
          <p:cNvPr id="3" name="Content Placeholder 2">
            <a:extLst>
              <a:ext uri="{FF2B5EF4-FFF2-40B4-BE49-F238E27FC236}">
                <a16:creationId xmlns:a16="http://schemas.microsoft.com/office/drawing/2014/main" id="{D76C575A-0259-4EA7-BF9B-D5D1AC26C711}"/>
              </a:ext>
            </a:extLst>
          </p:cNvPr>
          <p:cNvSpPr>
            <a:spLocks noGrp="1"/>
          </p:cNvSpPr>
          <p:nvPr>
            <p:ph idx="1"/>
          </p:nvPr>
        </p:nvSpPr>
        <p:spPr>
          <a:xfrm>
            <a:off x="5155379" y="1065862"/>
            <a:ext cx="5744685" cy="4726276"/>
          </a:xfrm>
        </p:spPr>
        <p:txBody>
          <a:bodyPr vert="horz" lIns="68580" tIns="34290" rIns="68580" bIns="34290" rtlCol="0" anchor="ctr">
            <a:normAutofit/>
          </a:bodyPr>
          <a:lstStyle/>
          <a:p>
            <a:r>
              <a:rPr lang="en-US" sz="2400" dirty="0">
                <a:solidFill>
                  <a:srgbClr val="FFFFFF"/>
                </a:solidFill>
                <a:ea typeface="+mn-lt"/>
                <a:cs typeface="+mn-lt"/>
              </a:rPr>
              <a:t>The word barrier means an obstacle, a hindrance or simply a problem that comes in the way of transmission of a message and blocks the process, either completely or partially. </a:t>
            </a:r>
            <a:endParaRPr lang="en-US" sz="2400" dirty="0">
              <a:solidFill>
                <a:srgbClr val="FFFFFF"/>
              </a:solidFill>
              <a:cs typeface="Calibri"/>
            </a:endParaRPr>
          </a:p>
          <a:p>
            <a:endParaRPr lang="en-US" sz="2000">
              <a:solidFill>
                <a:srgbClr val="FFFFFF"/>
              </a:solidFill>
              <a:cs typeface="Calibri"/>
            </a:endParaRPr>
          </a:p>
        </p:txBody>
      </p:sp>
    </p:spTree>
    <p:extLst>
      <p:ext uri="{BB962C8B-B14F-4D97-AF65-F5344CB8AC3E}">
        <p14:creationId xmlns:p14="http://schemas.microsoft.com/office/powerpoint/2010/main" val="145186142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E761A9BF-D188-06AE-53EF-38365623E3EE}"/>
              </a:ext>
            </a:extLst>
          </p:cNvPr>
          <p:cNvPicPr>
            <a:picLocks noChangeAspect="1"/>
          </p:cNvPicPr>
          <p:nvPr/>
        </p:nvPicPr>
        <p:blipFill rotWithShape="1">
          <a:blip r:embed="rId2">
            <a:alphaModFix amt="35000"/>
          </a:blip>
          <a:srcRect t="3691" r="-2" b="11912"/>
          <a:stretch/>
        </p:blipFill>
        <p:spPr>
          <a:xfrm>
            <a:off x="20" y="1"/>
            <a:ext cx="12191980" cy="6857999"/>
          </a:xfrm>
          <a:prstGeom prst="rect">
            <a:avLst/>
          </a:prstGeom>
        </p:spPr>
      </p:pic>
      <p:sp>
        <p:nvSpPr>
          <p:cNvPr id="2" name="Title 1">
            <a:extLst>
              <a:ext uri="{FF2B5EF4-FFF2-40B4-BE49-F238E27FC236}">
                <a16:creationId xmlns:a16="http://schemas.microsoft.com/office/drawing/2014/main" id="{4FD75ADA-E87E-47DD-8983-C327B10B6C70}"/>
              </a:ext>
            </a:extLst>
          </p:cNvPr>
          <p:cNvSpPr>
            <a:spLocks noGrp="1"/>
          </p:cNvSpPr>
          <p:nvPr>
            <p:ph type="title"/>
          </p:nvPr>
        </p:nvSpPr>
        <p:spPr>
          <a:xfrm>
            <a:off x="838201" y="1065862"/>
            <a:ext cx="3313164" cy="4726276"/>
          </a:xfrm>
        </p:spPr>
        <p:txBody>
          <a:bodyPr>
            <a:normAutofit/>
          </a:bodyPr>
          <a:lstStyle/>
          <a:p>
            <a:pPr algn="r"/>
            <a:r>
              <a:rPr lang="en-US" sz="3700">
                <a:solidFill>
                  <a:srgbClr val="FFFFFF"/>
                </a:solidFill>
                <a:ea typeface="+mj-lt"/>
                <a:cs typeface="+mj-lt"/>
              </a:rPr>
              <a:t>Barriers for communication </a:t>
            </a:r>
            <a:endParaRPr lang="en-US" sz="3700">
              <a:solidFill>
                <a:srgbClr val="FFFFFF"/>
              </a:solidFill>
              <a:cs typeface="Calibri Light" panose="020F0302020204030204"/>
            </a:endParaRPr>
          </a:p>
        </p:txBody>
      </p:sp>
      <p:graphicFrame>
        <p:nvGraphicFramePr>
          <p:cNvPr id="14" name="Content Placeholder 2">
            <a:extLst>
              <a:ext uri="{FF2B5EF4-FFF2-40B4-BE49-F238E27FC236}">
                <a16:creationId xmlns:a16="http://schemas.microsoft.com/office/drawing/2014/main" id="{F633CD13-EF49-D354-0A26-FC41188DA676}"/>
              </a:ext>
            </a:extLst>
          </p:cNvPr>
          <p:cNvGraphicFramePr>
            <a:graphicFrameLocks noGrp="1"/>
          </p:cNvGraphicFramePr>
          <p:nvPr>
            <p:ph idx="1"/>
            <p:extLst>
              <p:ext uri="{D42A27DB-BD31-4B8C-83A1-F6EECF244321}">
                <p14:modId xmlns:p14="http://schemas.microsoft.com/office/powerpoint/2010/main" val="660318647"/>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7828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7"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06AE53-0E04-48D5-6F0C-E9E6AA04824A}"/>
              </a:ext>
            </a:extLst>
          </p:cNvPr>
          <p:cNvSpPr>
            <a:spLocks noGrp="1"/>
          </p:cNvSpPr>
          <p:nvPr>
            <p:ph type="title"/>
          </p:nvPr>
        </p:nvSpPr>
        <p:spPr>
          <a:xfrm>
            <a:off x="653143" y="1645920"/>
            <a:ext cx="3522879" cy="4470821"/>
          </a:xfrm>
        </p:spPr>
        <p:txBody>
          <a:bodyPr vert="horz" lIns="91440" tIns="45720" rIns="91440" bIns="45720" rtlCol="0">
            <a:normAutofit/>
          </a:bodyPr>
          <a:lstStyle/>
          <a:p>
            <a:pPr algn="r">
              <a:lnSpc>
                <a:spcPct val="90000"/>
              </a:lnSpc>
            </a:pPr>
            <a:r>
              <a:rPr lang="en-US" sz="2900" b="1">
                <a:solidFill>
                  <a:srgbClr val="FFFFFF"/>
                </a:solidFill>
                <a:ea typeface="+mj-lt"/>
                <a:cs typeface="+mj-lt"/>
              </a:rPr>
              <a:t>What are the channels of communication used by the organization and channels that can be used to improve communication?</a:t>
            </a:r>
            <a:endParaRPr lang="en-US" sz="2900">
              <a:solidFill>
                <a:srgbClr val="FFFFFF"/>
              </a:solidFill>
            </a:endParaRPr>
          </a:p>
          <a:p>
            <a:pPr marL="285750" indent="-285750" algn="r">
              <a:lnSpc>
                <a:spcPct val="90000"/>
              </a:lnSpc>
              <a:buFont typeface="Arial"/>
              <a:buChar char="•"/>
            </a:pPr>
            <a:endParaRPr lang="en-US" sz="2900" b="1">
              <a:solidFill>
                <a:srgbClr val="FFFFFF"/>
              </a:solidFill>
              <a:ea typeface="+mj-lt"/>
              <a:cs typeface="+mj-lt"/>
            </a:endParaRPr>
          </a:p>
        </p:txBody>
      </p:sp>
      <p:sp>
        <p:nvSpPr>
          <p:cNvPr id="3" name="Content Placeholder 2">
            <a:extLst>
              <a:ext uri="{FF2B5EF4-FFF2-40B4-BE49-F238E27FC236}">
                <a16:creationId xmlns:a16="http://schemas.microsoft.com/office/drawing/2014/main" id="{4FC250C5-FDC0-BD17-0D6B-BAE3D0487A87}"/>
              </a:ext>
            </a:extLst>
          </p:cNvPr>
          <p:cNvSpPr>
            <a:spLocks noGrp="1"/>
          </p:cNvSpPr>
          <p:nvPr>
            <p:ph idx="1"/>
          </p:nvPr>
        </p:nvSpPr>
        <p:spPr>
          <a:xfrm>
            <a:off x="5204109" y="1645920"/>
            <a:ext cx="5919503" cy="4470821"/>
          </a:xfrm>
        </p:spPr>
        <p:txBody>
          <a:bodyPr vert="horz" lIns="91440" tIns="45720" rIns="91440" bIns="45720" rtlCol="0">
            <a:normAutofit/>
          </a:bodyPr>
          <a:lstStyle/>
          <a:p>
            <a:pPr marL="0" indent="0">
              <a:buNone/>
            </a:pPr>
            <a:r>
              <a:rPr lang="en-US">
                <a:ea typeface="+mn-lt"/>
                <a:cs typeface="+mn-lt"/>
              </a:rPr>
              <a:t>The choice of communication channel has different capacities to convey information and this is known as Channel Richness/Media</a:t>
            </a:r>
            <a:r>
              <a:rPr lang="en-US" b="1">
                <a:ea typeface="+mn-lt"/>
                <a:cs typeface="+mn-lt"/>
              </a:rPr>
              <a:t> </a:t>
            </a:r>
            <a:r>
              <a:rPr lang="en-US">
                <a:ea typeface="+mn-lt"/>
                <a:cs typeface="+mn-lt"/>
              </a:rPr>
              <a:t>Richness. Channel richness is an ability of the chosen channel to:</a:t>
            </a:r>
            <a:endParaRPr lang="en-US">
              <a:cs typeface="Calibri" panose="020F0502020204030204"/>
            </a:endParaRPr>
          </a:p>
          <a:p>
            <a:pPr marL="0" indent="0">
              <a:buNone/>
            </a:pPr>
            <a:r>
              <a:rPr lang="en-US">
                <a:ea typeface="+mn-lt"/>
                <a:cs typeface="+mn-lt"/>
              </a:rPr>
              <a:t>1. Handle multiple cues simultaneously</a:t>
            </a:r>
            <a:endParaRPr lang="en-US">
              <a:cs typeface="Calibri"/>
            </a:endParaRPr>
          </a:p>
          <a:p>
            <a:pPr marL="0" indent="0">
              <a:buNone/>
            </a:pPr>
            <a:r>
              <a:rPr lang="en-US">
                <a:ea typeface="+mn-lt"/>
                <a:cs typeface="+mn-lt"/>
              </a:rPr>
              <a:t>2. Facilitate rapid feedback or 2-way feedback </a:t>
            </a:r>
            <a:endParaRPr lang="en-US">
              <a:cs typeface="Calibri"/>
            </a:endParaRPr>
          </a:p>
          <a:p>
            <a:pPr>
              <a:buNone/>
            </a:pPr>
            <a:r>
              <a:rPr lang="en-US">
                <a:ea typeface="+mn-lt"/>
                <a:cs typeface="+mn-lt"/>
              </a:rPr>
              <a:t>3. Establish a personal focus for the communication</a:t>
            </a:r>
            <a:endParaRPr lang="en-US"/>
          </a:p>
          <a:p>
            <a:pPr marL="0" indent="0">
              <a:buNone/>
            </a:pPr>
            <a:r>
              <a:rPr lang="en-US" b="1">
                <a:cs typeface="Calibri"/>
              </a:rPr>
              <a:t>1+2+3=Cannel Richness</a:t>
            </a:r>
          </a:p>
        </p:txBody>
      </p:sp>
    </p:spTree>
    <p:extLst>
      <p:ext uri="{BB962C8B-B14F-4D97-AF65-F5344CB8AC3E}">
        <p14:creationId xmlns:p14="http://schemas.microsoft.com/office/powerpoint/2010/main" val="315521817"/>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3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3"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34DC17F-7CD0-9750-6F69-3967AD6B6FE4}"/>
              </a:ext>
            </a:extLst>
          </p:cNvPr>
          <p:cNvSpPr>
            <a:spLocks noGrp="1"/>
          </p:cNvSpPr>
          <p:nvPr>
            <p:ph type="title"/>
          </p:nvPr>
        </p:nvSpPr>
        <p:spPr>
          <a:xfrm>
            <a:off x="653143" y="1645920"/>
            <a:ext cx="3522879" cy="4470821"/>
          </a:xfrm>
        </p:spPr>
        <p:txBody>
          <a:bodyPr>
            <a:normAutofit/>
          </a:bodyPr>
          <a:lstStyle/>
          <a:p>
            <a:pPr algn="r"/>
            <a:r>
              <a:rPr lang="en-US">
                <a:solidFill>
                  <a:srgbClr val="FFFFFF"/>
                </a:solidFill>
                <a:ea typeface="+mj-lt"/>
                <a:cs typeface="+mj-lt"/>
              </a:rPr>
              <a:t>Choosing the right channel</a:t>
            </a:r>
            <a:endParaRPr lang="en-US">
              <a:solidFill>
                <a:srgbClr val="FFFFFF"/>
              </a:solidFill>
              <a:cs typeface="Calibri Light" panose="020F0302020204030204"/>
            </a:endParaRPr>
          </a:p>
        </p:txBody>
      </p:sp>
      <p:sp>
        <p:nvSpPr>
          <p:cNvPr id="34" name="Content Placeholder 2">
            <a:extLst>
              <a:ext uri="{FF2B5EF4-FFF2-40B4-BE49-F238E27FC236}">
                <a16:creationId xmlns:a16="http://schemas.microsoft.com/office/drawing/2014/main" id="{8CE287AE-9520-C5B6-BC23-093B669E26EE}"/>
              </a:ext>
            </a:extLst>
          </p:cNvPr>
          <p:cNvSpPr>
            <a:spLocks noGrp="1"/>
          </p:cNvSpPr>
          <p:nvPr>
            <p:ph idx="1"/>
          </p:nvPr>
        </p:nvSpPr>
        <p:spPr>
          <a:xfrm>
            <a:off x="5204109" y="1645920"/>
            <a:ext cx="5919503" cy="4470821"/>
          </a:xfrm>
        </p:spPr>
        <p:txBody>
          <a:bodyPr vert="horz" lIns="91440" tIns="45720" rIns="91440" bIns="45720" rtlCol="0" anchor="t">
            <a:normAutofit/>
          </a:bodyPr>
          <a:lstStyle/>
          <a:p>
            <a:pPr marL="344170" indent="-344170">
              <a:lnSpc>
                <a:spcPct val="90000"/>
              </a:lnSpc>
              <a:buNone/>
            </a:pPr>
            <a:r>
              <a:rPr lang="en-US" b="1" dirty="0">
                <a:ea typeface="+mn-lt"/>
                <a:cs typeface="+mn-lt"/>
              </a:rPr>
              <a:t>Low -Richness</a:t>
            </a:r>
            <a:endParaRPr lang="en-US" b="1" dirty="0">
              <a:cs typeface="Arial" panose="020B0604020202020204"/>
            </a:endParaRPr>
          </a:p>
          <a:p>
            <a:pPr marL="344170" indent="-344170">
              <a:lnSpc>
                <a:spcPct val="90000"/>
              </a:lnSpc>
              <a:buNone/>
            </a:pPr>
            <a:r>
              <a:rPr lang="en-US" b="1" dirty="0">
                <a:ea typeface="+mn-lt"/>
                <a:cs typeface="+mn-lt"/>
              </a:rPr>
              <a:t>Suitable for routine messages. </a:t>
            </a:r>
            <a:endParaRPr lang="en-US" dirty="0">
              <a:cs typeface="Calibri"/>
            </a:endParaRPr>
          </a:p>
          <a:p>
            <a:pPr marL="344170" indent="-344170">
              <a:lnSpc>
                <a:spcPct val="90000"/>
              </a:lnSpc>
              <a:buNone/>
            </a:pPr>
            <a:r>
              <a:rPr lang="en-US" dirty="0">
                <a:ea typeface="+mn-lt"/>
                <a:cs typeface="+mn-lt"/>
              </a:rPr>
              <a:t>Routine messages tend to be straightforward and have minimal ambiguity; channels low in richness can carry them efficiently.</a:t>
            </a:r>
            <a:endParaRPr lang="en-US" dirty="0">
              <a:cs typeface="Calibri"/>
            </a:endParaRPr>
          </a:p>
          <a:p>
            <a:pPr marL="344170" indent="-344170">
              <a:lnSpc>
                <a:spcPct val="90000"/>
              </a:lnSpc>
              <a:buNone/>
            </a:pPr>
            <a:r>
              <a:rPr lang="en-US" b="1" dirty="0">
                <a:ea typeface="+mn-lt"/>
                <a:cs typeface="+mn-lt"/>
              </a:rPr>
              <a:t>High -Richness</a:t>
            </a:r>
            <a:endParaRPr lang="en-US" dirty="0">
              <a:cs typeface="Arial" panose="020B0604020202020204"/>
            </a:endParaRPr>
          </a:p>
          <a:p>
            <a:pPr marL="344170" indent="-344170">
              <a:lnSpc>
                <a:spcPct val="90000"/>
              </a:lnSpc>
              <a:buNone/>
            </a:pPr>
            <a:r>
              <a:rPr lang="en-US" b="1" dirty="0">
                <a:ea typeface="+mn-lt"/>
                <a:cs typeface="+mn-lt"/>
              </a:rPr>
              <a:t>Suitable for non - routine messages. </a:t>
            </a:r>
            <a:endParaRPr lang="en-US" dirty="0">
              <a:cs typeface="Calibri"/>
            </a:endParaRPr>
          </a:p>
          <a:p>
            <a:pPr marL="344170" indent="-344170">
              <a:lnSpc>
                <a:spcPct val="90000"/>
              </a:lnSpc>
              <a:buNone/>
            </a:pPr>
            <a:r>
              <a:rPr lang="en-US" dirty="0">
                <a:ea typeface="+mn-lt"/>
                <a:cs typeface="+mn-lt"/>
              </a:rPr>
              <a:t>Non routine communications are likely</a:t>
            </a:r>
            <a:endParaRPr lang="en-US" dirty="0">
              <a:cs typeface="Calibri"/>
            </a:endParaRPr>
          </a:p>
          <a:p>
            <a:pPr marL="344170" indent="-344170">
              <a:lnSpc>
                <a:spcPct val="90000"/>
              </a:lnSpc>
              <a:buNone/>
            </a:pPr>
            <a:r>
              <a:rPr lang="en-US" dirty="0">
                <a:ea typeface="+mn-lt"/>
                <a:cs typeface="+mn-lt"/>
              </a:rPr>
              <a:t>to be complicated and have the potential for misunderstanding. Managers can communicate them effectively only by selecting rich channels.</a:t>
            </a:r>
            <a:endParaRPr lang="en-US" dirty="0">
              <a:cs typeface="Calibri" panose="020F0502020204030204"/>
            </a:endParaRPr>
          </a:p>
          <a:p>
            <a:pPr marL="0" indent="0">
              <a:lnSpc>
                <a:spcPct val="90000"/>
              </a:lnSpc>
              <a:buNone/>
            </a:pPr>
            <a:endParaRPr lang="en-US">
              <a:cs typeface="Calibri" panose="020F0502020204030204"/>
            </a:endParaRPr>
          </a:p>
        </p:txBody>
      </p:sp>
    </p:spTree>
    <p:extLst>
      <p:ext uri="{BB962C8B-B14F-4D97-AF65-F5344CB8AC3E}">
        <p14:creationId xmlns:p14="http://schemas.microsoft.com/office/powerpoint/2010/main" val="393944137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F3CB5-67F0-ACC1-626C-0974C67B33E1}"/>
              </a:ext>
            </a:extLst>
          </p:cNvPr>
          <p:cNvSpPr>
            <a:spLocks noGrp="1"/>
          </p:cNvSpPr>
          <p:nvPr>
            <p:ph type="title"/>
          </p:nvPr>
        </p:nvSpPr>
        <p:spPr/>
        <p:txBody>
          <a:bodyPr/>
          <a:lstStyle/>
          <a:p>
            <a:pPr algn="ctr"/>
            <a:r>
              <a:rPr lang="en-US" b="1" dirty="0">
                <a:ea typeface="+mj-lt"/>
                <a:cs typeface="+mj-lt"/>
              </a:rPr>
              <a:t>Face to face communication</a:t>
            </a:r>
            <a:endParaRPr lang="en-US" dirty="0"/>
          </a:p>
          <a:p>
            <a:endParaRPr lang="en-US" dirty="0"/>
          </a:p>
        </p:txBody>
      </p:sp>
      <p:sp>
        <p:nvSpPr>
          <p:cNvPr id="3" name="Content Placeholder 2">
            <a:extLst>
              <a:ext uri="{FF2B5EF4-FFF2-40B4-BE49-F238E27FC236}">
                <a16:creationId xmlns:a16="http://schemas.microsoft.com/office/drawing/2014/main" id="{4405FB6E-8ADB-E3F1-3076-17B651F7464F}"/>
              </a:ext>
            </a:extLst>
          </p:cNvPr>
          <p:cNvSpPr>
            <a:spLocks noGrp="1"/>
          </p:cNvSpPr>
          <p:nvPr>
            <p:ph idx="1"/>
          </p:nvPr>
        </p:nvSpPr>
        <p:spPr/>
        <p:txBody>
          <a:bodyPr vert="horz" lIns="91440" tIns="45720" rIns="91440" bIns="45720" rtlCol="0" anchor="t">
            <a:normAutofit/>
          </a:bodyPr>
          <a:lstStyle/>
          <a:p>
            <a:pPr marL="0" indent="0">
              <a:buNone/>
            </a:pPr>
            <a:r>
              <a:rPr lang="en-US" dirty="0">
                <a:ea typeface="+mj-lt"/>
                <a:cs typeface="+mj-lt"/>
              </a:rPr>
              <a:t> Face-to-face communication is </a:t>
            </a:r>
            <a:r>
              <a:rPr lang="en-US" b="1" dirty="0">
                <a:ea typeface="+mj-lt"/>
                <a:cs typeface="+mj-lt"/>
              </a:rPr>
              <a:t>the distinction of being able to see the other party or parties in a conversation</a:t>
            </a:r>
            <a:r>
              <a:rPr lang="en-US" dirty="0">
                <a:ea typeface="+mj-lt"/>
                <a:cs typeface="+mj-lt"/>
              </a:rPr>
              <a:t>. It allows for a better exchange of information since both speaker and listener are able to see and interpret body language and facial expressions</a:t>
            </a:r>
            <a:endParaRPr lang="en-US" dirty="0"/>
          </a:p>
        </p:txBody>
      </p:sp>
    </p:spTree>
    <p:extLst>
      <p:ext uri="{BB962C8B-B14F-4D97-AF65-F5344CB8AC3E}">
        <p14:creationId xmlns:p14="http://schemas.microsoft.com/office/powerpoint/2010/main" val="1606646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9859-5455-171A-3A8F-C8D10B5EA220}"/>
              </a:ext>
            </a:extLst>
          </p:cNvPr>
          <p:cNvSpPr>
            <a:spLocks noGrp="1"/>
          </p:cNvSpPr>
          <p:nvPr>
            <p:ph type="title"/>
          </p:nvPr>
        </p:nvSpPr>
        <p:spPr/>
        <p:txBody>
          <a:bodyPr/>
          <a:lstStyle/>
          <a:p>
            <a:pPr algn="ctr"/>
            <a:r>
              <a:rPr lang="en-US" b="1" dirty="0">
                <a:ea typeface="+mj-lt"/>
                <a:cs typeface="+mj-lt"/>
              </a:rPr>
              <a:t>Non-verbal communication</a:t>
            </a:r>
            <a:endParaRPr lang="en-US" dirty="0"/>
          </a:p>
        </p:txBody>
      </p:sp>
      <p:sp>
        <p:nvSpPr>
          <p:cNvPr id="3" name="Content Placeholder 2">
            <a:extLst>
              <a:ext uri="{FF2B5EF4-FFF2-40B4-BE49-F238E27FC236}">
                <a16:creationId xmlns:a16="http://schemas.microsoft.com/office/drawing/2014/main" id="{0E9EFECA-83F7-AC31-CA88-89AC4C9B9AD7}"/>
              </a:ext>
            </a:extLst>
          </p:cNvPr>
          <p:cNvSpPr>
            <a:spLocks noGrp="1"/>
          </p:cNvSpPr>
          <p:nvPr>
            <p:ph idx="1"/>
          </p:nvPr>
        </p:nvSpPr>
        <p:spPr/>
        <p:txBody>
          <a:bodyPr vert="horz" lIns="91440" tIns="45720" rIns="91440" bIns="45720" rtlCol="0" anchor="t">
            <a:normAutofit/>
          </a:bodyPr>
          <a:lstStyle/>
          <a:p>
            <a:r>
              <a:rPr lang="en-US" dirty="0">
                <a:ea typeface="+mj-lt"/>
                <a:cs typeface="+mj-lt"/>
              </a:rPr>
              <a:t>•Research conducted by Mehrabian’s (1981) identified that messages are interpreted as:</a:t>
            </a:r>
            <a:endParaRPr lang="en-US" dirty="0"/>
          </a:p>
          <a:p>
            <a:pPr>
              <a:buClr>
                <a:srgbClr val="8AD0D6"/>
              </a:buClr>
            </a:pPr>
            <a:r>
              <a:rPr lang="en-US" dirty="0">
                <a:ea typeface="+mj-lt"/>
                <a:cs typeface="+mj-lt"/>
              </a:rPr>
              <a:t>–7% from verbal cues</a:t>
            </a:r>
            <a:endParaRPr lang="en-US" dirty="0"/>
          </a:p>
          <a:p>
            <a:pPr>
              <a:buClr>
                <a:srgbClr val="8AD0D6"/>
              </a:buClr>
            </a:pPr>
            <a:r>
              <a:rPr lang="en-US" dirty="0">
                <a:ea typeface="+mj-lt"/>
                <a:cs typeface="+mj-lt"/>
              </a:rPr>
              <a:t>–38 from vocal cues (volume, pitch)</a:t>
            </a:r>
            <a:endParaRPr lang="en-US" dirty="0"/>
          </a:p>
          <a:p>
            <a:pPr>
              <a:buClr>
                <a:srgbClr val="8AD0D6"/>
              </a:buClr>
            </a:pPr>
            <a:r>
              <a:rPr lang="en-US" dirty="0">
                <a:ea typeface="+mj-lt"/>
                <a:cs typeface="+mj-lt"/>
              </a:rPr>
              <a:t>–55% from non-verbal cues</a:t>
            </a:r>
            <a:endParaRPr lang="en-US" dirty="0"/>
          </a:p>
          <a:p>
            <a:pPr>
              <a:buClr>
                <a:srgbClr val="8AD0D6"/>
              </a:buClr>
            </a:pPr>
            <a:r>
              <a:rPr lang="en-US" dirty="0">
                <a:ea typeface="+mj-lt"/>
                <a:cs typeface="+mj-lt"/>
              </a:rPr>
              <a:t>•Non-verbal communication involves facial expressions, body gestures, gestures and movements and proxemics</a:t>
            </a:r>
            <a:endParaRPr lang="en-US" dirty="0"/>
          </a:p>
          <a:p>
            <a:pPr>
              <a:buClr>
                <a:srgbClr val="8AD0D6"/>
              </a:buClr>
            </a:pPr>
            <a:endParaRPr lang="en-US" dirty="0"/>
          </a:p>
        </p:txBody>
      </p:sp>
    </p:spTree>
    <p:extLst>
      <p:ext uri="{BB962C8B-B14F-4D97-AF65-F5344CB8AC3E}">
        <p14:creationId xmlns:p14="http://schemas.microsoft.com/office/powerpoint/2010/main" val="2479072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B3E62-5283-D90A-C865-3938BB1BDDA0}"/>
              </a:ext>
            </a:extLst>
          </p:cNvPr>
          <p:cNvSpPr>
            <a:spLocks noGrp="1"/>
          </p:cNvSpPr>
          <p:nvPr>
            <p:ph type="title"/>
          </p:nvPr>
        </p:nvSpPr>
        <p:spPr/>
        <p:txBody>
          <a:bodyPr/>
          <a:lstStyle/>
          <a:p>
            <a:pPr algn="ctr"/>
            <a:r>
              <a:rPr lang="en-US" cap="all" dirty="0">
                <a:ea typeface="+mj-lt"/>
                <a:cs typeface="+mj-lt"/>
              </a:rPr>
              <a:t>Body Language</a:t>
            </a:r>
            <a:endParaRPr lang="en-US" dirty="0"/>
          </a:p>
        </p:txBody>
      </p:sp>
      <p:sp>
        <p:nvSpPr>
          <p:cNvPr id="3" name="Content Placeholder 2">
            <a:extLst>
              <a:ext uri="{FF2B5EF4-FFF2-40B4-BE49-F238E27FC236}">
                <a16:creationId xmlns:a16="http://schemas.microsoft.com/office/drawing/2014/main" id="{6EA6FD17-3F90-D96F-D162-4C37ED25DF57}"/>
              </a:ext>
            </a:extLst>
          </p:cNvPr>
          <p:cNvSpPr>
            <a:spLocks noGrp="1"/>
          </p:cNvSpPr>
          <p:nvPr>
            <p:ph idx="1"/>
          </p:nvPr>
        </p:nvSpPr>
        <p:spPr/>
        <p:txBody>
          <a:bodyPr vert="horz" lIns="91440" tIns="45720" rIns="91440" bIns="45720" rtlCol="0" anchor="t">
            <a:normAutofit/>
          </a:bodyPr>
          <a:lstStyle/>
          <a:p>
            <a:r>
              <a:rPr lang="en-US" dirty="0">
                <a:ea typeface="+mj-lt"/>
                <a:cs typeface="+mj-lt"/>
              </a:rPr>
              <a:t>Body language refers to the </a:t>
            </a:r>
            <a:r>
              <a:rPr lang="en-US" dirty="0">
                <a:ea typeface="+mj-lt"/>
                <a:cs typeface="+mj-lt"/>
                <a:hlinkClick r:id="rId2"/>
              </a:rPr>
              <a:t>nonverbal signals</a:t>
            </a:r>
            <a:r>
              <a:rPr lang="en-US" dirty="0">
                <a:ea typeface="+mj-lt"/>
                <a:cs typeface="+mj-lt"/>
              </a:rPr>
              <a:t> that we use to communicate. According to experts, these nonverbal signals make up a huge part of daily communication.</a:t>
            </a:r>
            <a:endParaRPr lang="en-US" dirty="0"/>
          </a:p>
          <a:p>
            <a:pPr>
              <a:buClr>
                <a:srgbClr val="8AD0D6"/>
              </a:buClr>
            </a:pPr>
            <a:r>
              <a:rPr lang="en-US" dirty="0">
                <a:ea typeface="+mj-lt"/>
                <a:cs typeface="+mj-lt"/>
              </a:rPr>
              <a:t>From our facial expressions to our body movements, the things we </a:t>
            </a:r>
            <a:r>
              <a:rPr lang="en-US" i="1" dirty="0">
                <a:ea typeface="+mj-lt"/>
                <a:cs typeface="+mj-lt"/>
              </a:rPr>
              <a:t>don't</a:t>
            </a:r>
            <a:r>
              <a:rPr lang="en-US" dirty="0">
                <a:ea typeface="+mj-lt"/>
                <a:cs typeface="+mj-lt"/>
              </a:rPr>
              <a:t> say can still convey volumes of information.</a:t>
            </a:r>
            <a:endParaRPr lang="en-US" dirty="0"/>
          </a:p>
          <a:p>
            <a:pPr>
              <a:buClr>
                <a:srgbClr val="8AD0D6"/>
              </a:buClr>
            </a:pPr>
            <a:r>
              <a:rPr lang="en-US" cap="all" dirty="0">
                <a:ea typeface="+mj-lt"/>
                <a:cs typeface="+mj-lt"/>
              </a:rPr>
              <a:t>Proximity</a:t>
            </a:r>
          </a:p>
          <a:p>
            <a:pPr>
              <a:buClr>
                <a:srgbClr val="8AD0D6"/>
              </a:buClr>
            </a:pPr>
            <a:r>
              <a:rPr lang="en-US" cap="all" dirty="0">
                <a:ea typeface="+mj-lt"/>
                <a:cs typeface="+mj-lt"/>
              </a:rPr>
              <a:t>Gestures and Postures</a:t>
            </a:r>
          </a:p>
          <a:p>
            <a:pPr>
              <a:buClr>
                <a:srgbClr val="8AD0D6"/>
              </a:buClr>
            </a:pPr>
            <a:r>
              <a:rPr lang="en-US" cap="all" dirty="0"/>
              <a:t>Face</a:t>
            </a:r>
          </a:p>
          <a:p>
            <a:pPr>
              <a:buClr>
                <a:srgbClr val="8AD0D6"/>
              </a:buClr>
            </a:pPr>
            <a:r>
              <a:rPr lang="en-US" cap="all" dirty="0"/>
              <a:t>EYES</a:t>
            </a:r>
          </a:p>
        </p:txBody>
      </p:sp>
    </p:spTree>
    <p:extLst>
      <p:ext uri="{BB962C8B-B14F-4D97-AF65-F5344CB8AC3E}">
        <p14:creationId xmlns:p14="http://schemas.microsoft.com/office/powerpoint/2010/main" val="567711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25927-54B1-D94C-BB66-AC8D3A2BBC98}"/>
              </a:ext>
            </a:extLst>
          </p:cNvPr>
          <p:cNvSpPr>
            <a:spLocks noGrp="1"/>
          </p:cNvSpPr>
          <p:nvPr>
            <p:ph type="title"/>
          </p:nvPr>
        </p:nvSpPr>
        <p:spPr/>
        <p:txBody>
          <a:bodyPr/>
          <a:lstStyle/>
          <a:p>
            <a:pPr algn="ctr"/>
            <a:r>
              <a:rPr lang="en-US" b="1" dirty="0">
                <a:ea typeface="+mj-lt"/>
                <a:cs typeface="+mj-lt"/>
              </a:rPr>
              <a:t>Active listening</a:t>
            </a:r>
            <a:endParaRPr lang="en-US" dirty="0"/>
          </a:p>
        </p:txBody>
      </p:sp>
      <p:sp>
        <p:nvSpPr>
          <p:cNvPr id="3" name="Content Placeholder 2">
            <a:extLst>
              <a:ext uri="{FF2B5EF4-FFF2-40B4-BE49-F238E27FC236}">
                <a16:creationId xmlns:a16="http://schemas.microsoft.com/office/drawing/2014/main" id="{9BEE39C5-E8DC-9ADE-3618-374FDD96E5F2}"/>
              </a:ext>
            </a:extLst>
          </p:cNvPr>
          <p:cNvSpPr>
            <a:spLocks noGrp="1"/>
          </p:cNvSpPr>
          <p:nvPr>
            <p:ph idx="1"/>
          </p:nvPr>
        </p:nvSpPr>
        <p:spPr>
          <a:xfrm>
            <a:off x="1175199" y="1981031"/>
            <a:ext cx="8946541" cy="4195481"/>
          </a:xfrm>
        </p:spPr>
        <p:txBody>
          <a:bodyPr vert="horz" lIns="91440" tIns="45720" rIns="91440" bIns="45720" rtlCol="0" anchor="t">
            <a:normAutofit fontScale="92500" lnSpcReduction="20000"/>
          </a:bodyPr>
          <a:lstStyle/>
          <a:p>
            <a:pPr marL="0" indent="0">
              <a:buNone/>
            </a:pPr>
            <a:r>
              <a:rPr lang="en-US" dirty="0">
                <a:ea typeface="+mj-lt"/>
                <a:cs typeface="+mj-lt"/>
              </a:rPr>
              <a:t>•Active listening is the key to understand the content of the message that is communicated</a:t>
            </a:r>
            <a:endParaRPr lang="en-US" dirty="0"/>
          </a:p>
          <a:p>
            <a:pPr marL="0" indent="0">
              <a:buClr>
                <a:srgbClr val="8AD0D6"/>
              </a:buClr>
              <a:buNone/>
            </a:pPr>
            <a:r>
              <a:rPr lang="en-US" dirty="0">
                <a:ea typeface="+mj-lt"/>
                <a:cs typeface="+mj-lt"/>
              </a:rPr>
              <a:t>•Listeners should focus on the message and listen to it completely before responding or making judgement</a:t>
            </a:r>
            <a:endParaRPr lang="en-US" dirty="0"/>
          </a:p>
          <a:p>
            <a:pPr marL="0" indent="0">
              <a:buClr>
                <a:srgbClr val="8AD0D6"/>
              </a:buClr>
              <a:buNone/>
            </a:pPr>
            <a:r>
              <a:rPr lang="en-US" dirty="0">
                <a:ea typeface="+mj-lt"/>
                <a:cs typeface="+mj-lt"/>
              </a:rPr>
              <a:t>•Active listeners pay attention to their postures</a:t>
            </a:r>
            <a:endParaRPr lang="en-US" dirty="0"/>
          </a:p>
          <a:p>
            <a:pPr marL="0" indent="0">
              <a:buClr>
                <a:srgbClr val="8AD0D6"/>
              </a:buClr>
              <a:buNone/>
            </a:pPr>
            <a:r>
              <a:rPr lang="en-US" dirty="0">
                <a:ea typeface="+mj-lt"/>
                <a:cs typeface="+mj-lt"/>
              </a:rPr>
              <a:t>•Acronym SOLER describes five specific </a:t>
            </a:r>
            <a:r>
              <a:rPr lang="en-US" dirty="0" err="1">
                <a:ea typeface="+mj-lt"/>
                <a:cs typeface="+mj-lt"/>
              </a:rPr>
              <a:t>behaviours</a:t>
            </a:r>
            <a:endParaRPr lang="en-US" dirty="0" err="1"/>
          </a:p>
          <a:p>
            <a:pPr marL="0" indent="0">
              <a:buClr>
                <a:srgbClr val="8AD0D6"/>
              </a:buClr>
              <a:buNone/>
            </a:pPr>
            <a:r>
              <a:rPr lang="en-US" dirty="0">
                <a:ea typeface="+mj-lt"/>
                <a:cs typeface="+mj-lt"/>
              </a:rPr>
              <a:t>–S- Square- Face the person squarely</a:t>
            </a:r>
            <a:endParaRPr lang="en-US" dirty="0"/>
          </a:p>
          <a:p>
            <a:pPr marL="0" indent="0">
              <a:buClr>
                <a:srgbClr val="8AD0D6"/>
              </a:buClr>
              <a:buNone/>
            </a:pPr>
            <a:r>
              <a:rPr lang="en-US" dirty="0">
                <a:ea typeface="+mj-lt"/>
                <a:cs typeface="+mj-lt"/>
              </a:rPr>
              <a:t>–O- Open – Keep an open posture without crossed arms or legs</a:t>
            </a:r>
            <a:endParaRPr lang="en-US" dirty="0"/>
          </a:p>
          <a:p>
            <a:pPr marL="0" indent="0">
              <a:buClr>
                <a:srgbClr val="8AD0D6"/>
              </a:buClr>
              <a:buNone/>
            </a:pPr>
            <a:r>
              <a:rPr lang="en-US" dirty="0">
                <a:ea typeface="+mj-lt"/>
                <a:cs typeface="+mj-lt"/>
              </a:rPr>
              <a:t>–L- Lean – Slightly lean forward to show your interest</a:t>
            </a:r>
            <a:endParaRPr lang="en-US" dirty="0"/>
          </a:p>
          <a:p>
            <a:pPr marL="0" indent="0">
              <a:buClr>
                <a:srgbClr val="8AD0D6"/>
              </a:buClr>
              <a:buNone/>
            </a:pPr>
            <a:r>
              <a:rPr lang="en-US" dirty="0">
                <a:ea typeface="+mj-lt"/>
                <a:cs typeface="+mj-lt"/>
              </a:rPr>
              <a:t>–E- Eye contact- Maintain eye contact</a:t>
            </a:r>
            <a:endParaRPr lang="en-US" dirty="0"/>
          </a:p>
          <a:p>
            <a:pPr marL="0" indent="0">
              <a:buClr>
                <a:srgbClr val="8AD0D6"/>
              </a:buClr>
              <a:buNone/>
            </a:pPr>
            <a:r>
              <a:rPr lang="en-US" dirty="0">
                <a:ea typeface="+mj-lt"/>
                <a:cs typeface="+mj-lt"/>
              </a:rPr>
              <a:t>–R – Relax- Stay relaxed</a:t>
            </a:r>
            <a:endParaRPr lang="en-US" dirty="0"/>
          </a:p>
          <a:p>
            <a:pPr marL="0" indent="0">
              <a:buClr>
                <a:srgbClr val="8AD0D6"/>
              </a:buClr>
              <a:buNone/>
            </a:pPr>
            <a:r>
              <a:rPr lang="en-US" dirty="0">
                <a:ea typeface="+mj-lt"/>
                <a:cs typeface="+mj-lt"/>
              </a:rPr>
              <a:t>(Griffiths &amp; Dunham, 2015)</a:t>
            </a:r>
            <a:endParaRPr lang="en-US" dirty="0"/>
          </a:p>
          <a:p>
            <a:pPr marL="0" indent="0">
              <a:buClr>
                <a:srgbClr val="8AD0D6"/>
              </a:buClr>
              <a:buNone/>
            </a:pPr>
            <a:endParaRPr lang="en-US" dirty="0"/>
          </a:p>
        </p:txBody>
      </p:sp>
    </p:spTree>
    <p:extLst>
      <p:ext uri="{BB962C8B-B14F-4D97-AF65-F5344CB8AC3E}">
        <p14:creationId xmlns:p14="http://schemas.microsoft.com/office/powerpoint/2010/main" val="1121712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Ion</vt:lpstr>
      <vt:lpstr>Effective Team Working and Communication</vt:lpstr>
      <vt:lpstr>DRY CARE SERVESES LTD</vt:lpstr>
      <vt:lpstr>What are the benefits of effective communication on the organization’s business process I care home ?</vt:lpstr>
      <vt:lpstr>Function</vt:lpstr>
      <vt:lpstr>Functions of Communication </vt:lpstr>
      <vt:lpstr>Effective communication</vt:lpstr>
      <vt:lpstr>EXTERNAL STAKEHOLDERS of the Organization </vt:lpstr>
      <vt:lpstr>How should the organization use the theories relating to models of communication? </vt:lpstr>
      <vt:lpstr>Shannon and Warren Weaver </vt:lpstr>
      <vt:lpstr>PowerPoint Presentation</vt:lpstr>
      <vt:lpstr> Shannon and Warren Weaver </vt:lpstr>
      <vt:lpstr>Berlo’s Model of Communication</vt:lpstr>
      <vt:lpstr>PowerPoint Presentation</vt:lpstr>
      <vt:lpstr>Components of Berlo’s Model of Communication</vt:lpstr>
      <vt:lpstr>Types of barriers that can prevent effective communication between the organization and their external stakeholders. </vt:lpstr>
      <vt:lpstr>Barriers for communication </vt:lpstr>
      <vt:lpstr>What are the channels of communication used by the organization and channels that can be used to improve communication? </vt:lpstr>
      <vt:lpstr>Choosing the right channel</vt:lpstr>
      <vt:lpstr>Face to face communication </vt:lpstr>
      <vt:lpstr>Non-verbal communication</vt:lpstr>
      <vt:lpstr>Body Language</vt:lpstr>
      <vt:lpstr>Active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610</cp:revision>
  <dcterms:created xsi:type="dcterms:W3CDTF">2022-03-11T07:58:32Z</dcterms:created>
  <dcterms:modified xsi:type="dcterms:W3CDTF">2022-03-26T17:51:27Z</dcterms:modified>
</cp:coreProperties>
</file>