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364" r:id="rId2"/>
    <p:sldId id="383" r:id="rId3"/>
    <p:sldId id="387" r:id="rId4"/>
    <p:sldId id="403" r:id="rId5"/>
    <p:sldId id="394" r:id="rId6"/>
    <p:sldId id="395" r:id="rId7"/>
    <p:sldId id="406" r:id="rId8"/>
    <p:sldId id="402" r:id="rId9"/>
    <p:sldId id="398" r:id="rId10"/>
    <p:sldId id="399" r:id="rId11"/>
    <p:sldId id="40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p:scale>
          <a:sx n="65" d="100"/>
          <a:sy n="65" d="100"/>
        </p:scale>
        <p:origin x="-172" y="1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3F5EAD-23EC-49F3-95A6-8A18D54D779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66D8E9F-EE81-4282-8971-B23D1ABD2F31}">
      <dgm:prSet/>
      <dgm:spPr/>
      <dgm:t>
        <a:bodyPr/>
        <a:lstStyle/>
        <a:p>
          <a:r>
            <a:rPr lang="en-GB" i="1"/>
            <a:t>communication skills are the abilities we use to share information, express our thoughts, and understand others.</a:t>
          </a:r>
          <a:endParaRPr lang="en-US"/>
        </a:p>
      </dgm:t>
    </dgm:pt>
    <dgm:pt modelId="{6C83C80D-2AAC-45E8-8254-BDCA56720661}" type="parTrans" cxnId="{17B992AC-86BE-4555-894B-E3555B55AEA2}">
      <dgm:prSet/>
      <dgm:spPr/>
      <dgm:t>
        <a:bodyPr/>
        <a:lstStyle/>
        <a:p>
          <a:endParaRPr lang="en-US"/>
        </a:p>
      </dgm:t>
    </dgm:pt>
    <dgm:pt modelId="{AB7248BA-C3DA-4372-8FD5-B09493AF4345}" type="sibTrans" cxnId="{17B992AC-86BE-4555-894B-E3555B55AEA2}">
      <dgm:prSet/>
      <dgm:spPr/>
      <dgm:t>
        <a:bodyPr/>
        <a:lstStyle/>
        <a:p>
          <a:endParaRPr lang="en-US"/>
        </a:p>
      </dgm:t>
    </dgm:pt>
    <dgm:pt modelId="{1FFB7809-9A7D-4C1C-B347-2ABC40EA163E}">
      <dgm:prSet/>
      <dgm:spPr/>
      <dgm:t>
        <a:bodyPr/>
        <a:lstStyle/>
        <a:p>
          <a:r>
            <a:rPr lang="en-GB" i="1"/>
            <a:t>They are essential in everyday life and play a vital role in building relationships, solving problems, and working effectively with people</a:t>
          </a:r>
          <a:endParaRPr lang="en-US"/>
        </a:p>
      </dgm:t>
    </dgm:pt>
    <dgm:pt modelId="{30DB9D24-AC11-4295-8051-00E89F33A90E}" type="parTrans" cxnId="{A166501C-1766-48F9-8DDD-1FC2F877D45E}">
      <dgm:prSet/>
      <dgm:spPr/>
      <dgm:t>
        <a:bodyPr/>
        <a:lstStyle/>
        <a:p>
          <a:endParaRPr lang="en-US"/>
        </a:p>
      </dgm:t>
    </dgm:pt>
    <dgm:pt modelId="{163176B8-9482-44B2-AC0B-6F71DD70ACC3}" type="sibTrans" cxnId="{A166501C-1766-48F9-8DDD-1FC2F877D45E}">
      <dgm:prSet/>
      <dgm:spPr/>
      <dgm:t>
        <a:bodyPr/>
        <a:lstStyle/>
        <a:p>
          <a:endParaRPr lang="en-US"/>
        </a:p>
      </dgm:t>
    </dgm:pt>
    <dgm:pt modelId="{1F975E01-0B49-4997-8D6E-9F792003BE1D}">
      <dgm:prSet/>
      <dgm:spPr/>
      <dgm:t>
        <a:bodyPr/>
        <a:lstStyle/>
        <a:p>
          <a:r>
            <a:rPr lang="en-GB" i="1"/>
            <a:t>In health and social care settings, strong communication skills help ensure safe, respectful, and person‑centred support. </a:t>
          </a:r>
          <a:endParaRPr lang="en-US"/>
        </a:p>
      </dgm:t>
    </dgm:pt>
    <dgm:pt modelId="{7A85E558-79BC-4BDF-8EBD-D678E08176BC}" type="parTrans" cxnId="{3E3D4ACD-B375-47A5-8D4E-9115EFFABFC4}">
      <dgm:prSet/>
      <dgm:spPr/>
      <dgm:t>
        <a:bodyPr/>
        <a:lstStyle/>
        <a:p>
          <a:endParaRPr lang="en-US"/>
        </a:p>
      </dgm:t>
    </dgm:pt>
    <dgm:pt modelId="{6845F80C-3DCE-4533-AD25-1AD606F7C9B7}" type="sibTrans" cxnId="{3E3D4ACD-B375-47A5-8D4E-9115EFFABFC4}">
      <dgm:prSet/>
      <dgm:spPr/>
      <dgm:t>
        <a:bodyPr/>
        <a:lstStyle/>
        <a:p>
          <a:endParaRPr lang="en-US"/>
        </a:p>
      </dgm:t>
    </dgm:pt>
    <dgm:pt modelId="{DAC688BA-AE7F-45B1-A038-8028132A275B}">
      <dgm:prSet/>
      <dgm:spPr/>
      <dgm:t>
        <a:bodyPr/>
        <a:lstStyle/>
        <a:p>
          <a:r>
            <a:rPr lang="en-GB" i="1"/>
            <a:t>This assignment explores what communication skills are,</a:t>
          </a:r>
          <a:endParaRPr lang="en-US"/>
        </a:p>
      </dgm:t>
    </dgm:pt>
    <dgm:pt modelId="{F364D6B6-F230-436B-9EAA-4CFE97538908}" type="parTrans" cxnId="{C2743E42-AF7E-450F-ADF8-7CBF1144BDA2}">
      <dgm:prSet/>
      <dgm:spPr/>
      <dgm:t>
        <a:bodyPr/>
        <a:lstStyle/>
        <a:p>
          <a:endParaRPr lang="en-US"/>
        </a:p>
      </dgm:t>
    </dgm:pt>
    <dgm:pt modelId="{77C380E7-2A95-43C9-A4C3-FB860F24AD7A}" type="sibTrans" cxnId="{C2743E42-AF7E-450F-ADF8-7CBF1144BDA2}">
      <dgm:prSet/>
      <dgm:spPr/>
      <dgm:t>
        <a:bodyPr/>
        <a:lstStyle/>
        <a:p>
          <a:endParaRPr lang="en-US"/>
        </a:p>
      </dgm:t>
    </dgm:pt>
    <dgm:pt modelId="{090469DB-45FB-4C18-BB8F-EA488A012553}">
      <dgm:prSet/>
      <dgm:spPr/>
      <dgm:t>
        <a:bodyPr/>
        <a:lstStyle/>
        <a:p>
          <a:r>
            <a:rPr lang="en-GB" i="1"/>
            <a:t>the main types of communication</a:t>
          </a:r>
          <a:endParaRPr lang="en-US"/>
        </a:p>
      </dgm:t>
    </dgm:pt>
    <dgm:pt modelId="{F00ED43B-4AB8-4A52-AE72-8F068F170F60}" type="parTrans" cxnId="{2A90B4EC-4893-41B9-9BB1-67594294858E}">
      <dgm:prSet/>
      <dgm:spPr/>
      <dgm:t>
        <a:bodyPr/>
        <a:lstStyle/>
        <a:p>
          <a:endParaRPr lang="en-US"/>
        </a:p>
      </dgm:t>
    </dgm:pt>
    <dgm:pt modelId="{F24FF788-B28A-4120-8AEB-7EB234074388}" type="sibTrans" cxnId="{2A90B4EC-4893-41B9-9BB1-67594294858E}">
      <dgm:prSet/>
      <dgm:spPr/>
      <dgm:t>
        <a:bodyPr/>
        <a:lstStyle/>
        <a:p>
          <a:endParaRPr lang="en-US"/>
        </a:p>
      </dgm:t>
    </dgm:pt>
    <dgm:pt modelId="{7D6ABEAA-67C9-44A6-975E-0DECD77B7D3F}">
      <dgm:prSet/>
      <dgm:spPr/>
      <dgm:t>
        <a:bodyPr/>
        <a:lstStyle/>
        <a:p>
          <a:r>
            <a:rPr lang="en-GB" i="1"/>
            <a:t>how they are used</a:t>
          </a:r>
          <a:endParaRPr lang="en-US"/>
        </a:p>
      </dgm:t>
    </dgm:pt>
    <dgm:pt modelId="{FECBD777-FD4C-400B-9A2A-4B309BF1E138}" type="parTrans" cxnId="{A4A36035-DF1F-4C2C-8521-A8B92CA0ED92}">
      <dgm:prSet/>
      <dgm:spPr/>
      <dgm:t>
        <a:bodyPr/>
        <a:lstStyle/>
        <a:p>
          <a:endParaRPr lang="en-US"/>
        </a:p>
      </dgm:t>
    </dgm:pt>
    <dgm:pt modelId="{32F2DDC4-F448-4F9E-AFCA-25E177CE6405}" type="sibTrans" cxnId="{A4A36035-DF1F-4C2C-8521-A8B92CA0ED92}">
      <dgm:prSet/>
      <dgm:spPr/>
      <dgm:t>
        <a:bodyPr/>
        <a:lstStyle/>
        <a:p>
          <a:endParaRPr lang="en-US"/>
        </a:p>
      </dgm:t>
    </dgm:pt>
    <dgm:pt modelId="{A0EF1F5C-034B-4F1B-A043-BFCFE949DCE1}">
      <dgm:prSet/>
      <dgm:spPr/>
      <dgm:t>
        <a:bodyPr/>
        <a:lstStyle/>
        <a:p>
          <a:r>
            <a:rPr lang="en-GB" i="1"/>
            <a:t>and why they are important for both current practice(Care Home) and future career development.</a:t>
          </a:r>
          <a:endParaRPr lang="en-US"/>
        </a:p>
      </dgm:t>
    </dgm:pt>
    <dgm:pt modelId="{92B2322B-F182-4C15-B4D4-720BA25AC695}" type="parTrans" cxnId="{032A1262-156D-4E78-9085-F79790AF3EA0}">
      <dgm:prSet/>
      <dgm:spPr/>
      <dgm:t>
        <a:bodyPr/>
        <a:lstStyle/>
        <a:p>
          <a:endParaRPr lang="en-US"/>
        </a:p>
      </dgm:t>
    </dgm:pt>
    <dgm:pt modelId="{D873EA85-0127-45BA-BFEB-656827D974E0}" type="sibTrans" cxnId="{032A1262-156D-4E78-9085-F79790AF3EA0}">
      <dgm:prSet/>
      <dgm:spPr/>
      <dgm:t>
        <a:bodyPr/>
        <a:lstStyle/>
        <a:p>
          <a:endParaRPr lang="en-US"/>
        </a:p>
      </dgm:t>
    </dgm:pt>
    <dgm:pt modelId="{E3888575-C768-49EF-9B66-3B180B73AFA2}">
      <dgm:prSet/>
      <dgm:spPr/>
      <dgm:t>
        <a:bodyPr/>
        <a:lstStyle/>
        <a:p>
          <a:r>
            <a:rPr lang="en-GB" i="1" dirty="0"/>
            <a:t>Point out The  common communication barriers.</a:t>
          </a:r>
          <a:endParaRPr lang="en-US" dirty="0"/>
        </a:p>
      </dgm:t>
    </dgm:pt>
    <dgm:pt modelId="{73EA1833-50AC-4BB2-BDEF-2ADD13B871A0}" type="parTrans" cxnId="{40522F5B-D2DF-4ED9-B958-DC10C0E2C69A}">
      <dgm:prSet/>
      <dgm:spPr/>
      <dgm:t>
        <a:bodyPr/>
        <a:lstStyle/>
        <a:p>
          <a:endParaRPr lang="en-US"/>
        </a:p>
      </dgm:t>
    </dgm:pt>
    <dgm:pt modelId="{FF9CA688-4B20-4405-95D2-E9D60516D252}" type="sibTrans" cxnId="{40522F5B-D2DF-4ED9-B958-DC10C0E2C69A}">
      <dgm:prSet/>
      <dgm:spPr/>
      <dgm:t>
        <a:bodyPr/>
        <a:lstStyle/>
        <a:p>
          <a:endParaRPr lang="en-US"/>
        </a:p>
      </dgm:t>
    </dgm:pt>
    <dgm:pt modelId="{31CE7521-9BCE-4BD7-9176-2E90CAF472D3}">
      <dgm:prSet/>
      <dgm:spPr/>
      <dgm:t>
        <a:bodyPr/>
        <a:lstStyle/>
        <a:p>
          <a:r>
            <a:rPr lang="en-GB" i="1"/>
            <a:t>Share easy ways to improve communication skills</a:t>
          </a:r>
          <a:endParaRPr lang="en-US"/>
        </a:p>
      </dgm:t>
    </dgm:pt>
    <dgm:pt modelId="{053D26FA-5853-44CF-A46D-4D418CA20724}" type="parTrans" cxnId="{1AEC2061-2B74-4017-A35A-E9F7D3A571AB}">
      <dgm:prSet/>
      <dgm:spPr/>
      <dgm:t>
        <a:bodyPr/>
        <a:lstStyle/>
        <a:p>
          <a:endParaRPr lang="en-US"/>
        </a:p>
      </dgm:t>
    </dgm:pt>
    <dgm:pt modelId="{DE7F3E01-F0FF-47B9-9F55-39C330EA047E}" type="sibTrans" cxnId="{1AEC2061-2B74-4017-A35A-E9F7D3A571AB}">
      <dgm:prSet/>
      <dgm:spPr/>
      <dgm:t>
        <a:bodyPr/>
        <a:lstStyle/>
        <a:p>
          <a:endParaRPr lang="en-US"/>
        </a:p>
      </dgm:t>
    </dgm:pt>
    <dgm:pt modelId="{EA866A92-4013-41B8-8D34-7C2B733AFBDB}" type="pres">
      <dgm:prSet presAssocID="{643F5EAD-23EC-49F3-95A6-8A18D54D7793}" presName="diagram" presStyleCnt="0">
        <dgm:presLayoutVars>
          <dgm:dir/>
          <dgm:resizeHandles val="exact"/>
        </dgm:presLayoutVars>
      </dgm:prSet>
      <dgm:spPr/>
    </dgm:pt>
    <dgm:pt modelId="{FA63B6EB-0426-4E0B-89BC-426322ACD5F7}" type="pres">
      <dgm:prSet presAssocID="{E66D8E9F-EE81-4282-8971-B23D1ABD2F31}" presName="node" presStyleLbl="node1" presStyleIdx="0" presStyleCnt="8">
        <dgm:presLayoutVars>
          <dgm:bulletEnabled val="1"/>
        </dgm:presLayoutVars>
      </dgm:prSet>
      <dgm:spPr/>
    </dgm:pt>
    <dgm:pt modelId="{393D95CD-6F6A-49B9-839B-1A3F309AC2AB}" type="pres">
      <dgm:prSet presAssocID="{AB7248BA-C3DA-4372-8FD5-B09493AF4345}" presName="sibTrans" presStyleCnt="0"/>
      <dgm:spPr/>
    </dgm:pt>
    <dgm:pt modelId="{F6723DBE-0E6D-420B-87BE-B06E9D0269FF}" type="pres">
      <dgm:prSet presAssocID="{1FFB7809-9A7D-4C1C-B347-2ABC40EA163E}" presName="node" presStyleLbl="node1" presStyleIdx="1" presStyleCnt="8">
        <dgm:presLayoutVars>
          <dgm:bulletEnabled val="1"/>
        </dgm:presLayoutVars>
      </dgm:prSet>
      <dgm:spPr/>
    </dgm:pt>
    <dgm:pt modelId="{F5BA91D5-5797-4A28-BFE1-ACEFFFD8872D}" type="pres">
      <dgm:prSet presAssocID="{163176B8-9482-44B2-AC0B-6F71DD70ACC3}" presName="sibTrans" presStyleCnt="0"/>
      <dgm:spPr/>
    </dgm:pt>
    <dgm:pt modelId="{A349001B-9C58-42E4-9038-7AC01B4A3760}" type="pres">
      <dgm:prSet presAssocID="{1F975E01-0B49-4997-8D6E-9F792003BE1D}" presName="node" presStyleLbl="node1" presStyleIdx="2" presStyleCnt="8">
        <dgm:presLayoutVars>
          <dgm:bulletEnabled val="1"/>
        </dgm:presLayoutVars>
      </dgm:prSet>
      <dgm:spPr/>
    </dgm:pt>
    <dgm:pt modelId="{DBE3FFF1-EC19-4BE1-B72B-923930347F18}" type="pres">
      <dgm:prSet presAssocID="{6845F80C-3DCE-4533-AD25-1AD606F7C9B7}" presName="sibTrans" presStyleCnt="0"/>
      <dgm:spPr/>
    </dgm:pt>
    <dgm:pt modelId="{B6AC6CEF-02CF-4C2D-8D1E-02A2C0A82723}" type="pres">
      <dgm:prSet presAssocID="{DAC688BA-AE7F-45B1-A038-8028132A275B}" presName="node" presStyleLbl="node1" presStyleIdx="3" presStyleCnt="8">
        <dgm:presLayoutVars>
          <dgm:bulletEnabled val="1"/>
        </dgm:presLayoutVars>
      </dgm:prSet>
      <dgm:spPr/>
    </dgm:pt>
    <dgm:pt modelId="{221C6133-43C0-4B31-AADB-FBD0535C2E52}" type="pres">
      <dgm:prSet presAssocID="{77C380E7-2A95-43C9-A4C3-FB860F24AD7A}" presName="sibTrans" presStyleCnt="0"/>
      <dgm:spPr/>
    </dgm:pt>
    <dgm:pt modelId="{945C18A1-60AF-4CE9-AC2C-91A3C6DDBD96}" type="pres">
      <dgm:prSet presAssocID="{090469DB-45FB-4C18-BB8F-EA488A012553}" presName="node" presStyleLbl="node1" presStyleIdx="4" presStyleCnt="8">
        <dgm:presLayoutVars>
          <dgm:bulletEnabled val="1"/>
        </dgm:presLayoutVars>
      </dgm:prSet>
      <dgm:spPr/>
    </dgm:pt>
    <dgm:pt modelId="{55A24801-FE91-47C3-8B6E-01CFB861DA69}" type="pres">
      <dgm:prSet presAssocID="{F24FF788-B28A-4120-8AEB-7EB234074388}" presName="sibTrans" presStyleCnt="0"/>
      <dgm:spPr/>
    </dgm:pt>
    <dgm:pt modelId="{779B3193-78C0-4595-AD75-594B32784FA3}" type="pres">
      <dgm:prSet presAssocID="{7D6ABEAA-67C9-44A6-975E-0DECD77B7D3F}" presName="node" presStyleLbl="node1" presStyleIdx="5" presStyleCnt="8">
        <dgm:presLayoutVars>
          <dgm:bulletEnabled val="1"/>
        </dgm:presLayoutVars>
      </dgm:prSet>
      <dgm:spPr/>
    </dgm:pt>
    <dgm:pt modelId="{DF10E3D7-AA18-468C-9C3D-9B48ABD064A4}" type="pres">
      <dgm:prSet presAssocID="{32F2DDC4-F448-4F9E-AFCA-25E177CE6405}" presName="sibTrans" presStyleCnt="0"/>
      <dgm:spPr/>
    </dgm:pt>
    <dgm:pt modelId="{284CF1B4-D8D3-48F8-98DF-672ECA2DBD29}" type="pres">
      <dgm:prSet presAssocID="{A0EF1F5C-034B-4F1B-A043-BFCFE949DCE1}" presName="node" presStyleLbl="node1" presStyleIdx="6" presStyleCnt="8">
        <dgm:presLayoutVars>
          <dgm:bulletEnabled val="1"/>
        </dgm:presLayoutVars>
      </dgm:prSet>
      <dgm:spPr/>
    </dgm:pt>
    <dgm:pt modelId="{9FEB4855-CA8B-4745-92A2-80CCB7ED544B}" type="pres">
      <dgm:prSet presAssocID="{D873EA85-0127-45BA-BFEB-656827D974E0}" presName="sibTrans" presStyleCnt="0"/>
      <dgm:spPr/>
    </dgm:pt>
    <dgm:pt modelId="{E06B3A0D-DB05-47DD-80D6-501440D2FFF4}" type="pres">
      <dgm:prSet presAssocID="{E3888575-C768-49EF-9B66-3B180B73AFA2}" presName="node" presStyleLbl="node1" presStyleIdx="7" presStyleCnt="8">
        <dgm:presLayoutVars>
          <dgm:bulletEnabled val="1"/>
        </dgm:presLayoutVars>
      </dgm:prSet>
      <dgm:spPr/>
    </dgm:pt>
  </dgm:ptLst>
  <dgm:cxnLst>
    <dgm:cxn modelId="{2426E218-9E4D-4288-8646-295AE656E3AA}" type="presOf" srcId="{31CE7521-9BCE-4BD7-9176-2E90CAF472D3}" destId="{E06B3A0D-DB05-47DD-80D6-501440D2FFF4}" srcOrd="0" destOrd="1" presId="urn:microsoft.com/office/officeart/2005/8/layout/default"/>
    <dgm:cxn modelId="{A166501C-1766-48F9-8DDD-1FC2F877D45E}" srcId="{643F5EAD-23EC-49F3-95A6-8A18D54D7793}" destId="{1FFB7809-9A7D-4C1C-B347-2ABC40EA163E}" srcOrd="1" destOrd="0" parTransId="{30DB9D24-AC11-4295-8051-00E89F33A90E}" sibTransId="{163176B8-9482-44B2-AC0B-6F71DD70ACC3}"/>
    <dgm:cxn modelId="{E8569B1C-93EF-4336-A506-233AE46A777B}" type="presOf" srcId="{A0EF1F5C-034B-4F1B-A043-BFCFE949DCE1}" destId="{284CF1B4-D8D3-48F8-98DF-672ECA2DBD29}" srcOrd="0" destOrd="0" presId="urn:microsoft.com/office/officeart/2005/8/layout/default"/>
    <dgm:cxn modelId="{AF9F4B22-2CF4-4036-A47D-02E4EB2A192C}" type="presOf" srcId="{1F975E01-0B49-4997-8D6E-9F792003BE1D}" destId="{A349001B-9C58-42E4-9038-7AC01B4A3760}" srcOrd="0" destOrd="0" presId="urn:microsoft.com/office/officeart/2005/8/layout/default"/>
    <dgm:cxn modelId="{9D60CC28-01EC-4E97-9A37-D9724A2B6100}" type="presOf" srcId="{DAC688BA-AE7F-45B1-A038-8028132A275B}" destId="{B6AC6CEF-02CF-4C2D-8D1E-02A2C0A82723}" srcOrd="0" destOrd="0" presId="urn:microsoft.com/office/officeart/2005/8/layout/default"/>
    <dgm:cxn modelId="{A4A36035-DF1F-4C2C-8521-A8B92CA0ED92}" srcId="{643F5EAD-23EC-49F3-95A6-8A18D54D7793}" destId="{7D6ABEAA-67C9-44A6-975E-0DECD77B7D3F}" srcOrd="5" destOrd="0" parTransId="{FECBD777-FD4C-400B-9A2A-4B309BF1E138}" sibTransId="{32F2DDC4-F448-4F9E-AFCA-25E177CE6405}"/>
    <dgm:cxn modelId="{40522F5B-D2DF-4ED9-B958-DC10C0E2C69A}" srcId="{643F5EAD-23EC-49F3-95A6-8A18D54D7793}" destId="{E3888575-C768-49EF-9B66-3B180B73AFA2}" srcOrd="7" destOrd="0" parTransId="{73EA1833-50AC-4BB2-BDEF-2ADD13B871A0}" sibTransId="{FF9CA688-4B20-4405-95D2-E9D60516D252}"/>
    <dgm:cxn modelId="{1AEC2061-2B74-4017-A35A-E9F7D3A571AB}" srcId="{E3888575-C768-49EF-9B66-3B180B73AFA2}" destId="{31CE7521-9BCE-4BD7-9176-2E90CAF472D3}" srcOrd="0" destOrd="0" parTransId="{053D26FA-5853-44CF-A46D-4D418CA20724}" sibTransId="{DE7F3E01-F0FF-47B9-9F55-39C330EA047E}"/>
    <dgm:cxn modelId="{032A1262-156D-4E78-9085-F79790AF3EA0}" srcId="{643F5EAD-23EC-49F3-95A6-8A18D54D7793}" destId="{A0EF1F5C-034B-4F1B-A043-BFCFE949DCE1}" srcOrd="6" destOrd="0" parTransId="{92B2322B-F182-4C15-B4D4-720BA25AC695}" sibTransId="{D873EA85-0127-45BA-BFEB-656827D974E0}"/>
    <dgm:cxn modelId="{C2743E42-AF7E-450F-ADF8-7CBF1144BDA2}" srcId="{643F5EAD-23EC-49F3-95A6-8A18D54D7793}" destId="{DAC688BA-AE7F-45B1-A038-8028132A275B}" srcOrd="3" destOrd="0" parTransId="{F364D6B6-F230-436B-9EAA-4CFE97538908}" sibTransId="{77C380E7-2A95-43C9-A4C3-FB860F24AD7A}"/>
    <dgm:cxn modelId="{75ACF664-F094-4DA5-B054-CCF319A7EE8B}" type="presOf" srcId="{E66D8E9F-EE81-4282-8971-B23D1ABD2F31}" destId="{FA63B6EB-0426-4E0B-89BC-426322ACD5F7}" srcOrd="0" destOrd="0" presId="urn:microsoft.com/office/officeart/2005/8/layout/default"/>
    <dgm:cxn modelId="{B60B5E67-2AC3-4420-80C6-4621EC1ABB7A}" type="presOf" srcId="{1FFB7809-9A7D-4C1C-B347-2ABC40EA163E}" destId="{F6723DBE-0E6D-420B-87BE-B06E9D0269FF}" srcOrd="0" destOrd="0" presId="urn:microsoft.com/office/officeart/2005/8/layout/default"/>
    <dgm:cxn modelId="{F5629747-5094-406A-BA38-F939378F6070}" type="presOf" srcId="{7D6ABEAA-67C9-44A6-975E-0DECD77B7D3F}" destId="{779B3193-78C0-4595-AD75-594B32784FA3}" srcOrd="0" destOrd="0" presId="urn:microsoft.com/office/officeart/2005/8/layout/default"/>
    <dgm:cxn modelId="{17B992AC-86BE-4555-894B-E3555B55AEA2}" srcId="{643F5EAD-23EC-49F3-95A6-8A18D54D7793}" destId="{E66D8E9F-EE81-4282-8971-B23D1ABD2F31}" srcOrd="0" destOrd="0" parTransId="{6C83C80D-2AAC-45E8-8254-BDCA56720661}" sibTransId="{AB7248BA-C3DA-4372-8FD5-B09493AF4345}"/>
    <dgm:cxn modelId="{B98DD0BE-AAE3-4791-B994-1F113A5BECD1}" type="presOf" srcId="{090469DB-45FB-4C18-BB8F-EA488A012553}" destId="{945C18A1-60AF-4CE9-AC2C-91A3C6DDBD96}" srcOrd="0" destOrd="0" presId="urn:microsoft.com/office/officeart/2005/8/layout/default"/>
    <dgm:cxn modelId="{3E3D4ACD-B375-47A5-8D4E-9115EFFABFC4}" srcId="{643F5EAD-23EC-49F3-95A6-8A18D54D7793}" destId="{1F975E01-0B49-4997-8D6E-9F792003BE1D}" srcOrd="2" destOrd="0" parTransId="{7A85E558-79BC-4BDF-8EBD-D678E08176BC}" sibTransId="{6845F80C-3DCE-4533-AD25-1AD606F7C9B7}"/>
    <dgm:cxn modelId="{9CE69FE9-389A-4B7B-B6C7-15D07FE4BFE2}" type="presOf" srcId="{E3888575-C768-49EF-9B66-3B180B73AFA2}" destId="{E06B3A0D-DB05-47DD-80D6-501440D2FFF4}" srcOrd="0" destOrd="0" presId="urn:microsoft.com/office/officeart/2005/8/layout/default"/>
    <dgm:cxn modelId="{2A90B4EC-4893-41B9-9BB1-67594294858E}" srcId="{643F5EAD-23EC-49F3-95A6-8A18D54D7793}" destId="{090469DB-45FB-4C18-BB8F-EA488A012553}" srcOrd="4" destOrd="0" parTransId="{F00ED43B-4AB8-4A52-AE72-8F068F170F60}" sibTransId="{F24FF788-B28A-4120-8AEB-7EB234074388}"/>
    <dgm:cxn modelId="{28BE9FFF-80BF-4020-AD69-C02ABDAE153F}" type="presOf" srcId="{643F5EAD-23EC-49F3-95A6-8A18D54D7793}" destId="{EA866A92-4013-41B8-8D34-7C2B733AFBDB}" srcOrd="0" destOrd="0" presId="urn:microsoft.com/office/officeart/2005/8/layout/default"/>
    <dgm:cxn modelId="{71DF90DA-3C77-424D-8E31-77C892EC753C}" type="presParOf" srcId="{EA866A92-4013-41B8-8D34-7C2B733AFBDB}" destId="{FA63B6EB-0426-4E0B-89BC-426322ACD5F7}" srcOrd="0" destOrd="0" presId="urn:microsoft.com/office/officeart/2005/8/layout/default"/>
    <dgm:cxn modelId="{8AF697DF-B443-4516-8142-8B80046644F8}" type="presParOf" srcId="{EA866A92-4013-41B8-8D34-7C2B733AFBDB}" destId="{393D95CD-6F6A-49B9-839B-1A3F309AC2AB}" srcOrd="1" destOrd="0" presId="urn:microsoft.com/office/officeart/2005/8/layout/default"/>
    <dgm:cxn modelId="{6AA6F6AF-D4E7-4121-B661-888FA24A8147}" type="presParOf" srcId="{EA866A92-4013-41B8-8D34-7C2B733AFBDB}" destId="{F6723DBE-0E6D-420B-87BE-B06E9D0269FF}" srcOrd="2" destOrd="0" presId="urn:microsoft.com/office/officeart/2005/8/layout/default"/>
    <dgm:cxn modelId="{0E2F418A-6584-43FE-92BD-4A245CBEED0D}" type="presParOf" srcId="{EA866A92-4013-41B8-8D34-7C2B733AFBDB}" destId="{F5BA91D5-5797-4A28-BFE1-ACEFFFD8872D}" srcOrd="3" destOrd="0" presId="urn:microsoft.com/office/officeart/2005/8/layout/default"/>
    <dgm:cxn modelId="{974081A8-BD50-4FAB-BA05-EC158733A82E}" type="presParOf" srcId="{EA866A92-4013-41B8-8D34-7C2B733AFBDB}" destId="{A349001B-9C58-42E4-9038-7AC01B4A3760}" srcOrd="4" destOrd="0" presId="urn:microsoft.com/office/officeart/2005/8/layout/default"/>
    <dgm:cxn modelId="{FF86B4C0-69A7-4FA6-AEAA-97411A39B548}" type="presParOf" srcId="{EA866A92-4013-41B8-8D34-7C2B733AFBDB}" destId="{DBE3FFF1-EC19-4BE1-B72B-923930347F18}" srcOrd="5" destOrd="0" presId="urn:microsoft.com/office/officeart/2005/8/layout/default"/>
    <dgm:cxn modelId="{3964CE01-86C6-48B4-9F37-E57C593FC1E5}" type="presParOf" srcId="{EA866A92-4013-41B8-8D34-7C2B733AFBDB}" destId="{B6AC6CEF-02CF-4C2D-8D1E-02A2C0A82723}" srcOrd="6" destOrd="0" presId="urn:microsoft.com/office/officeart/2005/8/layout/default"/>
    <dgm:cxn modelId="{5217BA8D-BD14-430D-80CF-FC151E1E6DCE}" type="presParOf" srcId="{EA866A92-4013-41B8-8D34-7C2B733AFBDB}" destId="{221C6133-43C0-4B31-AADB-FBD0535C2E52}" srcOrd="7" destOrd="0" presId="urn:microsoft.com/office/officeart/2005/8/layout/default"/>
    <dgm:cxn modelId="{96718F08-0ABF-43C2-AE6C-4572FC9B8CDB}" type="presParOf" srcId="{EA866A92-4013-41B8-8D34-7C2B733AFBDB}" destId="{945C18A1-60AF-4CE9-AC2C-91A3C6DDBD96}" srcOrd="8" destOrd="0" presId="urn:microsoft.com/office/officeart/2005/8/layout/default"/>
    <dgm:cxn modelId="{5667BE90-86E6-445C-8021-CB28E22083F4}" type="presParOf" srcId="{EA866A92-4013-41B8-8D34-7C2B733AFBDB}" destId="{55A24801-FE91-47C3-8B6E-01CFB861DA69}" srcOrd="9" destOrd="0" presId="urn:microsoft.com/office/officeart/2005/8/layout/default"/>
    <dgm:cxn modelId="{EE1FBC74-4837-4AF8-A877-FBF687668434}" type="presParOf" srcId="{EA866A92-4013-41B8-8D34-7C2B733AFBDB}" destId="{779B3193-78C0-4595-AD75-594B32784FA3}" srcOrd="10" destOrd="0" presId="urn:microsoft.com/office/officeart/2005/8/layout/default"/>
    <dgm:cxn modelId="{491F142D-9972-4FEE-ADA6-29B4846B45B6}" type="presParOf" srcId="{EA866A92-4013-41B8-8D34-7C2B733AFBDB}" destId="{DF10E3D7-AA18-468C-9C3D-9B48ABD064A4}" srcOrd="11" destOrd="0" presId="urn:microsoft.com/office/officeart/2005/8/layout/default"/>
    <dgm:cxn modelId="{63330C72-36D3-494E-AD62-9F52BD464B54}" type="presParOf" srcId="{EA866A92-4013-41B8-8D34-7C2B733AFBDB}" destId="{284CF1B4-D8D3-48F8-98DF-672ECA2DBD29}" srcOrd="12" destOrd="0" presId="urn:microsoft.com/office/officeart/2005/8/layout/default"/>
    <dgm:cxn modelId="{ECEA2AC2-BFC7-4569-8ADE-C65D509E3062}" type="presParOf" srcId="{EA866A92-4013-41B8-8D34-7C2B733AFBDB}" destId="{9FEB4855-CA8B-4745-92A2-80CCB7ED544B}" srcOrd="13" destOrd="0" presId="urn:microsoft.com/office/officeart/2005/8/layout/default"/>
    <dgm:cxn modelId="{37BEA044-D65F-47EB-8EB1-39ABB2338379}" type="presParOf" srcId="{EA866A92-4013-41B8-8D34-7C2B733AFBDB}" destId="{E06B3A0D-DB05-47DD-80D6-501440D2FFF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3437EA-1161-465B-B580-DF756B1D5B1E}" type="doc">
      <dgm:prSet loTypeId="urn:microsoft.com/office/officeart/2005/8/layout/vList2" loCatId="list" qsTypeId="urn:microsoft.com/office/officeart/2005/8/quickstyle/simple2" qsCatId="simple" csTypeId="urn:microsoft.com/office/officeart/2005/8/colors/accent2_2" csCatId="accent2" phldr="1"/>
      <dgm:spPr/>
      <dgm:t>
        <a:bodyPr/>
        <a:lstStyle/>
        <a:p>
          <a:endParaRPr lang="en-US"/>
        </a:p>
      </dgm:t>
    </dgm:pt>
    <dgm:pt modelId="{A65F386A-0D50-4231-B603-8FB9563E418E}">
      <dgm:prSet/>
      <dgm:spPr/>
      <dgm:t>
        <a:bodyPr/>
        <a:lstStyle/>
        <a:p>
          <a:r>
            <a:rPr lang="en-US" dirty="0"/>
            <a:t>The topic we are going to present is about  Communication Skill</a:t>
          </a:r>
        </a:p>
        <a:p>
          <a:endParaRPr lang="en-US" dirty="0"/>
        </a:p>
      </dgm:t>
    </dgm:pt>
    <dgm:pt modelId="{382F3C3A-899F-43FB-B6AE-8CD538FC015B}" type="parTrans" cxnId="{1A2388FF-BC64-4C30-820A-FF5F82D292CB}">
      <dgm:prSet/>
      <dgm:spPr/>
      <dgm:t>
        <a:bodyPr/>
        <a:lstStyle/>
        <a:p>
          <a:endParaRPr lang="en-US"/>
        </a:p>
      </dgm:t>
    </dgm:pt>
    <dgm:pt modelId="{EE14ECDC-7B8E-4E2D-AB58-8DB322FD4980}" type="sibTrans" cxnId="{1A2388FF-BC64-4C30-820A-FF5F82D292CB}">
      <dgm:prSet/>
      <dgm:spPr/>
      <dgm:t>
        <a:bodyPr/>
        <a:lstStyle/>
        <a:p>
          <a:endParaRPr lang="en-US"/>
        </a:p>
      </dgm:t>
    </dgm:pt>
    <dgm:pt modelId="{2B959DF2-FC30-435B-AB0B-5582DCA5B995}">
      <dgm:prSet/>
      <dgm:spPr/>
      <dgm:t>
        <a:bodyPr/>
        <a:lstStyle/>
        <a:p>
          <a:pPr>
            <a:buFont typeface="Wingdings" panose="05000000000000000000" pitchFamily="2" charset="2"/>
            <a:buChar char="v"/>
          </a:pPr>
          <a:r>
            <a:rPr lang="en-US" b="1" dirty="0"/>
            <a:t> DEFINITION OF COMMUNICATION SKILL</a:t>
          </a:r>
          <a:endParaRPr lang="en-US" dirty="0"/>
        </a:p>
      </dgm:t>
    </dgm:pt>
    <dgm:pt modelId="{AB0FD6C4-89EE-4E06-A73C-CC532A54A921}" type="parTrans" cxnId="{14A43C31-EA8E-4680-A77B-1623132040F2}">
      <dgm:prSet/>
      <dgm:spPr/>
      <dgm:t>
        <a:bodyPr/>
        <a:lstStyle/>
        <a:p>
          <a:endParaRPr lang="en-US"/>
        </a:p>
      </dgm:t>
    </dgm:pt>
    <dgm:pt modelId="{7704FA6F-4186-4478-B76C-5BF4BDEA15E8}" type="sibTrans" cxnId="{14A43C31-EA8E-4680-A77B-1623132040F2}">
      <dgm:prSet/>
      <dgm:spPr/>
      <dgm:t>
        <a:bodyPr/>
        <a:lstStyle/>
        <a:p>
          <a:endParaRPr lang="en-US"/>
        </a:p>
      </dgm:t>
    </dgm:pt>
    <dgm:pt modelId="{E8CFAA78-C19B-4796-B436-A39B18E3D121}">
      <dgm:prSet/>
      <dgm:spPr/>
      <dgm:t>
        <a:bodyPr/>
        <a:lstStyle/>
        <a:p>
          <a:r>
            <a:rPr lang="en-GB" b="1" dirty="0"/>
            <a:t>Communication skills </a:t>
          </a:r>
          <a:r>
            <a:rPr lang="en-GB" dirty="0"/>
            <a:t>are the abilities that help someone express ideas clearly and understand others through speaking , listening ,writing , and body language.</a:t>
          </a:r>
          <a:endParaRPr lang="en-US" dirty="0"/>
        </a:p>
      </dgm:t>
    </dgm:pt>
    <dgm:pt modelId="{04609EF8-9694-48EE-BEF9-2FB85AD65411}" type="parTrans" cxnId="{1F4963C3-74B9-47DF-A8A9-5D483A94EBF8}">
      <dgm:prSet/>
      <dgm:spPr/>
      <dgm:t>
        <a:bodyPr/>
        <a:lstStyle/>
        <a:p>
          <a:endParaRPr lang="en-US"/>
        </a:p>
      </dgm:t>
    </dgm:pt>
    <dgm:pt modelId="{99094522-B733-44FD-B9AD-AFC3E9638BFF}" type="sibTrans" cxnId="{1F4963C3-74B9-47DF-A8A9-5D483A94EBF8}">
      <dgm:prSet/>
      <dgm:spPr/>
      <dgm:t>
        <a:bodyPr/>
        <a:lstStyle/>
        <a:p>
          <a:endParaRPr lang="en-US"/>
        </a:p>
      </dgm:t>
    </dgm:pt>
    <dgm:pt modelId="{4E06C0A9-1CC0-4037-BF43-2A312A8AF134}">
      <dgm:prSet/>
      <dgm:spPr/>
      <dgm:t>
        <a:bodyPr/>
        <a:lstStyle/>
        <a:p>
          <a:pPr>
            <a:buFont typeface="Wingdings" panose="05000000000000000000" pitchFamily="2" charset="2"/>
            <a:buChar char="v"/>
          </a:pPr>
          <a:r>
            <a:rPr lang="en-GB" b="1" dirty="0"/>
            <a:t> MAIN TYPES OF COMMUNICATION</a:t>
          </a:r>
          <a:endParaRPr lang="en-US" dirty="0"/>
        </a:p>
      </dgm:t>
    </dgm:pt>
    <dgm:pt modelId="{6D84ADFE-65CF-4B08-9CE6-75CEAAFAAD48}" type="parTrans" cxnId="{16B86B33-6212-4BEC-A453-3FDFBA5AF1D2}">
      <dgm:prSet/>
      <dgm:spPr/>
      <dgm:t>
        <a:bodyPr/>
        <a:lstStyle/>
        <a:p>
          <a:endParaRPr lang="en-US"/>
        </a:p>
      </dgm:t>
    </dgm:pt>
    <dgm:pt modelId="{746A8EFD-1F72-4B0B-B2DA-943389806EE5}" type="sibTrans" cxnId="{16B86B33-6212-4BEC-A453-3FDFBA5AF1D2}">
      <dgm:prSet/>
      <dgm:spPr/>
      <dgm:t>
        <a:bodyPr/>
        <a:lstStyle/>
        <a:p>
          <a:endParaRPr lang="en-US"/>
        </a:p>
      </dgm:t>
    </dgm:pt>
    <dgm:pt modelId="{286D71B9-EF05-45C0-BF9C-232CBD6AA0F0}">
      <dgm:prSet/>
      <dgm:spPr/>
      <dgm:t>
        <a:bodyPr/>
        <a:lstStyle/>
        <a:p>
          <a:r>
            <a:rPr lang="en-GB" b="1"/>
            <a:t>Active Listening: </a:t>
          </a:r>
          <a:r>
            <a:rPr lang="en-GB"/>
            <a:t>Paying close attention and checking understanding.</a:t>
          </a:r>
          <a:endParaRPr lang="en-US"/>
        </a:p>
      </dgm:t>
    </dgm:pt>
    <dgm:pt modelId="{C30B6BD6-9E98-47A1-AFA2-A78ABDF1A7C0}" type="parTrans" cxnId="{4AACBC4A-40BB-40BD-8F92-0C863FDF78FC}">
      <dgm:prSet/>
      <dgm:spPr/>
      <dgm:t>
        <a:bodyPr/>
        <a:lstStyle/>
        <a:p>
          <a:endParaRPr lang="en-US"/>
        </a:p>
      </dgm:t>
    </dgm:pt>
    <dgm:pt modelId="{8402D9EA-902C-4735-AE8B-B5D7DF05F79D}" type="sibTrans" cxnId="{4AACBC4A-40BB-40BD-8F92-0C863FDF78FC}">
      <dgm:prSet/>
      <dgm:spPr/>
      <dgm:t>
        <a:bodyPr/>
        <a:lstStyle/>
        <a:p>
          <a:endParaRPr lang="en-US"/>
        </a:p>
      </dgm:t>
    </dgm:pt>
    <dgm:pt modelId="{68F69E39-EFB2-4569-8798-63442AEE59E9}">
      <dgm:prSet/>
      <dgm:spPr/>
      <dgm:t>
        <a:bodyPr/>
        <a:lstStyle/>
        <a:p>
          <a:r>
            <a:rPr lang="en-GB" b="1" dirty="0"/>
            <a:t>Non-linguistic Communication: </a:t>
          </a:r>
          <a:r>
            <a:rPr lang="en-GB" dirty="0"/>
            <a:t>Using gestures, posture, and visual connection  to show openness.</a:t>
          </a:r>
          <a:endParaRPr lang="en-US" dirty="0"/>
        </a:p>
      </dgm:t>
    </dgm:pt>
    <dgm:pt modelId="{EE6FD8E7-0B34-4BFB-9E15-10A09FB0504D}" type="parTrans" cxnId="{64A9A049-1F49-4EA5-AB07-12985082DFB8}">
      <dgm:prSet/>
      <dgm:spPr/>
      <dgm:t>
        <a:bodyPr/>
        <a:lstStyle/>
        <a:p>
          <a:endParaRPr lang="en-US"/>
        </a:p>
      </dgm:t>
    </dgm:pt>
    <dgm:pt modelId="{F6B175C8-ACDB-44C4-9C7A-03AC334FEBE2}" type="sibTrans" cxnId="{64A9A049-1F49-4EA5-AB07-12985082DFB8}">
      <dgm:prSet/>
      <dgm:spPr/>
      <dgm:t>
        <a:bodyPr/>
        <a:lstStyle/>
        <a:p>
          <a:endParaRPr lang="en-US"/>
        </a:p>
      </dgm:t>
    </dgm:pt>
    <dgm:pt modelId="{7C3AA4A0-0881-47D8-9027-4DAEEFDF79FC}">
      <dgm:prSet/>
      <dgm:spPr/>
      <dgm:t>
        <a:bodyPr/>
        <a:lstStyle/>
        <a:p>
          <a:r>
            <a:rPr lang="en-GB" b="1"/>
            <a:t>Verbal Communication</a:t>
          </a:r>
          <a:r>
            <a:rPr lang="en-GB"/>
            <a:t>: Speaking clearly with an appropriate tone</a:t>
          </a:r>
          <a:r>
            <a:rPr lang="en-GB" b="1"/>
            <a:t>.</a:t>
          </a:r>
          <a:endParaRPr lang="en-US"/>
        </a:p>
      </dgm:t>
    </dgm:pt>
    <dgm:pt modelId="{4B289FAA-7BA6-4E4C-A6FF-0A4FC6918131}" type="parTrans" cxnId="{5FAF6A16-A672-421F-9E8B-357B84950A11}">
      <dgm:prSet/>
      <dgm:spPr/>
      <dgm:t>
        <a:bodyPr/>
        <a:lstStyle/>
        <a:p>
          <a:endParaRPr lang="en-US"/>
        </a:p>
      </dgm:t>
    </dgm:pt>
    <dgm:pt modelId="{744D50B3-558D-474A-9CD2-17FED0C3CCE2}" type="sibTrans" cxnId="{5FAF6A16-A672-421F-9E8B-357B84950A11}">
      <dgm:prSet/>
      <dgm:spPr/>
      <dgm:t>
        <a:bodyPr/>
        <a:lstStyle/>
        <a:p>
          <a:endParaRPr lang="en-US"/>
        </a:p>
      </dgm:t>
    </dgm:pt>
    <dgm:pt modelId="{6824F5CE-C0A5-4E14-A443-BF209E86C74D}">
      <dgm:prSet/>
      <dgm:spPr/>
      <dgm:t>
        <a:bodyPr/>
        <a:lstStyle/>
        <a:p>
          <a:r>
            <a:rPr lang="en-GB" b="1"/>
            <a:t>Written Communication</a:t>
          </a:r>
          <a:r>
            <a:rPr lang="en-GB"/>
            <a:t>: Creating clear, organised, and professional messages.</a:t>
          </a:r>
          <a:endParaRPr lang="en-US"/>
        </a:p>
      </dgm:t>
    </dgm:pt>
    <dgm:pt modelId="{AFE21F1D-7CAD-46C1-8835-7642BED5F29A}" type="parTrans" cxnId="{FD4B9874-E93D-4595-9408-B348B52304AF}">
      <dgm:prSet/>
      <dgm:spPr/>
      <dgm:t>
        <a:bodyPr/>
        <a:lstStyle/>
        <a:p>
          <a:endParaRPr lang="en-US"/>
        </a:p>
      </dgm:t>
    </dgm:pt>
    <dgm:pt modelId="{2699D39F-F287-4716-9FBD-188629DD3C1E}" type="sibTrans" cxnId="{FD4B9874-E93D-4595-9408-B348B52304AF}">
      <dgm:prSet/>
      <dgm:spPr/>
      <dgm:t>
        <a:bodyPr/>
        <a:lstStyle/>
        <a:p>
          <a:endParaRPr lang="en-US"/>
        </a:p>
      </dgm:t>
    </dgm:pt>
    <dgm:pt modelId="{D79FEFFA-18AD-45E3-AE5B-EFAD10931331}">
      <dgm:prSet/>
      <dgm:spPr/>
      <dgm:t>
        <a:bodyPr/>
        <a:lstStyle/>
        <a:p>
          <a:r>
            <a:rPr lang="en-GB" b="1"/>
            <a:t>Empathy</a:t>
          </a:r>
          <a:r>
            <a:rPr lang="en-GB"/>
            <a:t>: Recognising others’ feelings and responding with understanding.</a:t>
          </a:r>
          <a:endParaRPr lang="en-US"/>
        </a:p>
      </dgm:t>
    </dgm:pt>
    <dgm:pt modelId="{53F4FBD1-199D-4D91-9509-511C38DF2582}" type="parTrans" cxnId="{EBA76543-606A-43C3-A30E-012D8AEC9BB4}">
      <dgm:prSet/>
      <dgm:spPr/>
      <dgm:t>
        <a:bodyPr/>
        <a:lstStyle/>
        <a:p>
          <a:endParaRPr lang="en-US"/>
        </a:p>
      </dgm:t>
    </dgm:pt>
    <dgm:pt modelId="{0FF04CA4-C717-4EA0-AA84-14D695DDFC00}" type="sibTrans" cxnId="{EBA76543-606A-43C3-A30E-012D8AEC9BB4}">
      <dgm:prSet/>
      <dgm:spPr/>
      <dgm:t>
        <a:bodyPr/>
        <a:lstStyle/>
        <a:p>
          <a:endParaRPr lang="en-US"/>
        </a:p>
      </dgm:t>
    </dgm:pt>
    <dgm:pt modelId="{927263AE-C933-4F73-8908-88E66A9B67C8}">
      <dgm:prSet/>
      <dgm:spPr/>
      <dgm:t>
        <a:bodyPr/>
        <a:lstStyle/>
        <a:p>
          <a:endParaRPr lang="en-US" dirty="0"/>
        </a:p>
      </dgm:t>
    </dgm:pt>
    <dgm:pt modelId="{AEBD7190-70BC-4D0A-B7B6-79283CA46E08}" type="parTrans" cxnId="{66623657-19FE-43FB-B71C-040DDC7C3123}">
      <dgm:prSet/>
      <dgm:spPr/>
      <dgm:t>
        <a:bodyPr/>
        <a:lstStyle/>
        <a:p>
          <a:endParaRPr lang="en-GB"/>
        </a:p>
      </dgm:t>
    </dgm:pt>
    <dgm:pt modelId="{D08292A3-F735-4118-83BA-F1AF871D5326}" type="sibTrans" cxnId="{66623657-19FE-43FB-B71C-040DDC7C3123}">
      <dgm:prSet/>
      <dgm:spPr/>
      <dgm:t>
        <a:bodyPr/>
        <a:lstStyle/>
        <a:p>
          <a:endParaRPr lang="en-US"/>
        </a:p>
      </dgm:t>
    </dgm:pt>
    <dgm:pt modelId="{F30BF66E-2B2B-47A9-BFCF-E13DE64CDCC9}" type="pres">
      <dgm:prSet presAssocID="{0B3437EA-1161-465B-B580-DF756B1D5B1E}" presName="linear" presStyleCnt="0">
        <dgm:presLayoutVars>
          <dgm:animLvl val="lvl"/>
          <dgm:resizeHandles val="exact"/>
        </dgm:presLayoutVars>
      </dgm:prSet>
      <dgm:spPr/>
    </dgm:pt>
    <dgm:pt modelId="{82B3A6FC-50AF-45B2-BC76-09E0908496FC}" type="pres">
      <dgm:prSet presAssocID="{A65F386A-0D50-4231-B603-8FB9563E418E}" presName="parentText" presStyleLbl="node1" presStyleIdx="0" presStyleCnt="1">
        <dgm:presLayoutVars>
          <dgm:chMax val="0"/>
          <dgm:bulletEnabled val="1"/>
        </dgm:presLayoutVars>
      </dgm:prSet>
      <dgm:spPr/>
    </dgm:pt>
    <dgm:pt modelId="{BB1967C4-593D-464E-A5CE-00EE921809D3}" type="pres">
      <dgm:prSet presAssocID="{A65F386A-0D50-4231-B603-8FB9563E418E}" presName="childText" presStyleLbl="revTx" presStyleIdx="0" presStyleCnt="1">
        <dgm:presLayoutVars>
          <dgm:bulletEnabled val="1"/>
        </dgm:presLayoutVars>
      </dgm:prSet>
      <dgm:spPr/>
    </dgm:pt>
  </dgm:ptLst>
  <dgm:cxnLst>
    <dgm:cxn modelId="{5393A202-EE07-4DEE-B76D-A547A12EF705}" type="presOf" srcId="{4E06C0A9-1CC0-4037-BF43-2A312A8AF134}" destId="{BB1967C4-593D-464E-A5CE-00EE921809D3}" srcOrd="0" destOrd="3" presId="urn:microsoft.com/office/officeart/2005/8/layout/vList2"/>
    <dgm:cxn modelId="{5FAF6A16-A672-421F-9E8B-357B84950A11}" srcId="{4E06C0A9-1CC0-4037-BF43-2A312A8AF134}" destId="{7C3AA4A0-0881-47D8-9027-4DAEEFDF79FC}" srcOrd="2" destOrd="0" parTransId="{4B289FAA-7BA6-4E4C-A6FF-0A4FC6918131}" sibTransId="{744D50B3-558D-474A-9CD2-17FED0C3CCE2}"/>
    <dgm:cxn modelId="{14A43C31-EA8E-4680-A77B-1623132040F2}" srcId="{A65F386A-0D50-4231-B603-8FB9563E418E}" destId="{2B959DF2-FC30-435B-AB0B-5582DCA5B995}" srcOrd="0" destOrd="0" parTransId="{AB0FD6C4-89EE-4E06-A73C-CC532A54A921}" sibTransId="{7704FA6F-4186-4478-B76C-5BF4BDEA15E8}"/>
    <dgm:cxn modelId="{16B86B33-6212-4BEC-A453-3FDFBA5AF1D2}" srcId="{A65F386A-0D50-4231-B603-8FB9563E418E}" destId="{4E06C0A9-1CC0-4037-BF43-2A312A8AF134}" srcOrd="1" destOrd="0" parTransId="{6D84ADFE-65CF-4B08-9CE6-75CEAAFAAD48}" sibTransId="{746A8EFD-1F72-4B0B-B2DA-943389806EE5}"/>
    <dgm:cxn modelId="{6237EC5E-9BC3-484E-9A97-A3D56E247B35}" type="presOf" srcId="{E8CFAA78-C19B-4796-B436-A39B18E3D121}" destId="{BB1967C4-593D-464E-A5CE-00EE921809D3}" srcOrd="0" destOrd="1" presId="urn:microsoft.com/office/officeart/2005/8/layout/vList2"/>
    <dgm:cxn modelId="{EBA76543-606A-43C3-A30E-012D8AEC9BB4}" srcId="{6824F5CE-C0A5-4E14-A443-BF209E86C74D}" destId="{D79FEFFA-18AD-45E3-AE5B-EFAD10931331}" srcOrd="0" destOrd="0" parTransId="{53F4FBD1-199D-4D91-9509-511C38DF2582}" sibTransId="{0FF04CA4-C717-4EA0-AA84-14D695DDFC00}"/>
    <dgm:cxn modelId="{FFD23767-2C0B-49AF-8CD9-21C98B213B9B}" type="presOf" srcId="{927263AE-C933-4F73-8908-88E66A9B67C8}" destId="{BB1967C4-593D-464E-A5CE-00EE921809D3}" srcOrd="0" destOrd="2" presId="urn:microsoft.com/office/officeart/2005/8/layout/vList2"/>
    <dgm:cxn modelId="{E4F21469-FD10-4497-B419-22791A208578}" type="presOf" srcId="{7C3AA4A0-0881-47D8-9027-4DAEEFDF79FC}" destId="{BB1967C4-593D-464E-A5CE-00EE921809D3}" srcOrd="0" destOrd="6" presId="urn:microsoft.com/office/officeart/2005/8/layout/vList2"/>
    <dgm:cxn modelId="{64A9A049-1F49-4EA5-AB07-12985082DFB8}" srcId="{4E06C0A9-1CC0-4037-BF43-2A312A8AF134}" destId="{68F69E39-EFB2-4569-8798-63442AEE59E9}" srcOrd="1" destOrd="0" parTransId="{EE6FD8E7-0B34-4BFB-9E15-10A09FB0504D}" sibTransId="{F6B175C8-ACDB-44C4-9C7A-03AC334FEBE2}"/>
    <dgm:cxn modelId="{4AACBC4A-40BB-40BD-8F92-0C863FDF78FC}" srcId="{4E06C0A9-1CC0-4037-BF43-2A312A8AF134}" destId="{286D71B9-EF05-45C0-BF9C-232CBD6AA0F0}" srcOrd="0" destOrd="0" parTransId="{C30B6BD6-9E98-47A1-AFA2-A78ABDF1A7C0}" sibTransId="{8402D9EA-902C-4735-AE8B-B5D7DF05F79D}"/>
    <dgm:cxn modelId="{FD4B9874-E93D-4595-9408-B348B52304AF}" srcId="{4E06C0A9-1CC0-4037-BF43-2A312A8AF134}" destId="{6824F5CE-C0A5-4E14-A443-BF209E86C74D}" srcOrd="3" destOrd="0" parTransId="{AFE21F1D-7CAD-46C1-8835-7642BED5F29A}" sibTransId="{2699D39F-F287-4716-9FBD-188629DD3C1E}"/>
    <dgm:cxn modelId="{66623657-19FE-43FB-B71C-040DDC7C3123}" srcId="{2B959DF2-FC30-435B-AB0B-5582DCA5B995}" destId="{927263AE-C933-4F73-8908-88E66A9B67C8}" srcOrd="1" destOrd="0" parTransId="{AEBD7190-70BC-4D0A-B7B6-79283CA46E08}" sibTransId="{D08292A3-F735-4118-83BA-F1AF871D5326}"/>
    <dgm:cxn modelId="{00187E86-1074-46A8-ACEE-C0C3C47EAFB2}" type="presOf" srcId="{286D71B9-EF05-45C0-BF9C-232CBD6AA0F0}" destId="{BB1967C4-593D-464E-A5CE-00EE921809D3}" srcOrd="0" destOrd="4" presId="urn:microsoft.com/office/officeart/2005/8/layout/vList2"/>
    <dgm:cxn modelId="{279EE58E-0C3C-4F81-B019-31010D30C436}" type="presOf" srcId="{68F69E39-EFB2-4569-8798-63442AEE59E9}" destId="{BB1967C4-593D-464E-A5CE-00EE921809D3}" srcOrd="0" destOrd="5" presId="urn:microsoft.com/office/officeart/2005/8/layout/vList2"/>
    <dgm:cxn modelId="{FCB41D98-1210-43FE-AFE5-5025A6B6E1BA}" type="presOf" srcId="{A65F386A-0D50-4231-B603-8FB9563E418E}" destId="{82B3A6FC-50AF-45B2-BC76-09E0908496FC}" srcOrd="0" destOrd="0" presId="urn:microsoft.com/office/officeart/2005/8/layout/vList2"/>
    <dgm:cxn modelId="{60A642B3-16A2-4ED0-821D-33953607098F}" type="presOf" srcId="{D79FEFFA-18AD-45E3-AE5B-EFAD10931331}" destId="{BB1967C4-593D-464E-A5CE-00EE921809D3}" srcOrd="0" destOrd="8" presId="urn:microsoft.com/office/officeart/2005/8/layout/vList2"/>
    <dgm:cxn modelId="{1F4963C3-74B9-47DF-A8A9-5D483A94EBF8}" srcId="{2B959DF2-FC30-435B-AB0B-5582DCA5B995}" destId="{E8CFAA78-C19B-4796-B436-A39B18E3D121}" srcOrd="0" destOrd="0" parTransId="{04609EF8-9694-48EE-BEF9-2FB85AD65411}" sibTransId="{99094522-B733-44FD-B9AD-AFC3E9638BFF}"/>
    <dgm:cxn modelId="{FB11A8F9-4CBE-4E2E-BA98-C0F9E2440312}" type="presOf" srcId="{6824F5CE-C0A5-4E14-A443-BF209E86C74D}" destId="{BB1967C4-593D-464E-A5CE-00EE921809D3}" srcOrd="0" destOrd="7" presId="urn:microsoft.com/office/officeart/2005/8/layout/vList2"/>
    <dgm:cxn modelId="{61443DFB-1224-45C8-8B03-09C2F638744D}" type="presOf" srcId="{0B3437EA-1161-465B-B580-DF756B1D5B1E}" destId="{F30BF66E-2B2B-47A9-BFCF-E13DE64CDCC9}" srcOrd="0" destOrd="0" presId="urn:microsoft.com/office/officeart/2005/8/layout/vList2"/>
    <dgm:cxn modelId="{67E286FE-3BB2-4028-9174-4C254C65D8D8}" type="presOf" srcId="{2B959DF2-FC30-435B-AB0B-5582DCA5B995}" destId="{BB1967C4-593D-464E-A5CE-00EE921809D3}" srcOrd="0" destOrd="0" presId="urn:microsoft.com/office/officeart/2005/8/layout/vList2"/>
    <dgm:cxn modelId="{1A2388FF-BC64-4C30-820A-FF5F82D292CB}" srcId="{0B3437EA-1161-465B-B580-DF756B1D5B1E}" destId="{A65F386A-0D50-4231-B603-8FB9563E418E}" srcOrd="0" destOrd="0" parTransId="{382F3C3A-899F-43FB-B6AE-8CD538FC015B}" sibTransId="{EE14ECDC-7B8E-4E2D-AB58-8DB322FD4980}"/>
    <dgm:cxn modelId="{A0128DE1-B4C1-439A-ACFC-2757A8729445}" type="presParOf" srcId="{F30BF66E-2B2B-47A9-BFCF-E13DE64CDCC9}" destId="{82B3A6FC-50AF-45B2-BC76-09E0908496FC}" srcOrd="0" destOrd="0" presId="urn:microsoft.com/office/officeart/2005/8/layout/vList2"/>
    <dgm:cxn modelId="{B52F42EF-5DB5-4284-B580-50E2B9D5E3E8}" type="presParOf" srcId="{F30BF66E-2B2B-47A9-BFCF-E13DE64CDCC9}" destId="{BB1967C4-593D-464E-A5CE-00EE921809D3}"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3B6EB-0426-4E0B-89BC-426322ACD5F7}">
      <dsp:nvSpPr>
        <dsp:cNvPr id="0" name=""/>
        <dsp:cNvSpPr/>
      </dsp:nvSpPr>
      <dsp:spPr>
        <a:xfrm>
          <a:off x="358" y="54245"/>
          <a:ext cx="1397141" cy="83828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communication skills are the abilities we use to share information, express our thoughts, and understand others.</a:t>
          </a:r>
          <a:endParaRPr lang="en-US" sz="900" kern="1200"/>
        </a:p>
      </dsp:txBody>
      <dsp:txXfrm>
        <a:off x="358" y="54245"/>
        <a:ext cx="1397141" cy="838285"/>
      </dsp:txXfrm>
    </dsp:sp>
    <dsp:sp modelId="{F6723DBE-0E6D-420B-87BE-B06E9D0269FF}">
      <dsp:nvSpPr>
        <dsp:cNvPr id="0" name=""/>
        <dsp:cNvSpPr/>
      </dsp:nvSpPr>
      <dsp:spPr>
        <a:xfrm>
          <a:off x="1537214" y="54245"/>
          <a:ext cx="1397141" cy="83828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They are essential in everyday life and play a vital role in building relationships, solving problems, and working effectively with people</a:t>
          </a:r>
          <a:endParaRPr lang="en-US" sz="900" kern="1200"/>
        </a:p>
      </dsp:txBody>
      <dsp:txXfrm>
        <a:off x="1537214" y="54245"/>
        <a:ext cx="1397141" cy="838285"/>
      </dsp:txXfrm>
    </dsp:sp>
    <dsp:sp modelId="{A349001B-9C58-42E4-9038-7AC01B4A3760}">
      <dsp:nvSpPr>
        <dsp:cNvPr id="0" name=""/>
        <dsp:cNvSpPr/>
      </dsp:nvSpPr>
      <dsp:spPr>
        <a:xfrm>
          <a:off x="358" y="1032244"/>
          <a:ext cx="1397141" cy="83828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In health and social care settings, strong communication skills help ensure safe, respectful, and person‑centred support. </a:t>
          </a:r>
          <a:endParaRPr lang="en-US" sz="900" kern="1200"/>
        </a:p>
      </dsp:txBody>
      <dsp:txXfrm>
        <a:off x="358" y="1032244"/>
        <a:ext cx="1397141" cy="838285"/>
      </dsp:txXfrm>
    </dsp:sp>
    <dsp:sp modelId="{B6AC6CEF-02CF-4C2D-8D1E-02A2C0A82723}">
      <dsp:nvSpPr>
        <dsp:cNvPr id="0" name=""/>
        <dsp:cNvSpPr/>
      </dsp:nvSpPr>
      <dsp:spPr>
        <a:xfrm>
          <a:off x="1537214" y="1032244"/>
          <a:ext cx="1397141" cy="83828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This assignment explores what communication skills are,</a:t>
          </a:r>
          <a:endParaRPr lang="en-US" sz="900" kern="1200"/>
        </a:p>
      </dsp:txBody>
      <dsp:txXfrm>
        <a:off x="1537214" y="1032244"/>
        <a:ext cx="1397141" cy="838285"/>
      </dsp:txXfrm>
    </dsp:sp>
    <dsp:sp modelId="{945C18A1-60AF-4CE9-AC2C-91A3C6DDBD96}">
      <dsp:nvSpPr>
        <dsp:cNvPr id="0" name=""/>
        <dsp:cNvSpPr/>
      </dsp:nvSpPr>
      <dsp:spPr>
        <a:xfrm>
          <a:off x="358" y="2010243"/>
          <a:ext cx="1397141" cy="838285"/>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the main types of communication</a:t>
          </a:r>
          <a:endParaRPr lang="en-US" sz="900" kern="1200"/>
        </a:p>
      </dsp:txBody>
      <dsp:txXfrm>
        <a:off x="358" y="2010243"/>
        <a:ext cx="1397141" cy="838285"/>
      </dsp:txXfrm>
    </dsp:sp>
    <dsp:sp modelId="{779B3193-78C0-4595-AD75-594B32784FA3}">
      <dsp:nvSpPr>
        <dsp:cNvPr id="0" name=""/>
        <dsp:cNvSpPr/>
      </dsp:nvSpPr>
      <dsp:spPr>
        <a:xfrm>
          <a:off x="1537214" y="2010243"/>
          <a:ext cx="1397141" cy="83828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how they are used</a:t>
          </a:r>
          <a:endParaRPr lang="en-US" sz="900" kern="1200"/>
        </a:p>
      </dsp:txBody>
      <dsp:txXfrm>
        <a:off x="1537214" y="2010243"/>
        <a:ext cx="1397141" cy="838285"/>
      </dsp:txXfrm>
    </dsp:sp>
    <dsp:sp modelId="{284CF1B4-D8D3-48F8-98DF-672ECA2DBD29}">
      <dsp:nvSpPr>
        <dsp:cNvPr id="0" name=""/>
        <dsp:cNvSpPr/>
      </dsp:nvSpPr>
      <dsp:spPr>
        <a:xfrm>
          <a:off x="358" y="2988242"/>
          <a:ext cx="1397141" cy="83828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i="1" kern="1200"/>
            <a:t>and why they are important for both current practice(Care Home) and future career development.</a:t>
          </a:r>
          <a:endParaRPr lang="en-US" sz="900" kern="1200"/>
        </a:p>
      </dsp:txBody>
      <dsp:txXfrm>
        <a:off x="358" y="2988242"/>
        <a:ext cx="1397141" cy="838285"/>
      </dsp:txXfrm>
    </dsp:sp>
    <dsp:sp modelId="{E06B3A0D-DB05-47DD-80D6-501440D2FFF4}">
      <dsp:nvSpPr>
        <dsp:cNvPr id="0" name=""/>
        <dsp:cNvSpPr/>
      </dsp:nvSpPr>
      <dsp:spPr>
        <a:xfrm>
          <a:off x="1537214" y="2988242"/>
          <a:ext cx="1397141" cy="83828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i="1" kern="1200" dirty="0"/>
            <a:t>Point out The  common communication barriers.</a:t>
          </a:r>
          <a:endParaRPr lang="en-US" sz="900" kern="1200" dirty="0"/>
        </a:p>
        <a:p>
          <a:pPr marL="57150" lvl="1" indent="-57150" algn="l" defTabSz="311150">
            <a:lnSpc>
              <a:spcPct val="90000"/>
            </a:lnSpc>
            <a:spcBef>
              <a:spcPct val="0"/>
            </a:spcBef>
            <a:spcAft>
              <a:spcPct val="15000"/>
            </a:spcAft>
            <a:buChar char="•"/>
          </a:pPr>
          <a:r>
            <a:rPr lang="en-GB" sz="700" i="1" kern="1200"/>
            <a:t>Share easy ways to improve communication skills</a:t>
          </a:r>
          <a:endParaRPr lang="en-US" sz="700" kern="1200"/>
        </a:p>
      </dsp:txBody>
      <dsp:txXfrm>
        <a:off x="1537214" y="2988242"/>
        <a:ext cx="1397141" cy="8382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B3A6FC-50AF-45B2-BC76-09E0908496FC}">
      <dsp:nvSpPr>
        <dsp:cNvPr id="0" name=""/>
        <dsp:cNvSpPr/>
      </dsp:nvSpPr>
      <dsp:spPr>
        <a:xfrm>
          <a:off x="0" y="197806"/>
          <a:ext cx="4064439" cy="819000"/>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The topic we are going to present is about  Communication Skill</a:t>
          </a:r>
        </a:p>
        <a:p>
          <a:pPr marL="0" lvl="0" indent="0" algn="l" defTabSz="622300">
            <a:lnSpc>
              <a:spcPct val="90000"/>
            </a:lnSpc>
            <a:spcBef>
              <a:spcPct val="0"/>
            </a:spcBef>
            <a:spcAft>
              <a:spcPct val="35000"/>
            </a:spcAft>
            <a:buNone/>
          </a:pPr>
          <a:endParaRPr lang="en-US" sz="1400" kern="1200" dirty="0"/>
        </a:p>
      </dsp:txBody>
      <dsp:txXfrm>
        <a:off x="39980" y="237786"/>
        <a:ext cx="3984479" cy="739040"/>
      </dsp:txXfrm>
    </dsp:sp>
    <dsp:sp modelId="{BB1967C4-593D-464E-A5CE-00EE921809D3}">
      <dsp:nvSpPr>
        <dsp:cNvPr id="0" name=""/>
        <dsp:cNvSpPr/>
      </dsp:nvSpPr>
      <dsp:spPr>
        <a:xfrm>
          <a:off x="0" y="1016806"/>
          <a:ext cx="4064439" cy="2666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46" tIns="17780" rIns="99568" bIns="17780" numCol="1" spcCol="1270" anchor="t" anchorCtr="0">
          <a:noAutofit/>
        </a:bodyPr>
        <a:lstStyle/>
        <a:p>
          <a:pPr marL="57150" lvl="1" indent="-57150" algn="l" defTabSz="488950">
            <a:lnSpc>
              <a:spcPct val="90000"/>
            </a:lnSpc>
            <a:spcBef>
              <a:spcPct val="0"/>
            </a:spcBef>
            <a:spcAft>
              <a:spcPct val="20000"/>
            </a:spcAft>
            <a:buFont typeface="Wingdings" panose="05000000000000000000" pitchFamily="2" charset="2"/>
            <a:buChar char="v"/>
          </a:pPr>
          <a:r>
            <a:rPr lang="en-US" sz="1100" b="1" kern="1200" dirty="0"/>
            <a:t> DEFINITION OF COMMUNICATION SKILL</a:t>
          </a:r>
          <a:endParaRPr lang="en-US" sz="1100" kern="1200" dirty="0"/>
        </a:p>
        <a:p>
          <a:pPr marL="114300" lvl="2" indent="-57150" algn="l" defTabSz="488950">
            <a:lnSpc>
              <a:spcPct val="90000"/>
            </a:lnSpc>
            <a:spcBef>
              <a:spcPct val="0"/>
            </a:spcBef>
            <a:spcAft>
              <a:spcPct val="20000"/>
            </a:spcAft>
            <a:buChar char="•"/>
          </a:pPr>
          <a:r>
            <a:rPr lang="en-GB" sz="1100" b="1" kern="1200" dirty="0"/>
            <a:t>Communication skills </a:t>
          </a:r>
          <a:r>
            <a:rPr lang="en-GB" sz="1100" kern="1200" dirty="0"/>
            <a:t>are the abilities that help someone express ideas clearly and understand others through speaking , listening ,writing , and body language.</a:t>
          </a:r>
          <a:endParaRPr lang="en-US" sz="1100" kern="1200" dirty="0"/>
        </a:p>
        <a:p>
          <a:pPr marL="114300" lvl="2" indent="-57150" algn="l" defTabSz="488950">
            <a:lnSpc>
              <a:spcPct val="90000"/>
            </a:lnSpc>
            <a:spcBef>
              <a:spcPct val="0"/>
            </a:spcBef>
            <a:spcAft>
              <a:spcPct val="20000"/>
            </a:spcAft>
            <a:buChar char="•"/>
          </a:pPr>
          <a:endParaRPr lang="en-US" sz="1100" kern="1200" dirty="0"/>
        </a:p>
        <a:p>
          <a:pPr marL="57150" lvl="1" indent="-57150" algn="l" defTabSz="488950">
            <a:lnSpc>
              <a:spcPct val="90000"/>
            </a:lnSpc>
            <a:spcBef>
              <a:spcPct val="0"/>
            </a:spcBef>
            <a:spcAft>
              <a:spcPct val="20000"/>
            </a:spcAft>
            <a:buFont typeface="Wingdings" panose="05000000000000000000" pitchFamily="2" charset="2"/>
            <a:buChar char="v"/>
          </a:pPr>
          <a:r>
            <a:rPr lang="en-GB" sz="1100" b="1" kern="1200" dirty="0"/>
            <a:t> MAIN TYPES OF COMMUNICATION</a:t>
          </a:r>
          <a:endParaRPr lang="en-US" sz="1100" kern="1200" dirty="0"/>
        </a:p>
        <a:p>
          <a:pPr marL="114300" lvl="2" indent="-57150" algn="l" defTabSz="488950">
            <a:lnSpc>
              <a:spcPct val="90000"/>
            </a:lnSpc>
            <a:spcBef>
              <a:spcPct val="0"/>
            </a:spcBef>
            <a:spcAft>
              <a:spcPct val="20000"/>
            </a:spcAft>
            <a:buChar char="•"/>
          </a:pPr>
          <a:r>
            <a:rPr lang="en-GB" sz="1100" b="1" kern="1200"/>
            <a:t>Active Listening: </a:t>
          </a:r>
          <a:r>
            <a:rPr lang="en-GB" sz="1100" kern="1200"/>
            <a:t>Paying close attention and checking understanding.</a:t>
          </a:r>
          <a:endParaRPr lang="en-US" sz="1100" kern="1200"/>
        </a:p>
        <a:p>
          <a:pPr marL="114300" lvl="2" indent="-57150" algn="l" defTabSz="488950">
            <a:lnSpc>
              <a:spcPct val="90000"/>
            </a:lnSpc>
            <a:spcBef>
              <a:spcPct val="0"/>
            </a:spcBef>
            <a:spcAft>
              <a:spcPct val="20000"/>
            </a:spcAft>
            <a:buChar char="•"/>
          </a:pPr>
          <a:r>
            <a:rPr lang="en-GB" sz="1100" b="1" kern="1200" dirty="0"/>
            <a:t>Non-linguistic Communication: </a:t>
          </a:r>
          <a:r>
            <a:rPr lang="en-GB" sz="1100" kern="1200" dirty="0"/>
            <a:t>Using gestures, posture, and visual connection  to show openness.</a:t>
          </a:r>
          <a:endParaRPr lang="en-US" sz="1100" kern="1200" dirty="0"/>
        </a:p>
        <a:p>
          <a:pPr marL="114300" lvl="2" indent="-57150" algn="l" defTabSz="488950">
            <a:lnSpc>
              <a:spcPct val="90000"/>
            </a:lnSpc>
            <a:spcBef>
              <a:spcPct val="0"/>
            </a:spcBef>
            <a:spcAft>
              <a:spcPct val="20000"/>
            </a:spcAft>
            <a:buChar char="•"/>
          </a:pPr>
          <a:r>
            <a:rPr lang="en-GB" sz="1100" b="1" kern="1200"/>
            <a:t>Verbal Communication</a:t>
          </a:r>
          <a:r>
            <a:rPr lang="en-GB" sz="1100" kern="1200"/>
            <a:t>: Speaking clearly with an appropriate tone</a:t>
          </a:r>
          <a:r>
            <a:rPr lang="en-GB" sz="1100" b="1" kern="1200"/>
            <a:t>.</a:t>
          </a:r>
          <a:endParaRPr lang="en-US" sz="1100" kern="1200"/>
        </a:p>
        <a:p>
          <a:pPr marL="114300" lvl="2" indent="-57150" algn="l" defTabSz="488950">
            <a:lnSpc>
              <a:spcPct val="90000"/>
            </a:lnSpc>
            <a:spcBef>
              <a:spcPct val="0"/>
            </a:spcBef>
            <a:spcAft>
              <a:spcPct val="20000"/>
            </a:spcAft>
            <a:buChar char="•"/>
          </a:pPr>
          <a:r>
            <a:rPr lang="en-GB" sz="1100" b="1" kern="1200"/>
            <a:t>Written Communication</a:t>
          </a:r>
          <a:r>
            <a:rPr lang="en-GB" sz="1100" kern="1200"/>
            <a:t>: Creating clear, organised, and professional messages.</a:t>
          </a:r>
          <a:endParaRPr lang="en-US" sz="1100" kern="1200"/>
        </a:p>
        <a:p>
          <a:pPr marL="171450" lvl="3" indent="-57150" algn="l" defTabSz="488950">
            <a:lnSpc>
              <a:spcPct val="90000"/>
            </a:lnSpc>
            <a:spcBef>
              <a:spcPct val="0"/>
            </a:spcBef>
            <a:spcAft>
              <a:spcPct val="20000"/>
            </a:spcAft>
            <a:buChar char="•"/>
          </a:pPr>
          <a:r>
            <a:rPr lang="en-GB" sz="1100" b="1" kern="1200"/>
            <a:t>Empathy</a:t>
          </a:r>
          <a:r>
            <a:rPr lang="en-GB" sz="1100" kern="1200"/>
            <a:t>: Recognising others’ feelings and responding with understanding.</a:t>
          </a:r>
          <a:endParaRPr lang="en-US" sz="1100" kern="1200"/>
        </a:p>
      </dsp:txBody>
      <dsp:txXfrm>
        <a:off x="0" y="1016806"/>
        <a:ext cx="4064439" cy="26661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42886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18445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692282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21/03/2026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3868707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21/03/2026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2027958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21/03/2026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2966106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21/03/2026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703132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21/03/2026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112152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21/03/2026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3049541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982178052"/>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57135792"/>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67055219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0208891"/>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036554259"/>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184933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21/03/2026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55906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21/03/2026</a:t>
            </a:fld>
            <a:endParaRPr lang="en-GB"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57672895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FEE85D-F6DF-D9FE-828B-D17444C3990E}"/>
              </a:ext>
            </a:extLst>
          </p:cNvPr>
          <p:cNvPicPr>
            <a:picLocks noChangeAspect="1"/>
          </p:cNvPicPr>
          <p:nvPr/>
        </p:nvPicPr>
        <p:blipFill>
          <a:blip r:embed="rId2"/>
          <a:stretch>
            <a:fillRect/>
          </a:stretch>
        </p:blipFill>
        <p:spPr>
          <a:xfrm>
            <a:off x="817474" y="2159331"/>
            <a:ext cx="5283289" cy="2932225"/>
          </a:xfrm>
          <a:prstGeom prst="rect">
            <a:avLst/>
          </a:prstGeom>
        </p:spPr>
      </p:pic>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6416039" y="2160589"/>
            <a:ext cx="2927185" cy="3880773"/>
          </a:xfrm>
        </p:spPr>
        <p:txBody>
          <a:bodyPr>
            <a:normAutofit/>
          </a:bodyPr>
          <a:lstStyle/>
          <a:p>
            <a:r>
              <a:rPr lang="en-GB" altLang="en-US" sz="1500"/>
              <a:t>Module Title: </a:t>
            </a:r>
            <a:r>
              <a:rPr lang="en-GB" altLang="en-US" sz="1500" b="1" i="1"/>
              <a:t>Professional Career Development within H&amp;SC</a:t>
            </a:r>
          </a:p>
          <a:p>
            <a:r>
              <a:rPr lang="en-GB" altLang="en-US" sz="1500" u="sng"/>
              <a:t>Module Number</a:t>
            </a:r>
            <a:r>
              <a:rPr lang="en-GB" altLang="en-US" sz="1500"/>
              <a:t>: </a:t>
            </a:r>
            <a:r>
              <a:rPr lang="en-GB" altLang="en-US" sz="1500" b="1" i="1"/>
              <a:t>LCHS 4009 (LON)</a:t>
            </a:r>
          </a:p>
          <a:p>
            <a:r>
              <a:rPr lang="en-GB" altLang="en-US" sz="1500" u="sng"/>
              <a:t>Assignment No</a:t>
            </a:r>
            <a:r>
              <a:rPr lang="en-GB" altLang="en-US" sz="1500" b="1" i="1"/>
              <a:t>:     ASSIGNMENT 1</a:t>
            </a:r>
          </a:p>
          <a:p>
            <a:r>
              <a:rPr lang="en-GB" altLang="en-US" sz="1500" u="sng"/>
              <a:t>Student Name</a:t>
            </a:r>
            <a:r>
              <a:rPr lang="en-GB" altLang="en-US" sz="1500" b="1" i="1"/>
              <a:t>: AGOUA AKRE ep ATTOH</a:t>
            </a:r>
          </a:p>
          <a:p>
            <a:r>
              <a:rPr lang="en-GB" altLang="en-US" sz="1500" u="sng"/>
              <a:t>Student ID: 2436092</a:t>
            </a:r>
            <a:endParaRPr lang="en-GB" altLang="en-US" sz="1500" b="1" i="1"/>
          </a:p>
          <a:p>
            <a:r>
              <a:rPr lang="en-GB" altLang="en-US" sz="1500" u="sng"/>
              <a:t>Lecturer’s Name</a:t>
            </a:r>
            <a:r>
              <a:rPr lang="en-GB" altLang="en-US" sz="1500" b="1" i="1"/>
              <a:t>: Christopher Mafuva</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6676495" y="6041362"/>
            <a:ext cx="1440577" cy="365125"/>
          </a:xfrm>
        </p:spPr>
        <p:txBody>
          <a:bodyPr>
            <a:normAutofit/>
          </a:bodyPr>
          <a:lstStyle/>
          <a:p>
            <a:pPr>
              <a:spcAft>
                <a:spcPts val="600"/>
              </a:spcAft>
              <a:defRPr/>
            </a:pPr>
            <a:fld id="{9C9D1F96-3DE6-40B6-9DCF-E50C656CAE8D}" type="datetime1">
              <a:rPr lang="en-GB" altLang="en-US">
                <a:latin typeface="Myriad Pro"/>
              </a:rPr>
              <a:pPr>
                <a:spcAft>
                  <a:spcPts val="600"/>
                </a:spcAft>
                <a:defRPr/>
              </a:pPr>
              <a:t>21/03/2026</a:t>
            </a:fld>
            <a:endParaRPr lang="en-GB" altLang="en-US">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None/>
            </a:pPr>
            <a:fld id="{AE6B05AB-4810-4491-ACB1-BBF1B714F398}" type="slidenum">
              <a:rPr lang="en-GB" altLang="en-US" sz="1800">
                <a:cs typeface="Arial" panose="020B0604020202020204" pitchFamily="34" charset="0"/>
              </a:rPr>
              <a:pPr fontAlgn="base">
                <a:lnSpc>
                  <a:spcPct val="90000"/>
                </a:lnSpc>
                <a:spcBef>
                  <a:spcPct val="0"/>
                </a:spcBef>
                <a:spcAft>
                  <a:spcPts val="600"/>
                </a:spcAft>
                <a:buNone/>
              </a:pPr>
              <a:t>1</a:t>
            </a:fld>
            <a:endParaRPr lang="en-GB" altLang="en-US" sz="180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endParaRPr lang="en-GB" dirty="0"/>
          </a:p>
          <a:p>
            <a:pPr marL="0" indent="0" algn="ctr">
              <a:buNone/>
            </a:pPr>
            <a:r>
              <a:rPr lang="en-GB" dirty="0"/>
              <a:t>I can ensure that I do not use AI FOR this assessment.</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21/03/2026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677334" y="609600"/>
            <a:ext cx="8596668" cy="1320800"/>
          </a:xfrm>
        </p:spPr>
        <p:txBody>
          <a:bodyPr anchor="t">
            <a:normAutofit/>
          </a:bodyPr>
          <a:lstStyle/>
          <a:p>
            <a:r>
              <a:rPr lang="en-GB" altLang="en-US" b="1"/>
              <a:t>                            Introduction</a:t>
            </a:r>
            <a:endParaRPr lang="en-US" altLang="en-US" b="1"/>
          </a:p>
        </p:txBody>
      </p:sp>
      <p:pic>
        <p:nvPicPr>
          <p:cNvPr id="18438" name="Picture 18437" descr="Multi-coloured dialogue boxes">
            <a:extLst>
              <a:ext uri="{FF2B5EF4-FFF2-40B4-BE49-F238E27FC236}">
                <a16:creationId xmlns:a16="http://schemas.microsoft.com/office/drawing/2014/main" id="{78769423-45A9-6B2D-F582-A37182BED03C}"/>
              </a:ext>
            </a:extLst>
          </p:cNvPr>
          <p:cNvPicPr>
            <a:picLocks noChangeAspect="1"/>
          </p:cNvPicPr>
          <p:nvPr/>
        </p:nvPicPr>
        <p:blipFill>
          <a:blip r:embed="rId2"/>
          <a:srcRect t="7632" r="3" b="3"/>
          <a:stretch>
            <a:fillRect/>
          </a:stretch>
        </p:blipFill>
        <p:spPr>
          <a:xfrm>
            <a:off x="677334" y="2159331"/>
            <a:ext cx="5423429" cy="3882362"/>
          </a:xfrm>
          <a:prstGeom prst="rect">
            <a:avLst/>
          </a:prstGeom>
        </p:spPr>
      </p:pic>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7205133" y="6041362"/>
            <a:ext cx="911939" cy="365125"/>
          </a:xfrm>
        </p:spPr>
        <p:txBody>
          <a:bodyPr>
            <a:normAutofit/>
          </a:bodyPr>
          <a:lstStyle/>
          <a:p>
            <a:pPr>
              <a:spcAft>
                <a:spcPts val="600"/>
              </a:spcAft>
              <a:defRPr/>
            </a:pPr>
            <a:fld id="{9C9D1F96-3DE6-40B6-9DCF-E50C656CAE8D}" type="datetime1">
              <a:rPr lang="en-GB" altLang="en-US" smtClean="0"/>
              <a:pPr>
                <a:spcAft>
                  <a:spcPts val="600"/>
                </a:spcAft>
                <a:defRPr/>
              </a:pPr>
              <a:t>21/03/2026</a:t>
            </a:fld>
            <a:endParaRPr lang="en-GB" altLang="en-US" dirty="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909D677E-A245-6143-BFA3-B4B2737C38D0}" type="slidenum">
              <a:rPr lang="en-GB" altLang="en-US" sz="1800" smtClean="0"/>
              <a:pPr>
                <a:lnSpc>
                  <a:spcPct val="90000"/>
                </a:lnSpc>
                <a:spcBef>
                  <a:spcPct val="0"/>
                </a:spcBef>
                <a:spcAft>
                  <a:spcPts val="600"/>
                </a:spcAft>
                <a:buFontTx/>
                <a:buNone/>
              </a:pPr>
              <a:t>3</a:t>
            </a:fld>
            <a:endParaRPr lang="en-GB" altLang="en-US" sz="1800"/>
          </a:p>
        </p:txBody>
      </p:sp>
      <p:graphicFrame>
        <p:nvGraphicFramePr>
          <p:cNvPr id="18446" name="Content Placeholder 1">
            <a:extLst>
              <a:ext uri="{FF2B5EF4-FFF2-40B4-BE49-F238E27FC236}">
                <a16:creationId xmlns:a16="http://schemas.microsoft.com/office/drawing/2014/main" id="{315048DF-E355-2A90-93E5-E70AE737996B}"/>
              </a:ext>
            </a:extLst>
          </p:cNvPr>
          <p:cNvGraphicFramePr>
            <a:graphicFrameLocks noGrp="1"/>
          </p:cNvGraphicFramePr>
          <p:nvPr>
            <p:ph idx="1"/>
            <p:extLst>
              <p:ext uri="{D42A27DB-BD31-4B8C-83A1-F6EECF244321}">
                <p14:modId xmlns:p14="http://schemas.microsoft.com/office/powerpoint/2010/main" val="2558034461"/>
              </p:ext>
            </p:extLst>
          </p:nvPr>
        </p:nvGraphicFramePr>
        <p:xfrm>
          <a:off x="6336287" y="2160589"/>
          <a:ext cx="2934714"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0" name="Group 16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71" name="Straight Connector 17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2" name="Straight Connector 17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5" name="Isosceles Triangle 17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Isosceles Triangle 17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0" name="Isosceles Triangle 17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41417BF-AB5B-16E2-A534-648B3BAFC777}"/>
              </a:ext>
            </a:extLst>
          </p:cNvPr>
          <p:cNvSpPr>
            <a:spLocks noGrp="1"/>
          </p:cNvSpPr>
          <p:nvPr>
            <p:ph type="title"/>
          </p:nvPr>
        </p:nvSpPr>
        <p:spPr>
          <a:xfrm>
            <a:off x="5536734" y="609600"/>
            <a:ext cx="3737268" cy="1320800"/>
          </a:xfrm>
        </p:spPr>
        <p:txBody>
          <a:bodyPr vert="horz" lIns="91440" tIns="45720" rIns="91440" bIns="45720" rtlCol="0" anchor="t">
            <a:normAutofit fontScale="90000"/>
          </a:bodyPr>
          <a:lstStyle/>
          <a:p>
            <a:pPr>
              <a:lnSpc>
                <a:spcPct val="90000"/>
              </a:lnSpc>
            </a:pPr>
            <a:r>
              <a:rPr lang="en-US" sz="900"/>
              <a:t>              Communication skill</a:t>
            </a:r>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900" dirty="0"/>
            </a:br>
            <a:br>
              <a:rPr lang="en-US" sz="900" dirty="0">
                <a:highlight>
                  <a:srgbClr val="008080"/>
                </a:highlight>
              </a:rPr>
            </a:br>
            <a:endParaRPr lang="en-US" sz="900" dirty="0">
              <a:highlight>
                <a:srgbClr val="008080"/>
              </a:highlight>
            </a:endParaRPr>
          </a:p>
        </p:txBody>
      </p:sp>
      <p:pic>
        <p:nvPicPr>
          <p:cNvPr id="66" name="Picture 65" descr="Green dialogue boxes">
            <a:extLst>
              <a:ext uri="{FF2B5EF4-FFF2-40B4-BE49-F238E27FC236}">
                <a16:creationId xmlns:a16="http://schemas.microsoft.com/office/drawing/2014/main" id="{C71F2AA7-AA87-18B4-3CB4-D546AAFFD069}"/>
              </a:ext>
            </a:extLst>
          </p:cNvPr>
          <p:cNvPicPr>
            <a:picLocks noChangeAspect="1"/>
          </p:cNvPicPr>
          <p:nvPr/>
        </p:nvPicPr>
        <p:blipFill>
          <a:blip r:embed="rId2"/>
          <a:srcRect l="15338" r="19174"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82" name="Isosceles Triangle 18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Date Placeholder 2">
            <a:extLst>
              <a:ext uri="{FF2B5EF4-FFF2-40B4-BE49-F238E27FC236}">
                <a16:creationId xmlns:a16="http://schemas.microsoft.com/office/drawing/2014/main" id="{5985A7BF-9F48-B08D-47DB-234F971491CB}"/>
              </a:ext>
            </a:extLst>
          </p:cNvPr>
          <p:cNvSpPr>
            <a:spLocks noGrp="1"/>
          </p:cNvSpPr>
          <p:nvPr>
            <p:ph type="dt" sz="half" idx="10"/>
          </p:nvPr>
        </p:nvSpPr>
        <p:spPr>
          <a:xfrm>
            <a:off x="7692706" y="6041362"/>
            <a:ext cx="1073790" cy="365125"/>
          </a:xfrm>
        </p:spPr>
        <p:txBody>
          <a:bodyPr vert="horz" lIns="91440" tIns="45720" rIns="91440" bIns="45720" rtlCol="0" anchor="ctr">
            <a:normAutofit/>
          </a:bodyPr>
          <a:lstStyle/>
          <a:p>
            <a:pPr defTabSz="914400">
              <a:spcAft>
                <a:spcPts val="600"/>
              </a:spcAft>
              <a:defRPr/>
            </a:pPr>
            <a:fld id="{C8139EDA-6186-42E4-AD19-8C038518D62B}" type="datetime1">
              <a:rPr lang="en-US" altLang="en-US" smtClean="0"/>
              <a:pPr defTabSz="914400">
                <a:spcAft>
                  <a:spcPts val="600"/>
                </a:spcAft>
                <a:defRPr/>
              </a:pPr>
              <a:t>3/21/2026</a:t>
            </a:fld>
            <a:endParaRPr lang="en-US" altLang="en-US"/>
          </a:p>
        </p:txBody>
      </p:sp>
      <p:sp>
        <p:nvSpPr>
          <p:cNvPr id="4" name="Slide Number Placeholder 3">
            <a:extLst>
              <a:ext uri="{FF2B5EF4-FFF2-40B4-BE49-F238E27FC236}">
                <a16:creationId xmlns:a16="http://schemas.microsoft.com/office/drawing/2014/main" id="{B207515F-84B3-7211-4548-D06AA627B6BA}"/>
              </a:ext>
            </a:extLst>
          </p:cNvPr>
          <p:cNvSpPr>
            <a:spLocks noGrp="1"/>
          </p:cNvSpPr>
          <p:nvPr>
            <p:ph type="sldNum" sz="quarter" idx="12"/>
          </p:nvPr>
        </p:nvSpPr>
        <p:spPr>
          <a:xfrm>
            <a:off x="8841996" y="6041362"/>
            <a:ext cx="432006" cy="365125"/>
          </a:xfrm>
        </p:spPr>
        <p:txBody>
          <a:bodyPr vert="horz" lIns="91440" tIns="45720" rIns="91440" bIns="45720" rtlCol="0" anchor="ctr">
            <a:normAutofit/>
          </a:bodyPr>
          <a:lstStyle/>
          <a:p>
            <a:pPr defTabSz="914400">
              <a:spcAft>
                <a:spcPts val="600"/>
              </a:spcAft>
              <a:defRPr/>
            </a:pPr>
            <a:fld id="{3A35B565-CEE5-45AB-B707-06E43140C85F}" type="slidenum">
              <a:rPr lang="en-US" altLang="en-US" smtClean="0"/>
              <a:pPr defTabSz="914400">
                <a:spcAft>
                  <a:spcPts val="600"/>
                </a:spcAft>
                <a:defRPr/>
              </a:pPr>
              <a:t>4</a:t>
            </a:fld>
            <a:endParaRPr lang="en-US" altLang="en-US"/>
          </a:p>
        </p:txBody>
      </p:sp>
      <p:graphicFrame>
        <p:nvGraphicFramePr>
          <p:cNvPr id="99" name="TextBox 66">
            <a:extLst>
              <a:ext uri="{FF2B5EF4-FFF2-40B4-BE49-F238E27FC236}">
                <a16:creationId xmlns:a16="http://schemas.microsoft.com/office/drawing/2014/main" id="{94D77818-2C1E-CB61-09DA-D8B22E477990}"/>
              </a:ext>
            </a:extLst>
          </p:cNvPr>
          <p:cNvGraphicFramePr/>
          <p:nvPr>
            <p:extLst>
              <p:ext uri="{D42A27DB-BD31-4B8C-83A1-F6EECF244321}">
                <p14:modId xmlns:p14="http://schemas.microsoft.com/office/powerpoint/2010/main" val="2758996030"/>
              </p:ext>
            </p:extLst>
          </p:nvPr>
        </p:nvGraphicFramePr>
        <p:xfrm>
          <a:off x="5209563" y="2160589"/>
          <a:ext cx="4064439"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78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 Areas where communication skills can be developed in health and social care</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21/03/2026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5062924"/>
          </a:xfrm>
          <a:prstGeom prst="rect">
            <a:avLst/>
          </a:prstGeom>
          <a:noFill/>
        </p:spPr>
        <p:txBody>
          <a:bodyPr wrap="square">
            <a:spAutoFit/>
          </a:bodyPr>
          <a:lstStyle/>
          <a:p>
            <a:pPr lvl="5"/>
            <a:endParaRPr lang="en-GB" sz="2400" dirty="0"/>
          </a:p>
          <a:p>
            <a:pPr lvl="1"/>
            <a:endParaRPr lang="en-GB" sz="2400" dirty="0"/>
          </a:p>
          <a:p>
            <a:pPr marL="800100" lvl="1" indent="-342900">
              <a:buFont typeface="Wingdings" panose="05000000000000000000" pitchFamily="2" charset="2"/>
              <a:buChar char="§"/>
            </a:pPr>
            <a:r>
              <a:rPr lang="en-GB" sz="2400" b="1" dirty="0"/>
              <a:t>Workplace environments </a:t>
            </a:r>
            <a:r>
              <a:rPr lang="en-GB" sz="2400" dirty="0"/>
              <a:t>such as hospitals, care homes, clinics, and community services.</a:t>
            </a:r>
          </a:p>
          <a:p>
            <a:pPr marL="800100" lvl="1" indent="-342900">
              <a:buFont typeface="Wingdings" panose="05000000000000000000" pitchFamily="2" charset="2"/>
              <a:buChar char="§"/>
            </a:pPr>
            <a:r>
              <a:rPr lang="en-GB" sz="2400" dirty="0"/>
              <a:t>	</a:t>
            </a:r>
            <a:r>
              <a:rPr lang="en-GB" sz="2400" b="1" dirty="0"/>
              <a:t>Daily practice </a:t>
            </a:r>
            <a:r>
              <a:rPr lang="en-GB" sz="2400" dirty="0"/>
              <a:t>involving routine interaction with patients, service users, families, and colleagues.</a:t>
            </a:r>
          </a:p>
          <a:p>
            <a:pPr marL="800100" lvl="1" indent="-342900">
              <a:buFont typeface="Wingdings" panose="05000000000000000000" pitchFamily="2" charset="2"/>
              <a:buChar char="§"/>
            </a:pPr>
            <a:r>
              <a:rPr lang="en-GB" sz="2400" dirty="0"/>
              <a:t>	</a:t>
            </a:r>
            <a:r>
              <a:rPr lang="en-GB" sz="2400" b="1" dirty="0"/>
              <a:t>Placements and internships </a:t>
            </a:r>
            <a:r>
              <a:rPr lang="en-GB" sz="2400" dirty="0"/>
              <a:t>where learners communicate in supervised real‑life care situations.</a:t>
            </a:r>
          </a:p>
          <a:p>
            <a:pPr marL="800100" lvl="1" indent="-342900">
              <a:buFont typeface="Wingdings" panose="05000000000000000000" pitchFamily="2" charset="2"/>
              <a:buChar char="§"/>
            </a:pPr>
            <a:r>
              <a:rPr lang="en-GB" sz="2400" b="1" dirty="0"/>
              <a:t>	Professional development sessions </a:t>
            </a:r>
            <a:r>
              <a:rPr lang="en-GB" sz="2400" dirty="0"/>
              <a:t>including workshops, seminars, and staff meetings.</a:t>
            </a:r>
          </a:p>
          <a:p>
            <a:pPr marL="742950" lvl="1" indent="-285750">
              <a:buFont typeface="Arial" panose="020B0604020202020204" pitchFamily="34" charset="0"/>
              <a:buChar char="•"/>
            </a:pPr>
            <a:endParaRPr lang="en-GB" sz="2400" dirty="0"/>
          </a:p>
          <a:p>
            <a:endParaRPr lang="en-GB" sz="1100" b="1" i="1" dirty="0"/>
          </a:p>
          <a:p>
            <a:pPr>
              <a:buNone/>
            </a:pPr>
            <a:endParaRPr lang="en-GB" sz="2400" i="1" dirty="0">
              <a:solidFill>
                <a:schemeClr val="accent1"/>
              </a:solidFill>
            </a:endParaRPr>
          </a:p>
          <a:p>
            <a:pPr>
              <a:buNone/>
            </a:pPr>
            <a:endParaRPr lang="en-GB" sz="24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77334" y="609600"/>
            <a:ext cx="8596668" cy="1320800"/>
          </a:xfrm>
        </p:spPr>
        <p:txBody>
          <a:bodyPr vert="horz" lIns="91440" tIns="45720" rIns="91440" bIns="45720" rtlCol="0" anchor="t">
            <a:normAutofit/>
          </a:bodyPr>
          <a:lstStyle/>
          <a:p>
            <a:pPr>
              <a:lnSpc>
                <a:spcPct val="90000"/>
              </a:lnSpc>
            </a:pPr>
            <a:r>
              <a:rPr lang="en-US" sz="2800" b="1" dirty="0"/>
              <a:t>The Importance of communication skill in health and social care</a:t>
            </a:r>
            <a:br>
              <a:rPr lang="en-US" sz="2800" b="1" dirty="0"/>
            </a:br>
            <a:endParaRPr lang="en-US" sz="28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6336286" y="1099457"/>
            <a:ext cx="5423428" cy="4941906"/>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a:p>
            <a:pPr marL="285750" indent="-285750">
              <a:lnSpc>
                <a:spcPct val="90000"/>
              </a:lnSpc>
              <a:spcBef>
                <a:spcPts val="1000"/>
              </a:spcBef>
              <a:buClr>
                <a:schemeClr val="accent1"/>
              </a:buClr>
              <a:buSzPct val="80000"/>
              <a:buFont typeface="Wingdings" panose="05000000000000000000" pitchFamily="2" charset="2"/>
              <a:buChar char="Ø"/>
            </a:pPr>
            <a:r>
              <a:rPr lang="en-US" sz="1400" b="1" dirty="0">
                <a:solidFill>
                  <a:schemeClr val="tx1">
                    <a:lumMod val="75000"/>
                    <a:lumOff val="25000"/>
                  </a:schemeClr>
                </a:solidFill>
              </a:rPr>
              <a:t>  BUILDS TRUST : People feel respected and are more willing to share important information.</a:t>
            </a:r>
          </a:p>
          <a:p>
            <a:pPr marL="342900" indent="-3429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 SUPPORTS PERSON-CENTERED  CARE: Staff can understand what each person needs and prefers.</a:t>
            </a:r>
          </a:p>
          <a:p>
            <a:pPr marL="342900" indent="-3429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	IMPROVES SAFTY : Clear communication helps prevent mistakes with medication,   treatment, or support.</a:t>
            </a:r>
          </a:p>
          <a:p>
            <a:pPr>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endParaRPr>
          </a:p>
          <a:p>
            <a:pPr>
              <a:lnSpc>
                <a:spcPct val="90000"/>
              </a:lnSpc>
              <a:spcBef>
                <a:spcPts val="1000"/>
              </a:spcBef>
              <a:buClr>
                <a:schemeClr val="accent1"/>
              </a:buClr>
              <a:buSzPct val="80000"/>
            </a:pPr>
            <a:r>
              <a:rPr lang="en-US" sz="1400" b="1" dirty="0">
                <a:solidFill>
                  <a:schemeClr val="tx1">
                    <a:lumMod val="75000"/>
                    <a:lumOff val="25000"/>
                  </a:schemeClr>
                </a:solidFill>
              </a:rPr>
              <a:t>According to( Markides ,et al., 2011) Communication is essential when working with patients. It forms the basis of how we interact with others. When people communicate well, they can understand each other’s thoughts and feelings more easily, which helps build stronger connections.</a:t>
            </a:r>
          </a:p>
          <a:p>
            <a:pPr>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endParaRPr>
          </a:p>
          <a:p>
            <a:pPr marL="342900" indent="-3429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THE BENEFITS OF COMMUNICATION SKILL: for patients, staff and in Health and social care</a:t>
            </a:r>
          </a:p>
          <a:p>
            <a:pPr marL="342900" indent="-3429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FOR SERVICE USERS: Good communication helps people feel understood and reduces worry.</a:t>
            </a:r>
          </a:p>
          <a:p>
            <a:pPr marL="342900" indent="-342900">
              <a:lnSpc>
                <a:spcPct val="90000"/>
              </a:lnSpc>
              <a:spcBef>
                <a:spcPts val="1000"/>
              </a:spcBef>
              <a:buClr>
                <a:schemeClr val="accent1"/>
              </a:buClr>
              <a:buSzPct val="80000"/>
              <a:buFont typeface="Wingdings 3" charset="2"/>
              <a:buChar char=""/>
            </a:pPr>
            <a:r>
              <a:rPr lang="en-US" sz="1400" b="1" dirty="0">
                <a:solidFill>
                  <a:schemeClr val="tx1">
                    <a:lumMod val="75000"/>
                    <a:lumOff val="25000"/>
                  </a:schemeClr>
                </a:solidFill>
              </a:rPr>
              <a:t>FOR STAFF: It supports teamwork, prevents mistakes, and makes work run smoothly.</a:t>
            </a:r>
          </a:p>
          <a:p>
            <a:pPr>
              <a:lnSpc>
                <a:spcPct val="90000"/>
              </a:lnSpc>
              <a:spcBef>
                <a:spcPts val="1000"/>
              </a:spcBef>
              <a:buClr>
                <a:schemeClr val="accent1"/>
              </a:buClr>
              <a:buSzPct val="80000"/>
              <a:buFont typeface="Wingdings 3" charset="2"/>
              <a:buChar char=""/>
            </a:pPr>
            <a:endParaRPr lang="en-US" sz="1400" b="1"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700" dirty="0">
              <a:solidFill>
                <a:schemeClr val="tx1">
                  <a:lumMod val="75000"/>
                  <a:lumOff val="25000"/>
                </a:schemeClr>
              </a:solidFill>
            </a:endParaRPr>
          </a:p>
        </p:txBody>
      </p:sp>
      <p:pic>
        <p:nvPicPr>
          <p:cNvPr id="3" name="Picture 2">
            <a:extLst>
              <a:ext uri="{FF2B5EF4-FFF2-40B4-BE49-F238E27FC236}">
                <a16:creationId xmlns:a16="http://schemas.microsoft.com/office/drawing/2014/main" id="{12AEF18A-3CC2-D427-15BF-4E9892EB2AA3}"/>
              </a:ext>
            </a:extLst>
          </p:cNvPr>
          <p:cNvPicPr>
            <a:picLocks noChangeAspect="1"/>
          </p:cNvPicPr>
          <p:nvPr/>
        </p:nvPicPr>
        <p:blipFill>
          <a:blip r:embed="rId2"/>
          <a:srcRect l="7040"/>
          <a:stretch>
            <a:fillRect/>
          </a:stretch>
        </p:blipFill>
        <p:spPr>
          <a:xfrm>
            <a:off x="677334" y="2159331"/>
            <a:ext cx="5423429" cy="3882362"/>
          </a:xfrm>
          <a:prstGeom prst="rect">
            <a:avLst/>
          </a:prstGeom>
        </p:spPr>
      </p:pic>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7205133" y="6041362"/>
            <a:ext cx="911939" cy="365125"/>
          </a:xfrm>
        </p:spPr>
        <p:txBody>
          <a:bodyPr vert="horz" lIns="91440" tIns="45720" rIns="91440" bIns="45720" rtlCol="0" anchor="ctr">
            <a:normAutofit/>
          </a:bodyPr>
          <a:lstStyle/>
          <a:p>
            <a:pPr defTabSz="914400">
              <a:spcAft>
                <a:spcPts val="600"/>
              </a:spcAft>
              <a:defRPr/>
            </a:pPr>
            <a:fld id="{9F458A58-9170-4293-9FCB-97B777C99F2B}" type="datetime1">
              <a:rPr lang="en-US" altLang="en-US"/>
              <a:pPr defTabSz="914400">
                <a:spcAft>
                  <a:spcPts val="600"/>
                </a:spcAft>
                <a:defRPr/>
              </a:pPr>
              <a:t>3/21/2026</a:t>
            </a:fld>
            <a:endParaRPr lang="en-US" altLang="en-US"/>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defTabSz="914400" fontAlgn="base">
              <a:spcBef>
                <a:spcPct val="0"/>
              </a:spcBef>
              <a:spcAft>
                <a:spcPts val="600"/>
              </a:spcAft>
              <a:buNone/>
            </a:pPr>
            <a:fld id="{04BA63B0-57B7-4749-A8AB-75E15FE4EF80}" type="slidenum">
              <a:rPr lang="en-US" altLang="en-US" sz="900">
                <a:solidFill>
                  <a:schemeClr val="accent1"/>
                </a:solidFill>
                <a:latin typeface="+mn-lt"/>
              </a:rPr>
              <a:pPr defTabSz="914400" fontAlgn="base">
                <a:spcBef>
                  <a:spcPct val="0"/>
                </a:spcBef>
                <a:spcAft>
                  <a:spcPts val="600"/>
                </a:spcAft>
                <a:buNone/>
              </a:pPr>
              <a:t>6</a:t>
            </a:fld>
            <a:endParaRPr lang="en-US" altLang="en-US" sz="900">
              <a:solidFill>
                <a:schemeClr val="accent1"/>
              </a:solidFill>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8" name="Straight Connector 77">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0"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Isosceles Triangle 85">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Isosceles Triangle 86">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D16806B-7E2F-AD11-D30D-0E5B90084E19}"/>
              </a:ext>
            </a:extLst>
          </p:cNvPr>
          <p:cNvSpPr>
            <a:spLocks noGrp="1"/>
          </p:cNvSpPr>
          <p:nvPr>
            <p:ph type="title"/>
          </p:nvPr>
        </p:nvSpPr>
        <p:spPr>
          <a:xfrm>
            <a:off x="6090445" y="609600"/>
            <a:ext cx="3183556" cy="1320800"/>
          </a:xfrm>
        </p:spPr>
        <p:txBody>
          <a:bodyPr vert="horz" lIns="91440" tIns="45720" rIns="91440" bIns="45720" rtlCol="0" anchor="ctr">
            <a:normAutofit/>
          </a:bodyPr>
          <a:lstStyle/>
          <a:p>
            <a:pPr>
              <a:lnSpc>
                <a:spcPct val="90000"/>
              </a:lnSpc>
            </a:pPr>
            <a:r>
              <a:rPr lang="en-US" sz="2000"/>
              <a:t>THE CONSEQUENCES OF POOR COMMUNICATION IN HEALTH SECTOR</a:t>
            </a:r>
          </a:p>
        </p:txBody>
      </p:sp>
      <p:sp>
        <p:nvSpPr>
          <p:cNvPr id="3" name="Content Placeholder 2">
            <a:extLst>
              <a:ext uri="{FF2B5EF4-FFF2-40B4-BE49-F238E27FC236}">
                <a16:creationId xmlns:a16="http://schemas.microsoft.com/office/drawing/2014/main" id="{DD94888E-EE7E-776E-8312-792EAF1E95B6}"/>
              </a:ext>
            </a:extLst>
          </p:cNvPr>
          <p:cNvSpPr>
            <a:spLocks noGrp="1"/>
          </p:cNvSpPr>
          <p:nvPr>
            <p:ph sz="half" idx="1"/>
          </p:nvPr>
        </p:nvSpPr>
        <p:spPr>
          <a:xfrm>
            <a:off x="6094410" y="2160589"/>
            <a:ext cx="3176589" cy="3880773"/>
          </a:xfrm>
        </p:spPr>
        <p:txBody>
          <a:bodyPr vert="horz" lIns="91440" tIns="45720" rIns="91440" bIns="45720" rtlCol="0">
            <a:normAutofit/>
          </a:bodyPr>
          <a:lstStyle/>
          <a:p>
            <a:pPr>
              <a:lnSpc>
                <a:spcPct val="90000"/>
              </a:lnSpc>
            </a:pPr>
            <a:r>
              <a:rPr lang="en-US" sz="1100" b="1" dirty="0"/>
              <a:t> SAFETY RISKS :</a:t>
            </a:r>
            <a:r>
              <a:rPr lang="en-US" sz="1100" dirty="0"/>
              <a:t> misunderstandings  may generate  mistakes with treatment or medication.</a:t>
            </a:r>
          </a:p>
          <a:p>
            <a:pPr>
              <a:lnSpc>
                <a:spcPct val="90000"/>
              </a:lnSpc>
            </a:pPr>
            <a:r>
              <a:rPr lang="en-US" sz="1100" dirty="0"/>
              <a:t>	</a:t>
            </a:r>
            <a:r>
              <a:rPr lang="en-US" sz="1100" b="1" dirty="0"/>
              <a:t> LOWER CARE QUALITY :</a:t>
            </a:r>
            <a:r>
              <a:rPr lang="en-US" sz="1100" dirty="0"/>
              <a:t> poor information‑sharing causes delays and confusion.</a:t>
            </a:r>
          </a:p>
          <a:p>
            <a:pPr>
              <a:lnSpc>
                <a:spcPct val="90000"/>
              </a:lnSpc>
            </a:pPr>
            <a:r>
              <a:rPr lang="en-US" sz="1100" dirty="0"/>
              <a:t> 	</a:t>
            </a:r>
            <a:r>
              <a:rPr lang="en-US" sz="1100" b="1" dirty="0"/>
              <a:t> EMOTIONAL HARM :</a:t>
            </a:r>
            <a:r>
              <a:rPr lang="en-US" sz="1100" dirty="0"/>
              <a:t> people may feel worried, ignored, or unsure what’s happening.</a:t>
            </a:r>
          </a:p>
          <a:p>
            <a:pPr>
              <a:lnSpc>
                <a:spcPct val="90000"/>
              </a:lnSpc>
            </a:pPr>
            <a:r>
              <a:rPr lang="en-US" sz="1100" dirty="0"/>
              <a:t>	</a:t>
            </a:r>
            <a:r>
              <a:rPr lang="en-US" sz="1100" b="1" dirty="0"/>
              <a:t> NOT PERSON —CENTERED </a:t>
            </a:r>
            <a:r>
              <a:rPr lang="en-US" sz="1100" dirty="0"/>
              <a:t>lack of listening means care may not meet individual needs.</a:t>
            </a:r>
          </a:p>
          <a:p>
            <a:pPr>
              <a:lnSpc>
                <a:spcPct val="90000"/>
              </a:lnSpc>
            </a:pPr>
            <a:endParaRPr lang="en-US" sz="1100" dirty="0"/>
          </a:p>
          <a:p>
            <a:pPr marL="0" indent="0">
              <a:lnSpc>
                <a:spcPct val="90000"/>
              </a:lnSpc>
              <a:buNone/>
            </a:pPr>
            <a:r>
              <a:rPr lang="en-US" sz="1100" dirty="0"/>
              <a:t>According to ( Tiwary ,et  al.,2019) When communication is unclear, treatment adherence drops, patient satisfaction decreases, and resources are used inefficiently.</a:t>
            </a:r>
          </a:p>
          <a:p>
            <a:pPr marL="0" indent="0">
              <a:lnSpc>
                <a:spcPct val="90000"/>
              </a:lnSpc>
            </a:pPr>
            <a:endParaRPr lang="en-US" sz="1100" dirty="0"/>
          </a:p>
          <a:p>
            <a:pPr>
              <a:lnSpc>
                <a:spcPct val="90000"/>
              </a:lnSpc>
            </a:pPr>
            <a:endParaRPr lang="en-US" sz="1100" dirty="0"/>
          </a:p>
        </p:txBody>
      </p:sp>
      <p:sp>
        <p:nvSpPr>
          <p:cNvPr id="5" name="Date Placeholder 4">
            <a:extLst>
              <a:ext uri="{FF2B5EF4-FFF2-40B4-BE49-F238E27FC236}">
                <a16:creationId xmlns:a16="http://schemas.microsoft.com/office/drawing/2014/main" id="{05C686BF-2032-29C0-9691-495529FAE80B}"/>
              </a:ext>
            </a:extLst>
          </p:cNvPr>
          <p:cNvSpPr>
            <a:spLocks noGrp="1"/>
          </p:cNvSpPr>
          <p:nvPr>
            <p:ph type="dt" sz="half" idx="10"/>
          </p:nvPr>
        </p:nvSpPr>
        <p:spPr>
          <a:xfrm>
            <a:off x="6679155" y="6041362"/>
            <a:ext cx="1437917" cy="365125"/>
          </a:xfrm>
        </p:spPr>
        <p:txBody>
          <a:bodyPr vert="horz" lIns="91440" tIns="45720" rIns="91440" bIns="45720" rtlCol="0" anchor="ctr">
            <a:normAutofit/>
          </a:bodyPr>
          <a:lstStyle/>
          <a:p>
            <a:pPr defTabSz="914400">
              <a:spcAft>
                <a:spcPts val="600"/>
              </a:spcAft>
              <a:defRPr/>
            </a:pPr>
            <a:fld id="{742C5CC8-B2EB-4FCA-9C2F-BDABBC953608}" type="datetime1">
              <a:rPr lang="en-US" altLang="en-US"/>
              <a:pPr defTabSz="914400">
                <a:spcAft>
                  <a:spcPts val="600"/>
                </a:spcAft>
                <a:defRPr/>
              </a:pPr>
              <a:t>3/21/2026</a:t>
            </a:fld>
            <a:endParaRPr lang="en-US" altLang="en-US"/>
          </a:p>
        </p:txBody>
      </p:sp>
      <p:pic>
        <p:nvPicPr>
          <p:cNvPr id="7" name="Content Placeholder 6">
            <a:extLst>
              <a:ext uri="{FF2B5EF4-FFF2-40B4-BE49-F238E27FC236}">
                <a16:creationId xmlns:a16="http://schemas.microsoft.com/office/drawing/2014/main" id="{23BCAA1B-56AD-0202-8ADD-50B64210F718}"/>
              </a:ext>
            </a:extLst>
          </p:cNvPr>
          <p:cNvPicPr>
            <a:picLocks noGrp="1" noChangeAspect="1"/>
          </p:cNvPicPr>
          <p:nvPr>
            <p:ph sz="half" idx="2"/>
          </p:nvPr>
        </p:nvPicPr>
        <p:blipFill>
          <a:blip r:embed="rId2"/>
          <a:srcRect l="7372" r="7670" b="2"/>
          <a:stretch>
            <a:fillRect/>
          </a:stretch>
        </p:blipFill>
        <p:spPr>
          <a:xfrm>
            <a:off x="799814" y="1197145"/>
            <a:ext cx="5062993" cy="4452074"/>
          </a:xfrm>
          <a:prstGeom prst="rect">
            <a:avLst/>
          </a:prstGeom>
        </p:spPr>
      </p:pic>
      <p:sp>
        <p:nvSpPr>
          <p:cNvPr id="6" name="Slide Number Placeholder 5">
            <a:extLst>
              <a:ext uri="{FF2B5EF4-FFF2-40B4-BE49-F238E27FC236}">
                <a16:creationId xmlns:a16="http://schemas.microsoft.com/office/drawing/2014/main" id="{11CDECF9-099E-AC68-419E-9590EBA8BFA0}"/>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defTabSz="914400">
              <a:spcAft>
                <a:spcPts val="600"/>
              </a:spcAft>
              <a:defRPr/>
            </a:pPr>
            <a:fld id="{3DA9162A-D4C6-4BE6-80AC-343E718106D9}" type="slidenum">
              <a:rPr lang="en-US" altLang="en-US"/>
              <a:pPr defTabSz="914400">
                <a:spcAft>
                  <a:spcPts val="600"/>
                </a:spcAft>
                <a:defRPr/>
              </a:pPr>
              <a:t>7</a:t>
            </a:fld>
            <a:endParaRPr lang="en-US" altLang="en-US"/>
          </a:p>
        </p:txBody>
      </p:sp>
    </p:spTree>
    <p:extLst>
      <p:ext uri="{BB962C8B-B14F-4D97-AF65-F5344CB8AC3E}">
        <p14:creationId xmlns:p14="http://schemas.microsoft.com/office/powerpoint/2010/main" val="2493373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77334" y="609600"/>
            <a:ext cx="8596668" cy="1320800"/>
          </a:xfrm>
        </p:spPr>
        <p:txBody>
          <a:bodyPr anchor="t">
            <a:normAutofit/>
          </a:bodyPr>
          <a:lstStyle/>
          <a:p>
            <a:r>
              <a:rPr lang="en-GB" sz="3300" b="1"/>
              <a:t>Applying this skill in practice( Care Home)</a:t>
            </a:r>
            <a:br>
              <a:rPr lang="en-GB" sz="3300"/>
            </a:br>
            <a:endParaRPr lang="en-GB" sz="33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677334" y="2160589"/>
            <a:ext cx="3957349" cy="3880773"/>
          </a:xfrm>
        </p:spPr>
        <p:txBody>
          <a:bodyPr>
            <a:normAutofit lnSpcReduction="10000"/>
          </a:bodyPr>
          <a:lstStyle/>
          <a:p>
            <a:pPr>
              <a:lnSpc>
                <a:spcPct val="90000"/>
              </a:lnSpc>
              <a:buFont typeface="Wingdings" panose="05000000000000000000" pitchFamily="2" charset="2"/>
              <a:buChar char="Ø"/>
            </a:pPr>
            <a:r>
              <a:rPr lang="en-GB" sz="1100" b="1" dirty="0"/>
              <a:t> APPLING EFFICIENT COMMUNICATION IN  CARE HOME</a:t>
            </a:r>
          </a:p>
          <a:p>
            <a:pPr marL="0" indent="0">
              <a:lnSpc>
                <a:spcPct val="90000"/>
              </a:lnSpc>
              <a:buNone/>
            </a:pPr>
            <a:r>
              <a:rPr lang="en-GB" sz="1100" b="1" dirty="0"/>
              <a:t>       </a:t>
            </a:r>
            <a:r>
              <a:rPr lang="en-GB" sz="1100" dirty="0"/>
              <a:t>Effective communication can be applied in Care Home  .It means using a few    core behaviours that help residents .</a:t>
            </a:r>
          </a:p>
          <a:p>
            <a:pPr>
              <a:lnSpc>
                <a:spcPct val="90000"/>
              </a:lnSpc>
              <a:buFont typeface="Wingdings" panose="05000000000000000000" pitchFamily="2" charset="2"/>
              <a:buChar char="§"/>
            </a:pPr>
            <a:r>
              <a:rPr lang="en-GB" sz="1100" dirty="0"/>
              <a:t>     Feeling safe</a:t>
            </a:r>
          </a:p>
          <a:p>
            <a:pPr>
              <a:lnSpc>
                <a:spcPct val="90000"/>
              </a:lnSpc>
              <a:buFont typeface="Wingdings" panose="05000000000000000000" pitchFamily="2" charset="2"/>
              <a:buChar char="§"/>
            </a:pPr>
            <a:r>
              <a:rPr lang="en-GB" sz="1100" dirty="0"/>
              <a:t>    Understood, and respected.</a:t>
            </a:r>
          </a:p>
          <a:p>
            <a:pPr>
              <a:lnSpc>
                <a:spcPct val="90000"/>
              </a:lnSpc>
              <a:buFont typeface="Wingdings" panose="05000000000000000000" pitchFamily="2" charset="2"/>
              <a:buChar char="§"/>
            </a:pPr>
            <a:r>
              <a:rPr lang="en-GB" sz="1100" dirty="0"/>
              <a:t>    These skills create a supportive environment that improves residents</a:t>
            </a:r>
            <a:r>
              <a:rPr lang="en-GB" sz="1100" b="1" dirty="0"/>
              <a:t>’  </a:t>
            </a:r>
            <a:r>
              <a:rPr lang="en-GB" sz="1100" dirty="0"/>
              <a:t>emotional and physical well‑being.</a:t>
            </a:r>
          </a:p>
          <a:p>
            <a:pPr>
              <a:lnSpc>
                <a:spcPct val="90000"/>
              </a:lnSpc>
              <a:buFont typeface="Wingdings" panose="05000000000000000000" pitchFamily="2" charset="2"/>
              <a:buChar char="Ø"/>
            </a:pPr>
            <a:r>
              <a:rPr lang="en-GB" sz="1100" b="1" dirty="0"/>
              <a:t>  HOW TO USE COMMUINICATION SKILL IN HOME CARE</a:t>
            </a:r>
          </a:p>
          <a:p>
            <a:pPr lvl="1">
              <a:lnSpc>
                <a:spcPct val="90000"/>
              </a:lnSpc>
              <a:buFont typeface="Wingdings" panose="05000000000000000000" pitchFamily="2" charset="2"/>
              <a:buChar char="§"/>
            </a:pPr>
            <a:r>
              <a:rPr lang="en-GB" sz="1100" dirty="0"/>
              <a:t>Communication skills in health and social care are used</a:t>
            </a:r>
          </a:p>
          <a:p>
            <a:pPr lvl="1">
              <a:lnSpc>
                <a:spcPct val="90000"/>
              </a:lnSpc>
              <a:buFont typeface="Wingdings" panose="05000000000000000000" pitchFamily="2" charset="2"/>
              <a:buChar char="§"/>
            </a:pPr>
            <a:r>
              <a:rPr lang="en-GB" sz="1100" dirty="0"/>
              <a:t> to listen</a:t>
            </a:r>
          </a:p>
          <a:p>
            <a:pPr lvl="1">
              <a:lnSpc>
                <a:spcPct val="90000"/>
              </a:lnSpc>
              <a:buFont typeface="Wingdings" panose="05000000000000000000" pitchFamily="2" charset="2"/>
              <a:buChar char="§"/>
            </a:pPr>
            <a:r>
              <a:rPr lang="en-GB" sz="1100" dirty="0"/>
              <a:t> share information clearly</a:t>
            </a:r>
          </a:p>
          <a:p>
            <a:pPr lvl="1">
              <a:lnSpc>
                <a:spcPct val="90000"/>
              </a:lnSpc>
              <a:buFont typeface="Wingdings" panose="05000000000000000000" pitchFamily="2" charset="2"/>
              <a:buChar char="§"/>
            </a:pPr>
            <a:r>
              <a:rPr lang="en-GB" sz="1100" dirty="0"/>
              <a:t> build trust and work well with others to give safe and effective care.</a:t>
            </a:r>
          </a:p>
          <a:p>
            <a:pPr marL="0" indent="0">
              <a:lnSpc>
                <a:spcPct val="90000"/>
              </a:lnSpc>
              <a:buNone/>
            </a:pPr>
            <a:endParaRPr lang="en-GB" sz="1100" i="1" dirty="0"/>
          </a:p>
          <a:p>
            <a:pPr marL="0" indent="0">
              <a:lnSpc>
                <a:spcPct val="90000"/>
              </a:lnSpc>
              <a:buNone/>
            </a:pPr>
            <a:endParaRPr lang="en-GB" sz="1100" dirty="0"/>
          </a:p>
        </p:txBody>
      </p:sp>
      <p:pic>
        <p:nvPicPr>
          <p:cNvPr id="6" name="Picture 5">
            <a:extLst>
              <a:ext uri="{FF2B5EF4-FFF2-40B4-BE49-F238E27FC236}">
                <a16:creationId xmlns:a16="http://schemas.microsoft.com/office/drawing/2014/main" id="{F3171CC1-F35F-5A47-4D05-E35F4251C82E}"/>
              </a:ext>
            </a:extLst>
          </p:cNvPr>
          <p:cNvPicPr>
            <a:picLocks noChangeAspect="1"/>
          </p:cNvPicPr>
          <p:nvPr/>
        </p:nvPicPr>
        <p:blipFill>
          <a:blip r:embed="rId2"/>
          <a:srcRect l="13641" r="22391"/>
          <a:stretch>
            <a:fillRect/>
          </a:stretch>
        </p:blipFill>
        <p:spPr>
          <a:xfrm>
            <a:off x="4857451" y="2159331"/>
            <a:ext cx="4415050" cy="3882362"/>
          </a:xfrm>
          <a:prstGeom prst="rect">
            <a:avLst/>
          </a:prstGeom>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6691957" y="6041362"/>
            <a:ext cx="1425116" cy="365125"/>
          </a:xfrm>
        </p:spPr>
        <p:txBody>
          <a:bodyPr>
            <a:normAutofit/>
          </a:bodyPr>
          <a:lstStyle/>
          <a:p>
            <a:pPr>
              <a:spcAft>
                <a:spcPts val="600"/>
              </a:spcAft>
              <a:defRPr/>
            </a:pPr>
            <a:fld id="{30226994-B490-4403-8CE4-43D4FD570BBD}" type="datetime1">
              <a:rPr lang="en-GB" altLang="en-US" smtClean="0"/>
              <a:pPr>
                <a:spcAft>
                  <a:spcPts val="600"/>
                </a:spcAft>
                <a:defRPr/>
              </a:pPr>
              <a:t>21/03/2026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a:xfrm>
            <a:off x="8590663" y="6041362"/>
            <a:ext cx="683339" cy="365125"/>
          </a:xfrm>
        </p:spPr>
        <p:txBody>
          <a:bodyPr>
            <a:normAutofit/>
          </a:bodyPr>
          <a:lstStyle/>
          <a:p>
            <a:pPr>
              <a:spcAft>
                <a:spcPts val="600"/>
              </a:spcAft>
              <a:defRPr/>
            </a:pPr>
            <a:fld id="{9AFB928A-D6AD-4F2A-B2DD-923741E90643}"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77334" y="609600"/>
            <a:ext cx="8596668" cy="1320800"/>
          </a:xfrm>
        </p:spPr>
        <p:txBody>
          <a:bodyPr anchor="t">
            <a:normAutofit/>
          </a:bodyPr>
          <a:lstStyle/>
          <a:p>
            <a:pPr>
              <a:lnSpc>
                <a:spcPct val="90000"/>
              </a:lnSpc>
            </a:pPr>
            <a:r>
              <a:rPr lang="en-GB" sz="3100" b="1"/>
              <a:t>How does this skill support my future career</a:t>
            </a:r>
            <a:br>
              <a:rPr lang="en-GB" sz="3100"/>
            </a:br>
            <a:endParaRPr lang="en-GB" altLang="en-US" sz="3100" b="1"/>
          </a:p>
        </p:txBody>
      </p:sp>
      <p:pic>
        <p:nvPicPr>
          <p:cNvPr id="12318" name="Graphic 12317" descr="Office Worker">
            <a:extLst>
              <a:ext uri="{FF2B5EF4-FFF2-40B4-BE49-F238E27FC236}">
                <a16:creationId xmlns:a16="http://schemas.microsoft.com/office/drawing/2014/main" id="{FE6C6C2F-AF97-E521-F8DA-A36295027C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063160" y="2160589"/>
            <a:ext cx="5207839" cy="3880773"/>
          </a:xfrm>
        </p:spPr>
        <p:txBody>
          <a:bodyPr>
            <a:normAutofit/>
          </a:bodyPr>
          <a:lstStyle/>
          <a:p>
            <a:pPr marL="0" indent="0">
              <a:lnSpc>
                <a:spcPct val="90000"/>
              </a:lnSpc>
              <a:buNone/>
            </a:pPr>
            <a:r>
              <a:rPr lang="en-GB" sz="700"/>
              <a:t>Why is this skill important for:</a:t>
            </a:r>
          </a:p>
          <a:p>
            <a:pPr lvl="1">
              <a:lnSpc>
                <a:spcPct val="90000"/>
              </a:lnSpc>
              <a:buFont typeface="Wingdings" panose="05000000000000000000" pitchFamily="2" charset="2"/>
              <a:buChar char="Ø"/>
            </a:pPr>
            <a:r>
              <a:rPr lang="en-GB" sz="700" b="1">
                <a:latin typeface="Arial" panose="020B0604020202020204" pitchFamily="34" charset="0"/>
                <a:cs typeface="Arial" panose="020B0604020202020204" pitchFamily="34" charset="0"/>
              </a:rPr>
              <a:t>Your employability</a:t>
            </a:r>
          </a:p>
          <a:p>
            <a:pPr lvl="1">
              <a:lnSpc>
                <a:spcPct val="90000"/>
              </a:lnSpc>
              <a:buFont typeface="Wingdings" panose="05000000000000000000" pitchFamily="2" charset="2"/>
              <a:buChar char="§"/>
            </a:pPr>
            <a:r>
              <a:rPr lang="en-GB" sz="700"/>
              <a:t>Clear communication makes employers see you as professional,</a:t>
            </a:r>
          </a:p>
          <a:p>
            <a:pPr lvl="1">
              <a:lnSpc>
                <a:spcPct val="90000"/>
              </a:lnSpc>
              <a:buFont typeface="Wingdings" panose="05000000000000000000" pitchFamily="2" charset="2"/>
              <a:buChar char="§"/>
            </a:pPr>
            <a:r>
              <a:rPr lang="en-GB" sz="700"/>
              <a:t> reliable, </a:t>
            </a:r>
          </a:p>
          <a:p>
            <a:pPr lvl="1">
              <a:lnSpc>
                <a:spcPct val="90000"/>
              </a:lnSpc>
              <a:buFont typeface="Wingdings" panose="05000000000000000000" pitchFamily="2" charset="2"/>
              <a:buChar char="§"/>
            </a:pPr>
            <a:r>
              <a:rPr lang="en-GB" sz="700"/>
              <a:t> competent.</a:t>
            </a:r>
          </a:p>
          <a:p>
            <a:pPr lvl="1">
              <a:lnSpc>
                <a:spcPct val="90000"/>
              </a:lnSpc>
            </a:pPr>
            <a:endParaRPr lang="en-GB" sz="700"/>
          </a:p>
          <a:p>
            <a:pPr lvl="1">
              <a:lnSpc>
                <a:spcPct val="90000"/>
              </a:lnSpc>
              <a:buFont typeface="Wingdings" panose="05000000000000000000" pitchFamily="2" charset="2"/>
              <a:buChar char="Ø"/>
            </a:pPr>
            <a:r>
              <a:rPr lang="en-GB" sz="700" b="1"/>
              <a:t>Your future role in health and social care</a:t>
            </a:r>
          </a:p>
          <a:p>
            <a:pPr lvl="1">
              <a:lnSpc>
                <a:spcPct val="90000"/>
              </a:lnSpc>
              <a:buFont typeface="Wingdings" panose="05000000000000000000" pitchFamily="2" charset="2"/>
              <a:buChar char="§"/>
            </a:pPr>
            <a:r>
              <a:rPr lang="en-GB" sz="700">
                <a:latin typeface="Arial" panose="020B0604020202020204" pitchFamily="34" charset="0"/>
                <a:cs typeface="Arial" panose="020B0604020202020204" pitchFamily="34" charset="0"/>
              </a:rPr>
              <a:t>Communication skills are important in health and social care for they</a:t>
            </a:r>
          </a:p>
          <a:p>
            <a:pPr lvl="1">
              <a:lnSpc>
                <a:spcPct val="90000"/>
              </a:lnSpc>
              <a:buFont typeface="Wingdings" panose="05000000000000000000" pitchFamily="2" charset="2"/>
              <a:buChar char="§"/>
            </a:pPr>
            <a:r>
              <a:rPr lang="en-GB" sz="700">
                <a:latin typeface="Arial" panose="020B0604020202020204" pitchFamily="34" charset="0"/>
                <a:cs typeface="Arial" panose="020B0604020202020204" pitchFamily="34" charset="0"/>
              </a:rPr>
              <a:t> help me understand people’s needs,</a:t>
            </a:r>
          </a:p>
          <a:p>
            <a:pPr lvl="1">
              <a:lnSpc>
                <a:spcPct val="90000"/>
              </a:lnSpc>
              <a:buFont typeface="Wingdings" panose="05000000000000000000" pitchFamily="2" charset="2"/>
              <a:buChar char="§"/>
            </a:pPr>
            <a:r>
              <a:rPr lang="en-GB" sz="700">
                <a:latin typeface="Arial" panose="020B0604020202020204" pitchFamily="34" charset="0"/>
                <a:cs typeface="Arial" panose="020B0604020202020204" pitchFamily="34" charset="0"/>
              </a:rPr>
              <a:t> build trust, and provide safe</a:t>
            </a:r>
          </a:p>
          <a:p>
            <a:pPr lvl="1">
              <a:lnSpc>
                <a:spcPct val="90000"/>
              </a:lnSpc>
            </a:pPr>
            <a:endParaRPr lang="en-GB" sz="700"/>
          </a:p>
          <a:p>
            <a:pPr marL="0" indent="0">
              <a:lnSpc>
                <a:spcPct val="90000"/>
              </a:lnSpc>
              <a:buNone/>
            </a:pPr>
            <a:r>
              <a:rPr lang="en-GB" sz="700" b="1"/>
              <a:t>       Reflect briefly on:</a:t>
            </a:r>
          </a:p>
          <a:p>
            <a:pPr lvl="1">
              <a:lnSpc>
                <a:spcPct val="90000"/>
              </a:lnSpc>
            </a:pPr>
            <a:r>
              <a:rPr lang="en-GB" sz="700"/>
              <a:t>Is this a strength for you</a:t>
            </a:r>
          </a:p>
          <a:p>
            <a:pPr lvl="1">
              <a:lnSpc>
                <a:spcPct val="90000"/>
              </a:lnSpc>
            </a:pPr>
            <a:r>
              <a:rPr lang="en-GB" sz="700"/>
              <a:t>Communication skill is one of my weakness </a:t>
            </a:r>
          </a:p>
          <a:p>
            <a:pPr lvl="1">
              <a:lnSpc>
                <a:spcPct val="90000"/>
              </a:lnSpc>
            </a:pPr>
            <a:r>
              <a:rPr lang="en-GB" sz="700"/>
              <a:t>Practicing my communication skill by reading ,taking extra training is my target</a:t>
            </a:r>
          </a:p>
          <a:p>
            <a:pPr lvl="1">
              <a:lnSpc>
                <a:spcPct val="90000"/>
              </a:lnSpc>
            </a:pPr>
            <a:r>
              <a:rPr lang="en-GB" sz="700"/>
              <a:t>Is this an area you want to develop further?</a:t>
            </a:r>
          </a:p>
          <a:p>
            <a:pPr lvl="1">
              <a:lnSpc>
                <a:spcPct val="90000"/>
              </a:lnSpc>
            </a:pPr>
            <a:r>
              <a:rPr lang="en-GB" sz="700"/>
              <a:t>Communication skill is an area I want develop further</a:t>
            </a:r>
          </a:p>
          <a:p>
            <a:pPr marL="0" indent="0">
              <a:lnSpc>
                <a:spcPct val="90000"/>
              </a:lnSpc>
              <a:buNone/>
            </a:pPr>
            <a:endParaRPr lang="en-GB" sz="700" i="1"/>
          </a:p>
          <a:p>
            <a:pPr marL="0" indent="0">
              <a:lnSpc>
                <a:spcPct val="90000"/>
              </a:lnSpc>
              <a:buNone/>
            </a:pPr>
            <a:endParaRPr lang="en-GB" sz="700"/>
          </a:p>
          <a:p>
            <a:pPr marL="0" indent="0">
              <a:lnSpc>
                <a:spcPct val="90000"/>
              </a:lnSpc>
              <a:buNone/>
            </a:pPr>
            <a:endParaRPr lang="en-GB" altLang="en-US" sz="7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6679155" y="6041362"/>
            <a:ext cx="1437917" cy="365125"/>
          </a:xfrm>
        </p:spPr>
        <p:txBody>
          <a:bodyPr>
            <a:normAutofit/>
          </a:bodyPr>
          <a:lstStyle/>
          <a:p>
            <a:pPr>
              <a:spcAft>
                <a:spcPts val="600"/>
              </a:spcAft>
              <a:defRPr/>
            </a:pPr>
            <a:fld id="{9F458A58-9170-4293-9FCB-97B777C99F2B}" type="datetime1">
              <a:rPr lang="en-GB" altLang="en-US">
                <a:latin typeface="Myriad Pro"/>
              </a:rPr>
              <a:pPr>
                <a:spcAft>
                  <a:spcPts val="600"/>
                </a:spcAft>
                <a:defRPr/>
              </a:pPr>
              <a:t>21/03/2026</a:t>
            </a:fld>
            <a:endParaRPr lang="en-GB" altLang="en-US">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smtClean="0"/>
              <a:pPr fontAlgn="base">
                <a:lnSpc>
                  <a:spcPct val="90000"/>
                </a:lnSpc>
                <a:spcBef>
                  <a:spcPct val="0"/>
                </a:spcBef>
                <a:spcAft>
                  <a:spcPts val="600"/>
                </a:spcAft>
                <a:buNone/>
              </a:pPr>
              <a:t>9</a:t>
            </a:fld>
            <a:endParaRPr lang="en-GB" altLang="en-US" sz="19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302" name="Picture 12301" descr="Top shot of a representation of networks with stick figures.">
            <a:extLst>
              <a:ext uri="{FF2B5EF4-FFF2-40B4-BE49-F238E27FC236}">
                <a16:creationId xmlns:a16="http://schemas.microsoft.com/office/drawing/2014/main" id="{0C14C0F6-BDE7-C763-E9DC-85E3920BB9B6}"/>
              </a:ext>
            </a:extLst>
          </p:cNvPr>
          <p:cNvPicPr>
            <a:picLocks noChangeAspect="1"/>
          </p:cNvPicPr>
          <p:nvPr/>
        </p:nvPicPr>
        <p:blipFill>
          <a:blip r:embed="rId2"/>
          <a:srcRect l="2318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77333" y="609600"/>
            <a:ext cx="3851123" cy="1320800"/>
          </a:xfrm>
        </p:spPr>
        <p:txBody>
          <a:bodyPr>
            <a:normAutofit/>
          </a:bodyPr>
          <a:lstStyle/>
          <a:p>
            <a:r>
              <a:rPr lang="en-GB" altLang="en-US" b="1"/>
              <a:t>Conclusion</a:t>
            </a:r>
            <a:endParaRPr lang="en-GB" altLang="en-US" b="1" i="1"/>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677334" y="2160589"/>
            <a:ext cx="3851122" cy="3880773"/>
          </a:xfrm>
        </p:spPr>
        <p:txBody>
          <a:bodyPr>
            <a:normAutofit/>
          </a:bodyPr>
          <a:lstStyle/>
          <a:p>
            <a:pPr>
              <a:lnSpc>
                <a:spcPct val="90000"/>
              </a:lnSpc>
              <a:buFont typeface="Wingdings" panose="05000000000000000000" pitchFamily="2" charset="2"/>
              <a:buChar char="§"/>
            </a:pPr>
            <a:endParaRPr lang="en-GB" altLang="en-US" sz="1500" dirty="0"/>
          </a:p>
          <a:p>
            <a:pPr>
              <a:lnSpc>
                <a:spcPct val="90000"/>
              </a:lnSpc>
              <a:buFont typeface="Wingdings" panose="05000000000000000000" pitchFamily="2" charset="2"/>
              <a:buChar char="§"/>
            </a:pPr>
            <a:r>
              <a:rPr lang="en-GB" altLang="en-US" sz="1500" dirty="0"/>
              <a:t>Effective communication is vital in health and social care because it keeps people safe, improves care quality, and builds trust</a:t>
            </a:r>
          </a:p>
          <a:p>
            <a:pPr>
              <a:lnSpc>
                <a:spcPct val="90000"/>
              </a:lnSpc>
              <a:buFont typeface="Wingdings" panose="05000000000000000000" pitchFamily="2" charset="2"/>
              <a:buChar char="§"/>
            </a:pPr>
            <a:r>
              <a:rPr lang="en-GB" altLang="en-US" sz="1500" dirty="0"/>
              <a:t>. It helps staff share accurate information and involve individuals in decisions.</a:t>
            </a:r>
          </a:p>
          <a:p>
            <a:pPr>
              <a:lnSpc>
                <a:spcPct val="90000"/>
              </a:lnSpc>
              <a:buFont typeface="Wingdings" panose="05000000000000000000" pitchFamily="2" charset="2"/>
              <a:buChar char="§"/>
            </a:pPr>
            <a:r>
              <a:rPr lang="en-GB" altLang="en-US" sz="1500" dirty="0"/>
              <a:t> Poor communication can lead to mistakes, delays, distress, and loss of trust.</a:t>
            </a:r>
          </a:p>
          <a:p>
            <a:pPr>
              <a:lnSpc>
                <a:spcPct val="90000"/>
              </a:lnSpc>
              <a:buFont typeface="Wingdings" panose="05000000000000000000" pitchFamily="2" charset="2"/>
              <a:buChar char="§"/>
            </a:pPr>
            <a:r>
              <a:rPr lang="en-GB" altLang="en-US" sz="1500" dirty="0"/>
              <a:t> Strong communication skills are therefore essential for safe, respectful, and person‑centred care.</a:t>
            </a:r>
          </a:p>
          <a:p>
            <a:pPr>
              <a:lnSpc>
                <a:spcPct val="90000"/>
              </a:lnSpc>
              <a:buFont typeface="Wingdings" panose="05000000000000000000" pitchFamily="2" charset="2"/>
              <a:buChar char="§"/>
            </a:pPr>
            <a:endParaRPr lang="en-GB" altLang="en-US" sz="1500" dirty="0"/>
          </a:p>
          <a:p>
            <a:pPr marL="0" indent="0">
              <a:lnSpc>
                <a:spcPct val="90000"/>
              </a:lnSpc>
              <a:buNone/>
            </a:pPr>
            <a:endParaRPr lang="en-GB" altLang="en-US" sz="1500" dirty="0"/>
          </a:p>
        </p:txBody>
      </p:sp>
      <p:cxnSp>
        <p:nvCxnSpPr>
          <p:cNvPr id="12304" name="Straight Connector 1230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301" name="Straight Connector 1230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7205133" y="6041362"/>
            <a:ext cx="911939" cy="365125"/>
          </a:xfrm>
        </p:spPr>
        <p:txBody>
          <a:bodyPr>
            <a:normAutofit/>
          </a:bodyPr>
          <a:lstStyle/>
          <a:p>
            <a:pPr>
              <a:spcAft>
                <a:spcPts val="600"/>
              </a:spcAft>
              <a:defRPr/>
            </a:pPr>
            <a:fld id="{9F458A58-9170-4293-9FCB-97B777C99F2B}" type="datetime1">
              <a:rPr lang="en-GB" altLang="en-US">
                <a:solidFill>
                  <a:srgbClr val="FFFFFF"/>
                </a:solidFill>
                <a:latin typeface="Myriad Pro"/>
              </a:rPr>
              <a:pPr>
                <a:spcAft>
                  <a:spcPts val="600"/>
                </a:spcAft>
                <a:defRPr/>
              </a:pPr>
              <a:t>21/03/2026</a:t>
            </a:fld>
            <a:endParaRPr lang="en-GB" altLang="en-US">
              <a:solidFill>
                <a:srgbClr val="FFFFFF"/>
              </a:solidFill>
              <a:latin typeface="Myriad Pro"/>
            </a:endParaRPr>
          </a:p>
        </p:txBody>
      </p:sp>
      <p:sp>
        <p:nvSpPr>
          <p:cNvPr id="1230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0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8590663" y="6041362"/>
            <a:ext cx="683339"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rgbClr val="FFFFFF"/>
                </a:solidFill>
              </a:rPr>
              <a:pPr fontAlgn="base">
                <a:lnSpc>
                  <a:spcPct val="90000"/>
                </a:lnSpc>
                <a:spcBef>
                  <a:spcPct val="0"/>
                </a:spcBef>
                <a:spcAft>
                  <a:spcPts val="600"/>
                </a:spcAft>
                <a:buNone/>
              </a:pPr>
              <a:t>10</a:t>
            </a:fld>
            <a:endParaRPr lang="en-GB" altLang="en-US" sz="1900">
              <a:solidFill>
                <a:srgbClr val="FFFFFF"/>
              </a:solidFill>
            </a:endParaRPr>
          </a:p>
        </p:txBody>
      </p:sp>
      <p:sp>
        <p:nvSpPr>
          <p:cNvPr id="1230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31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5536734" y="609600"/>
            <a:ext cx="3737268" cy="1320800"/>
          </a:xfrm>
        </p:spPr>
        <p:txBody>
          <a:bodyPr>
            <a:normAutofit/>
          </a:bodyPr>
          <a:lstStyle/>
          <a:p>
            <a:r>
              <a:rPr lang="en-GB" altLang="en-US" b="1"/>
              <a:t>                     References List</a:t>
            </a:r>
            <a:endParaRPr lang="en-GB" altLang="en-US"/>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5209563" y="2160589"/>
            <a:ext cx="4064439" cy="3880773"/>
          </a:xfrm>
        </p:spPr>
        <p:txBody>
          <a:bodyPr>
            <a:normAutofit/>
          </a:bodyPr>
          <a:lstStyle/>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r>
              <a:rPr lang="en-GB" altLang="en-US" sz="1100"/>
              <a:t>Markides, M., 2011. The importance of good communication between patient and health professionals. Journal of </a:t>
            </a:r>
            <a:r>
              <a:rPr lang="en-GB" altLang="en-US" sz="1100" err="1"/>
              <a:t>Pediatric</a:t>
            </a:r>
            <a:r>
              <a:rPr lang="en-GB" altLang="en-US" sz="1100"/>
              <a:t> </a:t>
            </a:r>
            <a:r>
              <a:rPr lang="en-GB" altLang="en-US" sz="1100" err="1"/>
              <a:t>Hematology</a:t>
            </a:r>
            <a:r>
              <a:rPr lang="en-GB" altLang="en-US" sz="1100"/>
              <a:t>/Oncology, 33, pp.S123-S125.</a:t>
            </a:r>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r>
              <a:rPr lang="en-GB" altLang="en-US" sz="1100"/>
              <a:t>Tiwary, A., Rimal, A., Paudyal, B., Sigdel, K.R. and Basnyat, B., 2019. Poor communication by health care professionals may lead to life-threatening complications: examples from two case reports. </a:t>
            </a:r>
            <a:r>
              <a:rPr lang="en-GB" altLang="en-US" sz="1100" err="1"/>
              <a:t>Wellcom</a:t>
            </a:r>
            <a:r>
              <a:rPr lang="en-GB" altLang="en-US" sz="1100"/>
              <a:t> open research, 4, p.7.</a:t>
            </a:r>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r>
              <a:rPr lang="en-GB" altLang="en-US" sz="1100"/>
              <a:t> </a:t>
            </a:r>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endParaRPr lang="en-GB" altLang="en-US" sz="1100"/>
          </a:p>
          <a:p>
            <a:pPr marL="0" indent="0">
              <a:lnSpc>
                <a:spcPct val="90000"/>
              </a:lnSpc>
              <a:buNone/>
            </a:pPr>
            <a:endParaRPr lang="en-GB" altLang="en-US" sz="1100"/>
          </a:p>
        </p:txBody>
      </p:sp>
      <p:pic>
        <p:nvPicPr>
          <p:cNvPr id="13325" name="Picture 13324" descr="A picture of an electromagnetic radiation">
            <a:extLst>
              <a:ext uri="{FF2B5EF4-FFF2-40B4-BE49-F238E27FC236}">
                <a16:creationId xmlns:a16="http://schemas.microsoft.com/office/drawing/2014/main" id="{8606E76B-B9A6-A424-301B-34D62FC0F8E5}"/>
              </a:ext>
            </a:extLst>
          </p:cNvPr>
          <p:cNvPicPr>
            <a:picLocks noChangeAspect="1"/>
          </p:cNvPicPr>
          <p:nvPr/>
        </p:nvPicPr>
        <p:blipFill>
          <a:blip r:embed="rId2"/>
          <a:srcRect l="24203" r="2309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3326" name="Isosceles Triangle 13325">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7692706" y="6041362"/>
            <a:ext cx="1073790" cy="365125"/>
          </a:xfrm>
        </p:spPr>
        <p:txBody>
          <a:bodyPr>
            <a:normAutofit/>
          </a:bodyPr>
          <a:lstStyle/>
          <a:p>
            <a:pPr>
              <a:spcAft>
                <a:spcPts val="600"/>
              </a:spcAft>
              <a:defRPr/>
            </a:pPr>
            <a:fld id="{BF746479-5A54-43D8-9985-034223541E15}" type="datetime1">
              <a:rPr lang="en-GB" altLang="en-US">
                <a:latin typeface="Myriad Pro"/>
              </a:rPr>
              <a:pPr>
                <a:spcAft>
                  <a:spcPts val="600"/>
                </a:spcAft>
                <a:defRPr/>
              </a:pPr>
              <a:t>21/03/2026</a:t>
            </a:fld>
            <a:endParaRPr lang="en-GB" altLang="en-US">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xfrm>
            <a:off x="8841996" y="6041362"/>
            <a:ext cx="43200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A355A216-6885-427F-A634-39F7E4E2D5B0}" type="slidenum">
              <a:rPr lang="en-GB" altLang="en-US" sz="1900"/>
              <a:pPr fontAlgn="base">
                <a:lnSpc>
                  <a:spcPct val="90000"/>
                </a:lnSpc>
                <a:spcBef>
                  <a:spcPct val="0"/>
                </a:spcBef>
                <a:spcAft>
                  <a:spcPts val="600"/>
                </a:spcAft>
                <a:buNone/>
              </a:pPr>
              <a:t>11</a:t>
            </a:fld>
            <a:endParaRPr lang="en-GB" altLang="en-US" sz="1900"/>
          </a:p>
        </p:txBody>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4183</TotalTime>
  <Words>1020</Words>
  <Application>Microsoft Office PowerPoint</Application>
  <PresentationFormat>Widescreen</PresentationFormat>
  <Paragraphs>128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Myriad Pro</vt:lpstr>
      <vt:lpstr>Trebuchet MS</vt:lpstr>
      <vt:lpstr>Wingdings</vt:lpstr>
      <vt:lpstr>Wingdings 3</vt:lpstr>
      <vt:lpstr>Facet</vt:lpstr>
      <vt:lpstr>PowerPoint Presentation</vt:lpstr>
      <vt:lpstr>Acknowledge use of AI</vt:lpstr>
      <vt:lpstr>                            Introduction</vt:lpstr>
      <vt:lpstr>              Communication skill            </vt:lpstr>
      <vt:lpstr> Areas where communication skills can be developed in health and social care</vt:lpstr>
      <vt:lpstr>The Importance of communication skill in health and social care </vt:lpstr>
      <vt:lpstr>THE CONSEQUENCES OF POOR COMMUNICATION IN HEALTH SECTOR</vt:lpstr>
      <vt:lpstr>Applying this skill in practice( Care Home) </vt:lpstr>
      <vt:lpstr>How does this skill support my future career </vt:lpstr>
      <vt:lpstr>Conclusion</vt:lpstr>
      <vt:lpstr>                     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Diane judith attoh</cp:lastModifiedBy>
  <cp:revision>41</cp:revision>
  <dcterms:created xsi:type="dcterms:W3CDTF">2025-02-21T18:28:54Z</dcterms:created>
  <dcterms:modified xsi:type="dcterms:W3CDTF">2026-03-21T18:01:01Z</dcterms:modified>
</cp:coreProperties>
</file>