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8" r:id="rId2"/>
    <p:sldId id="269" r:id="rId3"/>
    <p:sldId id="278" r:id="rId4"/>
    <p:sldId id="279" r:id="rId5"/>
    <p:sldId id="280" r:id="rId6"/>
    <p:sldId id="257" r:id="rId7"/>
    <p:sldId id="258" r:id="rId8"/>
    <p:sldId id="259" r:id="rId9"/>
    <p:sldId id="260" r:id="rId10"/>
    <p:sldId id="261" r:id="rId11"/>
    <p:sldId id="285" r:id="rId12"/>
    <p:sldId id="270" r:id="rId13"/>
    <p:sldId id="263" r:id="rId14"/>
    <p:sldId id="271" r:id="rId15"/>
    <p:sldId id="264" r:id="rId16"/>
    <p:sldId id="272" r:id="rId17"/>
    <p:sldId id="265" r:id="rId18"/>
    <p:sldId id="273" r:id="rId19"/>
    <p:sldId id="266" r:id="rId20"/>
    <p:sldId id="274" r:id="rId21"/>
    <p:sldId id="267" r:id="rId22"/>
    <p:sldId id="275" r:id="rId23"/>
    <p:sldId id="276" r:id="rId24"/>
    <p:sldId id="277" r:id="rId25"/>
    <p:sldId id="281" r:id="rId26"/>
    <p:sldId id="282" r:id="rId27"/>
    <p:sldId id="283" r:id="rId28"/>
    <p:sldId id="284" r:id="rId29"/>
    <p:sldId id="286" r:id="rId30"/>
    <p:sldId id="288" r:id="rId31"/>
    <p:sldId id="289" r:id="rId32"/>
    <p:sldId id="290" r:id="rId33"/>
    <p:sldId id="291" r:id="rId34"/>
    <p:sldId id="292" r:id="rId35"/>
    <p:sldId id="293" r:id="rId3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7" d="100"/>
          <a:sy n="107" d="100"/>
        </p:scale>
        <p:origin x="-1098"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ight Triangle 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rot="19140000">
            <a:off x="817112" y="1730403"/>
            <a:ext cx="5648623" cy="1204306"/>
          </a:xfrm>
        </p:spPr>
        <p:txBody>
          <a:bodyPr bIns="9144" anchor="b"/>
          <a:lstStyle>
            <a:lvl1pPr>
              <a:defRPr sz="3200"/>
            </a:lvl1pPr>
          </a:lstStyle>
          <a:p>
            <a:r>
              <a:rPr lang="en-US" smtClean="0"/>
              <a:t>Click to edit Master title style</a:t>
            </a:r>
            <a:endParaRPr lang="en-US" dirty="0"/>
          </a:p>
        </p:txBody>
      </p:sp>
      <p:sp>
        <p:nvSpPr>
          <p:cNvPr id="3" name="Subtitle 2"/>
          <p:cNvSpPr>
            <a:spLocks noGrp="1"/>
          </p:cNvSpPr>
          <p:nvPr>
            <p:ph type="subTitle" idx="1"/>
          </p:nvPr>
        </p:nvSpPr>
        <p:spPr>
          <a:xfrm rot="19140000">
            <a:off x="1212277" y="2470925"/>
            <a:ext cx="6511131" cy="329259"/>
          </a:xfrm>
        </p:spPr>
        <p:txBody>
          <a:bodyPr tIns="9144">
            <a:normAutofit/>
          </a:bodyPr>
          <a:lstStyle>
            <a:lvl1pPr marL="0" indent="0" algn="l">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527B5714-7F82-49C4-A2A5-0977991D65C4}" type="datetimeFigureOut">
              <a:rPr lang="en-GB" smtClean="0"/>
              <a:t>28/11/2017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7A36C2-D734-41AC-9207-5DC62ECF7FA3}"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27B5714-7F82-49C4-A2A5-0977991D65C4}" type="datetimeFigureOut">
              <a:rPr lang="en-GB" smtClean="0"/>
              <a:t>28/11/2017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7A36C2-D734-41AC-9207-5DC62ECF7FA3}"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ight Triangle 6"/>
          <p:cNvSpPr/>
          <p:nvPr/>
        </p:nvSpPr>
        <p:spPr>
          <a:xfrm>
            <a:off x="0" y="2647950"/>
            <a:ext cx="3571875" cy="4210050"/>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819399" y="1726737"/>
            <a:ext cx="5650992" cy="1207509"/>
          </a:xfrm>
        </p:spPr>
        <p:txBody>
          <a:bodyPr bIns="9144" anchor="b"/>
          <a:lstStyle>
            <a:lvl1pPr algn="l">
              <a:defRPr kumimoji="0" lang="en-US" sz="3200" b="0" i="0" u="none" strike="noStrike" kern="1200" cap="all" spc="0" normalizeH="0" baseline="0" noProof="0" dirty="0" smtClean="0">
                <a:ln>
                  <a:noFill/>
                </a:ln>
                <a:solidFill>
                  <a:schemeClr val="tx1"/>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smtClean="0"/>
              <a:t>Click to edit Master title style</a:t>
            </a:r>
            <a:endParaRPr lang="en-US" dirty="0"/>
          </a:p>
        </p:txBody>
      </p:sp>
      <p:sp>
        <p:nvSpPr>
          <p:cNvPr id="3" name="Text Placeholder 2"/>
          <p:cNvSpPr>
            <a:spLocks noGrp="1"/>
          </p:cNvSpPr>
          <p:nvPr>
            <p:ph type="body" idx="1"/>
          </p:nvPr>
        </p:nvSpPr>
        <p:spPr>
          <a:xfrm rot="19140000">
            <a:off x="1216152" y="2468304"/>
            <a:ext cx="6510528" cy="329184"/>
          </a:xfrm>
        </p:spPr>
        <p:txBody>
          <a:bodyPr anchor="t">
            <a:normAutofit/>
          </a:bodyPr>
          <a:lstStyle>
            <a:lvl1pPr marL="0" indent="0">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smtClean="0"/>
              <a:t>Click to edit Master text styles</a:t>
            </a:r>
          </a:p>
        </p:txBody>
      </p:sp>
      <p:sp>
        <p:nvSpPr>
          <p:cNvPr id="4" name="Date Placeholder 3"/>
          <p:cNvSpPr>
            <a:spLocks noGrp="1"/>
          </p:cNvSpPr>
          <p:nvPr>
            <p:ph type="dt" sz="half" idx="10"/>
          </p:nvPr>
        </p:nvSpPr>
        <p:spPr/>
        <p:txBody>
          <a:bodyPr/>
          <a:lstStyle/>
          <a:p>
            <a:fld id="{527B5714-7F82-49C4-A2A5-0977991D65C4}" type="datetimeFigureOut">
              <a:rPr lang="en-GB" smtClean="0"/>
              <a:t>28/11/2017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7A36C2-D734-41AC-9207-5DC62ECF7FA3}"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22960"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700016"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527B5714-7F82-49C4-A2A5-0977991D65C4}" type="datetimeFigureOut">
              <a:rPr lang="en-GB" smtClean="0"/>
              <a:t>28/11/2017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37A36C2-D734-41AC-9207-5DC62ECF7FA3}" type="slidenum">
              <a:rPr lang="en-GB" smtClean="0"/>
              <a:t>‹#›</a:t>
            </a:fld>
            <a:endParaRPr lang="en-GB"/>
          </a:p>
        </p:txBody>
      </p:sp>
      <p:sp>
        <p:nvSpPr>
          <p:cNvPr id="8" name="Title 7"/>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822960"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smtClean="0"/>
              <a:t>Click to edit Master text styles</a:t>
            </a:r>
          </a:p>
        </p:txBody>
      </p:sp>
      <p:sp>
        <p:nvSpPr>
          <p:cNvPr id="4" name="Content Placeholder 3"/>
          <p:cNvSpPr>
            <a:spLocks noGrp="1"/>
          </p:cNvSpPr>
          <p:nvPr>
            <p:ph sz="half" idx="2"/>
          </p:nvPr>
        </p:nvSpPr>
        <p:spPr>
          <a:xfrm>
            <a:off x="819150"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00016"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smtClean="0"/>
              <a:t>Click to edit Master text styles</a:t>
            </a:r>
          </a:p>
        </p:txBody>
      </p:sp>
      <p:sp>
        <p:nvSpPr>
          <p:cNvPr id="6" name="Content Placeholder 5"/>
          <p:cNvSpPr>
            <a:spLocks noGrp="1"/>
          </p:cNvSpPr>
          <p:nvPr>
            <p:ph sz="quarter" idx="4"/>
          </p:nvPr>
        </p:nvSpPr>
        <p:spPr>
          <a:xfrm>
            <a:off x="4700016"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527B5714-7F82-49C4-A2A5-0977991D65C4}" type="datetimeFigureOut">
              <a:rPr lang="en-GB" smtClean="0"/>
              <a:t>28/11/2017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37A36C2-D734-41AC-9207-5DC62ECF7FA3}"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527B5714-7F82-49C4-A2A5-0977991D65C4}" type="datetimeFigureOut">
              <a:rPr lang="en-GB" smtClean="0"/>
              <a:t>28/11/2017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37A36C2-D734-41AC-9207-5DC62ECF7FA3}"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27B5714-7F82-49C4-A2A5-0977991D65C4}" type="datetimeFigureOut">
              <a:rPr lang="en-GB" smtClean="0"/>
              <a:t>28/11/2017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37A36C2-D734-41AC-9207-5DC62ECF7FA3}"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Right Triangle 1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ight Triangle 17"/>
          <p:cNvSpPr/>
          <p:nvPr/>
        </p:nvSpPr>
        <p:spPr>
          <a:xfrm rot="5400000">
            <a:off x="433389" y="-433387"/>
            <a:ext cx="6858000" cy="7724778"/>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2" name="Title 1"/>
          <p:cNvSpPr>
            <a:spLocks noGrp="1"/>
          </p:cNvSpPr>
          <p:nvPr>
            <p:ph type="title"/>
          </p:nvPr>
        </p:nvSpPr>
        <p:spPr>
          <a:xfrm rot="19140000">
            <a:off x="784930" y="1576103"/>
            <a:ext cx="5212080" cy="1089427"/>
          </a:xfrm>
        </p:spPr>
        <p:txBody>
          <a:bodyPr bIns="0" anchor="b"/>
          <a:lstStyle>
            <a:lvl1pPr algn="l">
              <a:defRPr kumimoji="0" lang="en-US" sz="2800" b="0" i="0" u="none" strike="noStrike" kern="1200" cap="all" spc="0" normalizeH="0" baseline="0" noProof="0" dirty="0" smtClean="0">
                <a:ln>
                  <a:noFill/>
                </a:ln>
                <a:solidFill>
                  <a:srgbClr val="FFFFFF"/>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smtClean="0"/>
              <a:t>Click to edit Master title style</a:t>
            </a:r>
            <a:endParaRPr lang="en-US" dirty="0"/>
          </a:p>
        </p:txBody>
      </p:sp>
      <p:sp>
        <p:nvSpPr>
          <p:cNvPr id="3" name="Content Placeholder 2"/>
          <p:cNvSpPr>
            <a:spLocks noGrp="1"/>
          </p:cNvSpPr>
          <p:nvPr>
            <p:ph idx="1"/>
          </p:nvPr>
        </p:nvSpPr>
        <p:spPr>
          <a:xfrm>
            <a:off x="4749552" y="2618912"/>
            <a:ext cx="3807779" cy="3324687"/>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rot="19140000">
            <a:off x="1297954" y="2253385"/>
            <a:ext cx="5794760" cy="623314"/>
          </a:xfrm>
        </p:spPr>
        <p:txBody>
          <a:bodyPr>
            <a:normAutofit/>
          </a:bodyPr>
          <a:lstStyle>
            <a:lvl1pPr marL="0" indent="0">
              <a:buNone/>
              <a:defRPr lang="en-US" sz="1400" b="1" kern="1200" dirty="0" smtClean="0">
                <a:solidFill>
                  <a:srgbClr val="FFFFFF"/>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300"/>
              </a:spcBef>
              <a:spcAft>
                <a:spcPts val="0"/>
              </a:spcAft>
              <a:buClr>
                <a:schemeClr val="accent1"/>
              </a:buClr>
              <a:buSzPct val="100000"/>
              <a:buFont typeface="Arial" pitchFamily="34" charset="0"/>
              <a:buNone/>
              <a:tabLst/>
              <a:defRPr/>
            </a:pPr>
            <a:r>
              <a:rPr lang="en-US" smtClean="0"/>
              <a:t>Click to edit Master text styles</a:t>
            </a:r>
          </a:p>
        </p:txBody>
      </p:sp>
      <p:sp>
        <p:nvSpPr>
          <p:cNvPr id="5" name="Date Placeholder 4"/>
          <p:cNvSpPr>
            <a:spLocks noGrp="1"/>
          </p:cNvSpPr>
          <p:nvPr>
            <p:ph type="dt" sz="half" idx="10"/>
          </p:nvPr>
        </p:nvSpPr>
        <p:spPr/>
        <p:txBody>
          <a:bodyPr/>
          <a:lstStyle/>
          <a:p>
            <a:fld id="{527B5714-7F82-49C4-A2A5-0977991D65C4}" type="datetimeFigureOut">
              <a:rPr lang="en-GB" smtClean="0"/>
              <a:t>28/11/2017</a:t>
            </a:fld>
            <a:endParaRPr lang="en-GB"/>
          </a:p>
        </p:txBody>
      </p:sp>
      <p:sp>
        <p:nvSpPr>
          <p:cNvPr id="6" name="Footer Placeholder 5"/>
          <p:cNvSpPr>
            <a:spLocks noGrp="1"/>
          </p:cNvSpPr>
          <p:nvPr>
            <p:ph type="ftr" sz="quarter" idx="11"/>
          </p:nvPr>
        </p:nvSpPr>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a:ln>
            <a:solidFill>
              <a:schemeClr val="tx2"/>
            </a:solidFill>
          </a:ln>
        </p:spPr>
        <p:txBody>
          <a:bodyPr/>
          <a:lstStyle>
            <a:lvl1pPr>
              <a:defRPr>
                <a:solidFill>
                  <a:schemeClr val="tx2"/>
                </a:solidFill>
              </a:defRPr>
            </a:lvl1pPr>
          </a:lstStyle>
          <a:p>
            <a:fld id="{237A36C2-D734-41AC-9207-5DC62ECF7FA3}"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Picture Placeholder 10"/>
          <p:cNvSpPr>
            <a:spLocks noGrp="1"/>
          </p:cNvSpPr>
          <p:nvPr>
            <p:ph type="pic" sz="quarter" idx="14"/>
          </p:nvPr>
        </p:nvSpPr>
        <p:spPr>
          <a:xfrm>
            <a:off x="2028825" y="0"/>
            <a:ext cx="7115175" cy="6858000"/>
          </a:xfrm>
          <a:custGeom>
            <a:avLst/>
            <a:gdLst>
              <a:gd name="connsiteX0" fmla="*/ 0 w 7104888"/>
              <a:gd name="connsiteY0" fmla="*/ 0 h 6858000"/>
              <a:gd name="connsiteX1" fmla="*/ 7104888 w 7104888"/>
              <a:gd name="connsiteY1" fmla="*/ 0 h 6858000"/>
              <a:gd name="connsiteX2" fmla="*/ 7104888 w 7104888"/>
              <a:gd name="connsiteY2" fmla="*/ 6858000 h 6858000"/>
              <a:gd name="connsiteX3" fmla="*/ 0 w 7104888"/>
              <a:gd name="connsiteY3" fmla="*/ 6858000 h 6858000"/>
              <a:gd name="connsiteX4" fmla="*/ 0 w 7104888"/>
              <a:gd name="connsiteY4" fmla="*/ 0 h 6858000"/>
              <a:gd name="connsiteX0" fmla="*/ 0 w 7104888"/>
              <a:gd name="connsiteY0" fmla="*/ 0 h 6858000"/>
              <a:gd name="connsiteX1" fmla="*/ 5695188 w 7104888"/>
              <a:gd name="connsiteY1" fmla="*/ 0 h 6858000"/>
              <a:gd name="connsiteX2" fmla="*/ 7104888 w 7104888"/>
              <a:gd name="connsiteY2" fmla="*/ 0 h 6858000"/>
              <a:gd name="connsiteX3" fmla="*/ 7104888 w 7104888"/>
              <a:gd name="connsiteY3" fmla="*/ 6858000 h 6858000"/>
              <a:gd name="connsiteX4" fmla="*/ 0 w 7104888"/>
              <a:gd name="connsiteY4" fmla="*/ 6858000 h 6858000"/>
              <a:gd name="connsiteX5" fmla="*/ 0 w 7104888"/>
              <a:gd name="connsiteY5"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0287 w 7115175"/>
              <a:gd name="connsiteY4" fmla="*/ 6858000 h 6858000"/>
              <a:gd name="connsiteX5" fmla="*/ 0 w 7115175"/>
              <a:gd name="connsiteY5" fmla="*/ 5048250 h 6858000"/>
              <a:gd name="connsiteX6" fmla="*/ 10287 w 7115175"/>
              <a:gd name="connsiteY6"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10287 w 7115175"/>
              <a:gd name="connsiteY5" fmla="*/ 6858000 h 6858000"/>
              <a:gd name="connsiteX6" fmla="*/ 0 w 7115175"/>
              <a:gd name="connsiteY6" fmla="*/ 5048250 h 6858000"/>
              <a:gd name="connsiteX7" fmla="*/ 10287 w 7115175"/>
              <a:gd name="connsiteY7"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 name="connsiteX6" fmla="*/ 10287 w 7115175"/>
              <a:gd name="connsiteY6" fmla="*/ 0 h 6858000"/>
              <a:gd name="connsiteX0" fmla="*/ 0 w 7115175"/>
              <a:gd name="connsiteY0" fmla="*/ 504825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15175" h="6858000">
                <a:moveTo>
                  <a:pt x="0" y="5048250"/>
                </a:moveTo>
                <a:lnTo>
                  <a:pt x="5705475" y="0"/>
                </a:lnTo>
                <a:lnTo>
                  <a:pt x="7115175" y="0"/>
                </a:lnTo>
                <a:lnTo>
                  <a:pt x="7115175" y="6858000"/>
                </a:lnTo>
                <a:lnTo>
                  <a:pt x="1533526" y="6848475"/>
                </a:lnTo>
                <a:lnTo>
                  <a:pt x="0" y="5048250"/>
                </a:lnTo>
                <a:close/>
              </a:path>
            </a:pathLst>
          </a:custGeom>
          <a:solidFill>
            <a:schemeClr val="accent3">
              <a:alpha val="80000"/>
            </a:schemeClr>
          </a:solidFill>
        </p:spPr>
        <p:txBody>
          <a:bodyPr rIns="182880" anchor="ctr"/>
          <a:lstStyle>
            <a:lvl1pPr algn="r">
              <a:defRPr/>
            </a:lvl1pPr>
          </a:lstStyle>
          <a:p>
            <a:r>
              <a:rPr lang="en-US" smtClean="0"/>
              <a:t>Click icon to add picture</a:t>
            </a:r>
            <a:endParaRPr lang="en-US" dirty="0"/>
          </a:p>
        </p:txBody>
      </p:sp>
      <p:sp>
        <p:nvSpPr>
          <p:cNvPr id="9" name="Right Triangle 8"/>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9"/>
          <p:cNvSpPr/>
          <p:nvPr/>
        </p:nvSpPr>
        <p:spPr>
          <a:xfrm>
            <a:off x="0" y="5048250"/>
            <a:ext cx="3571875" cy="1809750"/>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1809750 h 1809750"/>
              <a:gd name="connsiteX1" fmla="*/ 1895475 w 3571875"/>
              <a:gd name="connsiteY1" fmla="*/ 0 h 1809750"/>
              <a:gd name="connsiteX2" fmla="*/ 3571875 w 3571875"/>
              <a:gd name="connsiteY2" fmla="*/ 1809750 h 1809750"/>
              <a:gd name="connsiteX3" fmla="*/ 0 w 3571875"/>
              <a:gd name="connsiteY3" fmla="*/ 1809750 h 1809750"/>
              <a:gd name="connsiteX0" fmla="*/ 0 w 3571875"/>
              <a:gd name="connsiteY0" fmla="*/ 1809750 h 1809750"/>
              <a:gd name="connsiteX1" fmla="*/ 2038350 w 3571875"/>
              <a:gd name="connsiteY1" fmla="*/ 0 h 1809750"/>
              <a:gd name="connsiteX2" fmla="*/ 3571875 w 3571875"/>
              <a:gd name="connsiteY2" fmla="*/ 1809750 h 1809750"/>
              <a:gd name="connsiteX3" fmla="*/ 0 w 3571875"/>
              <a:gd name="connsiteY3" fmla="*/ 1809750 h 1809750"/>
            </a:gdLst>
            <a:ahLst/>
            <a:cxnLst>
              <a:cxn ang="0">
                <a:pos x="connsiteX0" y="connsiteY0"/>
              </a:cxn>
              <a:cxn ang="0">
                <a:pos x="connsiteX1" y="connsiteY1"/>
              </a:cxn>
              <a:cxn ang="0">
                <a:pos x="connsiteX2" y="connsiteY2"/>
              </a:cxn>
              <a:cxn ang="0">
                <a:pos x="connsiteX3" y="connsiteY3"/>
              </a:cxn>
            </a:cxnLst>
            <a:rect l="l" t="t" r="r" b="b"/>
            <a:pathLst>
              <a:path w="3571875" h="1809750">
                <a:moveTo>
                  <a:pt x="0" y="1809750"/>
                </a:moveTo>
                <a:lnTo>
                  <a:pt x="2038350" y="0"/>
                </a:lnTo>
                <a:lnTo>
                  <a:pt x="3571875" y="1809750"/>
                </a:lnTo>
                <a:lnTo>
                  <a:pt x="0" y="1809750"/>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671197" y="1717501"/>
            <a:ext cx="5486400" cy="867444"/>
          </a:xfrm>
        </p:spPr>
        <p:txBody>
          <a:bodyPr anchor="b"/>
          <a:lstStyle>
            <a:lvl1pPr algn="l">
              <a:defRPr sz="2800" b="0">
                <a:latin typeface="+mj-lt"/>
              </a:defRPr>
            </a:lvl1pPr>
          </a:lstStyle>
          <a:p>
            <a:r>
              <a:rPr lang="en-US" smtClean="0"/>
              <a:t>Click to edit Master title style</a:t>
            </a:r>
            <a:endParaRPr lang="en-US" dirty="0"/>
          </a:p>
        </p:txBody>
      </p:sp>
      <p:sp>
        <p:nvSpPr>
          <p:cNvPr id="4" name="Text Placeholder 3"/>
          <p:cNvSpPr>
            <a:spLocks noGrp="1"/>
          </p:cNvSpPr>
          <p:nvPr>
            <p:ph type="body" sz="half" idx="2"/>
          </p:nvPr>
        </p:nvSpPr>
        <p:spPr>
          <a:xfrm rot="19140000">
            <a:off x="1143479" y="2180529"/>
            <a:ext cx="6096545" cy="740664"/>
          </a:xfrm>
        </p:spPr>
        <p:txBody>
          <a:bodyPr/>
          <a:lstStyle>
            <a:lvl1pPr marL="0" indent="0">
              <a:buNone/>
              <a:defRPr sz="14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27B5714-7F82-49C4-A2A5-0977991D65C4}" type="datetimeFigureOut">
              <a:rPr lang="en-GB" smtClean="0"/>
              <a:t>28/11/2017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37A36C2-D734-41AC-9207-5DC62ECF7FA3}"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27B5714-7F82-49C4-A2A5-0977991D65C4}" type="datetimeFigureOut">
              <a:rPr lang="en-GB" smtClean="0"/>
              <a:t>28/11/2017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7A36C2-D734-41AC-9207-5DC62ECF7FA3}"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4678362"/>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274639"/>
            <a:ext cx="6019800" cy="4678362"/>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27B5714-7F82-49C4-A2A5-0977991D65C4}" type="datetimeFigureOut">
              <a:rPr lang="en-GB" smtClean="0"/>
              <a:t>28/11/2017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7A36C2-D734-41AC-9207-5DC62ECF7FA3}"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Freeform 6"/>
          <p:cNvSpPr/>
          <p:nvPr/>
        </p:nvSpPr>
        <p:spPr>
          <a:xfrm>
            <a:off x="-2382" y="5050633"/>
            <a:ext cx="3574257" cy="1807368"/>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4210050 h 4210050"/>
              <a:gd name="connsiteX1" fmla="*/ 0 w 3571875"/>
              <a:gd name="connsiteY1" fmla="*/ 0 h 4210050"/>
              <a:gd name="connsiteX2" fmla="*/ 2028825 w 3571875"/>
              <a:gd name="connsiteY2" fmla="*/ 23883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050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812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76450 w 3571875"/>
              <a:gd name="connsiteY2" fmla="*/ 22740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245519 w 3571875"/>
              <a:gd name="connsiteY2" fmla="*/ 2405063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38350 w 3571875"/>
              <a:gd name="connsiteY2" fmla="*/ 2405063 h 4210050"/>
              <a:gd name="connsiteX3" fmla="*/ 3571875 w 3571875"/>
              <a:gd name="connsiteY3" fmla="*/ 4210050 h 4210050"/>
              <a:gd name="connsiteX4" fmla="*/ 0 w 3571875"/>
              <a:gd name="connsiteY4" fmla="*/ 4210050 h 4210050"/>
              <a:gd name="connsiteX0" fmla="*/ 0 w 3571875"/>
              <a:gd name="connsiteY0" fmla="*/ 2433637 h 2433637"/>
              <a:gd name="connsiteX1" fmla="*/ 257175 w 3571875"/>
              <a:gd name="connsiteY1" fmla="*/ 0 h 2433637"/>
              <a:gd name="connsiteX2" fmla="*/ 2038350 w 3571875"/>
              <a:gd name="connsiteY2" fmla="*/ 628650 h 2433637"/>
              <a:gd name="connsiteX3" fmla="*/ 3571875 w 3571875"/>
              <a:gd name="connsiteY3" fmla="*/ 2433637 h 2433637"/>
              <a:gd name="connsiteX4" fmla="*/ 0 w 3571875"/>
              <a:gd name="connsiteY4" fmla="*/ 2433637 h 2433637"/>
              <a:gd name="connsiteX0" fmla="*/ 2382 w 3574257"/>
              <a:gd name="connsiteY0" fmla="*/ 1807368 h 1807368"/>
              <a:gd name="connsiteX1" fmla="*/ 0 w 3574257"/>
              <a:gd name="connsiteY1" fmla="*/ 0 h 1807368"/>
              <a:gd name="connsiteX2" fmla="*/ 2040732 w 3574257"/>
              <a:gd name="connsiteY2" fmla="*/ 2381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24051 w 3574257"/>
              <a:gd name="connsiteY2" fmla="*/ 307181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40682 w 3574257"/>
              <a:gd name="connsiteY2" fmla="*/ 450057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57351 w 3574257"/>
              <a:gd name="connsiteY2" fmla="*/ 2309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0732 w 3574257"/>
              <a:gd name="connsiteY2" fmla="*/ 23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774032 w 3574257"/>
              <a:gd name="connsiteY2" fmla="*/ 161925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69294 w 3574257"/>
              <a:gd name="connsiteY2" fmla="*/ 2143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819275 w 3574257"/>
              <a:gd name="connsiteY2" fmla="*/ 200026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5494 w 3574257"/>
              <a:gd name="connsiteY2" fmla="*/ 1 h 1807368"/>
              <a:gd name="connsiteX3" fmla="*/ 3574257 w 3574257"/>
              <a:gd name="connsiteY3" fmla="*/ 1807368 h 1807368"/>
              <a:gd name="connsiteX4" fmla="*/ 2382 w 3574257"/>
              <a:gd name="connsiteY4" fmla="*/ 1807368 h 1807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74257" h="1807368">
                <a:moveTo>
                  <a:pt x="2382" y="1807368"/>
                </a:moveTo>
                <a:lnTo>
                  <a:pt x="0" y="0"/>
                </a:lnTo>
                <a:lnTo>
                  <a:pt x="2045494" y="1"/>
                </a:lnTo>
                <a:lnTo>
                  <a:pt x="3574257" y="1807368"/>
                </a:lnTo>
                <a:lnTo>
                  <a:pt x="2382" y="1807368"/>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5051292"/>
            <a:ext cx="9146380" cy="1806709"/>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 name="connsiteX0" fmla="*/ 0 w 3352800"/>
              <a:gd name="connsiteY0" fmla="*/ 2002631 h 2002631"/>
              <a:gd name="connsiteX1" fmla="*/ 754045 w 3352800"/>
              <a:gd name="connsiteY1" fmla="*/ 146832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26618 h 526618"/>
              <a:gd name="connsiteX1" fmla="*/ 980611 w 3352800"/>
              <a:gd name="connsiteY1" fmla="*/ 9368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6888 h 526888"/>
              <a:gd name="connsiteX1" fmla="*/ 744735 w 3352800"/>
              <a:gd name="connsiteY1" fmla="*/ 0 h 526888"/>
              <a:gd name="connsiteX2" fmla="*/ 3352800 w 3352800"/>
              <a:gd name="connsiteY2" fmla="*/ 270 h 526888"/>
              <a:gd name="connsiteX3" fmla="*/ 3352800 w 3352800"/>
              <a:gd name="connsiteY3" fmla="*/ 526888 h 526888"/>
              <a:gd name="connsiteX4" fmla="*/ 0 w 3352800"/>
              <a:gd name="connsiteY4" fmla="*/ 526888 h 526888"/>
              <a:gd name="connsiteX0" fmla="*/ 0 w 3352800"/>
              <a:gd name="connsiteY0" fmla="*/ 526618 h 526618"/>
              <a:gd name="connsiteX1" fmla="*/ 811948 w 3352800"/>
              <a:gd name="connsiteY1" fmla="*/ 6092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7584 h 527584"/>
              <a:gd name="connsiteX1" fmla="*/ 751718 w 3352800"/>
              <a:gd name="connsiteY1" fmla="*/ 0 h 527584"/>
              <a:gd name="connsiteX2" fmla="*/ 3352800 w 3352800"/>
              <a:gd name="connsiteY2" fmla="*/ 966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241069 w 3352800"/>
              <a:gd name="connsiteY2" fmla="*/ 94144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 name="connsiteX0" fmla="*/ 0 w 3352800"/>
              <a:gd name="connsiteY0" fmla="*/ 527313 h 527313"/>
              <a:gd name="connsiteX1" fmla="*/ 900984 w 3352800"/>
              <a:gd name="connsiteY1" fmla="*/ 97774 h 527313"/>
              <a:gd name="connsiteX2" fmla="*/ 3352800 w 3352800"/>
              <a:gd name="connsiteY2" fmla="*/ 0 h 527313"/>
              <a:gd name="connsiteX3" fmla="*/ 3352800 w 3352800"/>
              <a:gd name="connsiteY3" fmla="*/ 527313 h 527313"/>
              <a:gd name="connsiteX4" fmla="*/ 0 w 3352800"/>
              <a:gd name="connsiteY4" fmla="*/ 527313 h 527313"/>
              <a:gd name="connsiteX0" fmla="*/ 0 w 3352800"/>
              <a:gd name="connsiteY0" fmla="*/ 527584 h 527584"/>
              <a:gd name="connsiteX1" fmla="*/ 748227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527584">
                <a:moveTo>
                  <a:pt x="0" y="527584"/>
                </a:moveTo>
                <a:lnTo>
                  <a:pt x="748227" y="0"/>
                </a:lnTo>
                <a:lnTo>
                  <a:pt x="3352800" y="271"/>
                </a:lnTo>
                <a:lnTo>
                  <a:pt x="3352800" y="527584"/>
                </a:lnTo>
                <a:lnTo>
                  <a:pt x="0" y="527584"/>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822960" y="365760"/>
            <a:ext cx="7520940" cy="548640"/>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822960" y="1100628"/>
            <a:ext cx="7520940" cy="3579849"/>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19140000">
            <a:off x="201168" y="5870448"/>
            <a:ext cx="2176272" cy="201168"/>
          </a:xfrm>
          <a:prstGeom prst="rect">
            <a:avLst/>
          </a:prstGeom>
        </p:spPr>
        <p:txBody>
          <a:bodyPr vert="horz" lIns="91440" tIns="45720" rIns="91440" bIns="45720" rtlCol="0" anchor="ctr"/>
          <a:lstStyle>
            <a:lvl1pPr algn="l">
              <a:defRPr sz="1200">
                <a:solidFill>
                  <a:srgbClr val="FFFFFF"/>
                </a:solidFill>
              </a:defRPr>
            </a:lvl1pPr>
          </a:lstStyle>
          <a:p>
            <a:fld id="{527B5714-7F82-49C4-A2A5-0977991D65C4}" type="datetimeFigureOut">
              <a:rPr lang="en-GB" smtClean="0"/>
              <a:t>28/11/2017</a:t>
            </a:fld>
            <a:endParaRPr lang="en-GB"/>
          </a:p>
        </p:txBody>
      </p:sp>
      <p:sp>
        <p:nvSpPr>
          <p:cNvPr id="5" name="Footer Placeholder 4"/>
          <p:cNvSpPr>
            <a:spLocks noGrp="1"/>
          </p:cNvSpPr>
          <p:nvPr>
            <p:ph type="ftr" sz="quarter" idx="3"/>
          </p:nvPr>
        </p:nvSpPr>
        <p:spPr>
          <a:xfrm>
            <a:off x="3517514" y="6285122"/>
            <a:ext cx="4724400" cy="274320"/>
          </a:xfrm>
          <a:prstGeom prst="rect">
            <a:avLst/>
          </a:prstGeom>
        </p:spPr>
        <p:txBody>
          <a:bodyPr vert="horz" lIns="91440" tIns="45720" rIns="91440" bIns="45720" rtlCol="0" anchor="ctr"/>
          <a:lstStyle>
            <a:lvl1pPr algn="r">
              <a:defRPr sz="1000" cap="all" spc="200" baseline="0">
                <a:solidFill>
                  <a:srgbClr val="FFFFFF"/>
                </a:solidFill>
              </a:defRPr>
            </a:lvl1pPr>
          </a:lstStyle>
          <a:p>
            <a:endParaRPr lang="en-GB"/>
          </a:p>
        </p:txBody>
      </p:sp>
      <p:sp>
        <p:nvSpPr>
          <p:cNvPr id="6" name="Slide Number Placeholder 5"/>
          <p:cNvSpPr>
            <a:spLocks noGrp="1"/>
          </p:cNvSpPr>
          <p:nvPr>
            <p:ph type="sldNum" sz="quarter" idx="4"/>
          </p:nvPr>
        </p:nvSpPr>
        <p:spPr>
          <a:xfrm>
            <a:off x="8401038" y="6170822"/>
            <a:ext cx="502920" cy="502920"/>
          </a:xfrm>
          <a:prstGeom prst="ellipse">
            <a:avLst/>
          </a:prstGeom>
          <a:ln w="19050">
            <a:solidFill>
              <a:srgbClr val="FFFFFF"/>
            </a:solidFill>
          </a:ln>
        </p:spPr>
        <p:txBody>
          <a:bodyPr vert="horz" lIns="9144" tIns="9144" rIns="9144" bIns="9144" rtlCol="0" anchor="ctr">
            <a:normAutofit/>
          </a:bodyPr>
          <a:lstStyle>
            <a:lvl1pPr algn="ctr">
              <a:defRPr sz="1650">
                <a:solidFill>
                  <a:srgbClr val="FFFFFF"/>
                </a:solidFill>
              </a:defRPr>
            </a:lvl1pPr>
          </a:lstStyle>
          <a:p>
            <a:fld id="{237A36C2-D734-41AC-9207-5DC62ECF7FA3}"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spcBef>
          <a:spcPct val="0"/>
        </a:spcBef>
        <a:buNone/>
        <a:defRPr sz="2800" kern="1200" cap="all" baseline="0">
          <a:solidFill>
            <a:schemeClr val="tx1"/>
          </a:solidFill>
          <a:latin typeface="+mj-lt"/>
          <a:ea typeface="+mj-ea"/>
          <a:cs typeface="+mj-cs"/>
        </a:defRPr>
      </a:lvl1pPr>
    </p:titleStyle>
    <p:bodyStyle>
      <a:lvl1pPr marL="342900" indent="-342900" algn="l" defTabSz="914400" rtl="0" eaLnBrk="1" latinLnBrk="0" hangingPunct="1">
        <a:spcBef>
          <a:spcPts val="800"/>
        </a:spcBef>
        <a:buFont typeface="Arial" pitchFamily="34" charset="0"/>
        <a:buNone/>
        <a:defRPr sz="1600" b="1" kern="1200">
          <a:solidFill>
            <a:schemeClr val="tx1"/>
          </a:solidFill>
          <a:latin typeface="+mn-lt"/>
          <a:ea typeface="+mn-ea"/>
          <a:cs typeface="+mn-cs"/>
        </a:defRPr>
      </a:lvl1pPr>
      <a:lvl2pPr marL="1737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2pPr>
      <a:lvl3pPr marL="4023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3pPr>
      <a:lvl4pPr marL="6309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4pPr>
      <a:lvl5pPr marL="8595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5pPr>
      <a:lvl6pPr marL="1097280" indent="-173736"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6pPr>
      <a:lvl7pPr marL="13533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7pPr>
      <a:lvl8pPr marL="15819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8pPr>
      <a:lvl9pPr marL="1792224"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1" dirty="0" smtClean="0"/>
              <a:t>Methods </a:t>
            </a:r>
            <a:r>
              <a:rPr lang="en-GB" b="1" dirty="0"/>
              <a:t>and Approaches in Interfaith Studies</a:t>
            </a:r>
            <a:endParaRPr lang="en-GB" dirty="0"/>
          </a:p>
        </p:txBody>
      </p:sp>
      <p:sp>
        <p:nvSpPr>
          <p:cNvPr id="3" name="Subtitle 2"/>
          <p:cNvSpPr>
            <a:spLocks noGrp="1"/>
          </p:cNvSpPr>
          <p:nvPr>
            <p:ph type="subTitle" idx="1"/>
          </p:nvPr>
        </p:nvSpPr>
        <p:spPr/>
        <p:txBody>
          <a:bodyPr/>
          <a:lstStyle/>
          <a:p>
            <a:r>
              <a:rPr lang="en-GB" b="1" dirty="0"/>
              <a:t>HPPD7001</a:t>
            </a:r>
            <a:endParaRPr lang="en-GB" dirty="0"/>
          </a:p>
        </p:txBody>
      </p:sp>
    </p:spTree>
    <p:extLst>
      <p:ext uri="{BB962C8B-B14F-4D97-AF65-F5344CB8AC3E}">
        <p14:creationId xmlns:p14="http://schemas.microsoft.com/office/powerpoint/2010/main" val="26396700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47500" lnSpcReduction="20000"/>
          </a:bodyPr>
          <a:lstStyle/>
          <a:p>
            <a:pPr marL="0" indent="0" hangingPunct="0"/>
            <a:r>
              <a:rPr lang="en-GB" b="0" dirty="0" smtClean="0"/>
              <a:t>Coursework</a:t>
            </a:r>
            <a:r>
              <a:rPr lang="en-GB" b="0" dirty="0"/>
              <a:t>: Book review (1500 words</a:t>
            </a:r>
            <a:r>
              <a:rPr lang="en-GB" b="0" dirty="0" smtClean="0"/>
              <a:t>) 25%</a:t>
            </a:r>
            <a:endParaRPr lang="en-GB" b="0" dirty="0"/>
          </a:p>
          <a:p>
            <a:pPr marL="0" indent="0" hangingPunct="0"/>
            <a:r>
              <a:rPr lang="en-GB" b="0" dirty="0"/>
              <a:t> </a:t>
            </a:r>
          </a:p>
          <a:p>
            <a:pPr marL="0" indent="0" hangingPunct="0"/>
            <a:r>
              <a:rPr lang="en-GB" b="0" dirty="0" smtClean="0"/>
              <a:t>Example:</a:t>
            </a:r>
            <a:r>
              <a:rPr lang="en-GB" b="0" dirty="0"/>
              <a:t> </a:t>
            </a:r>
          </a:p>
          <a:p>
            <a:pPr marL="0" indent="0" hangingPunct="0"/>
            <a:r>
              <a:rPr lang="en-GB" b="0" dirty="0"/>
              <a:t>Write a book review for an academic journal about one of the following books: </a:t>
            </a:r>
          </a:p>
          <a:p>
            <a:pPr marL="0" lvl="0" indent="0"/>
            <a:r>
              <a:rPr lang="en-GB" b="0" dirty="0" err="1"/>
              <a:t>Banchoff</a:t>
            </a:r>
            <a:r>
              <a:rPr lang="en-GB" b="0" dirty="0"/>
              <a:t>, Thomas (ed.), </a:t>
            </a:r>
            <a:r>
              <a:rPr lang="en-GB" b="0" i="1" dirty="0"/>
              <a:t>Religious Pluralism, Globalization, and World Politics</a:t>
            </a:r>
            <a:r>
              <a:rPr lang="en-GB" b="0" dirty="0"/>
              <a:t>. Oxford: Oxford University Press, 2008.</a:t>
            </a:r>
          </a:p>
          <a:p>
            <a:pPr marL="0" lvl="0" indent="0"/>
            <a:r>
              <a:rPr lang="en-GB" b="0" dirty="0"/>
              <a:t>Cohen, Charles L. and Ronald L. Numbers, </a:t>
            </a:r>
            <a:r>
              <a:rPr lang="en-GB" b="0" i="1" dirty="0"/>
              <a:t>Gods in America: Religious Pluralism in the United States</a:t>
            </a:r>
            <a:r>
              <a:rPr lang="en-GB" b="0" dirty="0"/>
              <a:t>. Oxford: Oxford University Press, 2013.</a:t>
            </a:r>
          </a:p>
          <a:p>
            <a:pPr marL="0" lvl="0" indent="0"/>
            <a:r>
              <a:rPr lang="en-GB" b="0" dirty="0"/>
              <a:t>Harris, Elizabeth, Paul Hedges and </a:t>
            </a:r>
            <a:r>
              <a:rPr lang="en-GB" b="0" dirty="0" err="1"/>
              <a:t>Shanthikumar</a:t>
            </a:r>
            <a:r>
              <a:rPr lang="en-GB" b="0" dirty="0"/>
              <a:t> </a:t>
            </a:r>
            <a:r>
              <a:rPr lang="en-GB" b="0" dirty="0" err="1"/>
              <a:t>Hettiarachchi</a:t>
            </a:r>
            <a:r>
              <a:rPr lang="en-GB" b="0" dirty="0"/>
              <a:t> (eds.), </a:t>
            </a:r>
            <a:r>
              <a:rPr lang="en-GB" b="0" i="1" dirty="0"/>
              <a:t>Twenty-First Theologies of Religions: Retrospection and Future Prospects. </a:t>
            </a:r>
            <a:r>
              <a:rPr lang="en-GB" b="0" dirty="0"/>
              <a:t>Leiden: Brill, 2017.</a:t>
            </a:r>
          </a:p>
          <a:p>
            <a:endParaRPr lang="en-GB" dirty="0"/>
          </a:p>
        </p:txBody>
      </p:sp>
      <p:sp>
        <p:nvSpPr>
          <p:cNvPr id="3" name="Content Placeholder 2"/>
          <p:cNvSpPr>
            <a:spLocks noGrp="1"/>
          </p:cNvSpPr>
          <p:nvPr>
            <p:ph sz="half" idx="2"/>
          </p:nvPr>
        </p:nvSpPr>
        <p:spPr/>
        <p:txBody>
          <a:bodyPr>
            <a:normAutofit fontScale="47500" lnSpcReduction="20000"/>
          </a:bodyPr>
          <a:lstStyle/>
          <a:p>
            <a:pPr marL="0" indent="0"/>
            <a:r>
              <a:rPr lang="en-GB" sz="6000" dirty="0" smtClean="0"/>
              <a:t>15</a:t>
            </a:r>
            <a:r>
              <a:rPr lang="en-GB" sz="6000" baseline="30000" dirty="0" smtClean="0"/>
              <a:t>th</a:t>
            </a:r>
            <a:r>
              <a:rPr lang="en-GB" sz="6000" dirty="0" smtClean="0"/>
              <a:t> December </a:t>
            </a:r>
          </a:p>
          <a:p>
            <a:pPr marL="0" indent="0"/>
            <a:r>
              <a:rPr lang="en-GB" sz="6000" dirty="0" smtClean="0"/>
              <a:t>3PM</a:t>
            </a:r>
            <a:endParaRPr lang="en-GB" sz="6000" dirty="0"/>
          </a:p>
        </p:txBody>
      </p:sp>
      <p:sp>
        <p:nvSpPr>
          <p:cNvPr id="4" name="Title 3"/>
          <p:cNvSpPr>
            <a:spLocks noGrp="1"/>
          </p:cNvSpPr>
          <p:nvPr>
            <p:ph type="title"/>
          </p:nvPr>
        </p:nvSpPr>
        <p:spPr/>
        <p:txBody>
          <a:bodyPr/>
          <a:lstStyle/>
          <a:p>
            <a:r>
              <a:rPr lang="en-GB" dirty="0" smtClean="0"/>
              <a:t>Assessment 1</a:t>
            </a:r>
            <a:endParaRPr lang="en-GB" dirty="0"/>
          </a:p>
        </p:txBody>
      </p:sp>
    </p:spTree>
    <p:extLst>
      <p:ext uri="{BB962C8B-B14F-4D97-AF65-F5344CB8AC3E}">
        <p14:creationId xmlns:p14="http://schemas.microsoft.com/office/powerpoint/2010/main" val="18830826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Readings</a:t>
            </a:r>
            <a:endParaRPr lang="en-GB" sz="4000" dirty="0"/>
          </a:p>
        </p:txBody>
      </p:sp>
      <p:sp>
        <p:nvSpPr>
          <p:cNvPr id="3" name="Text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21110297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77500" lnSpcReduction="20000"/>
          </a:bodyPr>
          <a:lstStyle/>
          <a:p>
            <a:pPr marL="0" indent="0"/>
            <a:r>
              <a:rPr lang="en-GB" b="0" dirty="0" smtClean="0"/>
              <a:t>How convincing do you find </a:t>
            </a:r>
            <a:r>
              <a:rPr lang="en-GB" b="0" dirty="0" err="1" smtClean="0"/>
              <a:t>Platinga’s</a:t>
            </a:r>
            <a:r>
              <a:rPr lang="en-GB" b="0" dirty="0" smtClean="0"/>
              <a:t> defence of religious exclusivism?</a:t>
            </a:r>
          </a:p>
          <a:p>
            <a:pPr marL="0" indent="0"/>
            <a:endParaRPr lang="en-GB" b="0" dirty="0" smtClean="0"/>
          </a:p>
          <a:p>
            <a:pPr marL="0" indent="0"/>
            <a:r>
              <a:rPr lang="en-GB" b="0" dirty="0" smtClean="0"/>
              <a:t>What is the relationship between religious exclusivism and interfaith dialogue? </a:t>
            </a:r>
          </a:p>
          <a:p>
            <a:pPr marL="0" indent="0"/>
            <a:endParaRPr lang="en-GB" b="0" dirty="0" smtClean="0"/>
          </a:p>
          <a:p>
            <a:pPr marL="0" indent="0"/>
            <a:r>
              <a:rPr lang="en-GB" b="0" dirty="0" smtClean="0"/>
              <a:t>Does an exclusivist have any reason to engage?</a:t>
            </a:r>
            <a:endParaRPr lang="en-GB" b="0" dirty="0"/>
          </a:p>
          <a:p>
            <a:endParaRPr lang="en-GB" dirty="0"/>
          </a:p>
        </p:txBody>
      </p:sp>
      <p:sp>
        <p:nvSpPr>
          <p:cNvPr id="4" name="Title 3"/>
          <p:cNvSpPr>
            <a:spLocks noGrp="1"/>
          </p:cNvSpPr>
          <p:nvPr>
            <p:ph type="title"/>
          </p:nvPr>
        </p:nvSpPr>
        <p:spPr/>
        <p:txBody>
          <a:bodyPr/>
          <a:lstStyle/>
          <a:p>
            <a:r>
              <a:rPr lang="en-GB" dirty="0" smtClean="0"/>
              <a:t>Readings	</a:t>
            </a:r>
            <a:endParaRPr lang="en-GB" dirty="0"/>
          </a:p>
        </p:txBody>
      </p:sp>
      <p:pic>
        <p:nvPicPr>
          <p:cNvPr id="1026"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4355976" y="861061"/>
            <a:ext cx="4464496" cy="20932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p:cNvSpPr txBox="1"/>
          <p:nvPr/>
        </p:nvSpPr>
        <p:spPr>
          <a:xfrm>
            <a:off x="4540438" y="2933366"/>
            <a:ext cx="3816424" cy="400110"/>
          </a:xfrm>
          <a:prstGeom prst="rect">
            <a:avLst/>
          </a:prstGeom>
          <a:noFill/>
        </p:spPr>
        <p:txBody>
          <a:bodyPr wrap="square" rtlCol="0">
            <a:spAutoFit/>
          </a:bodyPr>
          <a:lstStyle/>
          <a:p>
            <a:r>
              <a:rPr lang="en-GB" sz="2000" dirty="0" smtClean="0"/>
              <a:t>Does it?</a:t>
            </a:r>
            <a:endParaRPr lang="en-GB" sz="2000" dirty="0"/>
          </a:p>
        </p:txBody>
      </p:sp>
    </p:spTree>
    <p:extLst>
      <p:ext uri="{BB962C8B-B14F-4D97-AF65-F5344CB8AC3E}">
        <p14:creationId xmlns:p14="http://schemas.microsoft.com/office/powerpoint/2010/main" val="12674724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a:bodyPr>
          <a:lstStyle/>
          <a:p>
            <a:pPr marL="0" indent="0"/>
            <a:r>
              <a:rPr lang="en-GB" sz="2000" b="0" dirty="0" smtClean="0"/>
              <a:t>Is </a:t>
            </a:r>
            <a:r>
              <a:rPr lang="en-GB" sz="2000" b="0" dirty="0" err="1" smtClean="0"/>
              <a:t>Panikkar</a:t>
            </a:r>
            <a:r>
              <a:rPr lang="en-GB" sz="2000" b="0" dirty="0" smtClean="0"/>
              <a:t> pluralist?</a:t>
            </a:r>
          </a:p>
          <a:p>
            <a:pPr marL="0" indent="0"/>
            <a:endParaRPr lang="en-GB" sz="2000" b="0" dirty="0"/>
          </a:p>
          <a:p>
            <a:pPr marL="0" indent="0"/>
            <a:r>
              <a:rPr lang="en-GB" sz="2000" b="0" dirty="0" smtClean="0"/>
              <a:t>How might Hick’s and </a:t>
            </a:r>
            <a:r>
              <a:rPr lang="en-GB" sz="2000" b="0" dirty="0" err="1" smtClean="0"/>
              <a:t>Panikkar’s</a:t>
            </a:r>
            <a:r>
              <a:rPr lang="en-GB" sz="2000" b="0" dirty="0" smtClean="0"/>
              <a:t> pluralism differ functionally?</a:t>
            </a:r>
          </a:p>
          <a:p>
            <a:pPr marL="0" indent="0"/>
            <a:endParaRPr lang="en-GB" sz="2000" b="0" dirty="0"/>
          </a:p>
          <a:p>
            <a:pPr marL="0" indent="0"/>
            <a:r>
              <a:rPr lang="en-GB" sz="2000" b="0" dirty="0" smtClean="0"/>
              <a:t>Is a pluralist attitude the preserve of an intellectual position of pluralism?</a:t>
            </a:r>
            <a:endParaRPr lang="en-GB" sz="2000" b="0" dirty="0"/>
          </a:p>
        </p:txBody>
      </p:sp>
      <p:sp>
        <p:nvSpPr>
          <p:cNvPr id="4" name="Title 3"/>
          <p:cNvSpPr>
            <a:spLocks noGrp="1"/>
          </p:cNvSpPr>
          <p:nvPr>
            <p:ph type="title"/>
          </p:nvPr>
        </p:nvSpPr>
        <p:spPr/>
        <p:txBody>
          <a:bodyPr/>
          <a:lstStyle/>
          <a:p>
            <a:r>
              <a:rPr lang="en-GB" dirty="0" smtClean="0"/>
              <a:t>Readings</a:t>
            </a:r>
            <a:endParaRPr lang="en-GB" dirty="0"/>
          </a:p>
        </p:txBody>
      </p:sp>
    </p:spTree>
    <p:extLst>
      <p:ext uri="{BB962C8B-B14F-4D97-AF65-F5344CB8AC3E}">
        <p14:creationId xmlns:p14="http://schemas.microsoft.com/office/powerpoint/2010/main" val="20016671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Pluralism</a:t>
            </a:r>
            <a:endParaRPr lang="en-GB" sz="4000" dirty="0"/>
          </a:p>
        </p:txBody>
      </p:sp>
      <p:sp>
        <p:nvSpPr>
          <p:cNvPr id="3" name="Text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33515413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70000" lnSpcReduction="20000"/>
          </a:bodyPr>
          <a:lstStyle/>
          <a:p>
            <a:pPr marL="0" indent="0"/>
            <a:r>
              <a:rPr lang="en-GB" altLang="en-US" b="0" dirty="0"/>
              <a:t>All religions lead to the same ultimate </a:t>
            </a:r>
            <a:r>
              <a:rPr lang="en-GB" altLang="en-US" b="0" dirty="0" smtClean="0"/>
              <a:t>truth in some way.</a:t>
            </a:r>
          </a:p>
          <a:p>
            <a:pPr marL="0" indent="0"/>
            <a:endParaRPr lang="en-GB" altLang="en-US" b="0" dirty="0"/>
          </a:p>
          <a:p>
            <a:pPr marL="0" indent="0"/>
            <a:r>
              <a:rPr lang="en-GB" altLang="en-US" b="0" dirty="0"/>
              <a:t>Note that, just like inclusivism and exclusivism, this is a truth claim. It proposes a theory about the way that things “are” just like they do.</a:t>
            </a:r>
          </a:p>
          <a:p>
            <a:endParaRPr lang="en-GB" dirty="0"/>
          </a:p>
        </p:txBody>
      </p:sp>
      <p:sp>
        <p:nvSpPr>
          <p:cNvPr id="3" name="Content Placeholder 2"/>
          <p:cNvSpPr>
            <a:spLocks noGrp="1"/>
          </p:cNvSpPr>
          <p:nvPr>
            <p:ph sz="half" idx="2"/>
          </p:nvPr>
        </p:nvSpPr>
        <p:spPr/>
        <p:txBody>
          <a:bodyPr>
            <a:normAutofit fontScale="70000" lnSpcReduction="20000"/>
          </a:bodyPr>
          <a:lstStyle/>
          <a:p>
            <a:pPr marL="0" indent="0"/>
            <a:r>
              <a:rPr lang="en-GB" altLang="en-US" b="0" dirty="0"/>
              <a:t>Different versions of pluralism have different versions of what that “Ultimate Truth” is, how graspable by human intellect, and a whole host of other disagreements</a:t>
            </a:r>
            <a:r>
              <a:rPr lang="en-GB" altLang="en-US" b="0" dirty="0" smtClean="0"/>
              <a:t>.</a:t>
            </a:r>
          </a:p>
          <a:p>
            <a:pPr marL="0" indent="0"/>
            <a:endParaRPr lang="en-GB" altLang="en-US" b="0" dirty="0"/>
          </a:p>
          <a:p>
            <a:pPr marL="0" indent="0"/>
            <a:r>
              <a:rPr lang="en-GB" altLang="en-US" b="0" dirty="0"/>
              <a:t>It is not some neutral proposal of nothingness, or a “let’s all agree to be nice” option – it is just as ideological as the other two.</a:t>
            </a:r>
          </a:p>
          <a:p>
            <a:endParaRPr lang="en-GB" dirty="0"/>
          </a:p>
        </p:txBody>
      </p:sp>
      <p:sp>
        <p:nvSpPr>
          <p:cNvPr id="4" name="Title 3"/>
          <p:cNvSpPr>
            <a:spLocks noGrp="1"/>
          </p:cNvSpPr>
          <p:nvPr>
            <p:ph type="title"/>
          </p:nvPr>
        </p:nvSpPr>
        <p:spPr/>
        <p:txBody>
          <a:bodyPr/>
          <a:lstStyle/>
          <a:p>
            <a:r>
              <a:rPr lang="en-GB" dirty="0" smtClean="0"/>
              <a:t>Pluralism</a:t>
            </a:r>
            <a:endParaRPr lang="en-GB" dirty="0"/>
          </a:p>
        </p:txBody>
      </p:sp>
    </p:spTree>
    <p:extLst>
      <p:ext uri="{BB962C8B-B14F-4D97-AF65-F5344CB8AC3E}">
        <p14:creationId xmlns:p14="http://schemas.microsoft.com/office/powerpoint/2010/main" val="28468531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92500" lnSpcReduction="10000"/>
          </a:bodyPr>
          <a:lstStyle/>
          <a:p>
            <a:pPr marL="0" indent="0"/>
            <a:r>
              <a:rPr lang="en-GB" altLang="en-US" b="0" dirty="0"/>
              <a:t>This view recognises the validity of the different major world religions (and non-religious worldviews) as all having some connection to a shared reality. </a:t>
            </a:r>
          </a:p>
          <a:p>
            <a:pPr marL="0" indent="0"/>
            <a:endParaRPr lang="en-GB" b="0" dirty="0"/>
          </a:p>
        </p:txBody>
      </p:sp>
      <p:sp>
        <p:nvSpPr>
          <p:cNvPr id="3" name="Content Placeholder 2"/>
          <p:cNvSpPr>
            <a:spLocks noGrp="1"/>
          </p:cNvSpPr>
          <p:nvPr>
            <p:ph sz="half" idx="2"/>
          </p:nvPr>
        </p:nvSpPr>
        <p:spPr/>
        <p:txBody>
          <a:bodyPr>
            <a:normAutofit fontScale="92500" lnSpcReduction="10000"/>
          </a:bodyPr>
          <a:lstStyle/>
          <a:p>
            <a:pPr marL="0" indent="0"/>
            <a:r>
              <a:rPr lang="en-GB" altLang="en-US" b="0" dirty="0"/>
              <a:t>Given this, Pluralists generally believe that people of different faiths can learn from one another and faith is enriched by dialogue – together we can more fully understand the shared reality.</a:t>
            </a:r>
          </a:p>
          <a:p>
            <a:pPr marL="0" indent="0"/>
            <a:endParaRPr lang="en-GB" b="0" dirty="0"/>
          </a:p>
        </p:txBody>
      </p:sp>
      <p:sp>
        <p:nvSpPr>
          <p:cNvPr id="4" name="Title 3"/>
          <p:cNvSpPr>
            <a:spLocks noGrp="1"/>
          </p:cNvSpPr>
          <p:nvPr>
            <p:ph type="title"/>
          </p:nvPr>
        </p:nvSpPr>
        <p:spPr/>
        <p:txBody>
          <a:bodyPr/>
          <a:lstStyle/>
          <a:p>
            <a:r>
              <a:rPr lang="en-GB" dirty="0" smtClean="0"/>
              <a:t>Pluralism</a:t>
            </a:r>
            <a:endParaRPr lang="en-GB" dirty="0"/>
          </a:p>
        </p:txBody>
      </p:sp>
    </p:spTree>
    <p:extLst>
      <p:ext uri="{BB962C8B-B14F-4D97-AF65-F5344CB8AC3E}">
        <p14:creationId xmlns:p14="http://schemas.microsoft.com/office/powerpoint/2010/main" val="29485311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77500" lnSpcReduction="20000"/>
          </a:bodyPr>
          <a:lstStyle/>
          <a:p>
            <a:pPr marL="0" indent="0"/>
            <a:r>
              <a:rPr lang="en-GB" altLang="en-US" b="0" dirty="0"/>
              <a:t>Some versions of pluralism believe that all religions are only able to offer partial revelation of the divine, some that they all share the same revelation of the divine, some that none of the religions have any claim to the divine.</a:t>
            </a:r>
          </a:p>
          <a:p>
            <a:pPr marL="0" indent="0"/>
            <a:endParaRPr lang="en-GB" b="0" dirty="0"/>
          </a:p>
        </p:txBody>
      </p:sp>
      <p:sp>
        <p:nvSpPr>
          <p:cNvPr id="3" name="Content Placeholder 2"/>
          <p:cNvSpPr>
            <a:spLocks noGrp="1"/>
          </p:cNvSpPr>
          <p:nvPr>
            <p:ph sz="half" idx="2"/>
          </p:nvPr>
        </p:nvSpPr>
        <p:spPr/>
        <p:txBody>
          <a:bodyPr>
            <a:normAutofit fontScale="77500" lnSpcReduction="20000"/>
          </a:bodyPr>
          <a:lstStyle/>
          <a:p>
            <a:pPr marL="0" indent="0"/>
            <a:r>
              <a:rPr lang="en-GB" altLang="en-US" b="0" dirty="0"/>
              <a:t>This can pose issues for pluralism – how do we pick and evaluate between the different religions and their very different conceptions of the world? </a:t>
            </a:r>
            <a:endParaRPr lang="en-GB" altLang="en-US" b="0" dirty="0" smtClean="0"/>
          </a:p>
          <a:p>
            <a:pPr marL="0" indent="0"/>
            <a:endParaRPr lang="en-GB" altLang="en-US" b="0" dirty="0"/>
          </a:p>
          <a:p>
            <a:pPr marL="0" indent="0"/>
            <a:r>
              <a:rPr lang="en-GB" altLang="en-US" b="0" dirty="0"/>
              <a:t>Relativism - Are all EQUALLY close to the divine – Islam? Christianity? Scientology?</a:t>
            </a:r>
          </a:p>
          <a:p>
            <a:pPr marL="0" indent="0"/>
            <a:endParaRPr lang="en-GB" b="0" dirty="0"/>
          </a:p>
        </p:txBody>
      </p:sp>
      <p:sp>
        <p:nvSpPr>
          <p:cNvPr id="4" name="Title 3"/>
          <p:cNvSpPr>
            <a:spLocks noGrp="1"/>
          </p:cNvSpPr>
          <p:nvPr>
            <p:ph type="title"/>
          </p:nvPr>
        </p:nvSpPr>
        <p:spPr/>
        <p:txBody>
          <a:bodyPr/>
          <a:lstStyle/>
          <a:p>
            <a:r>
              <a:rPr lang="en-GB" dirty="0" smtClean="0"/>
              <a:t>Pluralism</a:t>
            </a:r>
            <a:endParaRPr lang="en-GB" dirty="0"/>
          </a:p>
        </p:txBody>
      </p:sp>
    </p:spTree>
    <p:extLst>
      <p:ext uri="{BB962C8B-B14F-4D97-AF65-F5344CB8AC3E}">
        <p14:creationId xmlns:p14="http://schemas.microsoft.com/office/powerpoint/2010/main" val="32299196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85000" lnSpcReduction="10000"/>
          </a:bodyPr>
          <a:lstStyle/>
          <a:p>
            <a:pPr marL="0" indent="0"/>
            <a:r>
              <a:rPr lang="en-GB" b="0" dirty="0" smtClean="0"/>
              <a:t>Generally, pluralism is a more modern theological position than the other two.</a:t>
            </a:r>
          </a:p>
          <a:p>
            <a:pPr marL="0" indent="0"/>
            <a:endParaRPr lang="en-GB" b="0" dirty="0" smtClean="0"/>
          </a:p>
          <a:p>
            <a:pPr marL="0" indent="0"/>
            <a:r>
              <a:rPr lang="en-GB" b="0" dirty="0" smtClean="0"/>
              <a:t>It arises as part of the typology later, primarily through the work of both Alan Race and John Hick.</a:t>
            </a:r>
            <a:endParaRPr lang="en-GB" b="0" dirty="0"/>
          </a:p>
          <a:p>
            <a:endParaRPr lang="en-GB" dirty="0"/>
          </a:p>
        </p:txBody>
      </p:sp>
      <p:sp>
        <p:nvSpPr>
          <p:cNvPr id="3" name="Content Placeholder 2"/>
          <p:cNvSpPr>
            <a:spLocks noGrp="1"/>
          </p:cNvSpPr>
          <p:nvPr>
            <p:ph sz="half" idx="2"/>
          </p:nvPr>
        </p:nvSpPr>
        <p:spPr/>
        <p:txBody>
          <a:bodyPr>
            <a:normAutofit fontScale="85000" lnSpcReduction="10000"/>
          </a:bodyPr>
          <a:lstStyle/>
          <a:p>
            <a:pPr marL="0" indent="0"/>
            <a:r>
              <a:rPr lang="en-GB" b="0" dirty="0" smtClean="0"/>
              <a:t>Pluralism has an uncomfortable relation to the category of theology and to recent post-modern theological work– if we remember our definitions of theology, the aim of pluralism is problematic</a:t>
            </a:r>
            <a:endParaRPr lang="en-GB" b="0" dirty="0"/>
          </a:p>
        </p:txBody>
      </p:sp>
      <p:sp>
        <p:nvSpPr>
          <p:cNvPr id="4" name="Title 3"/>
          <p:cNvSpPr>
            <a:spLocks noGrp="1"/>
          </p:cNvSpPr>
          <p:nvPr>
            <p:ph type="title"/>
          </p:nvPr>
        </p:nvSpPr>
        <p:spPr/>
        <p:txBody>
          <a:bodyPr/>
          <a:lstStyle/>
          <a:p>
            <a:r>
              <a:rPr lang="en-GB" dirty="0" smtClean="0"/>
              <a:t>Pluralism	</a:t>
            </a:r>
            <a:endParaRPr lang="en-GB" dirty="0"/>
          </a:p>
        </p:txBody>
      </p:sp>
    </p:spTree>
    <p:extLst>
      <p:ext uri="{BB962C8B-B14F-4D97-AF65-F5344CB8AC3E}">
        <p14:creationId xmlns:p14="http://schemas.microsoft.com/office/powerpoint/2010/main" val="33851026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62500" lnSpcReduction="20000"/>
          </a:bodyPr>
          <a:lstStyle/>
          <a:p>
            <a:pPr marL="0" indent="0"/>
            <a:r>
              <a:rPr lang="en-GB" b="0" dirty="0"/>
              <a:t>S. Mark Heim critiques religious pluralism on the grounds that pluralistic theologies </a:t>
            </a:r>
            <a:r>
              <a:rPr lang="en-GB" b="0" dirty="0" smtClean="0"/>
              <a:t>of religions </a:t>
            </a:r>
            <a:r>
              <a:rPr lang="en-GB" b="0" dirty="0"/>
              <a:t>postulate a conception of salvation that is applicable to all religions. </a:t>
            </a:r>
            <a:endParaRPr lang="en-GB" b="0" dirty="0" smtClean="0"/>
          </a:p>
          <a:p>
            <a:pPr marL="0" indent="0"/>
            <a:endParaRPr lang="en-GB" b="0" dirty="0"/>
          </a:p>
          <a:p>
            <a:pPr marL="0" indent="0"/>
            <a:r>
              <a:rPr lang="en-GB" b="0" dirty="0" smtClean="0"/>
              <a:t>That is to </a:t>
            </a:r>
            <a:r>
              <a:rPr lang="en-GB" b="0" dirty="0"/>
              <a:t>say, religious pluralism is insufficiently pluralistic. In contrast, Heim proposes </a:t>
            </a:r>
            <a:r>
              <a:rPr lang="en-GB" b="0" dirty="0" smtClean="0"/>
              <a:t>a more </a:t>
            </a:r>
            <a:r>
              <a:rPr lang="en-GB" b="0" dirty="0"/>
              <a:t>pluralistic hypothesis, which </a:t>
            </a:r>
            <a:r>
              <a:rPr lang="en-GB" dirty="0"/>
              <a:t>concludes in the postulation of multiple salvations</a:t>
            </a:r>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436096" y="1052736"/>
            <a:ext cx="2394917" cy="3601955"/>
          </a:xfrm>
        </p:spPr>
      </p:pic>
      <p:sp>
        <p:nvSpPr>
          <p:cNvPr id="4" name="Title 3"/>
          <p:cNvSpPr>
            <a:spLocks noGrp="1"/>
          </p:cNvSpPr>
          <p:nvPr>
            <p:ph type="title"/>
          </p:nvPr>
        </p:nvSpPr>
        <p:spPr/>
        <p:txBody>
          <a:bodyPr/>
          <a:lstStyle/>
          <a:p>
            <a:r>
              <a:rPr lang="en-GB" dirty="0" smtClean="0"/>
              <a:t>A More Pluralist Pluralism	</a:t>
            </a:r>
            <a:endParaRPr lang="en-GB" dirty="0"/>
          </a:p>
        </p:txBody>
      </p:sp>
    </p:spTree>
    <p:extLst>
      <p:ext uri="{BB962C8B-B14F-4D97-AF65-F5344CB8AC3E}">
        <p14:creationId xmlns:p14="http://schemas.microsoft.com/office/powerpoint/2010/main" val="27912614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a:t>Pluralists</a:t>
            </a:r>
          </a:p>
        </p:txBody>
      </p:sp>
      <p:sp>
        <p:nvSpPr>
          <p:cNvPr id="3" name="Text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7042503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Raimundo</a:t>
            </a:r>
            <a:r>
              <a:rPr lang="en-GB" dirty="0" smtClean="0"/>
              <a:t> </a:t>
            </a:r>
            <a:r>
              <a:rPr lang="en-GB" dirty="0" err="1" smtClean="0"/>
              <a:t>Panikkar</a:t>
            </a:r>
            <a:endParaRPr lang="en-GB" dirty="0"/>
          </a:p>
        </p:txBody>
      </p:sp>
      <p:sp>
        <p:nvSpPr>
          <p:cNvPr id="3" name="Content Placeholder 2"/>
          <p:cNvSpPr>
            <a:spLocks noGrp="1"/>
          </p:cNvSpPr>
          <p:nvPr>
            <p:ph sz="half" idx="1"/>
          </p:nvPr>
        </p:nvSpPr>
        <p:spPr/>
        <p:txBody>
          <a:bodyPr>
            <a:normAutofit fontScale="62500" lnSpcReduction="20000"/>
          </a:bodyPr>
          <a:lstStyle/>
          <a:p>
            <a:pPr marL="0" indent="0"/>
            <a:r>
              <a:rPr lang="en-GB" b="0" dirty="0" err="1" smtClean="0"/>
              <a:t>Raimundo</a:t>
            </a:r>
            <a:r>
              <a:rPr lang="en-GB" b="0" dirty="0" smtClean="0"/>
              <a:t> </a:t>
            </a:r>
            <a:r>
              <a:rPr lang="en-GB" b="0" dirty="0" err="1"/>
              <a:t>Pannikar</a:t>
            </a:r>
            <a:r>
              <a:rPr lang="en-GB" b="0" dirty="0"/>
              <a:t> was brought up in Spain and educated in a Jesuit school. He was ordained a Catholic priest in 1946</a:t>
            </a:r>
            <a:r>
              <a:rPr lang="en-GB" b="0" dirty="0" smtClean="0"/>
              <a:t>. In </a:t>
            </a:r>
            <a:r>
              <a:rPr lang="en-GB" b="0" dirty="0"/>
              <a:t>the 1950s he went to live in India where he engaged in dialogue with Hindus. </a:t>
            </a:r>
            <a:endParaRPr lang="en-GB" b="0" dirty="0" smtClean="0"/>
          </a:p>
          <a:p>
            <a:pPr marL="0" indent="0"/>
            <a:endParaRPr lang="en-GB" b="0" dirty="0"/>
          </a:p>
          <a:p>
            <a:pPr marL="0" indent="0"/>
            <a:r>
              <a:rPr lang="en-GB" b="0" dirty="0" smtClean="0"/>
              <a:t>It </a:t>
            </a:r>
            <a:r>
              <a:rPr lang="en-GB" b="0" dirty="0"/>
              <a:t>was this encounter that led to his adoption of pluralism. </a:t>
            </a:r>
            <a:r>
              <a:rPr lang="en-GB" b="0" dirty="0" err="1"/>
              <a:t>Pannikar</a:t>
            </a:r>
            <a:r>
              <a:rPr lang="en-GB" b="0" dirty="0"/>
              <a:t> came to </a:t>
            </a:r>
            <a:r>
              <a:rPr lang="en-GB" b="0" dirty="0" smtClean="0"/>
              <a:t>believe </a:t>
            </a:r>
            <a:r>
              <a:rPr lang="en-GB" b="0" dirty="0"/>
              <a:t>that there is no such thing as truth that is accessible to us; there are only truths. </a:t>
            </a:r>
            <a:endParaRPr lang="en-GB" b="0" dirty="0" smtClean="0"/>
          </a:p>
          <a:p>
            <a:pPr marL="0" indent="0"/>
            <a:endParaRPr lang="en-GB" b="0" dirty="0" smtClean="0"/>
          </a:p>
        </p:txBody>
      </p:sp>
      <p:pic>
        <p:nvPicPr>
          <p:cNvPr id="5" name="Content Placeholder 4"/>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4572000" y="980728"/>
            <a:ext cx="3886200" cy="3455375"/>
          </a:xfrm>
        </p:spPr>
      </p:pic>
    </p:spTree>
    <p:extLst>
      <p:ext uri="{BB962C8B-B14F-4D97-AF65-F5344CB8AC3E}">
        <p14:creationId xmlns:p14="http://schemas.microsoft.com/office/powerpoint/2010/main" val="40677645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55000" lnSpcReduction="20000"/>
          </a:bodyPr>
          <a:lstStyle/>
          <a:p>
            <a:pPr marL="0" indent="0"/>
            <a:r>
              <a:rPr lang="en-GB" b="0" dirty="0"/>
              <a:t>Reality is beyond human thought. Therefore, there can be no universal theory of religion. Expressions of God’s Being such as the Trinity is a Christian symbol for the unnameable Absolute. Christians should be open to learning from other traditions. For example, Christian theology can learn from the Hindu Upanishads about the omnipresence of God. </a:t>
            </a:r>
            <a:endParaRPr lang="en-GB" b="0" dirty="0" smtClean="0"/>
          </a:p>
          <a:p>
            <a:pPr marL="0" indent="0"/>
            <a:endParaRPr lang="en-GB" b="0" dirty="0"/>
          </a:p>
          <a:p>
            <a:pPr marL="0" indent="0"/>
            <a:r>
              <a:rPr lang="en-GB" b="0" dirty="0"/>
              <a:t>This is an attitudinal pluralism: the acceptance of diversity. Diversity can be harmful; it needs to be dealt with through dialogue.</a:t>
            </a:r>
          </a:p>
          <a:p>
            <a:endParaRPr lang="en-GB" dirty="0"/>
          </a:p>
        </p:txBody>
      </p:sp>
      <p:sp>
        <p:nvSpPr>
          <p:cNvPr id="3" name="Content Placeholder 2"/>
          <p:cNvSpPr>
            <a:spLocks noGrp="1"/>
          </p:cNvSpPr>
          <p:nvPr>
            <p:ph sz="half" idx="2"/>
          </p:nvPr>
        </p:nvSpPr>
        <p:spPr/>
        <p:txBody>
          <a:bodyPr>
            <a:noAutofit/>
          </a:bodyPr>
          <a:lstStyle/>
          <a:p>
            <a:pPr marL="0" indent="0"/>
            <a:r>
              <a:rPr lang="en-GB" sz="1800" b="0" i="1" dirty="0" smtClean="0"/>
              <a:t>“Pluralism </a:t>
            </a:r>
            <a:r>
              <a:rPr lang="en-GB" sz="1800" b="0" i="1" dirty="0"/>
              <a:t>is not a theoretical system or an attitude that respects </a:t>
            </a:r>
            <a:r>
              <a:rPr lang="en-GB" sz="1800" b="0" i="1" dirty="0" smtClean="0"/>
              <a:t>religious diversity</a:t>
            </a:r>
            <a:r>
              <a:rPr lang="en-GB" sz="1800" b="0" i="1" dirty="0"/>
              <a:t>, but an attitude that respects the freedom of reality to transcend our </a:t>
            </a:r>
            <a:r>
              <a:rPr lang="en-GB" sz="1800" b="0" i="1" dirty="0" smtClean="0"/>
              <a:t>systematizing efforts </a:t>
            </a:r>
            <a:r>
              <a:rPr lang="en-GB" sz="1800" b="0" i="1" dirty="0"/>
              <a:t>to contain and define it. It actively resists the tendency to </a:t>
            </a:r>
            <a:r>
              <a:rPr lang="en-GB" sz="1800" b="0" i="1" dirty="0" err="1"/>
              <a:t>absolutize</a:t>
            </a:r>
            <a:r>
              <a:rPr lang="en-GB" sz="1800" b="0" i="1" dirty="0"/>
              <a:t> any claims </a:t>
            </a:r>
            <a:r>
              <a:rPr lang="en-GB" sz="1800" b="0" i="1" dirty="0" smtClean="0"/>
              <a:t>to validity.”</a:t>
            </a:r>
            <a:endParaRPr lang="en-GB" sz="1800" i="1" dirty="0"/>
          </a:p>
        </p:txBody>
      </p:sp>
      <p:sp>
        <p:nvSpPr>
          <p:cNvPr id="4" name="Title 3"/>
          <p:cNvSpPr>
            <a:spLocks noGrp="1"/>
          </p:cNvSpPr>
          <p:nvPr>
            <p:ph type="title"/>
          </p:nvPr>
        </p:nvSpPr>
        <p:spPr/>
        <p:txBody>
          <a:bodyPr/>
          <a:lstStyle/>
          <a:p>
            <a:r>
              <a:rPr lang="en-GB" dirty="0" err="1"/>
              <a:t>Raimundo</a:t>
            </a:r>
            <a:r>
              <a:rPr lang="en-GB" dirty="0"/>
              <a:t> </a:t>
            </a:r>
            <a:r>
              <a:rPr lang="en-GB" dirty="0" err="1"/>
              <a:t>Panikkar</a:t>
            </a:r>
            <a:endParaRPr lang="en-GB" dirty="0"/>
          </a:p>
        </p:txBody>
      </p:sp>
    </p:spTree>
    <p:extLst>
      <p:ext uri="{BB962C8B-B14F-4D97-AF65-F5344CB8AC3E}">
        <p14:creationId xmlns:p14="http://schemas.microsoft.com/office/powerpoint/2010/main" val="32760837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Paul Knitter</a:t>
            </a:r>
            <a:endParaRPr lang="en-GB" dirty="0"/>
          </a:p>
        </p:txBody>
      </p:sp>
      <p:sp>
        <p:nvSpPr>
          <p:cNvPr id="3" name="Content Placeholder 2"/>
          <p:cNvSpPr>
            <a:spLocks noGrp="1"/>
          </p:cNvSpPr>
          <p:nvPr>
            <p:ph sz="half" idx="1"/>
          </p:nvPr>
        </p:nvSpPr>
        <p:spPr/>
        <p:txBody>
          <a:bodyPr>
            <a:normAutofit fontScale="62500" lnSpcReduction="20000"/>
          </a:bodyPr>
          <a:lstStyle/>
          <a:p>
            <a:pPr marL="0" indent="0"/>
            <a:r>
              <a:rPr lang="en-GB" b="0" dirty="0"/>
              <a:t>Paul Knitter is a Catholic theologian who moved from a position of religious exclusivism to pluralism. Paul Knitter's best known book is </a:t>
            </a:r>
            <a:r>
              <a:rPr lang="en-GB" b="0" i="1" dirty="0"/>
              <a:t>No Other Name: A Critical Survey of Christian Attitudes Toward the World </a:t>
            </a:r>
            <a:r>
              <a:rPr lang="en-GB" b="0" i="1" dirty="0" smtClean="0"/>
              <a:t>Religions</a:t>
            </a:r>
            <a:r>
              <a:rPr lang="en-GB" b="0" dirty="0" smtClean="0"/>
              <a:t>.</a:t>
            </a:r>
          </a:p>
          <a:p>
            <a:pPr marL="0" indent="0"/>
            <a:endParaRPr lang="en-GB" b="0" dirty="0"/>
          </a:p>
          <a:p>
            <a:pPr marL="0" indent="0"/>
            <a:r>
              <a:rPr lang="en-GB" b="0" dirty="0" smtClean="0"/>
              <a:t>Knitter wrote his doctoral dissertation on Paul </a:t>
            </a:r>
            <a:r>
              <a:rPr lang="en-GB" b="0" dirty="0" err="1" smtClean="0"/>
              <a:t>Althaus</a:t>
            </a:r>
            <a:r>
              <a:rPr lang="en-GB" b="0" dirty="0" smtClean="0"/>
              <a:t>; it is here that we find an early expression of his pluralism.  </a:t>
            </a:r>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932040" y="692696"/>
            <a:ext cx="3312368" cy="3960440"/>
          </a:xfrm>
        </p:spPr>
      </p:pic>
    </p:spTree>
    <p:extLst>
      <p:ext uri="{BB962C8B-B14F-4D97-AF65-F5344CB8AC3E}">
        <p14:creationId xmlns:p14="http://schemas.microsoft.com/office/powerpoint/2010/main" val="383671405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55000" lnSpcReduction="20000"/>
          </a:bodyPr>
          <a:lstStyle/>
          <a:p>
            <a:pPr marL="0" indent="0"/>
            <a:r>
              <a:rPr lang="en-GB" b="0" dirty="0"/>
              <a:t>In his edited book of 1987 </a:t>
            </a:r>
            <a:r>
              <a:rPr lang="en-GB" b="0" i="1" dirty="0"/>
              <a:t>The Myth of Christian Uniqueness</a:t>
            </a:r>
            <a:r>
              <a:rPr lang="en-GB" b="0" dirty="0"/>
              <a:t> Knitter argues that pluralism was a viable expression of Christian theology. A number of eminent contemporary theologians contributed to the book such as Langdon </a:t>
            </a:r>
            <a:r>
              <a:rPr lang="en-GB" b="0" dirty="0" err="1"/>
              <a:t>Gilkey</a:t>
            </a:r>
            <a:r>
              <a:rPr lang="en-GB" b="0" dirty="0"/>
              <a:t>, Tom Driver, Wilfred Cantwell Smith, Rosemary Radford </a:t>
            </a:r>
            <a:r>
              <a:rPr lang="en-GB" b="0" dirty="0" err="1"/>
              <a:t>Ruether</a:t>
            </a:r>
            <a:r>
              <a:rPr lang="en-GB" b="0" dirty="0"/>
              <a:t>, and </a:t>
            </a:r>
            <a:r>
              <a:rPr lang="en-GB" b="0" dirty="0" err="1"/>
              <a:t>Raimundo</a:t>
            </a:r>
            <a:r>
              <a:rPr lang="en-GB" b="0" dirty="0"/>
              <a:t> </a:t>
            </a:r>
            <a:r>
              <a:rPr lang="en-GB" b="0" dirty="0" err="1"/>
              <a:t>Pannikar</a:t>
            </a:r>
            <a:r>
              <a:rPr lang="en-GB" b="0" dirty="0"/>
              <a:t>. </a:t>
            </a:r>
            <a:endParaRPr lang="en-GB" b="0" dirty="0" smtClean="0"/>
          </a:p>
          <a:p>
            <a:pPr marL="0" indent="0"/>
            <a:endParaRPr lang="en-GB" b="0" dirty="0"/>
          </a:p>
          <a:p>
            <a:pPr marL="0" indent="0"/>
            <a:r>
              <a:rPr lang="en-GB" b="0" dirty="0" smtClean="0"/>
              <a:t>In </a:t>
            </a:r>
            <a:r>
              <a:rPr lang="en-GB" b="0" dirty="0"/>
              <a:t>this book the contributors argued that salvation is effective in its particular way across a variety of religions. Religions represent culturally disparate responses to the Real or the Absolute; each of these offers the path of salvation.</a:t>
            </a:r>
          </a:p>
          <a:p>
            <a:endParaRPr lang="en-GB" dirty="0"/>
          </a:p>
        </p:txBody>
      </p:sp>
      <p:sp>
        <p:nvSpPr>
          <p:cNvPr id="3" name="Content Placeholder 2"/>
          <p:cNvSpPr>
            <a:spLocks noGrp="1"/>
          </p:cNvSpPr>
          <p:nvPr>
            <p:ph sz="half" idx="2"/>
          </p:nvPr>
        </p:nvSpPr>
        <p:spPr/>
        <p:txBody>
          <a:bodyPr>
            <a:normAutofit fontScale="55000" lnSpcReduction="20000"/>
          </a:bodyPr>
          <a:lstStyle/>
          <a:p>
            <a:endParaRPr lang="en-GB"/>
          </a:p>
        </p:txBody>
      </p:sp>
      <p:sp>
        <p:nvSpPr>
          <p:cNvPr id="4" name="Title 3"/>
          <p:cNvSpPr>
            <a:spLocks noGrp="1"/>
          </p:cNvSpPr>
          <p:nvPr>
            <p:ph type="title"/>
          </p:nvPr>
        </p:nvSpPr>
        <p:spPr/>
        <p:txBody>
          <a:bodyPr/>
          <a:lstStyle/>
          <a:p>
            <a:r>
              <a:rPr lang="en-GB" dirty="0"/>
              <a:t>Paul Knitter</a:t>
            </a:r>
          </a:p>
        </p:txBody>
      </p:sp>
    </p:spTree>
    <p:extLst>
      <p:ext uri="{BB962C8B-B14F-4D97-AF65-F5344CB8AC3E}">
        <p14:creationId xmlns:p14="http://schemas.microsoft.com/office/powerpoint/2010/main" val="38041994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John Hick</a:t>
            </a:r>
            <a:endParaRPr lang="en-GB" dirty="0"/>
          </a:p>
        </p:txBody>
      </p:sp>
      <p:sp>
        <p:nvSpPr>
          <p:cNvPr id="3" name="Content Placeholder 2"/>
          <p:cNvSpPr>
            <a:spLocks noGrp="1"/>
          </p:cNvSpPr>
          <p:nvPr>
            <p:ph sz="half" idx="1"/>
          </p:nvPr>
        </p:nvSpPr>
        <p:spPr/>
        <p:txBody>
          <a:bodyPr>
            <a:normAutofit fontScale="55000" lnSpcReduction="20000"/>
          </a:bodyPr>
          <a:lstStyle/>
          <a:p>
            <a:pPr marL="0" indent="0"/>
            <a:r>
              <a:rPr lang="en-GB" b="0" dirty="0"/>
              <a:t>John Hick was originally a conservative Christian whose theology has gradually moved to a position of pluralism. His thinking began to change when he began teaching philosophy at Birmingham University in the late 1960s, when he encountered people of other faiths such as Islam, Sikhism and Hinduism. </a:t>
            </a:r>
            <a:endParaRPr lang="en-GB" b="0" dirty="0" smtClean="0"/>
          </a:p>
          <a:p>
            <a:pPr marL="0" indent="0"/>
            <a:r>
              <a:rPr lang="en-GB" b="0" dirty="0" smtClean="0"/>
              <a:t>In </a:t>
            </a:r>
            <a:r>
              <a:rPr lang="en-GB" b="0" dirty="0"/>
              <a:t>1973 he published a book entitled </a:t>
            </a:r>
            <a:r>
              <a:rPr lang="en-GB" b="0" i="1" dirty="0"/>
              <a:t>God and the Universe of Faiths</a:t>
            </a:r>
            <a:r>
              <a:rPr lang="en-GB" b="0" dirty="0"/>
              <a:t>, in which he called for a paradigm shift in the way in which we think about religions. In this book he argued that each of the world's religions should be regarded as different, but valid responses, to the one divine Reality.  </a:t>
            </a:r>
            <a:endParaRPr lang="en-GB" b="0" dirty="0" smtClean="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076056" y="980728"/>
            <a:ext cx="3240360" cy="3607054"/>
          </a:xfrm>
        </p:spPr>
      </p:pic>
    </p:spTree>
    <p:extLst>
      <p:ext uri="{BB962C8B-B14F-4D97-AF65-F5344CB8AC3E}">
        <p14:creationId xmlns:p14="http://schemas.microsoft.com/office/powerpoint/2010/main" val="101012118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55000" lnSpcReduction="20000"/>
          </a:bodyPr>
          <a:lstStyle/>
          <a:p>
            <a:pPr marL="0" indent="0"/>
            <a:r>
              <a:rPr lang="en-GB" b="0" dirty="0"/>
              <a:t>However, this acceptance of other traditions is accompanied by a rejection of the orthodox doctrines of Christianity. </a:t>
            </a:r>
            <a:endParaRPr lang="en-GB" b="0" dirty="0" smtClean="0"/>
          </a:p>
          <a:p>
            <a:pPr marL="0" indent="0"/>
            <a:endParaRPr lang="en-GB" b="0" dirty="0"/>
          </a:p>
          <a:p>
            <a:pPr marL="0" indent="0"/>
            <a:r>
              <a:rPr lang="en-GB" b="0" dirty="0" smtClean="0"/>
              <a:t>In </a:t>
            </a:r>
            <a:r>
              <a:rPr lang="en-GB" b="0" dirty="0"/>
              <a:t>his book </a:t>
            </a:r>
            <a:r>
              <a:rPr lang="en-GB" b="0" i="1" dirty="0"/>
              <a:t>The Metaphor of God Incarnate: Christology in a Pluralistic Age </a:t>
            </a:r>
            <a:r>
              <a:rPr lang="en-GB" b="0" dirty="0"/>
              <a:t>Hick argues that the doctrine of the incarnation does not point to a real event – that is, the event of God becoming </a:t>
            </a:r>
            <a:r>
              <a:rPr lang="en-GB" b="0" dirty="0" err="1" smtClean="0"/>
              <a:t>human.The</a:t>
            </a:r>
            <a:r>
              <a:rPr lang="en-GB" b="0" dirty="0" smtClean="0"/>
              <a:t> </a:t>
            </a:r>
            <a:r>
              <a:rPr lang="en-GB" b="0" dirty="0"/>
              <a:t>incarnation is a metaphor developed by the early church. He does not support the traditional </a:t>
            </a:r>
            <a:r>
              <a:rPr lang="en-GB" b="0" dirty="0" err="1"/>
              <a:t>Chalcedonian</a:t>
            </a:r>
            <a:r>
              <a:rPr lang="en-GB" b="0" dirty="0"/>
              <a:t> position on the incarnation because he regards the idea of a being who is both divine and human to be </a:t>
            </a:r>
            <a:r>
              <a:rPr lang="en-GB" b="0" dirty="0" smtClean="0"/>
              <a:t>philosophically incoherent</a:t>
            </a:r>
            <a:r>
              <a:rPr lang="en-GB" b="0" dirty="0"/>
              <a:t>.</a:t>
            </a:r>
          </a:p>
          <a:p>
            <a:endParaRPr lang="en-GB" dirty="0"/>
          </a:p>
        </p:txBody>
      </p:sp>
      <p:sp>
        <p:nvSpPr>
          <p:cNvPr id="3" name="Content Placeholder 2"/>
          <p:cNvSpPr>
            <a:spLocks noGrp="1"/>
          </p:cNvSpPr>
          <p:nvPr>
            <p:ph sz="half" idx="2"/>
          </p:nvPr>
        </p:nvSpPr>
        <p:spPr/>
        <p:txBody>
          <a:bodyPr>
            <a:normAutofit fontScale="55000" lnSpcReduction="20000"/>
          </a:bodyPr>
          <a:lstStyle/>
          <a:p>
            <a:pPr marL="0" indent="0"/>
            <a:r>
              <a:rPr lang="en-GB" b="0" dirty="0"/>
              <a:t>John Hick advocates a pluralistic theology of religions that does not ascribe an exclusive truth claim to any one tradition. </a:t>
            </a:r>
            <a:endParaRPr lang="en-GB" b="0" dirty="0" smtClean="0"/>
          </a:p>
          <a:p>
            <a:pPr marL="0" indent="0"/>
            <a:endParaRPr lang="en-GB" b="0" dirty="0"/>
          </a:p>
          <a:p>
            <a:pPr marL="0" indent="0"/>
            <a:r>
              <a:rPr lang="en-GB" b="0" dirty="0"/>
              <a:t>John Hick's best known work is based on the Gifford lectures of 1986 </a:t>
            </a:r>
            <a:r>
              <a:rPr lang="en-GB" b="0" i="1" dirty="0"/>
              <a:t>An Interpretation of Religion</a:t>
            </a:r>
            <a:r>
              <a:rPr lang="en-GB" b="0" dirty="0"/>
              <a:t>. Here Hick argues that the different faiths represent different expressions of the Real. (Sometimes the Real is referred to as “Ultimate Reality”.) Authentic religion represents a movement away from a condition of self-centredness to Reality </a:t>
            </a:r>
            <a:r>
              <a:rPr lang="en-GB" b="0" dirty="0" err="1"/>
              <a:t>centredness</a:t>
            </a:r>
            <a:r>
              <a:rPr lang="en-GB" b="0" dirty="0"/>
              <a:t>. This is what salvation is.  </a:t>
            </a:r>
          </a:p>
          <a:p>
            <a:endParaRPr lang="en-GB" dirty="0"/>
          </a:p>
        </p:txBody>
      </p:sp>
      <p:sp>
        <p:nvSpPr>
          <p:cNvPr id="4" name="Title 3"/>
          <p:cNvSpPr>
            <a:spLocks noGrp="1"/>
          </p:cNvSpPr>
          <p:nvPr>
            <p:ph type="title"/>
          </p:nvPr>
        </p:nvSpPr>
        <p:spPr/>
        <p:txBody>
          <a:bodyPr/>
          <a:lstStyle/>
          <a:p>
            <a:r>
              <a:rPr lang="en-GB" dirty="0"/>
              <a:t>John Hick</a:t>
            </a:r>
          </a:p>
        </p:txBody>
      </p:sp>
    </p:spTree>
    <p:extLst>
      <p:ext uri="{BB962C8B-B14F-4D97-AF65-F5344CB8AC3E}">
        <p14:creationId xmlns:p14="http://schemas.microsoft.com/office/powerpoint/2010/main" val="305348296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John Hick</a:t>
            </a:r>
          </a:p>
        </p:txBody>
      </p:sp>
      <p:sp>
        <p:nvSpPr>
          <p:cNvPr id="3" name="Content Placeholder 2"/>
          <p:cNvSpPr>
            <a:spLocks noGrp="1"/>
          </p:cNvSpPr>
          <p:nvPr>
            <p:ph sz="half" idx="1"/>
          </p:nvPr>
        </p:nvSpPr>
        <p:spPr/>
        <p:txBody>
          <a:bodyPr>
            <a:normAutofit fontScale="55000" lnSpcReduction="20000"/>
          </a:bodyPr>
          <a:lstStyle/>
          <a:p>
            <a:pPr marL="0" indent="0"/>
            <a:r>
              <a:rPr lang="en-GB" b="0" dirty="0" smtClean="0"/>
              <a:t>He </a:t>
            </a:r>
            <a:r>
              <a:rPr lang="en-GB" b="0" dirty="0"/>
              <a:t>uses the philosophy of Immanuel Kant to support his position. In his epistemology Kant claims that we do not perceive things as they actually are but as they are mediated to the mind via the senses. Kant makes a distinction between the </a:t>
            </a:r>
            <a:r>
              <a:rPr lang="en-GB" b="0" dirty="0" err="1"/>
              <a:t>noumenal</a:t>
            </a:r>
            <a:r>
              <a:rPr lang="en-GB" b="0" dirty="0"/>
              <a:t> (things as they are) and the phenomenal (things as they appear to be). </a:t>
            </a:r>
            <a:endParaRPr lang="en-GB" b="0" dirty="0" smtClean="0"/>
          </a:p>
        </p:txBody>
      </p:sp>
      <p:sp>
        <p:nvSpPr>
          <p:cNvPr id="4" name="Content Placeholder 3"/>
          <p:cNvSpPr>
            <a:spLocks noGrp="1"/>
          </p:cNvSpPr>
          <p:nvPr>
            <p:ph sz="half" idx="2"/>
          </p:nvPr>
        </p:nvSpPr>
        <p:spPr/>
        <p:txBody>
          <a:bodyPr>
            <a:normAutofit fontScale="55000" lnSpcReduction="20000"/>
          </a:bodyPr>
          <a:lstStyle/>
          <a:p>
            <a:pPr marL="0" indent="0"/>
            <a:r>
              <a:rPr lang="en-GB" b="0" dirty="0"/>
              <a:t>This distinction between the </a:t>
            </a:r>
            <a:r>
              <a:rPr lang="en-GB" b="0" dirty="0" err="1"/>
              <a:t>noumenal</a:t>
            </a:r>
            <a:r>
              <a:rPr lang="en-GB" b="0" dirty="0"/>
              <a:t> and the </a:t>
            </a:r>
            <a:r>
              <a:rPr lang="en-GB" b="0" dirty="0" smtClean="0"/>
              <a:t>phenomenal </a:t>
            </a:r>
            <a:r>
              <a:rPr lang="en-GB" b="0" dirty="0"/>
              <a:t>is applied by Hick to the relationship between religions and the Real. We do not have a direct perception of the Real. Religions represent the Real as experienced by people in different cultures. </a:t>
            </a:r>
            <a:endParaRPr lang="en-GB" b="0" dirty="0" smtClean="0"/>
          </a:p>
          <a:p>
            <a:pPr marL="0" indent="0"/>
            <a:endParaRPr lang="en-GB" b="0" dirty="0"/>
          </a:p>
          <a:p>
            <a:pPr marL="0" indent="0"/>
            <a:r>
              <a:rPr lang="en-GB" b="0" dirty="0" smtClean="0"/>
              <a:t>Accounts </a:t>
            </a:r>
            <a:r>
              <a:rPr lang="en-GB" b="0" dirty="0"/>
              <a:t>of God represented by figures such as </a:t>
            </a:r>
            <a:r>
              <a:rPr lang="en-GB" b="0" dirty="0" err="1"/>
              <a:t>Jahweh</a:t>
            </a:r>
            <a:r>
              <a:rPr lang="en-GB" b="0" dirty="0"/>
              <a:t>, Allah, the Trinity, or Shiva represent recognition of the divine presence but different cultural mediations of that divine presence.   </a:t>
            </a:r>
          </a:p>
          <a:p>
            <a:endParaRPr lang="en-GB" dirty="0"/>
          </a:p>
        </p:txBody>
      </p:sp>
    </p:spTree>
    <p:extLst>
      <p:ext uri="{BB962C8B-B14F-4D97-AF65-F5344CB8AC3E}">
        <p14:creationId xmlns:p14="http://schemas.microsoft.com/office/powerpoint/2010/main" val="354800940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55000" lnSpcReduction="20000"/>
          </a:bodyPr>
          <a:lstStyle/>
          <a:p>
            <a:pPr marL="0" indent="0"/>
            <a:r>
              <a:rPr lang="en-GB" b="0" dirty="0"/>
              <a:t>In his work </a:t>
            </a:r>
            <a:r>
              <a:rPr lang="en-GB" b="0" i="1" dirty="0"/>
              <a:t>An Interpretation of Religion </a:t>
            </a:r>
            <a:r>
              <a:rPr lang="en-GB" b="0" dirty="0"/>
              <a:t>Hick engages with the conflicting truth claims of the various religions. Hick states that we have to be tolerant of different claims that are not central articles of faith. </a:t>
            </a:r>
            <a:endParaRPr lang="en-GB" b="0" dirty="0" smtClean="0"/>
          </a:p>
          <a:p>
            <a:pPr marL="0" indent="0"/>
            <a:endParaRPr lang="en-GB" b="0" dirty="0"/>
          </a:p>
          <a:p>
            <a:pPr marL="0" indent="0"/>
            <a:r>
              <a:rPr lang="en-GB" b="0" dirty="0" smtClean="0"/>
              <a:t>Over </a:t>
            </a:r>
            <a:r>
              <a:rPr lang="en-GB" b="0" dirty="0"/>
              <a:t>disputes of matter of faith, we have to accept that these are matters of faith. If we seek to impose our own faith on others we are encouraging intolerance and conflict and discouraging understanding and dialogue.</a:t>
            </a:r>
          </a:p>
          <a:p>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220072" y="1268760"/>
            <a:ext cx="2716038" cy="3545487"/>
          </a:xfrm>
        </p:spPr>
      </p:pic>
      <p:sp>
        <p:nvSpPr>
          <p:cNvPr id="4" name="Title 3"/>
          <p:cNvSpPr>
            <a:spLocks noGrp="1"/>
          </p:cNvSpPr>
          <p:nvPr>
            <p:ph type="title"/>
          </p:nvPr>
        </p:nvSpPr>
        <p:spPr/>
        <p:txBody>
          <a:bodyPr/>
          <a:lstStyle/>
          <a:p>
            <a:r>
              <a:rPr lang="en-GB" dirty="0"/>
              <a:t>John Hick</a:t>
            </a:r>
          </a:p>
        </p:txBody>
      </p:sp>
    </p:spTree>
    <p:extLst>
      <p:ext uri="{BB962C8B-B14F-4D97-AF65-F5344CB8AC3E}">
        <p14:creationId xmlns:p14="http://schemas.microsoft.com/office/powerpoint/2010/main" val="265960493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Thomas Merton</a:t>
            </a:r>
            <a:endParaRPr lang="en-GB" dirty="0"/>
          </a:p>
        </p:txBody>
      </p:sp>
      <p:sp>
        <p:nvSpPr>
          <p:cNvPr id="3" name="Content Placeholder 2"/>
          <p:cNvSpPr>
            <a:spLocks noGrp="1"/>
          </p:cNvSpPr>
          <p:nvPr>
            <p:ph sz="half" idx="1"/>
          </p:nvPr>
        </p:nvSpPr>
        <p:spPr/>
        <p:txBody>
          <a:bodyPr>
            <a:normAutofit fontScale="55000" lnSpcReduction="20000"/>
          </a:bodyPr>
          <a:lstStyle/>
          <a:p>
            <a:pPr marL="0" indent="0"/>
            <a:r>
              <a:rPr lang="en-GB" b="0" dirty="0" smtClean="0"/>
              <a:t>The </a:t>
            </a:r>
            <a:r>
              <a:rPr lang="en-GB" b="0" dirty="0"/>
              <a:t>best known exponent of religious pluralism within Roman Catholicism is Thomas Merton.  Thomas Merton converted to Roman Catholicism at the age of 23 and became a Trappist monk. He had a deep interest in Buddhism and advocated dialogue between Christianity and Buddhism.  </a:t>
            </a:r>
            <a:endParaRPr lang="en-GB" b="0" dirty="0" smtClean="0"/>
          </a:p>
          <a:p>
            <a:pPr marL="0" indent="0"/>
            <a:endParaRPr lang="en-GB" b="0" dirty="0" smtClean="0"/>
          </a:p>
          <a:p>
            <a:pPr marL="0" indent="0"/>
            <a:r>
              <a:rPr lang="en-GB" b="0" dirty="0" smtClean="0"/>
              <a:t>Merton </a:t>
            </a:r>
            <a:r>
              <a:rPr lang="en-GB" b="0" dirty="0"/>
              <a:t>saw a connection between apophatic mysticism – mysticism based in the idea that God can only be defined in terms of what God is not – and the Buddhist concept of Emptiness.  Merton saw a link between the mysticism of </a:t>
            </a:r>
            <a:r>
              <a:rPr lang="en-GB" b="0" dirty="0" smtClean="0"/>
              <a:t>Gregory </a:t>
            </a:r>
            <a:r>
              <a:rPr lang="en-GB" b="0" dirty="0"/>
              <a:t>of Nyssa and Buddhist mysticism. </a:t>
            </a:r>
            <a:endParaRPr lang="en-GB" b="0" dirty="0" smtClean="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292080" y="908720"/>
            <a:ext cx="3168352" cy="4028736"/>
          </a:xfrm>
        </p:spPr>
      </p:pic>
    </p:spTree>
    <p:extLst>
      <p:ext uri="{BB962C8B-B14F-4D97-AF65-F5344CB8AC3E}">
        <p14:creationId xmlns:p14="http://schemas.microsoft.com/office/powerpoint/2010/main" val="345416403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62500" lnSpcReduction="20000"/>
          </a:bodyPr>
          <a:lstStyle/>
          <a:p>
            <a:pPr marL="0" indent="0"/>
            <a:r>
              <a:rPr lang="en-GB" b="0" dirty="0" smtClean="0"/>
              <a:t>Merton’s </a:t>
            </a:r>
            <a:r>
              <a:rPr lang="en-GB" b="0" dirty="0"/>
              <a:t>interest in Buddhism developed as a result of his correspondence with the Japanese scholar of Zen Buddhism D.T Suzuki (1870-1966).  </a:t>
            </a:r>
            <a:endParaRPr lang="en-GB" b="0" dirty="0" smtClean="0"/>
          </a:p>
          <a:p>
            <a:pPr marL="0" indent="0"/>
            <a:endParaRPr lang="en-GB" b="0" dirty="0"/>
          </a:p>
          <a:p>
            <a:pPr marL="0" indent="0"/>
            <a:r>
              <a:rPr lang="en-GB" b="0" dirty="0" smtClean="0"/>
              <a:t>Thomas </a:t>
            </a:r>
            <a:r>
              <a:rPr lang="en-GB" b="0" dirty="0"/>
              <a:t>Merton felt that Zen Buddhism enabled him to encounter the original spirit of Christianity – the expression of Christianity that preceded the influence of Greek philosophy and the formulation of doctrine. </a:t>
            </a:r>
          </a:p>
          <a:p>
            <a:endParaRPr lang="en-GB" dirty="0"/>
          </a:p>
        </p:txBody>
      </p:sp>
      <p:sp>
        <p:nvSpPr>
          <p:cNvPr id="3" name="Content Placeholder 2"/>
          <p:cNvSpPr>
            <a:spLocks noGrp="1"/>
          </p:cNvSpPr>
          <p:nvPr>
            <p:ph sz="half" idx="2"/>
          </p:nvPr>
        </p:nvSpPr>
        <p:spPr/>
        <p:txBody>
          <a:bodyPr>
            <a:normAutofit fontScale="62500" lnSpcReduction="20000"/>
          </a:bodyPr>
          <a:lstStyle/>
          <a:p>
            <a:endParaRPr lang="en-GB"/>
          </a:p>
        </p:txBody>
      </p:sp>
      <p:sp>
        <p:nvSpPr>
          <p:cNvPr id="4" name="Title 3"/>
          <p:cNvSpPr>
            <a:spLocks noGrp="1"/>
          </p:cNvSpPr>
          <p:nvPr>
            <p:ph type="title"/>
          </p:nvPr>
        </p:nvSpPr>
        <p:spPr/>
        <p:txBody>
          <a:bodyPr/>
          <a:lstStyle/>
          <a:p>
            <a:r>
              <a:rPr lang="en-GB" dirty="0"/>
              <a:t>Thomas Merton</a:t>
            </a:r>
          </a:p>
        </p:txBody>
      </p:sp>
    </p:spTree>
    <p:extLst>
      <p:ext uri="{BB962C8B-B14F-4D97-AF65-F5344CB8AC3E}">
        <p14:creationId xmlns:p14="http://schemas.microsoft.com/office/powerpoint/2010/main" val="778590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Classic Typology</a:t>
            </a:r>
            <a:endParaRPr lang="en-GB" sz="4000" dirty="0"/>
          </a:p>
        </p:txBody>
      </p:sp>
      <p:sp>
        <p:nvSpPr>
          <p:cNvPr id="3" name="Content Placeholder 2"/>
          <p:cNvSpPr>
            <a:spLocks noGrp="1"/>
          </p:cNvSpPr>
          <p:nvPr>
            <p:ph idx="1"/>
          </p:nvPr>
        </p:nvSpPr>
        <p:spPr/>
        <p:txBody>
          <a:bodyPr>
            <a:normAutofit fontScale="92500"/>
          </a:bodyPr>
          <a:lstStyle/>
          <a:p>
            <a:pPr marL="0" indent="0"/>
            <a:r>
              <a:rPr lang="en-GB" b="0" dirty="0"/>
              <a:t>The typology attempts to categorise </a:t>
            </a:r>
            <a:r>
              <a:rPr lang="en-GB" i="1" dirty="0"/>
              <a:t>Christian responses</a:t>
            </a:r>
            <a:r>
              <a:rPr lang="en-GB" b="0" dirty="0"/>
              <a:t> to the </a:t>
            </a:r>
            <a:r>
              <a:rPr lang="en-GB" i="1" dirty="0"/>
              <a:t>existence of religious plurality </a:t>
            </a:r>
            <a:r>
              <a:rPr lang="en-GB" b="0" dirty="0"/>
              <a:t>according to their </a:t>
            </a:r>
            <a:r>
              <a:rPr lang="en-GB" i="1" dirty="0"/>
              <a:t>view of salvation</a:t>
            </a:r>
          </a:p>
          <a:p>
            <a:endParaRPr lang="en-GB" dirty="0"/>
          </a:p>
        </p:txBody>
      </p:sp>
      <p:sp>
        <p:nvSpPr>
          <p:cNvPr id="4" name="Text Placeholder 3"/>
          <p:cNvSpPr>
            <a:spLocks noGrp="1"/>
          </p:cNvSpPr>
          <p:nvPr>
            <p:ph type="body" sz="half" idx="2"/>
          </p:nvPr>
        </p:nvSpPr>
        <p:spPr/>
        <p:txBody>
          <a:bodyPr/>
          <a:lstStyle/>
          <a:p>
            <a:endParaRPr lang="en-GB" dirty="0"/>
          </a:p>
        </p:txBody>
      </p:sp>
    </p:spTree>
    <p:extLst>
      <p:ext uri="{BB962C8B-B14F-4D97-AF65-F5344CB8AC3E}">
        <p14:creationId xmlns:p14="http://schemas.microsoft.com/office/powerpoint/2010/main" val="244920857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Classic Typology</a:t>
            </a:r>
          </a:p>
        </p:txBody>
      </p:sp>
      <p:sp>
        <p:nvSpPr>
          <p:cNvPr id="3" name="Text Placeholder 2"/>
          <p:cNvSpPr>
            <a:spLocks noGrp="1"/>
          </p:cNvSpPr>
          <p:nvPr>
            <p:ph type="body" idx="1"/>
          </p:nvPr>
        </p:nvSpPr>
        <p:spPr/>
        <p:txBody>
          <a:bodyPr/>
          <a:lstStyle/>
          <a:p>
            <a:r>
              <a:rPr lang="en-GB" dirty="0" smtClean="0"/>
              <a:t>(some) Positives</a:t>
            </a:r>
            <a:endParaRPr lang="en-GB" dirty="0"/>
          </a:p>
        </p:txBody>
      </p:sp>
      <p:sp>
        <p:nvSpPr>
          <p:cNvPr id="4" name="Content Placeholder 3"/>
          <p:cNvSpPr>
            <a:spLocks noGrp="1"/>
          </p:cNvSpPr>
          <p:nvPr>
            <p:ph sz="half" idx="2"/>
          </p:nvPr>
        </p:nvSpPr>
        <p:spPr/>
        <p:txBody>
          <a:bodyPr>
            <a:normAutofit fontScale="85000" lnSpcReduction="20000"/>
          </a:bodyPr>
          <a:lstStyle/>
          <a:p>
            <a:pPr marL="0" indent="0"/>
            <a:r>
              <a:rPr lang="en-GB" b="0" dirty="0" smtClean="0"/>
              <a:t>Clear distinction of differing positions</a:t>
            </a:r>
          </a:p>
          <a:p>
            <a:pPr marL="0" indent="0"/>
            <a:r>
              <a:rPr lang="en-GB" b="0" dirty="0" smtClean="0"/>
              <a:t>Useful categorisation of archetypal responses within Christian theology and within other contexts</a:t>
            </a:r>
          </a:p>
          <a:p>
            <a:pPr marL="0" indent="0"/>
            <a:r>
              <a:rPr lang="en-GB" b="0" dirty="0" smtClean="0"/>
              <a:t>Provides historical context and insight into the particularities of Christian responses to religious plurality</a:t>
            </a:r>
            <a:endParaRPr lang="en-GB" b="0" dirty="0"/>
          </a:p>
        </p:txBody>
      </p:sp>
      <p:sp>
        <p:nvSpPr>
          <p:cNvPr id="5" name="Text Placeholder 4"/>
          <p:cNvSpPr>
            <a:spLocks noGrp="1"/>
          </p:cNvSpPr>
          <p:nvPr>
            <p:ph type="body" sz="quarter" idx="3"/>
          </p:nvPr>
        </p:nvSpPr>
        <p:spPr/>
        <p:txBody>
          <a:bodyPr/>
          <a:lstStyle/>
          <a:p>
            <a:r>
              <a:rPr lang="en-GB" dirty="0" smtClean="0"/>
              <a:t>(some) Negatives</a:t>
            </a:r>
            <a:endParaRPr lang="en-GB" dirty="0"/>
          </a:p>
        </p:txBody>
      </p:sp>
      <p:sp>
        <p:nvSpPr>
          <p:cNvPr id="6" name="Content Placeholder 5"/>
          <p:cNvSpPr>
            <a:spLocks noGrp="1"/>
          </p:cNvSpPr>
          <p:nvPr>
            <p:ph sz="quarter" idx="4"/>
          </p:nvPr>
        </p:nvSpPr>
        <p:spPr/>
        <p:txBody>
          <a:bodyPr>
            <a:normAutofit/>
          </a:bodyPr>
          <a:lstStyle/>
          <a:p>
            <a:pPr marL="0" indent="0"/>
            <a:r>
              <a:rPr lang="en-GB" sz="2000" b="0" dirty="0" err="1" smtClean="0"/>
              <a:t>Soterio</a:t>
            </a:r>
            <a:r>
              <a:rPr lang="en-GB" sz="2000" b="0" dirty="0" smtClean="0"/>
              <a:t>-centric</a:t>
            </a:r>
          </a:p>
          <a:p>
            <a:pPr marL="0" indent="0"/>
            <a:r>
              <a:rPr lang="en-GB" sz="2000" b="0" dirty="0" smtClean="0"/>
              <a:t>Merging of categories – inclusivism into exclusivism, pluralism as inclusivism</a:t>
            </a:r>
          </a:p>
          <a:p>
            <a:pPr marL="0" indent="0"/>
            <a:r>
              <a:rPr lang="en-GB" sz="2000" b="0" dirty="0" smtClean="0"/>
              <a:t>Issues with all responses</a:t>
            </a:r>
          </a:p>
          <a:p>
            <a:pPr marL="0" indent="0"/>
            <a:r>
              <a:rPr lang="en-GB" sz="2000" b="0" dirty="0" smtClean="0"/>
              <a:t>Christo- / Euro- centric in application to other contests</a:t>
            </a:r>
            <a:endParaRPr lang="en-GB" sz="2000" b="0" dirty="0"/>
          </a:p>
        </p:txBody>
      </p:sp>
    </p:spTree>
    <p:extLst>
      <p:ext uri="{BB962C8B-B14F-4D97-AF65-F5344CB8AC3E}">
        <p14:creationId xmlns:p14="http://schemas.microsoft.com/office/powerpoint/2010/main" val="57204837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Particularism (quickly)</a:t>
            </a:r>
            <a:endParaRPr lang="en-GB" sz="4000" dirty="0"/>
          </a:p>
        </p:txBody>
      </p:sp>
      <p:sp>
        <p:nvSpPr>
          <p:cNvPr id="3" name="Text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32090243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Autofit/>
          </a:bodyPr>
          <a:lstStyle/>
          <a:p>
            <a:pPr marL="0" indent="0"/>
            <a:r>
              <a:rPr lang="en-GB" sz="2200" b="0" dirty="0" smtClean="0"/>
              <a:t>Particularism is an odd beast in that it is sometimes presented as within the typology (being a form of exclusivism), as being another form of response which can be added to the typology, and sometimes as a rejection / critique of the entire typology</a:t>
            </a:r>
            <a:endParaRPr lang="en-GB" sz="2200" b="0" dirty="0"/>
          </a:p>
        </p:txBody>
      </p:sp>
      <p:sp>
        <p:nvSpPr>
          <p:cNvPr id="3" name="Content Placeholder 2"/>
          <p:cNvSpPr>
            <a:spLocks noGrp="1"/>
          </p:cNvSpPr>
          <p:nvPr>
            <p:ph sz="half" idx="2"/>
          </p:nvPr>
        </p:nvSpPr>
        <p:spPr/>
        <p:txBody>
          <a:bodyPr>
            <a:normAutofit fontScale="77500" lnSpcReduction="20000"/>
          </a:bodyPr>
          <a:lstStyle/>
          <a:p>
            <a:pPr marL="0" indent="0"/>
            <a:r>
              <a:rPr lang="en-GB" b="0" dirty="0" smtClean="0"/>
              <a:t>Particularism is the general belief that the various religious traditions are </a:t>
            </a:r>
            <a:r>
              <a:rPr lang="en-GB" b="0" i="1" dirty="0" smtClean="0"/>
              <a:t>particular</a:t>
            </a:r>
            <a:r>
              <a:rPr lang="en-GB" b="0" dirty="0" smtClean="0"/>
              <a:t>.</a:t>
            </a:r>
          </a:p>
          <a:p>
            <a:pPr marL="0" indent="0"/>
            <a:endParaRPr lang="en-GB" b="0" dirty="0"/>
          </a:p>
          <a:p>
            <a:pPr marL="0" indent="0"/>
            <a:r>
              <a:rPr lang="en-GB" b="0" dirty="0" smtClean="0"/>
              <a:t>In theology talk, this means that they represent specific, non-comparable, and non-relatable things e.g. their stories are </a:t>
            </a:r>
            <a:r>
              <a:rPr lang="en-GB" b="0" i="1" dirty="0" smtClean="0"/>
              <a:t>particular</a:t>
            </a:r>
            <a:r>
              <a:rPr lang="en-GB" b="0" dirty="0" smtClean="0"/>
              <a:t> to them.</a:t>
            </a:r>
            <a:endParaRPr lang="en-GB" b="0" dirty="0"/>
          </a:p>
        </p:txBody>
      </p:sp>
      <p:sp>
        <p:nvSpPr>
          <p:cNvPr id="4" name="Title 3"/>
          <p:cNvSpPr>
            <a:spLocks noGrp="1"/>
          </p:cNvSpPr>
          <p:nvPr>
            <p:ph type="title"/>
          </p:nvPr>
        </p:nvSpPr>
        <p:spPr/>
        <p:txBody>
          <a:bodyPr/>
          <a:lstStyle/>
          <a:p>
            <a:r>
              <a:rPr lang="en-GB" dirty="0" smtClean="0"/>
              <a:t>Particularism	</a:t>
            </a:r>
            <a:endParaRPr lang="en-GB" dirty="0"/>
          </a:p>
        </p:txBody>
      </p:sp>
    </p:spTree>
    <p:extLst>
      <p:ext uri="{BB962C8B-B14F-4D97-AF65-F5344CB8AC3E}">
        <p14:creationId xmlns:p14="http://schemas.microsoft.com/office/powerpoint/2010/main" val="100970606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62500" lnSpcReduction="20000"/>
          </a:bodyPr>
          <a:lstStyle/>
          <a:p>
            <a:pPr marL="0" indent="0"/>
            <a:r>
              <a:rPr lang="en-GB" b="0" dirty="0" smtClean="0"/>
              <a:t>For example:</a:t>
            </a:r>
          </a:p>
          <a:p>
            <a:pPr marL="0" indent="0"/>
            <a:r>
              <a:rPr lang="en-GB" b="0" dirty="0" smtClean="0"/>
              <a:t>A </a:t>
            </a:r>
            <a:r>
              <a:rPr lang="en-GB" b="0" dirty="0" err="1" smtClean="0"/>
              <a:t>particularist</a:t>
            </a:r>
            <a:r>
              <a:rPr lang="en-GB" b="0" dirty="0" smtClean="0"/>
              <a:t> may point out that the differing religious traditions all inhabit differently constructed social realities, which give rise to differentiated meaning, which give rise to fundamentally different accounts of reality.</a:t>
            </a:r>
          </a:p>
          <a:p>
            <a:pPr marL="0" indent="0"/>
            <a:endParaRPr lang="en-GB" b="0" dirty="0"/>
          </a:p>
          <a:p>
            <a:pPr marL="0" indent="0"/>
            <a:r>
              <a:rPr lang="en-GB" b="0" dirty="0" smtClean="0"/>
              <a:t>Religions, because of their roots in historical and cultural backgrounds are VERY particular </a:t>
            </a:r>
            <a:endParaRPr lang="en-GB" b="0" dirty="0"/>
          </a:p>
        </p:txBody>
      </p:sp>
      <p:sp>
        <p:nvSpPr>
          <p:cNvPr id="3" name="Content Placeholder 2"/>
          <p:cNvSpPr>
            <a:spLocks noGrp="1"/>
          </p:cNvSpPr>
          <p:nvPr>
            <p:ph sz="half" idx="2"/>
          </p:nvPr>
        </p:nvSpPr>
        <p:spPr/>
        <p:txBody>
          <a:bodyPr>
            <a:normAutofit fontScale="62500" lnSpcReduction="20000"/>
          </a:bodyPr>
          <a:lstStyle/>
          <a:p>
            <a:pPr marL="0" indent="0"/>
            <a:r>
              <a:rPr lang="en-GB" b="0" dirty="0" smtClean="0"/>
              <a:t>Because of this, religions when they talk about aspects of their faith are talking about different things. We have to respect that difference (hence why particularism is sometimes seen as a critique of pluralism) and believe religions when they say different things.</a:t>
            </a:r>
          </a:p>
          <a:p>
            <a:pPr marL="0" indent="0"/>
            <a:endParaRPr lang="en-GB" b="0" dirty="0"/>
          </a:p>
          <a:p>
            <a:pPr marL="0" indent="0"/>
            <a:r>
              <a:rPr lang="en-GB" b="0" dirty="0" smtClean="0"/>
              <a:t>If religions are all talking about different things, then the only way to engage with other religions is from an internal perspective. </a:t>
            </a:r>
            <a:endParaRPr lang="en-GB" b="0" dirty="0"/>
          </a:p>
        </p:txBody>
      </p:sp>
      <p:sp>
        <p:nvSpPr>
          <p:cNvPr id="4" name="Title 3"/>
          <p:cNvSpPr>
            <a:spLocks noGrp="1"/>
          </p:cNvSpPr>
          <p:nvPr>
            <p:ph type="title"/>
          </p:nvPr>
        </p:nvSpPr>
        <p:spPr/>
        <p:txBody>
          <a:bodyPr/>
          <a:lstStyle/>
          <a:p>
            <a:r>
              <a:rPr lang="en-GB" dirty="0" smtClean="0"/>
              <a:t>Particularism</a:t>
            </a:r>
            <a:endParaRPr lang="en-GB" dirty="0"/>
          </a:p>
        </p:txBody>
      </p:sp>
    </p:spTree>
    <p:extLst>
      <p:ext uri="{BB962C8B-B14F-4D97-AF65-F5344CB8AC3E}">
        <p14:creationId xmlns:p14="http://schemas.microsoft.com/office/powerpoint/2010/main" val="351729465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The Classic Typology</a:t>
            </a:r>
            <a:endParaRPr lang="en-GB" sz="4000" dirty="0"/>
          </a:p>
        </p:txBody>
      </p:sp>
      <p:sp>
        <p:nvSpPr>
          <p:cNvPr id="3" name="Content Placeholder 2"/>
          <p:cNvSpPr>
            <a:spLocks noGrp="1"/>
          </p:cNvSpPr>
          <p:nvPr>
            <p:ph idx="1"/>
          </p:nvPr>
        </p:nvSpPr>
        <p:spPr/>
        <p:txBody>
          <a:bodyPr>
            <a:normAutofit fontScale="62500" lnSpcReduction="20000"/>
          </a:bodyPr>
          <a:lstStyle/>
          <a:p>
            <a:pPr marL="0" indent="0"/>
            <a:r>
              <a:rPr lang="en-GB" b="0" dirty="0" smtClean="0"/>
              <a:t>So, you have seen the classic </a:t>
            </a:r>
            <a:r>
              <a:rPr lang="en-GB" b="0" dirty="0" smtClean="0"/>
              <a:t>typ</a:t>
            </a:r>
            <a:r>
              <a:rPr lang="en-GB" b="0" dirty="0" smtClean="0"/>
              <a:t>ology laid out – </a:t>
            </a:r>
          </a:p>
          <a:p>
            <a:pPr marL="0" indent="0"/>
            <a:r>
              <a:rPr lang="en-GB" b="0" dirty="0" smtClean="0"/>
              <a:t>Inclusivism</a:t>
            </a:r>
          </a:p>
          <a:p>
            <a:pPr marL="0" indent="0"/>
            <a:r>
              <a:rPr lang="en-GB" b="0" dirty="0" smtClean="0"/>
              <a:t>Exclusivism</a:t>
            </a:r>
          </a:p>
          <a:p>
            <a:pPr marL="0" indent="0"/>
            <a:r>
              <a:rPr lang="en-GB" b="0" dirty="0" smtClean="0"/>
              <a:t>Pluralism</a:t>
            </a:r>
            <a:endParaRPr lang="en-GB" b="0" dirty="0"/>
          </a:p>
          <a:p>
            <a:pPr marL="0" indent="0"/>
            <a:r>
              <a:rPr lang="en-GB" b="0" dirty="0" smtClean="0"/>
              <a:t>The typology has then been applied to other contexts – e.g</a:t>
            </a:r>
            <a:r>
              <a:rPr lang="en-GB" b="0" dirty="0" smtClean="0"/>
              <a:t>. social policy, religious reactions to social change, internally in non-</a:t>
            </a:r>
            <a:r>
              <a:rPr lang="en-GB" b="0" dirty="0"/>
              <a:t>C</a:t>
            </a:r>
            <a:r>
              <a:rPr lang="en-GB" b="0" dirty="0" smtClean="0"/>
              <a:t>hristian faiths – with varying degrees of success.</a:t>
            </a:r>
            <a:endParaRPr lang="en-GB" b="0" dirty="0"/>
          </a:p>
        </p:txBody>
      </p:sp>
      <p:sp>
        <p:nvSpPr>
          <p:cNvPr id="4" name="Text Placeholder 3"/>
          <p:cNvSpPr>
            <a:spLocks noGrp="1"/>
          </p:cNvSpPr>
          <p:nvPr>
            <p:ph type="body" sz="half" idx="2"/>
          </p:nvPr>
        </p:nvSpPr>
        <p:spPr/>
        <p:txBody>
          <a:bodyPr/>
          <a:lstStyle/>
          <a:p>
            <a:endParaRPr lang="en-GB" dirty="0"/>
          </a:p>
        </p:txBody>
      </p:sp>
    </p:spTree>
    <p:extLst>
      <p:ext uri="{BB962C8B-B14F-4D97-AF65-F5344CB8AC3E}">
        <p14:creationId xmlns:p14="http://schemas.microsoft.com/office/powerpoint/2010/main" val="41141146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Autofit/>
          </a:bodyPr>
          <a:lstStyle/>
          <a:p>
            <a:pPr marL="0" indent="0"/>
            <a:r>
              <a:rPr lang="en-GB" sz="1600" b="0" dirty="0" smtClean="0"/>
              <a:t>For example:</a:t>
            </a:r>
          </a:p>
          <a:p>
            <a:pPr marL="0" indent="0"/>
            <a:r>
              <a:rPr lang="en-GB" sz="1600" b="0" dirty="0" smtClean="0"/>
              <a:t>How do other religions conceive of the plurality of religious belief?</a:t>
            </a:r>
          </a:p>
          <a:p>
            <a:pPr marL="0" indent="0"/>
            <a:endParaRPr lang="en-GB" sz="1600" b="0" dirty="0"/>
          </a:p>
          <a:p>
            <a:pPr marL="0" indent="0"/>
            <a:r>
              <a:rPr lang="en-GB" sz="1600" b="0" dirty="0" smtClean="0"/>
              <a:t>How do societies conceive of truth claims by others?</a:t>
            </a:r>
          </a:p>
          <a:p>
            <a:pPr marL="0" indent="0"/>
            <a:endParaRPr lang="en-GB" sz="1600" b="0" dirty="0"/>
          </a:p>
          <a:p>
            <a:pPr marL="0" indent="0"/>
            <a:r>
              <a:rPr lang="en-GB" sz="1600" b="0" dirty="0" smtClean="0"/>
              <a:t>What is the nature of things like “fundamental British values” or “Chinese culture”?</a:t>
            </a:r>
          </a:p>
          <a:p>
            <a:pPr marL="0" indent="0"/>
            <a:endParaRPr lang="en-GB" sz="1600" b="0" dirty="0"/>
          </a:p>
          <a:p>
            <a:pPr marL="0" indent="0"/>
            <a:r>
              <a:rPr lang="en-GB" sz="1600" b="0" dirty="0" smtClean="0"/>
              <a:t>How do our visions of social progress interact with difference?</a:t>
            </a:r>
            <a:endParaRPr lang="en-GB" sz="1600" b="0" dirty="0"/>
          </a:p>
        </p:txBody>
      </p:sp>
      <p:sp>
        <p:nvSpPr>
          <p:cNvPr id="3" name="Content Placeholder 2"/>
          <p:cNvSpPr>
            <a:spLocks noGrp="1"/>
          </p:cNvSpPr>
          <p:nvPr>
            <p:ph sz="half" idx="2"/>
          </p:nvPr>
        </p:nvSpPr>
        <p:spPr/>
        <p:txBody>
          <a:bodyPr>
            <a:normAutofit/>
          </a:bodyPr>
          <a:lstStyle/>
          <a:p>
            <a:pPr marL="0" indent="0"/>
            <a:r>
              <a:rPr lang="en-GB" sz="1800" b="0" dirty="0" smtClean="0"/>
              <a:t>Even the liberal secular pluralistic state has to wrestle with questions of truth, value, and meaning and the implementation of decisions related to these questions.</a:t>
            </a:r>
          </a:p>
          <a:p>
            <a:pPr marL="0" indent="0"/>
            <a:endParaRPr lang="en-GB" sz="1800" b="0" dirty="0"/>
          </a:p>
          <a:p>
            <a:pPr marL="0" indent="0"/>
            <a:r>
              <a:rPr lang="en-GB" sz="1800" b="0" dirty="0" smtClean="0"/>
              <a:t>We cannot escape this reaction to difference – and this is where the typology is STILL useful</a:t>
            </a:r>
            <a:endParaRPr lang="en-GB" sz="1800" b="0" dirty="0"/>
          </a:p>
        </p:txBody>
      </p:sp>
      <p:sp>
        <p:nvSpPr>
          <p:cNvPr id="4" name="Title 3"/>
          <p:cNvSpPr>
            <a:spLocks noGrp="1"/>
          </p:cNvSpPr>
          <p:nvPr>
            <p:ph type="title"/>
          </p:nvPr>
        </p:nvSpPr>
        <p:spPr/>
        <p:txBody>
          <a:bodyPr/>
          <a:lstStyle/>
          <a:p>
            <a:r>
              <a:rPr lang="en-GB" dirty="0"/>
              <a:t>The Classic Typology</a:t>
            </a:r>
          </a:p>
        </p:txBody>
      </p:sp>
    </p:spTree>
    <p:extLst>
      <p:ext uri="{BB962C8B-B14F-4D97-AF65-F5344CB8AC3E}">
        <p14:creationId xmlns:p14="http://schemas.microsoft.com/office/powerpoint/2010/main" val="230846438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a:bodyPr>
          <a:lstStyle/>
          <a:p>
            <a:pPr marL="0" indent="0"/>
            <a:r>
              <a:rPr lang="en-GB" sz="1600" b="0" dirty="0" smtClean="0"/>
              <a:t>Other religions (not just Christianity) also have to react to the presence of religious plurality. </a:t>
            </a:r>
          </a:p>
          <a:p>
            <a:pPr marL="0" indent="0"/>
            <a:endParaRPr lang="en-GB" sz="1600" b="0" dirty="0"/>
          </a:p>
          <a:p>
            <a:pPr marL="0" indent="0"/>
            <a:r>
              <a:rPr lang="en-GB" sz="1600" b="0" dirty="0" smtClean="0"/>
              <a:t>Differing religions have different concerns and approach the matter in different ways.</a:t>
            </a:r>
          </a:p>
          <a:p>
            <a:pPr marL="0" indent="0"/>
            <a:endParaRPr lang="en-GB" sz="1600" b="0" dirty="0"/>
          </a:p>
          <a:p>
            <a:pPr marL="0" indent="0"/>
            <a:r>
              <a:rPr lang="en-GB" sz="1600" b="0" dirty="0" smtClean="0"/>
              <a:t>However, when it comes to evaluating truth, most religious answers can be seen to fall within one of the answers available to the typology</a:t>
            </a:r>
            <a:endParaRPr lang="en-GB" sz="1600" b="0" dirty="0"/>
          </a:p>
        </p:txBody>
      </p:sp>
      <p:sp>
        <p:nvSpPr>
          <p:cNvPr id="3" name="Content Placeholder 2"/>
          <p:cNvSpPr>
            <a:spLocks noGrp="1"/>
          </p:cNvSpPr>
          <p:nvPr>
            <p:ph sz="half" idx="2"/>
          </p:nvPr>
        </p:nvSpPr>
        <p:spPr/>
        <p:txBody>
          <a:bodyPr>
            <a:normAutofit/>
          </a:bodyPr>
          <a:lstStyle/>
          <a:p>
            <a:pPr marL="0" indent="0"/>
            <a:r>
              <a:rPr lang="en-GB" sz="1600" b="0" dirty="0" smtClean="0"/>
              <a:t>Of course these answers are specific – the answers given, while generally presented as the “traditional” answer, do not necessarily cover the variety of responses within the tradition.</a:t>
            </a:r>
          </a:p>
          <a:p>
            <a:pPr marL="0" indent="0"/>
            <a:endParaRPr lang="en-GB" sz="1600" b="0" dirty="0"/>
          </a:p>
          <a:p>
            <a:pPr marL="0" indent="0"/>
            <a:r>
              <a:rPr lang="en-GB" sz="1600" b="0" dirty="0" smtClean="0"/>
              <a:t>For example, and as we have seen, Christians can and do give all three answers (I, E, P) and present each of these as being the “true” answer of the tradition</a:t>
            </a:r>
            <a:endParaRPr lang="en-GB" sz="1600" b="0" dirty="0"/>
          </a:p>
        </p:txBody>
      </p:sp>
      <p:sp>
        <p:nvSpPr>
          <p:cNvPr id="4" name="Title 3"/>
          <p:cNvSpPr>
            <a:spLocks noGrp="1"/>
          </p:cNvSpPr>
          <p:nvPr>
            <p:ph type="title"/>
          </p:nvPr>
        </p:nvSpPr>
        <p:spPr/>
        <p:txBody>
          <a:bodyPr/>
          <a:lstStyle/>
          <a:p>
            <a:r>
              <a:rPr lang="en-GB" dirty="0" smtClean="0"/>
              <a:t>The Classic Typology and Other Religions</a:t>
            </a:r>
            <a:endParaRPr lang="en-GB" dirty="0"/>
          </a:p>
        </p:txBody>
      </p:sp>
    </p:spTree>
    <p:extLst>
      <p:ext uri="{BB962C8B-B14F-4D97-AF65-F5344CB8AC3E}">
        <p14:creationId xmlns:p14="http://schemas.microsoft.com/office/powerpoint/2010/main" val="157223406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Autofit/>
          </a:bodyPr>
          <a:lstStyle/>
          <a:p>
            <a:pPr marL="0" indent="0"/>
            <a:r>
              <a:rPr lang="en-GB" sz="1600" b="0" dirty="0" smtClean="0"/>
              <a:t>For example:</a:t>
            </a:r>
            <a:endParaRPr lang="en-GB" sz="1600" b="0" dirty="0"/>
          </a:p>
          <a:p>
            <a:pPr marL="0" indent="0"/>
            <a:r>
              <a:rPr lang="en-GB" sz="1600" b="0" dirty="0" smtClean="0"/>
              <a:t>Islam is generally seen to be an exclusivist religion, because of its concern with the revelation of the Prophet Muhammad, the uniqueness of the Qur’an, and the centrality of monotheism as correct belief.</a:t>
            </a:r>
            <a:endParaRPr lang="en-GB" sz="1600" b="0" dirty="0"/>
          </a:p>
          <a:p>
            <a:pPr marL="0" indent="0"/>
            <a:r>
              <a:rPr lang="en-GB" sz="1600" b="0" dirty="0" smtClean="0"/>
              <a:t>Most Islamic thinkers on religious plurality believe that in order to avoid damnation, one must perform the </a:t>
            </a:r>
            <a:r>
              <a:rPr lang="en-GB" sz="1600" b="0" i="1" dirty="0" err="1" smtClean="0"/>
              <a:t>shahada</a:t>
            </a:r>
            <a:r>
              <a:rPr lang="en-GB" sz="1600" b="0" dirty="0" smtClean="0"/>
              <a:t>, the profession of Muslim faith, which states:</a:t>
            </a:r>
          </a:p>
        </p:txBody>
      </p:sp>
      <p:sp>
        <p:nvSpPr>
          <p:cNvPr id="3" name="Content Placeholder 2"/>
          <p:cNvSpPr>
            <a:spLocks noGrp="1"/>
          </p:cNvSpPr>
          <p:nvPr>
            <p:ph sz="half" idx="2"/>
          </p:nvPr>
        </p:nvSpPr>
        <p:spPr/>
        <p:txBody>
          <a:bodyPr>
            <a:normAutofit/>
          </a:bodyPr>
          <a:lstStyle/>
          <a:p>
            <a:pPr marL="0" indent="0"/>
            <a:r>
              <a:rPr lang="en-GB" b="0" i="1" dirty="0"/>
              <a:t>There is no god but God. </a:t>
            </a:r>
            <a:endParaRPr lang="en-GB" b="0" i="1" dirty="0" smtClean="0"/>
          </a:p>
          <a:p>
            <a:pPr marL="0" indent="0"/>
            <a:r>
              <a:rPr lang="en-GB" b="0" i="1" dirty="0" smtClean="0"/>
              <a:t>Muhammad </a:t>
            </a:r>
            <a:r>
              <a:rPr lang="en-GB" b="0" i="1" dirty="0"/>
              <a:t>is the messenger of God</a:t>
            </a:r>
            <a:endParaRPr lang="en-GB" b="0" dirty="0"/>
          </a:p>
          <a:p>
            <a:endParaRPr lang="en-GB" dirty="0"/>
          </a:p>
        </p:txBody>
      </p:sp>
      <p:sp>
        <p:nvSpPr>
          <p:cNvPr id="4" name="Title 3"/>
          <p:cNvSpPr>
            <a:spLocks noGrp="1"/>
          </p:cNvSpPr>
          <p:nvPr>
            <p:ph type="title"/>
          </p:nvPr>
        </p:nvSpPr>
        <p:spPr/>
        <p:txBody>
          <a:bodyPr/>
          <a:lstStyle/>
          <a:p>
            <a:r>
              <a:rPr lang="en-GB" dirty="0"/>
              <a:t>The Classic Typology and Other Religions</a:t>
            </a:r>
          </a:p>
        </p:txBody>
      </p:sp>
    </p:spTree>
    <p:extLst>
      <p:ext uri="{BB962C8B-B14F-4D97-AF65-F5344CB8AC3E}">
        <p14:creationId xmlns:p14="http://schemas.microsoft.com/office/powerpoint/2010/main" val="276943917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Autofit/>
          </a:bodyPr>
          <a:lstStyle/>
          <a:p>
            <a:pPr marL="0" indent="0"/>
            <a:r>
              <a:rPr lang="en-GB" sz="1600" b="0" dirty="0" smtClean="0"/>
              <a:t>However, Islam’s relationship with other monotheistic faiths is more complicated.</a:t>
            </a:r>
          </a:p>
          <a:p>
            <a:pPr marL="0" indent="0"/>
            <a:endParaRPr lang="en-GB" sz="1600" b="0" dirty="0"/>
          </a:p>
          <a:p>
            <a:pPr marL="0" indent="0"/>
            <a:r>
              <a:rPr lang="en-GB" sz="1600" b="0" dirty="0" smtClean="0"/>
              <a:t>Specifically, Jews, Christians, and </a:t>
            </a:r>
            <a:r>
              <a:rPr lang="en-GB" sz="1600" b="0" dirty="0" err="1" smtClean="0"/>
              <a:t>Sabian</a:t>
            </a:r>
            <a:r>
              <a:rPr lang="en-GB" sz="1600" b="0" dirty="0" smtClean="0"/>
              <a:t> are known as </a:t>
            </a:r>
            <a:r>
              <a:rPr lang="en-GB" sz="1600" b="0" dirty="0"/>
              <a:t>′</a:t>
            </a:r>
            <a:r>
              <a:rPr lang="en-GB" sz="1600" b="0" dirty="0" err="1"/>
              <a:t>Ahl</a:t>
            </a:r>
            <a:r>
              <a:rPr lang="en-GB" sz="1600" b="0" dirty="0"/>
              <a:t> </a:t>
            </a:r>
            <a:r>
              <a:rPr lang="en-GB" sz="1600" b="0" dirty="0" smtClean="0"/>
              <a:t>al-</a:t>
            </a:r>
            <a:r>
              <a:rPr lang="en-GB" sz="1600" b="0" dirty="0" err="1" smtClean="0"/>
              <a:t>Kitāb</a:t>
            </a:r>
            <a:r>
              <a:rPr lang="en-GB" sz="1600" b="0" dirty="0" smtClean="0"/>
              <a:t> which differentiated between those religious groups possessing revelatory scripture and those who do not.</a:t>
            </a:r>
          </a:p>
        </p:txBody>
      </p:sp>
      <p:sp>
        <p:nvSpPr>
          <p:cNvPr id="3" name="Content Placeholder 2"/>
          <p:cNvSpPr>
            <a:spLocks noGrp="1"/>
          </p:cNvSpPr>
          <p:nvPr>
            <p:ph sz="half" idx="2"/>
          </p:nvPr>
        </p:nvSpPr>
        <p:spPr/>
        <p:txBody>
          <a:bodyPr>
            <a:normAutofit/>
          </a:bodyPr>
          <a:lstStyle/>
          <a:p>
            <a:pPr marL="0" indent="0"/>
            <a:r>
              <a:rPr lang="en-GB" sz="1600" b="0" dirty="0" smtClean="0"/>
              <a:t>This </a:t>
            </a:r>
            <a:r>
              <a:rPr lang="en-GB" sz="1600" b="0" dirty="0"/>
              <a:t>possession of scripture set those people apart as having access to some form of revelation, but that the truth of this was “completed” by Islam.</a:t>
            </a:r>
          </a:p>
          <a:p>
            <a:pPr marL="0" indent="0"/>
            <a:endParaRPr lang="en-GB" sz="1600" b="0" dirty="0" smtClean="0"/>
          </a:p>
          <a:p>
            <a:pPr marL="0" indent="0"/>
            <a:r>
              <a:rPr lang="en-GB" sz="1600" b="0" dirty="0" smtClean="0"/>
              <a:t>Another example of this, is the Islamic response to questions about those never reached by the preaching of Islam, the </a:t>
            </a:r>
            <a:r>
              <a:rPr lang="en-GB" sz="1600" b="0" i="1" dirty="0" err="1"/>
              <a:t>ahl</a:t>
            </a:r>
            <a:r>
              <a:rPr lang="en-GB" sz="1600" b="0" i="1" dirty="0"/>
              <a:t> </a:t>
            </a:r>
            <a:r>
              <a:rPr lang="en-GB" sz="1600" b="0" i="1" dirty="0" smtClean="0"/>
              <a:t>al-</a:t>
            </a:r>
            <a:r>
              <a:rPr lang="en-GB" sz="1600" b="0" i="1" dirty="0" err="1" smtClean="0"/>
              <a:t>fatrah</a:t>
            </a:r>
            <a:endParaRPr lang="en-GB" sz="1600" b="0" i="1" dirty="0" smtClean="0"/>
          </a:p>
          <a:p>
            <a:pPr marL="0" indent="0"/>
            <a:endParaRPr lang="en-GB" sz="1600" b="0" i="1" dirty="0"/>
          </a:p>
        </p:txBody>
      </p:sp>
      <p:sp>
        <p:nvSpPr>
          <p:cNvPr id="4" name="Title 3"/>
          <p:cNvSpPr>
            <a:spLocks noGrp="1"/>
          </p:cNvSpPr>
          <p:nvPr>
            <p:ph type="title"/>
          </p:nvPr>
        </p:nvSpPr>
        <p:spPr/>
        <p:txBody>
          <a:bodyPr/>
          <a:lstStyle/>
          <a:p>
            <a:r>
              <a:rPr lang="en-GB" dirty="0"/>
              <a:t>The Classic Typology and Other Religions</a:t>
            </a:r>
          </a:p>
        </p:txBody>
      </p:sp>
    </p:spTree>
    <p:extLst>
      <p:ext uri="{BB962C8B-B14F-4D97-AF65-F5344CB8AC3E}">
        <p14:creationId xmlns:p14="http://schemas.microsoft.com/office/powerpoint/2010/main" val="327902643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55000" lnSpcReduction="20000"/>
          </a:bodyPr>
          <a:lstStyle/>
          <a:p>
            <a:pPr marL="0" indent="0"/>
            <a:endParaRPr lang="en-GB" sz="2900" b="0" dirty="0" smtClean="0"/>
          </a:p>
          <a:p>
            <a:pPr marL="0" indent="0"/>
            <a:r>
              <a:rPr lang="en-GB" sz="2900" b="0" dirty="0" smtClean="0"/>
              <a:t>Some </a:t>
            </a:r>
            <a:r>
              <a:rPr lang="en-GB" sz="2900" b="0" dirty="0"/>
              <a:t>Muslim </a:t>
            </a:r>
            <a:r>
              <a:rPr lang="en-GB" sz="2900" b="0" dirty="0" smtClean="0"/>
              <a:t>scholars</a:t>
            </a:r>
            <a:r>
              <a:rPr lang="en-GB" sz="2900" b="0" dirty="0"/>
              <a:t> maintain that this group of people should have pondered over God's Creation till they perceive the truth. If they managed to reach the truth by their deep thinking, </a:t>
            </a:r>
            <a:r>
              <a:rPr lang="en-GB" sz="2900" b="0" dirty="0" smtClean="0"/>
              <a:t>then they </a:t>
            </a:r>
            <a:r>
              <a:rPr lang="en-GB" sz="2900" b="0" dirty="0"/>
              <a:t>will be spared God's Punishment, but not otherwise</a:t>
            </a:r>
          </a:p>
          <a:p>
            <a:pPr marL="0" indent="0"/>
            <a:endParaRPr lang="en-GB" sz="2900" b="0" dirty="0"/>
          </a:p>
          <a:p>
            <a:pPr marL="0" indent="0"/>
            <a:r>
              <a:rPr lang="en-GB" sz="2900" b="0" dirty="0"/>
              <a:t>Other Muslim </a:t>
            </a:r>
            <a:r>
              <a:rPr lang="en-GB" sz="2900" b="0" dirty="0" smtClean="0"/>
              <a:t>scholars</a:t>
            </a:r>
            <a:r>
              <a:rPr lang="en-GB" sz="2900" b="0" baseline="30000" dirty="0"/>
              <a:t> </a:t>
            </a:r>
            <a:r>
              <a:rPr lang="en-GB" sz="2900" b="0" dirty="0" smtClean="0"/>
              <a:t>state </a:t>
            </a:r>
            <a:r>
              <a:rPr lang="en-GB" sz="2900" b="0" dirty="0"/>
              <a:t>that people are to adhere to religious ordinances and to proclaim faith only if God sends them a divine legislation through a prophet. This group backs their view by citing the following verse:</a:t>
            </a:r>
          </a:p>
          <a:p>
            <a:endParaRPr lang="en-GB" dirty="0"/>
          </a:p>
        </p:txBody>
      </p:sp>
      <p:sp>
        <p:nvSpPr>
          <p:cNvPr id="3" name="Content Placeholder 2"/>
          <p:cNvSpPr>
            <a:spLocks noGrp="1"/>
          </p:cNvSpPr>
          <p:nvPr>
            <p:ph sz="half" idx="2"/>
          </p:nvPr>
        </p:nvSpPr>
        <p:spPr/>
        <p:txBody>
          <a:bodyPr>
            <a:normAutofit fontScale="55000" lnSpcReduction="20000"/>
          </a:bodyPr>
          <a:lstStyle/>
          <a:p>
            <a:endParaRPr lang="en-GB" sz="2900" b="0" i="1" dirty="0" smtClean="0"/>
          </a:p>
          <a:p>
            <a:pPr marL="0" indent="0"/>
            <a:r>
              <a:rPr lang="en-GB" sz="2900" b="0" i="1" dirty="0" smtClean="0"/>
              <a:t>Whoever </a:t>
            </a:r>
            <a:r>
              <a:rPr lang="en-GB" sz="2900" b="0" i="1" dirty="0"/>
              <a:t>is guided is only guided for [the benefit of] his soul. And whoever errs only errs against it. And no bearer of burdens will bear the burden of another. And never would We punish until We sent a messenger.</a:t>
            </a:r>
            <a:r>
              <a:rPr lang="en-GB" sz="2900" b="0" dirty="0"/>
              <a:t> </a:t>
            </a:r>
            <a:endParaRPr lang="en-GB" sz="2900" b="0" dirty="0" smtClean="0"/>
          </a:p>
          <a:p>
            <a:pPr marL="0" indent="0"/>
            <a:endParaRPr lang="en-GB" sz="2900" b="0" dirty="0"/>
          </a:p>
          <a:p>
            <a:pPr marL="0" indent="0"/>
            <a:r>
              <a:rPr lang="en-GB" sz="2900" b="0" dirty="0" smtClean="0"/>
              <a:t>(</a:t>
            </a:r>
            <a:r>
              <a:rPr lang="en-GB" sz="2900" b="0" dirty="0"/>
              <a:t>Al-</a:t>
            </a:r>
            <a:r>
              <a:rPr lang="en-GB" sz="2900" b="0" dirty="0" err="1"/>
              <a:t>Isra</a:t>
            </a:r>
            <a:r>
              <a:rPr lang="en-GB" sz="2900" b="0" dirty="0"/>
              <a:t> 15)</a:t>
            </a:r>
          </a:p>
          <a:p>
            <a:endParaRPr lang="en-GB" dirty="0"/>
          </a:p>
        </p:txBody>
      </p:sp>
      <p:sp>
        <p:nvSpPr>
          <p:cNvPr id="4" name="Title 3"/>
          <p:cNvSpPr>
            <a:spLocks noGrp="1"/>
          </p:cNvSpPr>
          <p:nvPr>
            <p:ph type="title"/>
          </p:nvPr>
        </p:nvSpPr>
        <p:spPr/>
        <p:txBody>
          <a:bodyPr/>
          <a:lstStyle/>
          <a:p>
            <a:r>
              <a:rPr lang="en-GB" dirty="0"/>
              <a:t>The Classic Typology and Other Religions</a:t>
            </a:r>
          </a:p>
        </p:txBody>
      </p:sp>
    </p:spTree>
    <p:extLst>
      <p:ext uri="{BB962C8B-B14F-4D97-AF65-F5344CB8AC3E}">
        <p14:creationId xmlns:p14="http://schemas.microsoft.com/office/powerpoint/2010/main" val="76135947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92500" lnSpcReduction="20000"/>
          </a:bodyPr>
          <a:lstStyle/>
          <a:p>
            <a:pPr marL="0" indent="0"/>
            <a:r>
              <a:rPr lang="en-GB" sz="1600" b="0" dirty="0" smtClean="0"/>
              <a:t>What we can see is that there are facets of the typological responses in all religious traditions.</a:t>
            </a:r>
          </a:p>
          <a:p>
            <a:pPr marL="0" indent="0"/>
            <a:endParaRPr lang="en-GB" sz="1600" b="0" dirty="0"/>
          </a:p>
          <a:p>
            <a:pPr marL="0" indent="0"/>
            <a:r>
              <a:rPr lang="en-GB" sz="1600" b="0" dirty="0" smtClean="0"/>
              <a:t>There are exclusivist, inclusivist, and pluralist believers in different faiths – though what each individual is being pluralist / inclusivist / exclusivist about will change, as will their understanding of how these terms work within their religious traditions</a:t>
            </a:r>
          </a:p>
          <a:p>
            <a:pPr marL="0" indent="0"/>
            <a:endParaRPr lang="en-GB" sz="1600" b="0" dirty="0"/>
          </a:p>
          <a:p>
            <a:pPr marL="0" indent="0"/>
            <a:endParaRPr lang="en-GB" sz="1600" b="0" dirty="0"/>
          </a:p>
        </p:txBody>
      </p:sp>
      <p:sp>
        <p:nvSpPr>
          <p:cNvPr id="3" name="Content Placeholder 2"/>
          <p:cNvSpPr>
            <a:spLocks noGrp="1"/>
          </p:cNvSpPr>
          <p:nvPr>
            <p:ph sz="half" idx="2"/>
          </p:nvPr>
        </p:nvSpPr>
        <p:spPr/>
        <p:txBody>
          <a:bodyPr>
            <a:normAutofit fontScale="92500" lnSpcReduction="20000"/>
          </a:bodyPr>
          <a:lstStyle/>
          <a:p>
            <a:pPr marL="0" indent="0"/>
            <a:r>
              <a:rPr lang="en-GB" sz="1600" b="0" dirty="0" smtClean="0"/>
              <a:t>e.g.</a:t>
            </a:r>
          </a:p>
          <a:p>
            <a:pPr marL="0" indent="0"/>
            <a:r>
              <a:rPr lang="en-GB" sz="1600" b="0" dirty="0" smtClean="0"/>
              <a:t>Islam – generally exclusivist re: truth and monotheism, also aspects of inclusivism re: monotheism, less representation of pluralism</a:t>
            </a:r>
          </a:p>
          <a:p>
            <a:pPr marL="0" indent="0"/>
            <a:endParaRPr lang="en-GB" sz="1600" b="0" dirty="0"/>
          </a:p>
          <a:p>
            <a:pPr marL="0" indent="0"/>
            <a:r>
              <a:rPr lang="en-GB" sz="1600" b="0" dirty="0" smtClean="0"/>
              <a:t>Buddhism – generally pluralist re: truth and social harmony, also aspects of exclusivism re: escaping samsara and </a:t>
            </a:r>
            <a:r>
              <a:rPr lang="en-GB" sz="1600" b="0" dirty="0" err="1" smtClean="0"/>
              <a:t>Nichiren</a:t>
            </a:r>
            <a:r>
              <a:rPr lang="en-GB" sz="1600" b="0" dirty="0" smtClean="0"/>
              <a:t> Buddhism</a:t>
            </a:r>
          </a:p>
          <a:p>
            <a:pPr marL="0" indent="0"/>
            <a:endParaRPr lang="en-GB" sz="1600" b="0" dirty="0"/>
          </a:p>
          <a:p>
            <a:pPr marL="0" indent="0"/>
            <a:r>
              <a:rPr lang="en-GB" sz="1600" b="0" dirty="0" smtClean="0"/>
              <a:t>Hinduism – generally pluralist re: polytheism, but aspects of inclusivism re: </a:t>
            </a:r>
            <a:r>
              <a:rPr lang="en-GB" sz="1600" b="0" dirty="0" err="1" smtClean="0"/>
              <a:t>avatarism</a:t>
            </a:r>
            <a:r>
              <a:rPr lang="en-GB" sz="1600" b="0" dirty="0" smtClean="0"/>
              <a:t>, and some exclusivism re: </a:t>
            </a:r>
            <a:r>
              <a:rPr lang="en-GB" sz="1600" b="0" dirty="0" err="1" smtClean="0"/>
              <a:t>hindu</a:t>
            </a:r>
            <a:r>
              <a:rPr lang="en-GB" sz="1600" b="0" dirty="0" smtClean="0"/>
              <a:t> caste and identity</a:t>
            </a:r>
          </a:p>
          <a:p>
            <a:endParaRPr lang="en-GB" sz="1600" dirty="0"/>
          </a:p>
        </p:txBody>
      </p:sp>
      <p:sp>
        <p:nvSpPr>
          <p:cNvPr id="4" name="Title 3"/>
          <p:cNvSpPr>
            <a:spLocks noGrp="1"/>
          </p:cNvSpPr>
          <p:nvPr>
            <p:ph type="title"/>
          </p:nvPr>
        </p:nvSpPr>
        <p:spPr/>
        <p:txBody>
          <a:bodyPr/>
          <a:lstStyle/>
          <a:p>
            <a:r>
              <a:rPr lang="en-GB" dirty="0"/>
              <a:t>The Classic Typology and Other Religions</a:t>
            </a:r>
          </a:p>
        </p:txBody>
      </p:sp>
    </p:spTree>
    <p:extLst>
      <p:ext uri="{BB962C8B-B14F-4D97-AF65-F5344CB8AC3E}">
        <p14:creationId xmlns:p14="http://schemas.microsoft.com/office/powerpoint/2010/main" val="5740137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rot="19140000">
            <a:off x="1193784" y="2052775"/>
            <a:ext cx="5212080" cy="1089427"/>
          </a:xfrm>
        </p:spPr>
        <p:txBody>
          <a:bodyPr/>
          <a:lstStyle/>
          <a:p>
            <a:r>
              <a:rPr lang="en-GB" sz="3200" dirty="0" smtClean="0"/>
              <a:t>The Last Talk of the Typology.</a:t>
            </a:r>
            <a:br>
              <a:rPr lang="en-GB" sz="3200" dirty="0" smtClean="0"/>
            </a:br>
            <a:r>
              <a:rPr lang="en-GB" sz="3200" dirty="0"/>
              <a:t/>
            </a:r>
            <a:br>
              <a:rPr lang="en-GB" sz="3200" dirty="0"/>
            </a:br>
            <a:r>
              <a:rPr lang="en-GB" sz="3200" dirty="0" smtClean="0"/>
              <a:t>I promise…</a:t>
            </a:r>
            <a:endParaRPr lang="en-GB" sz="3200" dirty="0"/>
          </a:p>
        </p:txBody>
      </p:sp>
      <p:sp>
        <p:nvSpPr>
          <p:cNvPr id="3" name="Content Placeholder 2"/>
          <p:cNvSpPr>
            <a:spLocks noGrp="1"/>
          </p:cNvSpPr>
          <p:nvPr>
            <p:ph idx="1"/>
          </p:nvPr>
        </p:nvSpPr>
        <p:spPr>
          <a:xfrm>
            <a:off x="4749552" y="2618912"/>
            <a:ext cx="3807779" cy="3906432"/>
          </a:xfrm>
        </p:spPr>
        <p:txBody>
          <a:bodyPr>
            <a:normAutofit fontScale="47500" lnSpcReduction="20000"/>
          </a:bodyPr>
          <a:lstStyle/>
          <a:p>
            <a:pPr marL="0" indent="0"/>
            <a:r>
              <a:rPr lang="en-GB" b="0" dirty="0" smtClean="0"/>
              <a:t>Heim </a:t>
            </a:r>
            <a:r>
              <a:rPr lang="en-GB" b="0" dirty="0"/>
              <a:t>S, “Saving the Particulars: Religious Experience and Religious Ends”, </a:t>
            </a:r>
            <a:r>
              <a:rPr lang="en-GB" b="0" i="1" dirty="0"/>
              <a:t>Religious Studies</a:t>
            </a:r>
            <a:r>
              <a:rPr lang="en-GB" b="0" dirty="0"/>
              <a:t>, 36(4), </a:t>
            </a:r>
            <a:r>
              <a:rPr lang="en-GB" b="0" dirty="0" smtClean="0"/>
              <a:t>435-453</a:t>
            </a:r>
          </a:p>
          <a:p>
            <a:pPr marL="0" indent="0"/>
            <a:endParaRPr lang="en-GB" b="0" dirty="0"/>
          </a:p>
          <a:p>
            <a:pPr marL="0" indent="0"/>
            <a:r>
              <a:rPr lang="en-GB" b="0" dirty="0" err="1"/>
              <a:t>Fegert</a:t>
            </a:r>
            <a:r>
              <a:rPr lang="en-GB" b="0" dirty="0"/>
              <a:t> M, “The Insufficiency of S. Mark Heim’s More Pluralistic Hypothesis”, </a:t>
            </a:r>
            <a:r>
              <a:rPr lang="en-GB" b="0" i="1" dirty="0"/>
              <a:t>Theology Today</a:t>
            </a:r>
            <a:r>
              <a:rPr lang="en-GB" b="0" dirty="0"/>
              <a:t>, 69(4), 497-510 </a:t>
            </a:r>
            <a:endParaRPr lang="en-GB" b="0" dirty="0" smtClean="0"/>
          </a:p>
          <a:p>
            <a:pPr marL="0" indent="0"/>
            <a:endParaRPr lang="en-GB" b="0" dirty="0" smtClean="0"/>
          </a:p>
          <a:p>
            <a:pPr marL="0" indent="0"/>
            <a:r>
              <a:rPr lang="en-GB" b="0" dirty="0" err="1"/>
              <a:t>D’Costa</a:t>
            </a:r>
            <a:r>
              <a:rPr lang="en-GB" b="0" dirty="0"/>
              <a:t> G, “The Impossibility of a Pluralist View of Religions”, </a:t>
            </a:r>
            <a:r>
              <a:rPr lang="en-GB" b="0" i="1" dirty="0"/>
              <a:t>Religious Studies</a:t>
            </a:r>
            <a:r>
              <a:rPr lang="en-GB" b="0" dirty="0"/>
              <a:t>, 32, </a:t>
            </a:r>
            <a:r>
              <a:rPr lang="en-GB" b="0" dirty="0" smtClean="0"/>
              <a:t>223-232</a:t>
            </a:r>
          </a:p>
          <a:p>
            <a:pPr marL="0" indent="0"/>
            <a:endParaRPr lang="en-GB" b="0" dirty="0"/>
          </a:p>
          <a:p>
            <a:pPr marL="0" indent="0"/>
            <a:r>
              <a:rPr lang="en-GB" b="0" dirty="0" err="1"/>
              <a:t>Pannenberg</a:t>
            </a:r>
            <a:r>
              <a:rPr lang="en-GB" b="0" dirty="0"/>
              <a:t> W, “Religious Pluralism and Conflicting Truth Claims” in </a:t>
            </a:r>
            <a:r>
              <a:rPr lang="en-GB" b="0" dirty="0" err="1"/>
              <a:t>D’Costa</a:t>
            </a:r>
            <a:r>
              <a:rPr lang="en-GB" b="0" dirty="0"/>
              <a:t> G, </a:t>
            </a:r>
            <a:r>
              <a:rPr lang="en-GB" b="0" i="1" dirty="0"/>
              <a:t>Christian Uniqueness Reconsidered</a:t>
            </a:r>
            <a:r>
              <a:rPr lang="en-GB" b="0" dirty="0"/>
              <a:t>, (London: </a:t>
            </a:r>
            <a:r>
              <a:rPr lang="en-GB" b="0" dirty="0" err="1"/>
              <a:t>Orbis</a:t>
            </a:r>
            <a:r>
              <a:rPr lang="en-GB" b="0" dirty="0"/>
              <a:t> 1990</a:t>
            </a:r>
            <a:r>
              <a:rPr lang="en-GB" b="0" dirty="0" smtClean="0"/>
              <a:t>)</a:t>
            </a:r>
            <a:endParaRPr lang="en-GB" b="0" dirty="0"/>
          </a:p>
        </p:txBody>
      </p:sp>
    </p:spTree>
    <p:extLst>
      <p:ext uri="{BB962C8B-B14F-4D97-AF65-F5344CB8AC3E}">
        <p14:creationId xmlns:p14="http://schemas.microsoft.com/office/powerpoint/2010/main" val="2364078308"/>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Theme1">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ngles">
      <a:majorFont>
        <a:latin typeface="Franklin Gothic Medium"/>
        <a:ea typeface=""/>
        <a:cs typeface=""/>
        <a:font script="Jpan" typeface="HG創英角ｺﾞｼｯｸUB"/>
        <a:font script="Hang" typeface="돋움"/>
        <a:font script="Hans" typeface="微软雅黑"/>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a:ea typeface=""/>
        <a:cs typeface=""/>
        <a:font script="Jpan" typeface="ＭＳ Ｐゴシック"/>
        <a:font script="Hang" typeface="맑은 고딕"/>
        <a:font script="Hans" typeface="隶书"/>
        <a:font script="Hant" typeface="新細明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ngles">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20400000"/>
            </a:lightRig>
          </a:scene3d>
          <a:sp3d contourW="6350">
            <a:bevelT w="41275" h="19050" prst="angle"/>
            <a:contourClr>
              <a:schemeClr val="phClr">
                <a:shade val="25000"/>
                <a:satMod val="150000"/>
              </a:schemeClr>
            </a:contourClr>
          </a:sp3d>
        </a:effectStyle>
      </a:effectStyleLst>
      <a:bgFillStyleLst>
        <a:solidFill>
          <a:schemeClr val="phClr"/>
        </a:solidFill>
        <a:blipFill rotWithShape="1">
          <a:blip xmlns:r="http://schemas.openxmlformats.org/officeDocument/2006/relationships" r:embed="rId1">
            <a:duotone>
              <a:schemeClr val="phClr">
                <a:tint val="90000"/>
                <a:shade val="85000"/>
              </a:schemeClr>
              <a:schemeClr val="phClr">
                <a:tint val="95000"/>
                <a:shade val="99000"/>
              </a:schemeClr>
            </a:duotone>
          </a:blip>
          <a:tile tx="0" ty="0" sx="100000" sy="100000" flip="none" algn="tl"/>
        </a:blipFill>
        <a:blipFill rotWithShape="1">
          <a:blip xmlns:r="http://schemas.openxmlformats.org/officeDocument/2006/relationships" r:embed="rId2">
            <a:duotone>
              <a:schemeClr val="phClr">
                <a:tint val="93000"/>
                <a:shade val="85000"/>
              </a:schemeClr>
              <a:schemeClr val="phClr">
                <a:tint val="96000"/>
                <a:shade val="99000"/>
              </a:schemeClr>
            </a:duotone>
          </a:blip>
          <a:tile tx="0" ty="0" sx="90000" sy="9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Theme1</Template>
  <TotalTime>365</TotalTime>
  <Words>2568</Words>
  <Application>Microsoft Office PowerPoint</Application>
  <PresentationFormat>On-screen Show (4:3)</PresentationFormat>
  <Paragraphs>189</Paragraphs>
  <Slides>35</Slides>
  <Notes>0</Notes>
  <HiddenSlides>0</HiddenSlides>
  <MMClips>0</MMClips>
  <ScaleCrop>false</ScaleCrop>
  <HeadingPairs>
    <vt:vector size="4" baseType="variant">
      <vt:variant>
        <vt:lpstr>Theme</vt:lpstr>
      </vt:variant>
      <vt:variant>
        <vt:i4>1</vt:i4>
      </vt:variant>
      <vt:variant>
        <vt:lpstr>Slide Titles</vt:lpstr>
      </vt:variant>
      <vt:variant>
        <vt:i4>35</vt:i4>
      </vt:variant>
    </vt:vector>
  </HeadingPairs>
  <TitlesOfParts>
    <vt:vector size="36" baseType="lpstr">
      <vt:lpstr>Theme1</vt:lpstr>
      <vt:lpstr>Methods and Approaches in Interfaith Studies</vt:lpstr>
      <vt:lpstr>Assessment 1</vt:lpstr>
      <vt:lpstr>Readings</vt:lpstr>
      <vt:lpstr>Readings </vt:lpstr>
      <vt:lpstr>Readings</vt:lpstr>
      <vt:lpstr>Pluralism</vt:lpstr>
      <vt:lpstr>Pluralism</vt:lpstr>
      <vt:lpstr>Pluralism</vt:lpstr>
      <vt:lpstr>Pluralism</vt:lpstr>
      <vt:lpstr>Pluralism </vt:lpstr>
      <vt:lpstr>A More Pluralist Pluralism </vt:lpstr>
      <vt:lpstr>Pluralists</vt:lpstr>
      <vt:lpstr>Raimundo Panikkar</vt:lpstr>
      <vt:lpstr>Raimundo Panikkar</vt:lpstr>
      <vt:lpstr>Paul Knitter</vt:lpstr>
      <vt:lpstr>Paul Knitter</vt:lpstr>
      <vt:lpstr>John Hick</vt:lpstr>
      <vt:lpstr>John Hick</vt:lpstr>
      <vt:lpstr>John Hick</vt:lpstr>
      <vt:lpstr>John Hick</vt:lpstr>
      <vt:lpstr>Thomas Merton</vt:lpstr>
      <vt:lpstr>Thomas Merton</vt:lpstr>
      <vt:lpstr>Classic Typology</vt:lpstr>
      <vt:lpstr>Classic Typology</vt:lpstr>
      <vt:lpstr>Particularism (quickly)</vt:lpstr>
      <vt:lpstr>Particularism </vt:lpstr>
      <vt:lpstr>Particularism</vt:lpstr>
      <vt:lpstr>The Classic Typology</vt:lpstr>
      <vt:lpstr>The Classic Typology</vt:lpstr>
      <vt:lpstr>The Classic Typology and Other Religions</vt:lpstr>
      <vt:lpstr>The Classic Typology and Other Religions</vt:lpstr>
      <vt:lpstr>The Classic Typology and Other Religions</vt:lpstr>
      <vt:lpstr>The Classic Typology and Other Religions</vt:lpstr>
      <vt:lpstr>The Classic Typology and Other Religions</vt:lpstr>
      <vt:lpstr>The Last Talk of the Typology.  I promise…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cp:lastModifiedBy>Administrator</cp:lastModifiedBy>
  <cp:revision>17</cp:revision>
  <dcterms:created xsi:type="dcterms:W3CDTF">2017-11-27T11:35:14Z</dcterms:created>
  <dcterms:modified xsi:type="dcterms:W3CDTF">2017-11-28T15:05:30Z</dcterms:modified>
</cp:coreProperties>
</file>