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2" r:id="rId1"/>
  </p:sld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 id="268" r:id="rId14"/>
    <p:sldId id="271" r:id="rId15"/>
    <p:sldId id="272" r:id="rId16"/>
    <p:sldId id="279" r:id="rId17"/>
    <p:sldId id="280" r:id="rId18"/>
    <p:sldId id="281" r:id="rId19"/>
    <p:sldId id="282" r:id="rId20"/>
    <p:sldId id="283" r:id="rId21"/>
    <p:sldId id="284" r:id="rId22"/>
    <p:sldId id="273" r:id="rId23"/>
    <p:sldId id="274" r:id="rId24"/>
    <p:sldId id="275" r:id="rId25"/>
    <p:sldId id="276" r:id="rId26"/>
    <p:sldId id="277"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1"/>
  </p:normalViewPr>
  <p:slideViewPr>
    <p:cSldViewPr snapToGrid="0">
      <p:cViewPr varScale="1">
        <p:scale>
          <a:sx n="105" d="100"/>
          <a:sy n="105" d="100"/>
        </p:scale>
        <p:origin x="840"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4/21/24</a:t>
            </a:fld>
            <a:endParaRPr lang="en-US"/>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4026422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4/21/24</a:t>
            </a:fld>
            <a:endParaRPr lang="en-US"/>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35298746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4/21/24</a:t>
            </a:fld>
            <a:endParaRPr lang="en-US"/>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2521066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4/21/24</a:t>
            </a:fld>
            <a:endParaRPr lang="en-US"/>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2145737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4/21/24</a:t>
            </a:fld>
            <a:endParaRPr lang="en-US"/>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836845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4/21/24</a:t>
            </a:fld>
            <a:endParaRPr lang="en-US"/>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3380036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4/21/24</a:t>
            </a:fld>
            <a:endParaRPr lang="en-US"/>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3154599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4/21/24</a:t>
            </a:fld>
            <a:endParaRPr lang="en-US"/>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6758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4/21/24</a:t>
            </a:fld>
            <a:endParaRPr lang="en-US"/>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850871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4/21/24</a:t>
            </a:fld>
            <a:endParaRPr lang="en-US"/>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8653637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4/21/24</a:t>
            </a:fld>
            <a:endParaRPr lang="en-US"/>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8404507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4/21/24</a:t>
            </a:fld>
            <a:endParaRPr lang="en-US" spc="5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2136895587"/>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81" r:id="rId6"/>
    <p:sldLayoutId id="2147483776" r:id="rId7"/>
    <p:sldLayoutId id="2147483777" r:id="rId8"/>
    <p:sldLayoutId id="2147483778" r:id="rId9"/>
    <p:sldLayoutId id="2147483780" r:id="rId10"/>
    <p:sldLayoutId id="2147483779"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ncbi.nlm.nih.gov/pmc/articles/PMC10451722/" TargetMode="External"/><Relationship Id="rId2" Type="http://schemas.openxmlformats.org/officeDocument/2006/relationships/hyperlink" Target="https://mcb.org.uk/wp-content/uploads/2022/11/CfMM-Quarterly-Report.pdf" TargetMode="External"/><Relationship Id="rId1" Type="http://schemas.openxmlformats.org/officeDocument/2006/relationships/slideLayout" Target="../slideLayouts/slideLayout2.xml"/><Relationship Id="rId6" Type="http://schemas.openxmlformats.org/officeDocument/2006/relationships/hyperlink" Target="https://sites.lsa.umich.edu/zhukov/wp-content/uploads/sites/140/2017/04/2016_ZhukovBaum_Unpublished.pdf" TargetMode="External"/><Relationship Id="rId5" Type="http://schemas.openxmlformats.org/officeDocument/2006/relationships/hyperlink" Target="https://static.rusi.org/terrorism_and_the_mass_media_final_web_version.pdf" TargetMode="External"/><Relationship Id="rId4" Type="http://schemas.openxmlformats.org/officeDocument/2006/relationships/hyperlink" Target="https://eprints.whiterose.ac.uk/95609/2/ResponsesImageTerrorism.pdf"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8" Type="http://schemas.openxmlformats.org/officeDocument/2006/relationships/hyperlink" Target="https://www.jstor.org/stable/27209215" TargetMode="External"/><Relationship Id="rId3" Type="http://schemas.openxmlformats.org/officeDocument/2006/relationships/hyperlink" Target="https://www.college.police.uk/app/engagement-and-communication/media-relations" TargetMode="External"/><Relationship Id="rId7" Type="http://schemas.openxmlformats.org/officeDocument/2006/relationships/hyperlink" Target="https://www.globalcitizen.org/es/content/not-in-my-name-south-africa-civil-rights/" TargetMode="External"/><Relationship Id="rId2" Type="http://schemas.openxmlformats.org/officeDocument/2006/relationships/hyperlink" Target="https://www.edp24.co.uk/news/20846714.choices---interactive-film-launched-tackle-far-right-extremism/" TargetMode="External"/><Relationship Id="rId1" Type="http://schemas.openxmlformats.org/officeDocument/2006/relationships/slideLayout" Target="../slideLayouts/slideLayout6.xml"/><Relationship Id="rId6" Type="http://schemas.openxmlformats.org/officeDocument/2006/relationships/hyperlink" Target="https://time.com/3387065/isis-twitter-war-state-department/" TargetMode="External"/><Relationship Id="rId5" Type="http://schemas.openxmlformats.org/officeDocument/2006/relationships/hyperlink" Target="https://assets.publishing.service.gov.uk/media/5a78966aed915d07d35b0dcc/prevent-strategy-review.pdf" TargetMode="External"/><Relationship Id="rId4" Type="http://schemas.openxmlformats.org/officeDocument/2006/relationships/hyperlink" Target="https://www.consilium.europa.eu/en/policies/fight-against-terrorism/" TargetMode="External"/><Relationship Id="rId9" Type="http://schemas.openxmlformats.org/officeDocument/2006/relationships/hyperlink" Target="https://www.dni.gov/index.php/nctc-home"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hyperlink" Target="https://jscholarship.library.jhu.edu/items/1f9e2364-905d-4277-818a-28a180d907e6" TargetMode="External"/><Relationship Id="rId2" Type="http://schemas.openxmlformats.org/officeDocument/2006/relationships/hyperlink" Target="https://www.cfc.forces.gc.ca/259/290/22/305/AlSarayreh.pdf" TargetMode="External"/><Relationship Id="rId1" Type="http://schemas.openxmlformats.org/officeDocument/2006/relationships/slideLayout" Target="../slideLayouts/slideLayout6.xml"/><Relationship Id="rId6" Type="http://schemas.openxmlformats.org/officeDocument/2006/relationships/hyperlink" Target="https://www.e-ir.info/pdf/70104" TargetMode="External"/><Relationship Id="rId5" Type="http://schemas.openxmlformats.org/officeDocument/2006/relationships/hyperlink" Target="https://assembly.coe.int/nw/xml/XRef/X2H-Xref-ViewHTML.asp?FileID=10914&amp;lang=EN" TargetMode="External"/><Relationship Id="rId4" Type="http://schemas.openxmlformats.org/officeDocument/2006/relationships/hyperlink" Target="https://www-jstor-org.ezproxy.uwtsd.ac.uk/stable/resrep29418?sid=primo&amp;seq=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2"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65E0E3C-32F3-480B-9842-7611BBE2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5" y="0"/>
            <a:ext cx="753465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351738-C4B5-9185-A79E-8B480258596D}"/>
              </a:ext>
            </a:extLst>
          </p:cNvPr>
          <p:cNvSpPr>
            <a:spLocks noGrp="1"/>
          </p:cNvSpPr>
          <p:nvPr>
            <p:ph type="ctrTitle"/>
          </p:nvPr>
        </p:nvSpPr>
        <p:spPr>
          <a:xfrm>
            <a:off x="5315736" y="640081"/>
            <a:ext cx="5916145" cy="3812102"/>
          </a:xfrm>
        </p:spPr>
        <p:txBody>
          <a:bodyPr anchor="b">
            <a:normAutofit/>
          </a:bodyPr>
          <a:lstStyle/>
          <a:p>
            <a:pPr algn="l"/>
            <a:r>
              <a:rPr lang="en-US" sz="3200">
                <a:solidFill>
                  <a:schemeClr val="bg1"/>
                </a:solidFill>
              </a:rPr>
              <a:t>Extensive media coverage of terrorist attacks contributes to the continuing terrorist threat.</a:t>
            </a:r>
          </a:p>
        </p:txBody>
      </p:sp>
      <p:sp>
        <p:nvSpPr>
          <p:cNvPr id="3" name="Subtitle 2">
            <a:extLst>
              <a:ext uri="{FF2B5EF4-FFF2-40B4-BE49-F238E27FC236}">
                <a16:creationId xmlns:a16="http://schemas.microsoft.com/office/drawing/2014/main" id="{823B9FCF-F48F-0896-2B3D-B3F48895B485}"/>
              </a:ext>
            </a:extLst>
          </p:cNvPr>
          <p:cNvSpPr>
            <a:spLocks noGrp="1"/>
          </p:cNvSpPr>
          <p:nvPr>
            <p:ph type="subTitle" idx="1"/>
          </p:nvPr>
        </p:nvSpPr>
        <p:spPr>
          <a:xfrm>
            <a:off x="5315735" y="4646030"/>
            <a:ext cx="5916145" cy="1344868"/>
          </a:xfrm>
        </p:spPr>
        <p:txBody>
          <a:bodyPr anchor="t">
            <a:normAutofit/>
          </a:bodyPr>
          <a:lstStyle/>
          <a:p>
            <a:pPr algn="l"/>
            <a:r>
              <a:rPr lang="en-US" err="1"/>
              <a:t>D’Andre</a:t>
            </a:r>
            <a:r>
              <a:rPr lang="en-US"/>
              <a:t>, Kim, Sophie &amp; Portia</a:t>
            </a:r>
          </a:p>
        </p:txBody>
      </p:sp>
      <p:pic>
        <p:nvPicPr>
          <p:cNvPr id="4" name="Picture 3">
            <a:extLst>
              <a:ext uri="{FF2B5EF4-FFF2-40B4-BE49-F238E27FC236}">
                <a16:creationId xmlns:a16="http://schemas.microsoft.com/office/drawing/2014/main" id="{98F8FB3E-31B9-832E-1C0B-CC1B80E3565C}"/>
              </a:ext>
            </a:extLst>
          </p:cNvPr>
          <p:cNvPicPr>
            <a:picLocks noChangeAspect="1"/>
          </p:cNvPicPr>
          <p:nvPr/>
        </p:nvPicPr>
        <p:blipFill rotWithShape="1">
          <a:blip r:embed="rId2"/>
          <a:srcRect l="1595" r="47471"/>
          <a:stretch/>
        </p:blipFill>
        <p:spPr>
          <a:xfrm>
            <a:off x="20" y="10"/>
            <a:ext cx="4657325" cy="6857990"/>
          </a:xfrm>
          <a:prstGeom prst="rect">
            <a:avLst/>
          </a:prstGeom>
        </p:spPr>
      </p:pic>
    </p:spTree>
    <p:extLst>
      <p:ext uri="{BB962C8B-B14F-4D97-AF65-F5344CB8AC3E}">
        <p14:creationId xmlns:p14="http://schemas.microsoft.com/office/powerpoint/2010/main" val="10798417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A1151-CE5C-2E7D-8ED7-BB783324FA2A}"/>
              </a:ext>
            </a:extLst>
          </p:cNvPr>
          <p:cNvSpPr>
            <a:spLocks noGrp="1"/>
          </p:cNvSpPr>
          <p:nvPr>
            <p:ph type="title"/>
          </p:nvPr>
        </p:nvSpPr>
        <p:spPr/>
        <p:txBody>
          <a:bodyPr>
            <a:normAutofit fontScale="90000"/>
          </a:bodyPr>
          <a:lstStyle/>
          <a:p>
            <a:pPr algn="ctr"/>
            <a:r>
              <a:rPr lang="en-US"/>
              <a:t>Public perception &amp; Policy Responses </a:t>
            </a:r>
          </a:p>
        </p:txBody>
      </p:sp>
      <p:sp>
        <p:nvSpPr>
          <p:cNvPr id="3" name="Content Placeholder 2">
            <a:extLst>
              <a:ext uri="{FF2B5EF4-FFF2-40B4-BE49-F238E27FC236}">
                <a16:creationId xmlns:a16="http://schemas.microsoft.com/office/drawing/2014/main" id="{5E769485-7508-D5AA-A0FB-CE46A4269D3A}"/>
              </a:ext>
            </a:extLst>
          </p:cNvPr>
          <p:cNvSpPr>
            <a:spLocks noGrp="1"/>
          </p:cNvSpPr>
          <p:nvPr>
            <p:ph idx="1"/>
          </p:nvPr>
        </p:nvSpPr>
        <p:spPr/>
        <p:txBody>
          <a:bodyPr/>
          <a:lstStyle/>
          <a:p>
            <a:r>
              <a:rPr lang="en-US" sz="1800"/>
              <a:t>There are a range of ways in which the media shape how the public perceive terrorism these include:</a:t>
            </a:r>
          </a:p>
          <a:p>
            <a:pPr marL="457200" indent="-457200">
              <a:buFont typeface="Arial" panose="020B0604020202020204" pitchFamily="34" charset="0"/>
              <a:buChar char="•"/>
            </a:pPr>
            <a:r>
              <a:rPr lang="en-US" sz="1800"/>
              <a:t>Framing and agenda setting</a:t>
            </a:r>
          </a:p>
          <a:p>
            <a:pPr marL="457200" indent="-457200">
              <a:buFont typeface="Arial" panose="020B0604020202020204" pitchFamily="34" charset="0"/>
              <a:buChar char="•"/>
            </a:pPr>
            <a:r>
              <a:rPr lang="en-US" sz="1800"/>
              <a:t>Selective Reporting </a:t>
            </a:r>
          </a:p>
          <a:p>
            <a:pPr marL="457200" indent="-457200">
              <a:buFont typeface="Arial" panose="020B0604020202020204" pitchFamily="34" charset="0"/>
              <a:buChar char="•"/>
            </a:pPr>
            <a:r>
              <a:rPr lang="en-US" sz="1800"/>
              <a:t>Reinforcing stereotypes and prejudice </a:t>
            </a:r>
          </a:p>
          <a:p>
            <a:pPr marL="457200" indent="-457200">
              <a:buFont typeface="Arial" panose="020B0604020202020204" pitchFamily="34" charset="0"/>
              <a:buChar char="•"/>
            </a:pPr>
            <a:r>
              <a:rPr lang="en-US" sz="1800"/>
              <a:t>Impact on policy Reponses </a:t>
            </a:r>
          </a:p>
          <a:p>
            <a:endParaRPr lang="en-US"/>
          </a:p>
        </p:txBody>
      </p:sp>
      <p:pic>
        <p:nvPicPr>
          <p:cNvPr id="1028" name="Picture 4" descr="How to Improve Public Perception of Your Business">
            <a:extLst>
              <a:ext uri="{FF2B5EF4-FFF2-40B4-BE49-F238E27FC236}">
                <a16:creationId xmlns:a16="http://schemas.microsoft.com/office/drawing/2014/main" id="{7DEA769B-A026-8901-A67B-C66C30AC41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6988" y="3222244"/>
            <a:ext cx="27559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8019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57" name="Rectangle 2056">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5A4327-AC2E-EA8A-3C45-3E607012B2F1}"/>
              </a:ext>
            </a:extLst>
          </p:cNvPr>
          <p:cNvSpPr>
            <a:spLocks noGrp="1"/>
          </p:cNvSpPr>
          <p:nvPr>
            <p:ph type="title"/>
          </p:nvPr>
        </p:nvSpPr>
        <p:spPr>
          <a:xfrm>
            <a:off x="960438" y="317499"/>
            <a:ext cx="4500737" cy="2095501"/>
          </a:xfrm>
        </p:spPr>
        <p:txBody>
          <a:bodyPr>
            <a:normAutofit/>
          </a:bodyPr>
          <a:lstStyle/>
          <a:p>
            <a:r>
              <a:rPr lang="en-US" sz="4600">
                <a:solidFill>
                  <a:schemeClr val="tx1"/>
                </a:solidFill>
              </a:rPr>
              <a:t>Framing and agenda setting</a:t>
            </a:r>
          </a:p>
        </p:txBody>
      </p:sp>
      <p:sp>
        <p:nvSpPr>
          <p:cNvPr id="3" name="Content Placeholder 2">
            <a:extLst>
              <a:ext uri="{FF2B5EF4-FFF2-40B4-BE49-F238E27FC236}">
                <a16:creationId xmlns:a16="http://schemas.microsoft.com/office/drawing/2014/main" id="{7D6FA905-6BE2-0546-F6C3-F1FBDE906D07}"/>
              </a:ext>
            </a:extLst>
          </p:cNvPr>
          <p:cNvSpPr>
            <a:spLocks noGrp="1"/>
          </p:cNvSpPr>
          <p:nvPr>
            <p:ph idx="1"/>
          </p:nvPr>
        </p:nvSpPr>
        <p:spPr>
          <a:xfrm>
            <a:off x="960438" y="2587625"/>
            <a:ext cx="4500737" cy="3594100"/>
          </a:xfrm>
        </p:spPr>
        <p:txBody>
          <a:bodyPr anchor="t">
            <a:normAutofit fontScale="62500" lnSpcReduction="20000"/>
          </a:bodyPr>
          <a:lstStyle/>
          <a:p>
            <a:pPr marL="457200" indent="-457200">
              <a:lnSpc>
                <a:spcPct val="91000"/>
              </a:lnSpc>
              <a:buFont typeface="Arial" panose="020B0604020202020204" pitchFamily="34" charset="0"/>
              <a:buChar char="•"/>
            </a:pPr>
            <a:r>
              <a:rPr lang="en-US" sz="1800">
                <a:effectLst/>
                <a:ea typeface="Aptos" panose="020B0004020202020204" pitchFamily="34" charset="0"/>
                <a:cs typeface="Times New Roman" panose="02020603050405020304" pitchFamily="18" charset="0"/>
              </a:rPr>
              <a:t>The way the public views terrorism is greatly influenced by media coverage. Media outlets accomplish this via framing stories, using language, and presenting visuals. This may have an impact on the public's perception of and response to terrorist attacks (National Library of Medicine 2023). </a:t>
            </a:r>
          </a:p>
          <a:p>
            <a:pPr marL="457200" indent="-457200">
              <a:lnSpc>
                <a:spcPct val="91000"/>
              </a:lnSpc>
              <a:buFont typeface="Arial" panose="020B0604020202020204" pitchFamily="34" charset="0"/>
              <a:buChar char="•"/>
            </a:pPr>
            <a:r>
              <a:rPr lang="en-US" sz="1800">
                <a:effectLst/>
                <a:ea typeface="Aptos" panose="020B0004020202020204" pitchFamily="34" charset="0"/>
                <a:cs typeface="Times New Roman" panose="02020603050405020304" pitchFamily="18" charset="0"/>
              </a:rPr>
              <a:t>The degree of public interest in less well-known subjects can be influenced by media coverage, which can draw more attention from viewers. Furthermore, the public's opinion of which issues are important can be influenced by the media (National Library</a:t>
            </a:r>
            <a:r>
              <a:rPr lang="en-US" sz="1800">
                <a:ea typeface="Aptos" panose="020B0004020202020204" pitchFamily="34" charset="0"/>
                <a:cs typeface="Times New Roman" panose="02020603050405020304" pitchFamily="18" charset="0"/>
              </a:rPr>
              <a:t> of Medicine 2023). </a:t>
            </a:r>
            <a:endParaRPr lang="en-GB" sz="1800">
              <a:effectLst/>
            </a:endParaRPr>
          </a:p>
          <a:p>
            <a:pPr marL="457200" indent="-457200">
              <a:lnSpc>
                <a:spcPct val="91000"/>
              </a:lnSpc>
              <a:buFont typeface="Arial" panose="020B0604020202020204" pitchFamily="34" charset="0"/>
              <a:buChar char="•"/>
            </a:pPr>
            <a:r>
              <a:rPr lang="en-US" sz="1800">
                <a:effectLst/>
                <a:ea typeface="Aptos" panose="020B0004020202020204" pitchFamily="34" charset="0"/>
                <a:cs typeface="Times New Roman" panose="02020603050405020304" pitchFamily="18" charset="0"/>
              </a:rPr>
              <a:t>According to the theory of planned behavior, a person's attitude can indicate what they could do in the future. An individual's intention to engage in a particular behavior is probably stronger when they have a more positive attitude towards it. On the other hand, if they have a bad attitude towards a behavior, they will be less likely to participate in it (National Library of Medicine 2023).</a:t>
            </a:r>
            <a:endParaRPr lang="en-GB" sz="1800">
              <a:effectLst/>
            </a:endParaRPr>
          </a:p>
          <a:p>
            <a:pPr marL="457200" indent="-457200">
              <a:lnSpc>
                <a:spcPct val="91000"/>
              </a:lnSpc>
              <a:buFont typeface="Arial" panose="020B0604020202020204" pitchFamily="34" charset="0"/>
              <a:buChar char="•"/>
            </a:pPr>
            <a:endParaRPr lang="en-GB" sz="1400">
              <a:effectLst/>
            </a:endParaRPr>
          </a:p>
        </p:txBody>
      </p:sp>
      <p:pic>
        <p:nvPicPr>
          <p:cNvPr id="2050" name="Picture 2" descr="How to manage media photo opportunities">
            <a:extLst>
              <a:ext uri="{FF2B5EF4-FFF2-40B4-BE49-F238E27FC236}">
                <a16:creationId xmlns:a16="http://schemas.microsoft.com/office/drawing/2014/main" id="{A94A1FEF-9E81-C5EB-F6A0-6C9C3DECDC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881" r="27106"/>
          <a:stretch/>
        </p:blipFill>
        <p:spPr bwMode="auto">
          <a:xfrm>
            <a:off x="6094474" y="10"/>
            <a:ext cx="6097526"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744521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46DBEE-24A0-7816-C513-7D5BF3449E5C}"/>
              </a:ext>
            </a:extLst>
          </p:cNvPr>
          <p:cNvSpPr>
            <a:spLocks noGrp="1"/>
          </p:cNvSpPr>
          <p:nvPr>
            <p:ph type="title"/>
          </p:nvPr>
        </p:nvSpPr>
        <p:spPr>
          <a:xfrm>
            <a:off x="960438" y="317499"/>
            <a:ext cx="4500737" cy="2095501"/>
          </a:xfrm>
        </p:spPr>
        <p:txBody>
          <a:bodyPr>
            <a:normAutofit/>
          </a:bodyPr>
          <a:lstStyle/>
          <a:p>
            <a:r>
              <a:rPr lang="en-US" sz="5600">
                <a:solidFill>
                  <a:schemeClr val="tx1"/>
                </a:solidFill>
              </a:rPr>
              <a:t>Selective Reporting 	</a:t>
            </a:r>
          </a:p>
        </p:txBody>
      </p:sp>
      <p:sp>
        <p:nvSpPr>
          <p:cNvPr id="3" name="Content Placeholder 2">
            <a:extLst>
              <a:ext uri="{FF2B5EF4-FFF2-40B4-BE49-F238E27FC236}">
                <a16:creationId xmlns:a16="http://schemas.microsoft.com/office/drawing/2014/main" id="{6FDA75F2-EBEE-DF7A-BDB1-604BC04CD7CD}"/>
              </a:ext>
            </a:extLst>
          </p:cNvPr>
          <p:cNvSpPr>
            <a:spLocks noGrp="1"/>
          </p:cNvSpPr>
          <p:nvPr>
            <p:ph idx="1"/>
          </p:nvPr>
        </p:nvSpPr>
        <p:spPr>
          <a:xfrm>
            <a:off x="960438" y="2587625"/>
            <a:ext cx="4500737" cy="3594100"/>
          </a:xfrm>
        </p:spPr>
        <p:txBody>
          <a:bodyPr anchor="t">
            <a:normAutofit fontScale="92500" lnSpcReduction="20000"/>
          </a:bodyPr>
          <a:lstStyle/>
          <a:p>
            <a:pPr marL="457200" indent="-457200">
              <a:lnSpc>
                <a:spcPct val="91000"/>
              </a:lnSpc>
              <a:buFont typeface="Arial" panose="020B0604020202020204" pitchFamily="34" charset="0"/>
              <a:buChar char="•"/>
            </a:pPr>
            <a:r>
              <a:rPr lang="en-GB" sz="1600" kern="100">
                <a:effectLst/>
                <a:latin typeface="Franklin Gothic Medium" panose="020B0603020102020204" pitchFamily="34" charset="0"/>
                <a:ea typeface="Aptos" panose="020B0004020202020204" pitchFamily="34" charset="0"/>
                <a:cs typeface="Times New Roman" panose="02020603050405020304" pitchFamily="18" charset="0"/>
              </a:rPr>
              <a:t>Based on a variety of criteria, including proximity, the number of casualties, or the attack's perceived originality, media outlets frequently give priority to some terrorist operations over others (White 2020). </a:t>
            </a:r>
          </a:p>
          <a:p>
            <a:pPr marL="457200" indent="-457200">
              <a:lnSpc>
                <a:spcPct val="91000"/>
              </a:lnSpc>
              <a:buFont typeface="Arial" panose="020B0604020202020204" pitchFamily="34" charset="0"/>
              <a:buChar char="•"/>
            </a:pPr>
            <a:r>
              <a:rPr lang="en-US" sz="1600" kern="100">
                <a:effectLst/>
                <a:latin typeface="Franklin Gothic Medium" panose="020B0603020102020204" pitchFamily="34" charset="0"/>
                <a:ea typeface="Aptos" panose="020B0004020202020204" pitchFamily="34" charset="0"/>
                <a:cs typeface="Times New Roman" panose="02020603050405020304" pitchFamily="18" charset="0"/>
              </a:rPr>
              <a:t>There is evidence that shows terrorists plan big events with great care in order to maximize their propaganda impact. This illustrates how terrorists’ profit from the attention that news articles about them and their deeds garner </a:t>
            </a:r>
            <a:r>
              <a:rPr lang="en-GB" sz="1800">
                <a:effectLst/>
                <a:latin typeface="Aptos" panose="020B0004020202020204" pitchFamily="34" charset="0"/>
                <a:ea typeface="Aptos" panose="020B0004020202020204" pitchFamily="34" charset="0"/>
                <a:cs typeface="Times New Roman" panose="02020603050405020304" pitchFamily="18" charset="0"/>
              </a:rPr>
              <a:t>(</a:t>
            </a:r>
            <a:r>
              <a:rPr lang="en-GB" sz="1800" err="1">
                <a:effectLst/>
                <a:latin typeface="Aptos" panose="020B0004020202020204" pitchFamily="34" charset="0"/>
                <a:ea typeface="Aptos" panose="020B0004020202020204" pitchFamily="34" charset="0"/>
                <a:cs typeface="Times New Roman" panose="02020603050405020304" pitchFamily="18" charset="0"/>
              </a:rPr>
              <a:t>Damm</a:t>
            </a:r>
            <a:r>
              <a:rPr lang="en-GB" sz="1800">
                <a:effectLst/>
                <a:latin typeface="Aptos" panose="020B0004020202020204" pitchFamily="34" charset="0"/>
                <a:ea typeface="Aptos" panose="020B0004020202020204" pitchFamily="34" charset="0"/>
                <a:cs typeface="Times New Roman" panose="02020603050405020304" pitchFamily="18" charset="0"/>
              </a:rPr>
              <a:t> 1982). </a:t>
            </a:r>
          </a:p>
          <a:p>
            <a:pPr marL="457200" indent="-457200">
              <a:lnSpc>
                <a:spcPct val="91000"/>
              </a:lnSpc>
              <a:buFont typeface="Arial" panose="020B0604020202020204" pitchFamily="34" charset="0"/>
              <a:buChar char="•"/>
            </a:pPr>
            <a:r>
              <a:rPr lang="en-GB" sz="1600">
                <a:effectLst/>
                <a:latin typeface="Franklin Gothic Medium" panose="020B0603020102020204" pitchFamily="34" charset="0"/>
                <a:ea typeface="Aptos" panose="020B0004020202020204" pitchFamily="34" charset="0"/>
                <a:cs typeface="Times New Roman" panose="02020603050405020304" pitchFamily="18" charset="0"/>
              </a:rPr>
              <a:t>Public perceptions can be distorted by selective reporting, which highlights some acts of terrorism while downplaying others. This may lead to skewed perceptions about the nature of terrorist acts among the general people (Zhukov 2016)</a:t>
            </a:r>
          </a:p>
          <a:p>
            <a:pPr>
              <a:lnSpc>
                <a:spcPct val="91000"/>
              </a:lnSpc>
            </a:pP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91000"/>
              </a:lnSpc>
              <a:buFont typeface="Arial" panose="020B0604020202020204" pitchFamily="34" charset="0"/>
              <a:buChar char="•"/>
            </a:pP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91000"/>
              </a:lnSpc>
              <a:buFont typeface="Arial" panose="020B0604020202020204" pitchFamily="34" charset="0"/>
              <a:buChar char="•"/>
            </a:pPr>
            <a:endParaRPr lang="en-US" sz="1400"/>
          </a:p>
        </p:txBody>
      </p:sp>
      <p:pic>
        <p:nvPicPr>
          <p:cNvPr id="13" name="Picture 12">
            <a:extLst>
              <a:ext uri="{FF2B5EF4-FFF2-40B4-BE49-F238E27FC236}">
                <a16:creationId xmlns:a16="http://schemas.microsoft.com/office/drawing/2014/main" id="{3DCD6FB6-E7A4-D165-97D5-F900BCA73BC6}"/>
              </a:ext>
            </a:extLst>
          </p:cNvPr>
          <p:cNvPicPr>
            <a:picLocks noChangeAspect="1"/>
          </p:cNvPicPr>
          <p:nvPr/>
        </p:nvPicPr>
        <p:blipFill rotWithShape="1">
          <a:blip r:embed="rId2"/>
          <a:srcRect l="30641" r="27572" b="1"/>
          <a:stretch/>
        </p:blipFill>
        <p:spPr>
          <a:xfrm>
            <a:off x="6094474" y="10"/>
            <a:ext cx="6097526" cy="6857990"/>
          </a:xfrm>
          <a:prstGeom prst="rect">
            <a:avLst/>
          </a:prstGeom>
        </p:spPr>
      </p:pic>
    </p:spTree>
    <p:extLst>
      <p:ext uri="{BB962C8B-B14F-4D97-AF65-F5344CB8AC3E}">
        <p14:creationId xmlns:p14="http://schemas.microsoft.com/office/powerpoint/2010/main" val="421975775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5" name="Rectangle 4104">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67B30D-94A2-078C-7BED-BABB1738561E}"/>
              </a:ext>
            </a:extLst>
          </p:cNvPr>
          <p:cNvSpPr>
            <a:spLocks noGrp="1"/>
          </p:cNvSpPr>
          <p:nvPr>
            <p:ph type="title"/>
          </p:nvPr>
        </p:nvSpPr>
        <p:spPr>
          <a:xfrm>
            <a:off x="960438" y="317499"/>
            <a:ext cx="4500737" cy="2095501"/>
          </a:xfrm>
        </p:spPr>
        <p:txBody>
          <a:bodyPr>
            <a:normAutofit/>
          </a:bodyPr>
          <a:lstStyle/>
          <a:p>
            <a:r>
              <a:rPr lang="en-GB" sz="4600">
                <a:solidFill>
                  <a:schemeClr val="tx1"/>
                </a:solidFill>
              </a:rPr>
              <a:t>Impact on policy responses </a:t>
            </a:r>
          </a:p>
        </p:txBody>
      </p:sp>
      <p:sp>
        <p:nvSpPr>
          <p:cNvPr id="3" name="Content Placeholder 2">
            <a:extLst>
              <a:ext uri="{FF2B5EF4-FFF2-40B4-BE49-F238E27FC236}">
                <a16:creationId xmlns:a16="http://schemas.microsoft.com/office/drawing/2014/main" id="{48C090E4-7317-650D-42C0-8AFAE5086C0E}"/>
              </a:ext>
            </a:extLst>
          </p:cNvPr>
          <p:cNvSpPr>
            <a:spLocks noGrp="1"/>
          </p:cNvSpPr>
          <p:nvPr>
            <p:ph idx="1"/>
          </p:nvPr>
        </p:nvSpPr>
        <p:spPr>
          <a:xfrm>
            <a:off x="960438" y="2587624"/>
            <a:ext cx="4500737" cy="3788461"/>
          </a:xfrm>
        </p:spPr>
        <p:txBody>
          <a:bodyPr anchor="t">
            <a:noAutofit/>
          </a:bodyPr>
          <a:lstStyle/>
          <a:p>
            <a:pPr marL="457200" indent="-457200">
              <a:lnSpc>
                <a:spcPct val="91000"/>
              </a:lnSpc>
              <a:buFont typeface="Arial" panose="020B0604020202020204" pitchFamily="34" charset="0"/>
              <a:buChar char="•"/>
            </a:pPr>
            <a:r>
              <a:rPr lang="en-GB" sz="1400" kern="100">
                <a:effectLst/>
                <a:latin typeface="Franklin Gothic Medium" panose="020B0603020102020204" pitchFamily="34" charset="0"/>
                <a:ea typeface="Aptos" panose="020B0004020202020204" pitchFamily="34" charset="0"/>
                <a:cs typeface="Times New Roman" panose="02020603050405020304" pitchFamily="18" charset="0"/>
              </a:rPr>
              <a:t>Public opinion is greatly influenced by media coverage, and public opinion in turn impacts how the government responds to terrorism (Miller 1988). </a:t>
            </a:r>
          </a:p>
          <a:p>
            <a:pPr marL="457200" indent="-457200">
              <a:lnSpc>
                <a:spcPct val="91000"/>
              </a:lnSpc>
              <a:buFont typeface="Arial" panose="020B0604020202020204" pitchFamily="34" charset="0"/>
              <a:buChar char="•"/>
            </a:pPr>
            <a:r>
              <a:rPr lang="en-GB" sz="1400">
                <a:effectLst/>
                <a:latin typeface="Franklin Gothic Medium" panose="020B0603020102020204" pitchFamily="34" charset="0"/>
                <a:ea typeface="Aptos" panose="020B0004020202020204" pitchFamily="34" charset="0"/>
                <a:cs typeface="Times New Roman" panose="02020603050405020304" pitchFamily="18" charset="0"/>
              </a:rPr>
              <a:t>The question of whether or not the government should impose restrictions on media coverage of terrorist occurrences and organisations in order to reduce the channels of communication available to terrorists has been discussed (Brinson 2012). </a:t>
            </a:r>
            <a:endParaRPr lang="en-GB" sz="1400">
              <a:effectLst/>
            </a:endParaRPr>
          </a:p>
          <a:p>
            <a:pPr marL="457200" indent="-457200">
              <a:lnSpc>
                <a:spcPct val="91000"/>
              </a:lnSpc>
              <a:buFont typeface="Arial" panose="020B0604020202020204" pitchFamily="34" charset="0"/>
              <a:buChar char="•"/>
            </a:pPr>
            <a:r>
              <a:rPr lang="en-GB" sz="1400">
                <a:effectLst/>
                <a:latin typeface="Franklin Gothic Medium" panose="020B0603020102020204" pitchFamily="34" charset="0"/>
                <a:ea typeface="Aptos" panose="020B0004020202020204" pitchFamily="34" charset="0"/>
                <a:cs typeface="Times New Roman" panose="02020603050405020304" pitchFamily="18" charset="0"/>
              </a:rPr>
              <a:t>After analysing articles from UK newspapers published in 2005 and 2006, it was discovered that by structuring their reporting of terrorist attacks in the language of government spokespeople and counterterrorism objectives, the media helped governments and their policies (Brinson 2012). </a:t>
            </a:r>
            <a:endParaRPr lang="en-GB" sz="1400" kern="10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4098" name="Picture 2" descr="Free IT Policy templates | Tech Donut">
            <a:extLst>
              <a:ext uri="{FF2B5EF4-FFF2-40B4-BE49-F238E27FC236}">
                <a16:creationId xmlns:a16="http://schemas.microsoft.com/office/drawing/2014/main" id="{AF1EF5AB-5FEA-AEB3-C37B-ABBC935B517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929" r="25057" b="-1"/>
          <a:stretch/>
        </p:blipFill>
        <p:spPr bwMode="auto">
          <a:xfrm>
            <a:off x="6094474" y="10"/>
            <a:ext cx="6097526"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409331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29" name="Rectangle 5128">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2869F7-3C47-371F-98C5-CE517FB86ABA}"/>
              </a:ext>
            </a:extLst>
          </p:cNvPr>
          <p:cNvSpPr>
            <a:spLocks noGrp="1"/>
          </p:cNvSpPr>
          <p:nvPr>
            <p:ph type="title"/>
          </p:nvPr>
        </p:nvSpPr>
        <p:spPr>
          <a:xfrm>
            <a:off x="960439" y="640080"/>
            <a:ext cx="4266470" cy="2153288"/>
          </a:xfrm>
        </p:spPr>
        <p:txBody>
          <a:bodyPr>
            <a:normAutofit fontScale="90000"/>
          </a:bodyPr>
          <a:lstStyle/>
          <a:p>
            <a:r>
              <a:rPr lang="en-GB" sz="5100"/>
              <a:t>Reinforcing stereotypes and prejudice</a:t>
            </a:r>
          </a:p>
        </p:txBody>
      </p:sp>
      <p:sp>
        <p:nvSpPr>
          <p:cNvPr id="3" name="Content Placeholder 2">
            <a:extLst>
              <a:ext uri="{FF2B5EF4-FFF2-40B4-BE49-F238E27FC236}">
                <a16:creationId xmlns:a16="http://schemas.microsoft.com/office/drawing/2014/main" id="{4E1CC645-1DDB-C768-A758-31115643F62C}"/>
              </a:ext>
            </a:extLst>
          </p:cNvPr>
          <p:cNvSpPr>
            <a:spLocks noGrp="1"/>
          </p:cNvSpPr>
          <p:nvPr>
            <p:ph idx="1"/>
          </p:nvPr>
        </p:nvSpPr>
        <p:spPr>
          <a:xfrm>
            <a:off x="960438" y="2916936"/>
            <a:ext cx="4871951" cy="3817496"/>
          </a:xfrm>
        </p:spPr>
        <p:txBody>
          <a:bodyPr anchor="t">
            <a:noAutofit/>
          </a:bodyPr>
          <a:lstStyle/>
          <a:p>
            <a:pPr marL="285750" indent="-285750">
              <a:buFont typeface="Arial" panose="020B0604020202020204" pitchFamily="34" charset="0"/>
              <a:buChar char="•"/>
            </a:pPr>
            <a:r>
              <a:rPr lang="en-GB" sz="1400" kern="100">
                <a:solidFill>
                  <a:schemeClr val="bg1"/>
                </a:solidFill>
                <a:effectLst/>
                <a:ea typeface="Aptos" panose="020B0004020202020204" pitchFamily="34" charset="0"/>
                <a:cs typeface="Times New Roman" panose="02020603050405020304" pitchFamily="18" charset="0"/>
              </a:rPr>
              <a:t>Stereotypes and prejudice can be strengthened by media coverage of terrorism, particularly when members of particular minority groups are repeatedly presented as the culprits (Saleem 2015). </a:t>
            </a:r>
          </a:p>
          <a:p>
            <a:pPr marL="285750" indent="-285750">
              <a:buFont typeface="Arial" panose="020B0604020202020204" pitchFamily="34" charset="0"/>
              <a:buChar char="•"/>
            </a:pPr>
            <a:r>
              <a:rPr lang="en-GB" sz="1400">
                <a:solidFill>
                  <a:schemeClr val="bg1"/>
                </a:solidFill>
                <a:effectLst/>
                <a:ea typeface="Aptos" panose="020B0004020202020204" pitchFamily="34" charset="0"/>
                <a:cs typeface="Times New Roman" panose="02020603050405020304" pitchFamily="18" charset="0"/>
              </a:rPr>
              <a:t>Negative stereotypes and traditions are frequently used by the media to oversimplify other cultures or depict them as innately aggressive (Centre of media monitoring 2018). </a:t>
            </a:r>
            <a:endParaRPr lang="en-GB" sz="1400">
              <a:solidFill>
                <a:schemeClr val="bg1"/>
              </a:solidFill>
              <a:effectLst/>
            </a:endParaRPr>
          </a:p>
          <a:p>
            <a:pPr marL="285750" indent="-285750">
              <a:buFont typeface="Arial" panose="020B0604020202020204" pitchFamily="34" charset="0"/>
              <a:buChar char="•"/>
            </a:pPr>
            <a:r>
              <a:rPr lang="en-GB" sz="1400">
                <a:solidFill>
                  <a:schemeClr val="bg1"/>
                </a:solidFill>
                <a:effectLst/>
                <a:ea typeface="Aptos" panose="020B0004020202020204" pitchFamily="34" charset="0"/>
                <a:cs typeface="Times New Roman" panose="02020603050405020304" pitchFamily="18" charset="0"/>
              </a:rPr>
              <a:t>In order to portray terrorist attacks, media coverage also frequently uses visual imagery, which theoretically reinforces bias and preconceptions (University of Sheffield 2014). </a:t>
            </a:r>
            <a:endParaRPr lang="en-GB" sz="1400" kern="100">
              <a:solidFill>
                <a:schemeClr val="bg1"/>
              </a:solidFill>
              <a:effectLst/>
              <a:ea typeface="Aptos" panose="020B0004020202020204" pitchFamily="34" charset="0"/>
              <a:cs typeface="Times New Roman" panose="02020603050405020304" pitchFamily="18" charset="0"/>
            </a:endParaRPr>
          </a:p>
          <a:p>
            <a:r>
              <a:rPr lang="en-GB" sz="1800" kern="100">
                <a:solidFill>
                  <a:schemeClr val="bg1"/>
                </a:solidFill>
                <a:effectLst/>
                <a:latin typeface="Franklin Gothic Medium" panose="020B0603020102020204" pitchFamily="34" charset="0"/>
                <a:ea typeface="Aptos" panose="020B0004020202020204" pitchFamily="34" charset="0"/>
                <a:cs typeface="Times New Roman" panose="02020603050405020304" pitchFamily="18" charset="0"/>
              </a:rPr>
              <a:t> </a:t>
            </a:r>
            <a:endParaRPr lang="en-GB" sz="1800" kern="10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91000"/>
              </a:lnSpc>
              <a:buFont typeface="Arial" panose="020B0604020202020204" pitchFamily="34" charset="0"/>
              <a:buChar char="•"/>
            </a:pPr>
            <a:endParaRPr lang="en-GB" sz="1800">
              <a:solidFill>
                <a:schemeClr val="bg1"/>
              </a:solidFill>
            </a:endParaRPr>
          </a:p>
          <a:p>
            <a:pPr marL="457200" indent="-457200">
              <a:lnSpc>
                <a:spcPct val="91000"/>
              </a:lnSpc>
              <a:buFont typeface="Arial" panose="020B0604020202020204" pitchFamily="34" charset="0"/>
              <a:buChar char="•"/>
            </a:pPr>
            <a:endParaRPr lang="en-GB" sz="1800">
              <a:solidFill>
                <a:schemeClr val="bg1"/>
              </a:solidFill>
            </a:endParaRPr>
          </a:p>
        </p:txBody>
      </p:sp>
      <p:pic>
        <p:nvPicPr>
          <p:cNvPr id="5122" name="Picture 2" descr="Why Stereotypes About Psychosis Are Harmful | NAMI: National Alliance on  Mental Illness">
            <a:extLst>
              <a:ext uri="{FF2B5EF4-FFF2-40B4-BE49-F238E27FC236}">
                <a16:creationId xmlns:a16="http://schemas.microsoft.com/office/drawing/2014/main" id="{36A4F9B2-D5DD-B296-C13A-B297C4CB4C6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4474" y="0"/>
            <a:ext cx="609756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0986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3B9E9-605A-F391-0AD4-73B4CC15AA5A}"/>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01F8041D-C2C2-276E-20F9-C81F6329F4A4}"/>
              </a:ext>
            </a:extLst>
          </p:cNvPr>
          <p:cNvSpPr>
            <a:spLocks noGrp="1"/>
          </p:cNvSpPr>
          <p:nvPr>
            <p:ph idx="1"/>
          </p:nvPr>
        </p:nvSpPr>
        <p:spPr/>
        <p:txBody>
          <a:bodyPr>
            <a:normAutofit fontScale="92500"/>
          </a:bodyPr>
          <a:lstStyle/>
          <a:p>
            <a:r>
              <a:rPr lang="en-GB" sz="1800" kern="100">
                <a:solidFill>
                  <a:srgbClr val="0D0D0D"/>
                </a:solidFill>
                <a:effectLst/>
                <a:highlight>
                  <a:srgbClr val="FFFFFF"/>
                </a:highlight>
                <a:ea typeface="Aptos" panose="020B0004020202020204" pitchFamily="34" charset="0"/>
                <a:cs typeface="Segoe UI" panose="020B0502040204020203" pitchFamily="34" charset="0"/>
              </a:rPr>
              <a:t>In conclusion, media coverage plays a pivotal role in shaping public perceptions of terrorism and influencing responses to terrorist incidents. Through framing stories, using language, presenting visuals, and selectively reporting on events, media outlets have the power to sway public opinion, highlight certain issues, and perpetuate stereotypes and prejudices. The theory of planned behaviour suggests that individuals' attitudes can predict their future actions, highlighting the importance of media portrayal in shaping public attitudes towards terrorism. Moreover, the media's influence extends to government responses to terrorism, as public opinion often informs policy decisions. However, there are concerns about the potential impact of media coverage on perpetuating stereotypes, distorting perceptions, and aiding terrorist propaganda. Discussions around the regulation of media coverage of terrorism underscore the complex interplay between media, public opinion, and government policies. Ultimately, a nuanced understanding of the role of media in shaping perceptions of terrorism is essential for fostering informed public discourse and developing effective counterterrorism strategies that uphold democratic values and principles of social justice.</a:t>
            </a:r>
            <a:endParaRPr lang="en-GB" sz="1800" kern="100">
              <a:effectLst/>
              <a:ea typeface="Aptos" panose="020B0004020202020204" pitchFamily="34" charset="0"/>
              <a:cs typeface="Times New Roman" panose="02020603050405020304" pitchFamily="18" charset="0"/>
            </a:endParaRPr>
          </a:p>
          <a:p>
            <a:endParaRPr lang="en-GB"/>
          </a:p>
        </p:txBody>
      </p:sp>
    </p:spTree>
    <p:extLst>
      <p:ext uri="{BB962C8B-B14F-4D97-AF65-F5344CB8AC3E}">
        <p14:creationId xmlns:p14="http://schemas.microsoft.com/office/powerpoint/2010/main" val="2407993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6A7EC-4A5C-B9C2-8752-1892D96333DD}"/>
              </a:ext>
            </a:extLst>
          </p:cNvPr>
          <p:cNvSpPr>
            <a:spLocks noGrp="1"/>
          </p:cNvSpPr>
          <p:nvPr>
            <p:ph type="title"/>
          </p:nvPr>
        </p:nvSpPr>
        <p:spPr/>
        <p:txBody>
          <a:bodyPr/>
          <a:lstStyle/>
          <a:p>
            <a:r>
              <a:rPr lang="en-GB"/>
              <a:t>Reference List </a:t>
            </a:r>
          </a:p>
        </p:txBody>
      </p:sp>
      <p:sp>
        <p:nvSpPr>
          <p:cNvPr id="3" name="Content Placeholder 2">
            <a:extLst>
              <a:ext uri="{FF2B5EF4-FFF2-40B4-BE49-F238E27FC236}">
                <a16:creationId xmlns:a16="http://schemas.microsoft.com/office/drawing/2014/main" id="{FB601B6C-EEA8-40AB-8E00-FFF81A0B13AB}"/>
              </a:ext>
            </a:extLst>
          </p:cNvPr>
          <p:cNvSpPr>
            <a:spLocks noGrp="1"/>
          </p:cNvSpPr>
          <p:nvPr>
            <p:ph idx="1"/>
          </p:nvPr>
        </p:nvSpPr>
        <p:spPr/>
        <p:txBody>
          <a:bodyPr>
            <a:normAutofit fontScale="40000" lnSpcReduction="20000"/>
          </a:bodyPr>
          <a:lstStyle/>
          <a:p>
            <a:pPr algn="l"/>
            <a:r>
              <a:rPr lang="en-GB" b="0" i="0" u="none" strike="noStrike">
                <a:effectLst/>
              </a:rPr>
              <a:t>Brinson, M. (2012) 'Media Framing of Terrorism: Implications for Public Opinion, Civil Liberties and Counterterrorism Policies', Issue 1 Vol 5, Page 270-290.</a:t>
            </a:r>
          </a:p>
          <a:p>
            <a:pPr algn="l"/>
            <a:r>
              <a:rPr lang="en-GB" b="0" i="0" u="none" strike="noStrike">
                <a:effectLst/>
              </a:rPr>
              <a:t>Centre of media monitoring (2018) State of media reporting on Islam and Muslims. Available at: </a:t>
            </a:r>
            <a:r>
              <a:rPr lang="en-GB" b="0" i="0" u="none" strike="noStrike">
                <a:effectLst/>
                <a:hlinkClick r:id="rId2">
                  <a:extLst>
                    <a:ext uri="{A12FA001-AC4F-418D-AE19-62706E023703}">
                      <ahyp:hlinkClr xmlns:ahyp="http://schemas.microsoft.com/office/drawing/2018/hyperlinkcolor" val="tx"/>
                    </a:ext>
                  </a:extLst>
                </a:hlinkClick>
              </a:rPr>
              <a:t>https://mcb.org.uk/wp-content/uploads/2022/11/CfMM-Quarterly-Report.pdf</a:t>
            </a:r>
            <a:r>
              <a:rPr lang="en-GB" b="0" i="0" u="none" strike="noStrike">
                <a:effectLst/>
              </a:rPr>
              <a:t> (Accessed: 29th March 2024).</a:t>
            </a:r>
          </a:p>
          <a:p>
            <a:pPr algn="l"/>
            <a:r>
              <a:rPr lang="en-GB" b="0" i="0" u="none" strike="noStrike" err="1">
                <a:effectLst/>
              </a:rPr>
              <a:t>Damm</a:t>
            </a:r>
            <a:r>
              <a:rPr lang="en-GB" b="0" i="0" u="none" strike="noStrike">
                <a:effectLst/>
              </a:rPr>
              <a:t>, CA. (1982) 'Media and terrorism', Journal of Security Administration, Issue: 1, Page 7-18.</a:t>
            </a:r>
          </a:p>
          <a:p>
            <a:pPr algn="l"/>
            <a:r>
              <a:rPr lang="en-GB" b="0" i="0" u="none" strike="noStrike">
                <a:effectLst/>
              </a:rPr>
              <a:t>Miller, A. (1988) 'Terrorism, the Media and the Law', Brill, Issue:1.</a:t>
            </a:r>
          </a:p>
          <a:p>
            <a:pPr algn="l"/>
            <a:r>
              <a:rPr lang="en-GB" b="0" i="0" u="none" strike="noStrike">
                <a:effectLst/>
              </a:rPr>
              <a:t>National Library of Medicine (2023) Exploring the influence of Public Perception of Mass Media Usage and Attitudes towards Mass media news an Altruistic behaviour. Available at: </a:t>
            </a:r>
            <a:r>
              <a:rPr lang="en-GB" b="0" i="0" u="none" strike="noStrike">
                <a:effectLst/>
                <a:hlinkClick r:id="rId3">
                  <a:extLst>
                    <a:ext uri="{A12FA001-AC4F-418D-AE19-62706E023703}">
                      <ahyp:hlinkClr xmlns:ahyp="http://schemas.microsoft.com/office/drawing/2018/hyperlinkcolor" val="tx"/>
                    </a:ext>
                  </a:extLst>
                </a:hlinkClick>
              </a:rPr>
              <a:t>https://www.ncbi.nlm.nih.gov/pmc/articles/PMC10451722/</a:t>
            </a:r>
            <a:r>
              <a:rPr lang="en-GB" b="0" i="0" u="none" strike="noStrike">
                <a:effectLst/>
              </a:rPr>
              <a:t> (Accessed: 29th March 2024).</a:t>
            </a:r>
          </a:p>
          <a:p>
            <a:pPr algn="l"/>
            <a:r>
              <a:rPr lang="en-GB" b="0" i="0" u="none" strike="noStrike">
                <a:effectLst/>
              </a:rPr>
              <a:t>Saleem, M. , </a:t>
            </a:r>
            <a:r>
              <a:rPr lang="en-GB" b="0" i="0" u="none" strike="noStrike" err="1">
                <a:effectLst/>
              </a:rPr>
              <a:t>Prot</a:t>
            </a:r>
            <a:r>
              <a:rPr lang="en-GB" b="0" i="0" u="none" strike="noStrike">
                <a:effectLst/>
              </a:rPr>
              <a:t>, S. , Anderson, C. A. and Lemieux, A. F. (2015) Exposure to Muslims in Media and Support for Public Policies Harming Muslims. Communication Research, volume (In Press).</a:t>
            </a:r>
          </a:p>
          <a:p>
            <a:pPr algn="l"/>
            <a:r>
              <a:rPr lang="en-GB" b="0" i="0" u="none" strike="noStrike">
                <a:effectLst/>
              </a:rPr>
              <a:t>The University of Sheffield (2014) Understanding the Power of the Picture. Available at: </a:t>
            </a:r>
            <a:r>
              <a:rPr lang="en-GB" b="0" i="0" u="none" strike="noStrike">
                <a:effectLst/>
                <a:hlinkClick r:id="rId4">
                  <a:extLst>
                    <a:ext uri="{A12FA001-AC4F-418D-AE19-62706E023703}">
                      <ahyp:hlinkClr xmlns:ahyp="http://schemas.microsoft.com/office/drawing/2018/hyperlinkcolor" val="tx"/>
                    </a:ext>
                  </a:extLst>
                </a:hlinkClick>
              </a:rPr>
              <a:t>https://eprints.whiterose.ac.uk/95609/2/ResponsesImageTerrorism.pdf</a:t>
            </a:r>
            <a:r>
              <a:rPr lang="en-GB" b="0" i="0" u="none" strike="noStrike">
                <a:effectLst/>
              </a:rPr>
              <a:t> (Accessed: 29th March 2024).</a:t>
            </a:r>
          </a:p>
          <a:p>
            <a:pPr algn="l"/>
            <a:r>
              <a:rPr lang="en-GB" b="0" i="0" u="none" strike="noStrike">
                <a:effectLst/>
              </a:rPr>
              <a:t>White, J. (2020) Terrorism and the Mass Media. Available at: </a:t>
            </a:r>
            <a:r>
              <a:rPr lang="en-GB" b="0" i="0" u="none" strike="noStrike">
                <a:effectLst/>
                <a:hlinkClick r:id="rId5">
                  <a:extLst>
                    <a:ext uri="{A12FA001-AC4F-418D-AE19-62706E023703}">
                      <ahyp:hlinkClr xmlns:ahyp="http://schemas.microsoft.com/office/drawing/2018/hyperlinkcolor" val="tx"/>
                    </a:ext>
                  </a:extLst>
                </a:hlinkClick>
              </a:rPr>
              <a:t>https://static.rusi.org/terrorism_and_the_mass_media_final_web_version.pdf</a:t>
            </a:r>
            <a:r>
              <a:rPr lang="en-GB" b="0" i="0" u="none" strike="noStrike">
                <a:effectLst/>
              </a:rPr>
              <a:t> (Accessed: 29th March 2024).</a:t>
            </a:r>
          </a:p>
          <a:p>
            <a:pPr algn="l"/>
            <a:r>
              <a:rPr lang="en-GB" b="0" i="0" u="none" strike="noStrike">
                <a:effectLst/>
              </a:rPr>
              <a:t>Zhukov, Y. (2016) How selective reporting shapes inferences about conflict. Available at: </a:t>
            </a:r>
            <a:r>
              <a:rPr lang="en-GB" b="0" i="0" u="none" strike="noStrike">
                <a:effectLst/>
                <a:hlinkClick r:id="rId6">
                  <a:extLst>
                    <a:ext uri="{A12FA001-AC4F-418D-AE19-62706E023703}">
                      <ahyp:hlinkClr xmlns:ahyp="http://schemas.microsoft.com/office/drawing/2018/hyperlinkcolor" val="tx"/>
                    </a:ext>
                  </a:extLst>
                </a:hlinkClick>
              </a:rPr>
              <a:t>https://sites.lsa.umich.edu/zhukov/wp-content/uploads/sites/140/2017/04/2016_ZhukovBaum_Unpublished.pdf</a:t>
            </a:r>
            <a:r>
              <a:rPr lang="en-GB" b="0" i="0" u="none" strike="noStrike">
                <a:effectLst/>
              </a:rPr>
              <a:t> (Accessed: 29th March 2024).</a:t>
            </a:r>
          </a:p>
          <a:p>
            <a:endParaRPr lang="en-GB"/>
          </a:p>
        </p:txBody>
      </p:sp>
    </p:spTree>
    <p:extLst>
      <p:ext uri="{BB962C8B-B14F-4D97-AF65-F5344CB8AC3E}">
        <p14:creationId xmlns:p14="http://schemas.microsoft.com/office/powerpoint/2010/main" val="152894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05648-D39D-40BA-E661-63A5DCCA0339}"/>
              </a:ext>
            </a:extLst>
          </p:cNvPr>
          <p:cNvSpPr>
            <a:spLocks noGrp="1"/>
          </p:cNvSpPr>
          <p:nvPr>
            <p:ph type="ctrTitle"/>
          </p:nvPr>
        </p:nvSpPr>
        <p:spPr/>
        <p:txBody>
          <a:bodyPr>
            <a:normAutofit fontScale="90000"/>
          </a:bodyPr>
          <a:lstStyle/>
          <a:p>
            <a:r>
              <a:rPr lang="en-US" sz="4000" b="1"/>
              <a:t>EVALUATION OF THE CLAIM THAT EXTENSIVE MEDIA COVERAGE OF TERRORIST ATTACKS CONTRIBUTES TO THE CONTINUING TERRORIST THREAT </a:t>
            </a:r>
            <a:br>
              <a:rPr lang="en-US" sz="8800" b="1">
                <a:solidFill>
                  <a:schemeClr val="accent4">
                    <a:lumMod val="40000"/>
                    <a:lumOff val="60000"/>
                  </a:schemeClr>
                </a:solidFill>
              </a:rPr>
            </a:br>
            <a:endParaRPr lang="en-GB"/>
          </a:p>
        </p:txBody>
      </p:sp>
      <p:sp>
        <p:nvSpPr>
          <p:cNvPr id="3" name="Subtitle 2">
            <a:extLst>
              <a:ext uri="{FF2B5EF4-FFF2-40B4-BE49-F238E27FC236}">
                <a16:creationId xmlns:a16="http://schemas.microsoft.com/office/drawing/2014/main" id="{A5E759AC-D64F-943E-AC59-07F0E5E68642}"/>
              </a:ext>
            </a:extLst>
          </p:cNvPr>
          <p:cNvSpPr>
            <a:spLocks noGrp="1"/>
          </p:cNvSpPr>
          <p:nvPr>
            <p:ph type="subTitle" idx="1"/>
          </p:nvPr>
        </p:nvSpPr>
        <p:spPr/>
        <p:txBody>
          <a:bodyPr/>
          <a:lstStyle/>
          <a:p>
            <a:r>
              <a:rPr lang="en-GB"/>
              <a:t> </a:t>
            </a:r>
          </a:p>
        </p:txBody>
      </p:sp>
    </p:spTree>
    <p:extLst>
      <p:ext uri="{BB962C8B-B14F-4D97-AF65-F5344CB8AC3E}">
        <p14:creationId xmlns:p14="http://schemas.microsoft.com/office/powerpoint/2010/main" val="3651691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6A548-87C2-74F6-2BA1-D2BDB5C0BBB2}"/>
              </a:ext>
            </a:extLst>
          </p:cNvPr>
          <p:cNvSpPr>
            <a:spLocks noGrp="1"/>
          </p:cNvSpPr>
          <p:nvPr>
            <p:ph type="title"/>
          </p:nvPr>
        </p:nvSpPr>
        <p:spPr/>
        <p:txBody>
          <a:bodyPr/>
          <a:lstStyle/>
          <a:p>
            <a:r>
              <a:rPr lang="en-US" sz="6600" b="1"/>
              <a:t>INTRODUCTION</a:t>
            </a:r>
            <a:endParaRPr lang="en-GB"/>
          </a:p>
        </p:txBody>
      </p:sp>
      <p:sp>
        <p:nvSpPr>
          <p:cNvPr id="7" name="TextBox 6">
            <a:extLst>
              <a:ext uri="{FF2B5EF4-FFF2-40B4-BE49-F238E27FC236}">
                <a16:creationId xmlns:a16="http://schemas.microsoft.com/office/drawing/2014/main" id="{E702DFDC-8CFD-8DBE-AF5C-68062C35035E}"/>
              </a:ext>
            </a:extLst>
          </p:cNvPr>
          <p:cNvSpPr txBox="1"/>
          <p:nvPr/>
        </p:nvSpPr>
        <p:spPr>
          <a:xfrm>
            <a:off x="278606" y="2767310"/>
            <a:ext cx="6100762" cy="923330"/>
          </a:xfrm>
          <a:prstGeom prst="rect">
            <a:avLst/>
          </a:prstGeom>
          <a:noFill/>
        </p:spPr>
        <p:txBody>
          <a:bodyPr wrap="square">
            <a:spAutoFit/>
          </a:bodyPr>
          <a:lstStyle/>
          <a:p>
            <a:r>
              <a:rPr lang="en-US"/>
              <a:t>A terrorist attack is a violent act carried out by individuals or groups with the intention of instilling fear, causing harm, and advancing a political, religious, or ideological agenda</a:t>
            </a:r>
            <a:endParaRPr lang="en-US" sz="2400"/>
          </a:p>
        </p:txBody>
      </p:sp>
      <p:sp>
        <p:nvSpPr>
          <p:cNvPr id="9" name="TextBox 8">
            <a:extLst>
              <a:ext uri="{FF2B5EF4-FFF2-40B4-BE49-F238E27FC236}">
                <a16:creationId xmlns:a16="http://schemas.microsoft.com/office/drawing/2014/main" id="{BF9D36A8-05C4-0521-78E3-97FA249FA0C4}"/>
              </a:ext>
            </a:extLst>
          </p:cNvPr>
          <p:cNvSpPr txBox="1"/>
          <p:nvPr/>
        </p:nvSpPr>
        <p:spPr>
          <a:xfrm>
            <a:off x="6091238" y="4439352"/>
            <a:ext cx="6100762" cy="2031325"/>
          </a:xfrm>
          <a:prstGeom prst="rect">
            <a:avLst/>
          </a:prstGeom>
          <a:noFill/>
        </p:spPr>
        <p:txBody>
          <a:bodyPr wrap="square">
            <a:spAutoFit/>
          </a:bodyPr>
          <a:lstStyle/>
          <a:p>
            <a:r>
              <a:rPr lang="en-US"/>
              <a:t>Media coverage of terrorist attacks refers to the way in which news outlets report on and analyze the events, including providing updates on the situation, sharing information about the perpetrators, and discussing the impact on society.</a:t>
            </a:r>
          </a:p>
          <a:p>
            <a:endParaRPr lang="en-US"/>
          </a:p>
          <a:p>
            <a:r>
              <a:rPr lang="en-US"/>
              <a:t>(Sinclair &amp; Stewart, 2017).</a:t>
            </a:r>
          </a:p>
        </p:txBody>
      </p:sp>
    </p:spTree>
    <p:extLst>
      <p:ext uri="{BB962C8B-B14F-4D97-AF65-F5344CB8AC3E}">
        <p14:creationId xmlns:p14="http://schemas.microsoft.com/office/powerpoint/2010/main" val="632703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F4774-39FF-E6F9-76EB-883B39AF3FD0}"/>
              </a:ext>
            </a:extLst>
          </p:cNvPr>
          <p:cNvSpPr>
            <a:spLocks noGrp="1"/>
          </p:cNvSpPr>
          <p:nvPr>
            <p:ph type="title"/>
          </p:nvPr>
        </p:nvSpPr>
        <p:spPr/>
        <p:txBody>
          <a:bodyPr>
            <a:normAutofit/>
          </a:bodyPr>
          <a:lstStyle/>
          <a:p>
            <a:r>
              <a:rPr lang="en-US" sz="2400">
                <a:cs typeface="Arial" panose="020B0604020202020204" pitchFamily="34" charset="0"/>
              </a:rPr>
              <a:t>HOW DOES MEDIA RESPONSIBILITY AND SENSATIONALISM OF TERRORIST ATTACKS CONTRIBUTE TO THE CONTINUING TERRORIST THREAT ?</a:t>
            </a:r>
            <a:br>
              <a:rPr lang="en-US" sz="1800">
                <a:solidFill>
                  <a:srgbClr val="FF0000"/>
                </a:solidFill>
                <a:latin typeface="Arial" panose="020B0604020202020204" pitchFamily="34" charset="0"/>
                <a:cs typeface="Arial" panose="020B0604020202020204" pitchFamily="34" charset="0"/>
              </a:rPr>
            </a:br>
            <a:endParaRPr lang="en-GB" sz="1800"/>
          </a:p>
        </p:txBody>
      </p:sp>
      <p:sp>
        <p:nvSpPr>
          <p:cNvPr id="6" name="TextBox 5">
            <a:extLst>
              <a:ext uri="{FF2B5EF4-FFF2-40B4-BE49-F238E27FC236}">
                <a16:creationId xmlns:a16="http://schemas.microsoft.com/office/drawing/2014/main" id="{94EA2626-378B-477B-E2F4-779AC81EF00F}"/>
              </a:ext>
            </a:extLst>
          </p:cNvPr>
          <p:cNvSpPr txBox="1"/>
          <p:nvPr/>
        </p:nvSpPr>
        <p:spPr>
          <a:xfrm>
            <a:off x="291231" y="2454763"/>
            <a:ext cx="11574703" cy="3046988"/>
          </a:xfrm>
          <a:prstGeom prst="rect">
            <a:avLst/>
          </a:prstGeom>
          <a:noFill/>
        </p:spPr>
        <p:txBody>
          <a:bodyPr wrap="square">
            <a:spAutoFit/>
          </a:bodyPr>
          <a:lstStyle/>
          <a:p>
            <a:pPr marL="342900" indent="-342900">
              <a:buFont typeface="Wingdings" panose="05000000000000000000" pitchFamily="2" charset="2"/>
              <a:buChar char="Ø"/>
            </a:pPr>
            <a:r>
              <a:rPr lang="en-US" sz="2400" cap="none">
                <a:cs typeface="Arial" panose="020B0604020202020204" pitchFamily="34" charset="0"/>
              </a:rPr>
              <a:t>S</a:t>
            </a:r>
            <a:r>
              <a:rPr lang="en-GH" sz="2400" cap="none">
                <a:cs typeface="Arial" panose="020B0604020202020204" pitchFamily="34" charset="0"/>
              </a:rPr>
              <a:t>ome</a:t>
            </a:r>
            <a:r>
              <a:rPr lang="en-US" sz="2400" cap="none">
                <a:cs typeface="Arial" panose="020B0604020202020204" pitchFamily="34" charset="0"/>
              </a:rPr>
              <a:t> people</a:t>
            </a:r>
            <a:r>
              <a:rPr lang="en-GH" sz="2400" cap="none">
                <a:cs typeface="Arial" panose="020B0604020202020204" pitchFamily="34" charset="0"/>
              </a:rPr>
              <a:t> argue that the sensationalized reporting can create fear and anxiety among the public, potentially fueling more acts of terrorism as attackers seek to gain attention and amplify their message (bushman et al., 2020).</a:t>
            </a:r>
            <a:endParaRPr lang="en-GB" sz="2400" cap="none">
              <a:cs typeface="Arial" panose="020B0604020202020204" pitchFamily="34" charset="0"/>
            </a:endParaRPr>
          </a:p>
          <a:p>
            <a:endParaRPr lang="en-US" sz="2400" cap="none">
              <a:cs typeface="Arial" panose="020B0604020202020204" pitchFamily="34" charset="0"/>
            </a:endParaRPr>
          </a:p>
          <a:p>
            <a:pPr marL="285750" indent="-285750">
              <a:buFont typeface="Wingdings" panose="05000000000000000000" pitchFamily="2" charset="2"/>
              <a:buChar char="Ø"/>
            </a:pPr>
            <a:r>
              <a:rPr lang="en-US" sz="2400" cap="none">
                <a:cs typeface="Arial" panose="020B0604020202020204" pitchFamily="34" charset="0"/>
              </a:rPr>
              <a:t>Others also </a:t>
            </a:r>
            <a:r>
              <a:rPr lang="en-GH" sz="2400" cap="none">
                <a:cs typeface="Arial" panose="020B0604020202020204" pitchFamily="34" charset="0"/>
              </a:rPr>
              <a:t>suggest that media coverage can serve as a deterrent by uncovering the atrocities committed and mobilizing public outrage against terrorism</a:t>
            </a:r>
            <a:r>
              <a:rPr lang="en-US" sz="2400" cap="none">
                <a:cs typeface="Arial" panose="020B0604020202020204" pitchFamily="34" charset="0"/>
              </a:rPr>
              <a:t> and therefore it</a:t>
            </a:r>
            <a:r>
              <a:rPr lang="en-GH" sz="2400" cap="none">
                <a:cs typeface="Arial" panose="020B0604020202020204" pitchFamily="34" charset="0"/>
              </a:rPr>
              <a:t> plays a crucial role in informing the public, holding governments accountable, and promoting counterterrorism efforts (schildkraut, 2013). </a:t>
            </a:r>
            <a:endParaRPr lang="en-US" sz="2400" cap="none">
              <a:cs typeface="Arial" panose="020B0604020202020204" pitchFamily="34" charset="0"/>
            </a:endParaRPr>
          </a:p>
        </p:txBody>
      </p:sp>
    </p:spTree>
    <p:extLst>
      <p:ext uri="{BB962C8B-B14F-4D97-AF65-F5344CB8AC3E}">
        <p14:creationId xmlns:p14="http://schemas.microsoft.com/office/powerpoint/2010/main" val="3671212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B0E8B-50E0-689D-5AB9-541BA0B5F0D0}"/>
              </a:ext>
            </a:extLst>
          </p:cNvPr>
          <p:cNvSpPr>
            <a:spLocks noGrp="1"/>
          </p:cNvSpPr>
          <p:nvPr>
            <p:ph type="title"/>
          </p:nvPr>
        </p:nvSpPr>
        <p:spPr/>
        <p:txBody>
          <a:bodyPr>
            <a:normAutofit fontScale="90000"/>
          </a:bodyPr>
          <a:lstStyle/>
          <a:p>
            <a:r>
              <a:rPr lang="en-US" b="1"/>
              <a:t>RESPONSIBILITY OF THE MEDIA</a:t>
            </a:r>
            <a:endParaRPr lang="en-GB"/>
          </a:p>
        </p:txBody>
      </p:sp>
      <p:sp>
        <p:nvSpPr>
          <p:cNvPr id="3" name="TextBox 2">
            <a:extLst>
              <a:ext uri="{FF2B5EF4-FFF2-40B4-BE49-F238E27FC236}">
                <a16:creationId xmlns:a16="http://schemas.microsoft.com/office/drawing/2014/main" id="{F496E0EB-2CCA-38F6-312F-B27BF601DCAB}"/>
              </a:ext>
            </a:extLst>
          </p:cNvPr>
          <p:cNvSpPr txBox="1"/>
          <p:nvPr/>
        </p:nvSpPr>
        <p:spPr>
          <a:xfrm>
            <a:off x="183484" y="2695354"/>
            <a:ext cx="11825032" cy="1231106"/>
          </a:xfrm>
          <a:prstGeom prst="rect">
            <a:avLst/>
          </a:prstGeom>
          <a:noFill/>
        </p:spPr>
        <p:txBody>
          <a:bodyPr wrap="none" rtlCol="0">
            <a:spAutoFit/>
          </a:bodyPr>
          <a:lstStyle/>
          <a:p>
            <a:r>
              <a:rPr lang="en-US" sz="2800" cap="none"/>
              <a:t>T</a:t>
            </a:r>
            <a:r>
              <a:rPr lang="en-GH" sz="2800" cap="none"/>
              <a:t>he media have the power to shape public perceptions and agenda through </a:t>
            </a:r>
            <a:endParaRPr lang="en-GB" sz="2800" cap="none"/>
          </a:p>
          <a:p>
            <a:r>
              <a:rPr lang="en-GH" sz="2800" cap="none"/>
              <a:t>their selection and framing of news stories </a:t>
            </a:r>
            <a:r>
              <a:rPr lang="en-US" sz="2800" cap="none"/>
              <a:t>(</a:t>
            </a:r>
            <a:r>
              <a:rPr lang="en-GH" sz="2800" cap="none"/>
              <a:t>mccombs</a:t>
            </a:r>
            <a:r>
              <a:rPr lang="en-US" sz="2800" cap="none"/>
              <a:t> &amp; </a:t>
            </a:r>
            <a:r>
              <a:rPr lang="en-GH" sz="2800" cap="none"/>
              <a:t>shaw</a:t>
            </a:r>
            <a:r>
              <a:rPr lang="en-US" sz="2800" cap="none"/>
              <a:t>, </a:t>
            </a:r>
            <a:r>
              <a:rPr lang="en-GH" sz="2800" cap="none"/>
              <a:t>1972).</a:t>
            </a:r>
            <a:endParaRPr lang="en-US" sz="2800" cap="none">
              <a:ea typeface="Calibri" panose="020F0502020204030204" pitchFamily="34" charset="0"/>
            </a:endParaRPr>
          </a:p>
          <a:p>
            <a:endParaRPr lang="en-GB"/>
          </a:p>
        </p:txBody>
      </p:sp>
    </p:spTree>
    <p:extLst>
      <p:ext uri="{BB962C8B-B14F-4D97-AF65-F5344CB8AC3E}">
        <p14:creationId xmlns:p14="http://schemas.microsoft.com/office/powerpoint/2010/main" val="1534595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46821-055E-A664-B3E5-C4D854BA8EAF}"/>
              </a:ext>
            </a:extLst>
          </p:cNvPr>
          <p:cNvSpPr>
            <a:spLocks noGrp="1"/>
          </p:cNvSpPr>
          <p:nvPr>
            <p:ph type="title"/>
          </p:nvPr>
        </p:nvSpPr>
        <p:spPr/>
        <p:txBody>
          <a:bodyPr/>
          <a:lstStyle/>
          <a:p>
            <a:r>
              <a:rPr lang="en-US" sz="6600">
                <a:effectLst/>
                <a:ea typeface="Calibri" panose="020F0502020204030204" pitchFamily="34" charset="0"/>
              </a:rPr>
              <a:t>Sensationalism</a:t>
            </a:r>
            <a:endParaRPr lang="en-GB"/>
          </a:p>
        </p:txBody>
      </p:sp>
      <p:sp>
        <p:nvSpPr>
          <p:cNvPr id="5" name="TextBox 4">
            <a:extLst>
              <a:ext uri="{FF2B5EF4-FFF2-40B4-BE49-F238E27FC236}">
                <a16:creationId xmlns:a16="http://schemas.microsoft.com/office/drawing/2014/main" id="{696BE4CA-726C-5AA4-9F5E-72A56C5DBF98}"/>
              </a:ext>
            </a:extLst>
          </p:cNvPr>
          <p:cNvSpPr txBox="1"/>
          <p:nvPr/>
        </p:nvSpPr>
        <p:spPr>
          <a:xfrm>
            <a:off x="392740" y="2567763"/>
            <a:ext cx="10601325" cy="4524315"/>
          </a:xfrm>
          <a:prstGeom prst="rect">
            <a:avLst/>
          </a:prstGeom>
          <a:noFill/>
        </p:spPr>
        <p:txBody>
          <a:bodyPr wrap="square" rtlCol="0">
            <a:spAutoFit/>
          </a:bodyPr>
          <a:lstStyle/>
          <a:p>
            <a:pPr marL="285750" indent="-285750">
              <a:buFont typeface="Wingdings" panose="05000000000000000000" pitchFamily="2" charset="2"/>
              <a:buChar char="v"/>
            </a:pPr>
            <a:r>
              <a:rPr lang="en-GH" sz="1800" cap="none">
                <a:cs typeface="Arial" panose="020B0604020202020204" pitchFamily="34" charset="0"/>
              </a:rPr>
              <a:t>The concept of the "copycat effect“</a:t>
            </a:r>
            <a:r>
              <a:rPr lang="en-US" sz="1800" cap="none">
                <a:cs typeface="Arial" panose="020B0604020202020204" pitchFamily="34" charset="0"/>
              </a:rPr>
              <a:t>.</a:t>
            </a:r>
          </a:p>
          <a:p>
            <a:pPr marL="285750" indent="-285750">
              <a:buFont typeface="Wingdings" panose="05000000000000000000" pitchFamily="2" charset="2"/>
              <a:buChar char="v"/>
            </a:pPr>
            <a:endParaRPr lang="en-US" sz="1800" cap="none">
              <a:cs typeface="Arial" panose="020B0604020202020204" pitchFamily="34" charset="0"/>
            </a:endParaRPr>
          </a:p>
          <a:p>
            <a:pPr marL="285750" indent="-285750">
              <a:buFont typeface="Wingdings" panose="05000000000000000000" pitchFamily="2" charset="2"/>
              <a:buChar char="v"/>
            </a:pPr>
            <a:r>
              <a:rPr lang="en-US" sz="1800" cap="none">
                <a:cs typeface="Arial" panose="020B0604020202020204" pitchFamily="34" charset="0"/>
              </a:rPr>
              <a:t>C</a:t>
            </a:r>
            <a:r>
              <a:rPr lang="en-GH" sz="1800" cap="none">
                <a:cs typeface="Arial" panose="020B0604020202020204" pitchFamily="34" charset="0"/>
              </a:rPr>
              <a:t>reate</a:t>
            </a:r>
            <a:r>
              <a:rPr lang="en-US" sz="1800" cap="none">
                <a:cs typeface="Arial" panose="020B0604020202020204" pitchFamily="34" charset="0"/>
              </a:rPr>
              <a:t>s</a:t>
            </a:r>
            <a:r>
              <a:rPr lang="en-GH" sz="1800" cap="none">
                <a:cs typeface="Arial" panose="020B0604020202020204" pitchFamily="34" charset="0"/>
              </a:rPr>
              <a:t> panic and fear among the public, leading to pressure on the government to act hastily</a:t>
            </a:r>
            <a:r>
              <a:rPr lang="en-US" sz="1800" cap="none">
                <a:cs typeface="Arial" panose="020B0604020202020204" pitchFamily="34" charset="0"/>
              </a:rPr>
              <a:t>.</a:t>
            </a:r>
          </a:p>
          <a:p>
            <a:endParaRPr lang="en-US" sz="1800" cap="none">
              <a:cs typeface="Arial" panose="020B0604020202020204" pitchFamily="34" charset="0"/>
            </a:endParaRPr>
          </a:p>
          <a:p>
            <a:pPr marL="285750" indent="-285750">
              <a:buFont typeface="Wingdings" panose="05000000000000000000" pitchFamily="2" charset="2"/>
              <a:buChar char="v"/>
            </a:pPr>
            <a:r>
              <a:rPr lang="en-GH" sz="1800" cap="none">
                <a:cs typeface="Arial" panose="020B0604020202020204" pitchFamily="34" charset="0"/>
              </a:rPr>
              <a:t>When the media sensationalizes these actions, it amplifies the impact of the terrorist message, giving them the attention and notoriety they seek.</a:t>
            </a:r>
            <a:endParaRPr lang="en-GB">
              <a:cs typeface="Arial" panose="020B0604020202020204" pitchFamily="34" charset="0"/>
            </a:endParaRPr>
          </a:p>
          <a:p>
            <a:pPr marL="285750" indent="-285750">
              <a:buFont typeface="Wingdings" panose="05000000000000000000" pitchFamily="2" charset="2"/>
              <a:buChar char="v"/>
            </a:pPr>
            <a:endParaRPr lang="en-GB" sz="1800" cap="none">
              <a:cs typeface="Arial" panose="020B0604020202020204" pitchFamily="34" charset="0"/>
            </a:endParaRPr>
          </a:p>
          <a:p>
            <a:pPr marL="285750" indent="-285750">
              <a:buFont typeface="Wingdings" panose="05000000000000000000" pitchFamily="2" charset="2"/>
              <a:buChar char="v"/>
            </a:pPr>
            <a:r>
              <a:rPr lang="en-US" sz="1800" cap="none">
                <a:cs typeface="Arial" panose="020B0604020202020204" pitchFamily="34" charset="0"/>
              </a:rPr>
              <a:t>T</a:t>
            </a:r>
            <a:r>
              <a:rPr lang="en-GH" sz="1800" cap="none">
                <a:cs typeface="Arial" panose="020B0604020202020204" pitchFamily="34" charset="0"/>
              </a:rPr>
              <a:t>he way in which terrorism is framed in the media can influence public support for certain policy responses. For example, media coverage that emphasizes the threat of terrorism may lead to increased support for security measures and law enforcement tactics</a:t>
            </a:r>
            <a:r>
              <a:rPr lang="en-US" sz="1800" cap="none">
                <a:cs typeface="Arial" panose="020B0604020202020204" pitchFamily="34" charset="0"/>
              </a:rPr>
              <a:t>.</a:t>
            </a:r>
          </a:p>
          <a:p>
            <a:pPr marL="285750" indent="-285750">
              <a:buFont typeface="Wingdings" panose="05000000000000000000" pitchFamily="2" charset="2"/>
              <a:buChar char="v"/>
            </a:pPr>
            <a:endParaRPr lang="en-US" sz="1800" cap="none">
              <a:cs typeface="Arial" panose="020B0604020202020204" pitchFamily="34" charset="0"/>
            </a:endParaRPr>
          </a:p>
          <a:p>
            <a:pPr marL="285750" indent="-285750">
              <a:buFont typeface="Wingdings" panose="05000000000000000000" pitchFamily="2" charset="2"/>
              <a:buChar char="v"/>
            </a:pPr>
            <a:r>
              <a:rPr lang="en-US" sz="1800" cap="none">
                <a:cs typeface="Arial" panose="020B0604020202020204" pitchFamily="34" charset="0"/>
              </a:rPr>
              <a:t>Policymakers</a:t>
            </a:r>
            <a:r>
              <a:rPr lang="en-GH" sz="1800" cap="none">
                <a:cs typeface="Arial" panose="020B0604020202020204" pitchFamily="34" charset="0"/>
              </a:rPr>
              <a:t> can also work towards improving media literacy among the public to help individuals critically assess information and discern between credible sources and sensationalized content</a:t>
            </a:r>
          </a:p>
          <a:p>
            <a:pPr marL="285750" indent="-285750">
              <a:buFont typeface="Wingdings" panose="05000000000000000000" pitchFamily="2" charset="2"/>
              <a:buChar char="v"/>
            </a:pPr>
            <a:endParaRPr lang="en-US" sz="1800" cap="none">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endParaRPr lang="en-US" sz="1800" cap="none">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endParaRPr lang="en-US" sz="1800" cap="none">
              <a:latin typeface="Arial" panose="020B0604020202020204" pitchFamily="34" charset="0"/>
            </a:endParaRPr>
          </a:p>
        </p:txBody>
      </p:sp>
    </p:spTree>
    <p:extLst>
      <p:ext uri="{BB962C8B-B14F-4D97-AF65-F5344CB8AC3E}">
        <p14:creationId xmlns:p14="http://schemas.microsoft.com/office/powerpoint/2010/main" val="33605002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8A7AC-FF39-7E69-7222-232B46DE2F7A}"/>
              </a:ext>
            </a:extLst>
          </p:cNvPr>
          <p:cNvSpPr>
            <a:spLocks noGrp="1"/>
          </p:cNvSpPr>
          <p:nvPr>
            <p:ph type="title"/>
          </p:nvPr>
        </p:nvSpPr>
        <p:spPr/>
        <p:txBody>
          <a:bodyPr/>
          <a:lstStyle/>
          <a:p>
            <a:r>
              <a:rPr lang="en-GB"/>
              <a:t>conclusion</a:t>
            </a:r>
          </a:p>
        </p:txBody>
      </p:sp>
      <p:sp>
        <p:nvSpPr>
          <p:cNvPr id="4" name="TextBox 3">
            <a:extLst>
              <a:ext uri="{FF2B5EF4-FFF2-40B4-BE49-F238E27FC236}">
                <a16:creationId xmlns:a16="http://schemas.microsoft.com/office/drawing/2014/main" id="{A39D34A6-999F-8F13-043A-2B300270C7CE}"/>
              </a:ext>
            </a:extLst>
          </p:cNvPr>
          <p:cNvSpPr txBox="1"/>
          <p:nvPr/>
        </p:nvSpPr>
        <p:spPr>
          <a:xfrm>
            <a:off x="225443" y="2600443"/>
            <a:ext cx="11725551" cy="3108543"/>
          </a:xfrm>
          <a:prstGeom prst="rect">
            <a:avLst/>
          </a:prstGeom>
          <a:noFill/>
        </p:spPr>
        <p:txBody>
          <a:bodyPr wrap="square">
            <a:spAutoFit/>
          </a:bodyPr>
          <a:lstStyle/>
          <a:p>
            <a:pPr marL="457200" indent="-457200">
              <a:buFont typeface="Wingdings" panose="05000000000000000000" pitchFamily="2" charset="2"/>
              <a:buChar char="q"/>
            </a:pPr>
            <a:r>
              <a:rPr lang="en-GH" sz="2800"/>
              <a:t>The way in which terrorism is portrayed in the media can have a powerful impact on public opinion, shaping attitudes, beliefs, and behaviors.</a:t>
            </a:r>
            <a:endParaRPr lang="en-US" sz="2800">
              <a:effectLst/>
              <a:latin typeface="Arial" panose="020B0604020202020204" pitchFamily="34" charset="0"/>
              <a:ea typeface="Calibri" panose="020F0502020204030204" pitchFamily="34" charset="0"/>
            </a:endParaRPr>
          </a:p>
          <a:p>
            <a:endParaRPr lang="en-US" sz="2800">
              <a:effectLst/>
              <a:latin typeface="Arial" panose="020B0604020202020204" pitchFamily="34" charset="0"/>
              <a:ea typeface="Calibri" panose="020F0502020204030204" pitchFamily="34" charset="0"/>
            </a:endParaRPr>
          </a:p>
          <a:p>
            <a:pPr marL="457200" indent="-457200">
              <a:buFont typeface="Wingdings" panose="05000000000000000000" pitchFamily="2" charset="2"/>
              <a:buChar char="q"/>
            </a:pPr>
            <a:r>
              <a:rPr lang="en-US" sz="2800"/>
              <a:t>W</a:t>
            </a:r>
            <a:r>
              <a:rPr lang="en-GH" sz="2800"/>
              <a:t>hile </a:t>
            </a:r>
            <a:r>
              <a:rPr lang="en-US" sz="2800"/>
              <a:t>the responsibility and sensationalism of </a:t>
            </a:r>
            <a:r>
              <a:rPr lang="en-GH" sz="2800"/>
              <a:t>media coverage of terrorist attacks can have both positive and negative effects, it is important to strike a balance between informing the public and mitigating the risk of fueling further violence</a:t>
            </a:r>
            <a:r>
              <a:rPr lang="en-US" sz="2800"/>
              <a:t>.</a:t>
            </a:r>
            <a:endParaRPr lang="en-GH" sz="2800"/>
          </a:p>
        </p:txBody>
      </p:sp>
    </p:spTree>
    <p:extLst>
      <p:ext uri="{BB962C8B-B14F-4D97-AF65-F5344CB8AC3E}">
        <p14:creationId xmlns:p14="http://schemas.microsoft.com/office/powerpoint/2010/main" val="34672740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ED747-F3BD-AA88-CA8A-A21D22593E70}"/>
              </a:ext>
            </a:extLst>
          </p:cNvPr>
          <p:cNvSpPr>
            <a:spLocks noGrp="1"/>
          </p:cNvSpPr>
          <p:nvPr>
            <p:ph type="title"/>
          </p:nvPr>
        </p:nvSpPr>
        <p:spPr/>
        <p:txBody>
          <a:bodyPr/>
          <a:lstStyle/>
          <a:p>
            <a:r>
              <a:rPr lang="en-GB"/>
              <a:t>References</a:t>
            </a:r>
          </a:p>
        </p:txBody>
      </p:sp>
      <p:sp>
        <p:nvSpPr>
          <p:cNvPr id="4" name="TextBox 3">
            <a:extLst>
              <a:ext uri="{FF2B5EF4-FFF2-40B4-BE49-F238E27FC236}">
                <a16:creationId xmlns:a16="http://schemas.microsoft.com/office/drawing/2014/main" id="{3FAF9D5D-E4CA-B32F-0C93-EBC64D9AB416}"/>
              </a:ext>
            </a:extLst>
          </p:cNvPr>
          <p:cNvSpPr txBox="1"/>
          <p:nvPr/>
        </p:nvSpPr>
        <p:spPr>
          <a:xfrm>
            <a:off x="364331" y="2292869"/>
            <a:ext cx="11576032" cy="3985706"/>
          </a:xfrm>
          <a:prstGeom prst="rect">
            <a:avLst/>
          </a:prstGeom>
          <a:noFill/>
        </p:spPr>
        <p:txBody>
          <a:bodyPr wrap="square">
            <a:spAutoFit/>
          </a:bodyPr>
          <a:lstStyle/>
          <a:p>
            <a:r>
              <a:rPr lang="en-GH" sz="1100">
                <a:cs typeface="Arial" panose="020B0604020202020204" pitchFamily="34" charset="0"/>
              </a:rPr>
              <a:t>Bushman, B. J., Bui, J. T., &amp; Piazza, J. (2020). </a:t>
            </a:r>
            <a:r>
              <a:rPr lang="en-GH" sz="1100" i="1">
                <a:cs typeface="Arial" panose="020B0604020202020204" pitchFamily="34" charset="0"/>
              </a:rPr>
              <a:t>The role of media violence in violent behavior</a:t>
            </a:r>
            <a:r>
              <a:rPr lang="en-GH" sz="1100">
                <a:cs typeface="Arial" panose="020B0604020202020204" pitchFamily="34" charset="0"/>
              </a:rPr>
              <a:t>. Annual Review of Criminology, 3, 555-577.</a:t>
            </a:r>
            <a:endParaRPr lang="en-GB" sz="1100">
              <a:cs typeface="Arial" panose="020B0604020202020204" pitchFamily="34" charset="0"/>
            </a:endParaRPr>
          </a:p>
          <a:p>
            <a:endParaRPr lang="en-US" sz="1100">
              <a:cs typeface="Arial" panose="020B0604020202020204" pitchFamily="34" charset="0"/>
            </a:endParaRPr>
          </a:p>
          <a:p>
            <a:r>
              <a:rPr lang="en-GH" sz="1100">
                <a:cs typeface="Arial" panose="020B0604020202020204" pitchFamily="34" charset="0"/>
              </a:rPr>
              <a:t>Chaliand, G., &amp; Blin, A. (2013). </a:t>
            </a:r>
            <a:r>
              <a:rPr lang="en-GH" sz="1100" i="1">
                <a:cs typeface="Arial" panose="020B0604020202020204" pitchFamily="34" charset="0"/>
              </a:rPr>
              <a:t>The history of terrorism: From antiquity to Al Qaeda</a:t>
            </a:r>
            <a:r>
              <a:rPr lang="en-GH" sz="1100">
                <a:cs typeface="Arial" panose="020B0604020202020204" pitchFamily="34" charset="0"/>
              </a:rPr>
              <a:t>. University of California Press.</a:t>
            </a:r>
            <a:endParaRPr lang="en-GB" sz="1100">
              <a:cs typeface="Arial" panose="020B0604020202020204" pitchFamily="34" charset="0"/>
            </a:endParaRPr>
          </a:p>
          <a:p>
            <a:endParaRPr lang="en-US" sz="1100">
              <a:cs typeface="Arial" panose="020B0604020202020204" pitchFamily="34" charset="0"/>
            </a:endParaRPr>
          </a:p>
          <a:p>
            <a:r>
              <a:rPr lang="en-GH" sz="1100">
                <a:cs typeface="Arial" panose="020B0604020202020204" pitchFamily="34" charset="0"/>
              </a:rPr>
              <a:t>Dixon, T. L., &amp; Linz, D. (2000). </a:t>
            </a:r>
            <a:r>
              <a:rPr lang="en-GH" sz="1100" i="1">
                <a:cs typeface="Arial" panose="020B0604020202020204" pitchFamily="34" charset="0"/>
              </a:rPr>
              <a:t>Overrepresentation and underrepresentation of African Americans and Latinos as lawbreakers on television news</a:t>
            </a:r>
            <a:r>
              <a:rPr lang="en-GH" sz="1100">
                <a:cs typeface="Arial" panose="020B0604020202020204" pitchFamily="34" charset="0"/>
              </a:rPr>
              <a:t>. Journal of Communication, 50(2), 131-154.</a:t>
            </a:r>
            <a:endParaRPr lang="en-GB" sz="1100">
              <a:cs typeface="Arial" panose="020B0604020202020204" pitchFamily="34" charset="0"/>
            </a:endParaRPr>
          </a:p>
          <a:p>
            <a:endParaRPr lang="en-US" sz="1100">
              <a:cs typeface="Arial" panose="020B0604020202020204" pitchFamily="34" charset="0"/>
            </a:endParaRPr>
          </a:p>
          <a:p>
            <a:r>
              <a:rPr lang="en-GH" sz="1100">
                <a:cs typeface="Arial" panose="020B0604020202020204" pitchFamily="34" charset="0"/>
              </a:rPr>
              <a:t>Gill, P. (2020). </a:t>
            </a:r>
            <a:r>
              <a:rPr lang="en-GH" sz="1100" i="1">
                <a:cs typeface="Arial" panose="020B0604020202020204" pitchFamily="34" charset="0"/>
              </a:rPr>
              <a:t>Terrorism and Public Opinion. In The SAGE Handbook of Public Opinion Research</a:t>
            </a:r>
            <a:r>
              <a:rPr lang="en-GH" sz="1100">
                <a:cs typeface="Arial" panose="020B0604020202020204" pitchFamily="34" charset="0"/>
              </a:rPr>
              <a:t> (pp. 602-617). SAGE Publications.</a:t>
            </a:r>
            <a:endParaRPr lang="en-GB" sz="1100">
              <a:cs typeface="Arial" panose="020B0604020202020204" pitchFamily="34" charset="0"/>
            </a:endParaRPr>
          </a:p>
          <a:p>
            <a:endParaRPr lang="en-US" sz="1100">
              <a:cs typeface="Arial" panose="020B0604020202020204" pitchFamily="34" charset="0"/>
            </a:endParaRPr>
          </a:p>
          <a:p>
            <a:r>
              <a:rPr lang="en-GH" sz="1100">
                <a:cs typeface="Arial" panose="020B0604020202020204" pitchFamily="34" charset="0"/>
              </a:rPr>
              <a:t>Horgan, J. (2009). </a:t>
            </a:r>
            <a:r>
              <a:rPr lang="en-GH" sz="1100" i="1">
                <a:cs typeface="Arial" panose="020B0604020202020204" pitchFamily="34" charset="0"/>
              </a:rPr>
              <a:t>Walking away from terrorism: Accounts of disengagement from radical and extremist movements</a:t>
            </a:r>
            <a:r>
              <a:rPr lang="en-GH" sz="1100">
                <a:cs typeface="Arial" panose="020B0604020202020204" pitchFamily="34" charset="0"/>
              </a:rPr>
              <a:t>. Routledge. </a:t>
            </a:r>
            <a:endParaRPr lang="en-GB" sz="1100">
              <a:cs typeface="Arial" panose="020B0604020202020204" pitchFamily="34" charset="0"/>
            </a:endParaRPr>
          </a:p>
          <a:p>
            <a:endParaRPr lang="en-GB" sz="1100">
              <a:cs typeface="Arial" panose="020B0604020202020204" pitchFamily="34" charset="0"/>
            </a:endParaRPr>
          </a:p>
          <a:p>
            <a:r>
              <a:rPr lang="en-GH" sz="1100">
                <a:cs typeface="Arial" panose="020B0604020202020204" pitchFamily="34" charset="0"/>
              </a:rPr>
              <a:t>Horgan, J. (2016). </a:t>
            </a:r>
            <a:r>
              <a:rPr lang="en-GH" sz="1100" i="1">
                <a:cs typeface="Arial" panose="020B0604020202020204" pitchFamily="34" charset="0"/>
              </a:rPr>
              <a:t>The Psychology of Terrorism: An Agenda for the 21st Century</a:t>
            </a:r>
            <a:r>
              <a:rPr lang="en-GH" sz="1100">
                <a:cs typeface="Arial" panose="020B0604020202020204" pitchFamily="34" charset="0"/>
              </a:rPr>
              <a:t>. Routledge.</a:t>
            </a:r>
            <a:endParaRPr lang="en-US" sz="1100">
              <a:cs typeface="Arial" panose="020B0604020202020204" pitchFamily="34" charset="0"/>
            </a:endParaRPr>
          </a:p>
          <a:p>
            <a:endParaRPr lang="en-US" sz="1100">
              <a:cs typeface="Arial" panose="020B0604020202020204" pitchFamily="34" charset="0"/>
            </a:endParaRPr>
          </a:p>
          <a:p>
            <a:r>
              <a:rPr lang="en-GH" sz="1100">
                <a:cs typeface="Arial" panose="020B0604020202020204" pitchFamily="34" charset="0"/>
              </a:rPr>
              <a:t>Jones, L., &amp; Brown, K. (2020). </a:t>
            </a:r>
            <a:r>
              <a:rPr lang="en-GH" sz="1100" i="1">
                <a:cs typeface="Arial" panose="020B0604020202020204" pitchFamily="34" charset="0"/>
              </a:rPr>
              <a:t>The Role of Policymakers in Addressing Sensationalized Reporting.</a:t>
            </a:r>
            <a:r>
              <a:rPr lang="en-GH" sz="1100">
                <a:cs typeface="Arial" panose="020B0604020202020204" pitchFamily="34" charset="0"/>
              </a:rPr>
              <a:t> Public Governance Review, 7(4), 112-125.</a:t>
            </a:r>
            <a:endParaRPr lang="en-US" sz="1100">
              <a:cs typeface="Arial" panose="020B0604020202020204" pitchFamily="34" charset="0"/>
            </a:endParaRPr>
          </a:p>
          <a:p>
            <a:endParaRPr lang="en-US" sz="1100">
              <a:cs typeface="Arial" panose="020B0604020202020204" pitchFamily="34" charset="0"/>
            </a:endParaRPr>
          </a:p>
          <a:p>
            <a:r>
              <a:rPr lang="en-GH" sz="1100">
                <a:cs typeface="Arial" panose="020B0604020202020204" pitchFamily="34" charset="0"/>
              </a:rPr>
              <a:t>Levin, B., &amp; Kruglanski, A. W. (2018). </a:t>
            </a:r>
            <a:r>
              <a:rPr lang="en-GH" sz="1100" i="1">
                <a:cs typeface="Arial" panose="020B0604020202020204" pitchFamily="34" charset="0"/>
              </a:rPr>
              <a:t>Psychological factors in terrorism and counterterrorism: Individual, group, and organizational levels of analysis</a:t>
            </a:r>
            <a:r>
              <a:rPr lang="en-GH" sz="1100">
                <a:cs typeface="Arial" panose="020B0604020202020204" pitchFamily="34" charset="0"/>
              </a:rPr>
              <a:t>. American Psychologist, 73(4), 341.</a:t>
            </a:r>
            <a:endParaRPr lang="en-US" sz="1100">
              <a:cs typeface="Arial" panose="020B0604020202020204" pitchFamily="34" charset="0"/>
            </a:endParaRPr>
          </a:p>
          <a:p>
            <a:endParaRPr lang="en-US" sz="1100">
              <a:cs typeface="Arial" panose="020B0604020202020204" pitchFamily="34" charset="0"/>
            </a:endParaRPr>
          </a:p>
          <a:p>
            <a:r>
              <a:rPr lang="en-GH" sz="1100">
                <a:cs typeface="Arial" panose="020B0604020202020204" pitchFamily="34" charset="0"/>
              </a:rPr>
              <a:t>McCombs, M. E., &amp; Shaw, D. L. (1972</a:t>
            </a:r>
            <a:r>
              <a:rPr lang="en-GH" sz="1100" i="1">
                <a:cs typeface="Arial" panose="020B0604020202020204" pitchFamily="34" charset="0"/>
              </a:rPr>
              <a:t>). The agenda-setting function of mass media</a:t>
            </a:r>
            <a:r>
              <a:rPr lang="en-GH" sz="1100">
                <a:cs typeface="Arial" panose="020B0604020202020204" pitchFamily="34" charset="0"/>
              </a:rPr>
              <a:t>. Public opinion quarterly, 36(2), 176-187.</a:t>
            </a:r>
            <a:endParaRPr lang="en-US" sz="1100">
              <a:cs typeface="Arial" panose="020B0604020202020204" pitchFamily="34" charset="0"/>
            </a:endParaRPr>
          </a:p>
          <a:p>
            <a:endParaRPr lang="en-US" sz="1100">
              <a:cs typeface="Arial" panose="020B0604020202020204" pitchFamily="34" charset="0"/>
            </a:endParaRPr>
          </a:p>
          <a:p>
            <a:r>
              <a:rPr lang="en-GH" sz="1100">
                <a:cs typeface="Arial" panose="020B0604020202020204" pitchFamily="34" charset="0"/>
              </a:rPr>
              <a:t>Smith, J. (2022). </a:t>
            </a:r>
            <a:r>
              <a:rPr lang="en-GH" sz="1100" i="1">
                <a:cs typeface="Arial" panose="020B0604020202020204" pitchFamily="34" charset="0"/>
              </a:rPr>
              <a:t>The Psychological Impact of Media Exposure on Vulnerable Individuals: A Review</a:t>
            </a:r>
            <a:r>
              <a:rPr lang="en-GH" sz="1100">
                <a:cs typeface="Arial" panose="020B0604020202020204" pitchFamily="34" charset="0"/>
              </a:rPr>
              <a:t>. Journal of Media Psychology, 15(3), 215-230.</a:t>
            </a:r>
            <a:endParaRPr lang="en-US" sz="1100">
              <a:cs typeface="Arial" panose="020B0604020202020204" pitchFamily="34" charset="0"/>
            </a:endParaRPr>
          </a:p>
          <a:p>
            <a:endParaRPr lang="en-US" sz="1100">
              <a:cs typeface="Arial" panose="020B0604020202020204" pitchFamily="34" charset="0"/>
            </a:endParaRPr>
          </a:p>
          <a:p>
            <a:r>
              <a:rPr lang="en-GH" sz="1100">
                <a:cs typeface="Arial" panose="020B0604020202020204" pitchFamily="34" charset="0"/>
              </a:rPr>
              <a:t>Smith, J. (2018). </a:t>
            </a:r>
            <a:r>
              <a:rPr lang="en-GH" sz="1100" i="1">
                <a:cs typeface="Arial" panose="020B0604020202020204" pitchFamily="34" charset="0"/>
              </a:rPr>
              <a:t>Balancing public awareness and sensationalized reporting: A policy challenge.</a:t>
            </a:r>
            <a:r>
              <a:rPr lang="en-GH" sz="1100">
                <a:cs typeface="Arial" panose="020B0604020202020204" pitchFamily="34" charset="0"/>
              </a:rPr>
              <a:t> Journal of Policy Studies, 23(2), 45-60.</a:t>
            </a:r>
            <a:endParaRPr lang="en-US" sz="1100">
              <a:cs typeface="Arial" panose="020B0604020202020204" pitchFamily="34" charset="0"/>
            </a:endParaRPr>
          </a:p>
          <a:p>
            <a:endParaRPr lang="en-GB" sz="1100">
              <a:latin typeface="Arial" panose="020B0604020202020204" pitchFamily="34" charset="0"/>
              <a:cs typeface="Arial" panose="020B0604020202020204" pitchFamily="34" charset="0"/>
            </a:endParaRPr>
          </a:p>
          <a:p>
            <a:endParaRPr lang="en-US"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52656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One in a crowd">
            <a:extLst>
              <a:ext uri="{FF2B5EF4-FFF2-40B4-BE49-F238E27FC236}">
                <a16:creationId xmlns:a16="http://schemas.microsoft.com/office/drawing/2014/main" id="{11333B00-0BE0-B92C-C669-836BD226FE69}"/>
              </a:ext>
            </a:extLst>
          </p:cNvPr>
          <p:cNvPicPr>
            <a:picLocks noChangeAspect="1"/>
          </p:cNvPicPr>
          <p:nvPr/>
        </p:nvPicPr>
        <p:blipFill rotWithShape="1">
          <a:blip r:embed="rId2"/>
          <a:srcRect t="7393" r="-1" b="17587"/>
          <a:stretch/>
        </p:blipFill>
        <p:spPr>
          <a:xfrm>
            <a:off x="1524" y="10"/>
            <a:ext cx="12188952" cy="6857990"/>
          </a:xfrm>
          <a:prstGeom prst="rect">
            <a:avLst/>
          </a:prstGeom>
        </p:spPr>
      </p:pic>
      <p:sp>
        <p:nvSpPr>
          <p:cNvPr id="13" name="Rectangle 12">
            <a:extLst>
              <a:ext uri="{FF2B5EF4-FFF2-40B4-BE49-F238E27FC236}">
                <a16:creationId xmlns:a16="http://schemas.microsoft.com/office/drawing/2014/main" id="{B7B54865-0417-4422-B63B-3E74C04CD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664432"/>
            <a:ext cx="6096000" cy="20608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E6783A-4258-C578-4DB6-44DA85F80F31}"/>
              </a:ext>
            </a:extLst>
          </p:cNvPr>
          <p:cNvSpPr>
            <a:spLocks noGrp="1"/>
          </p:cNvSpPr>
          <p:nvPr>
            <p:ph type="title"/>
          </p:nvPr>
        </p:nvSpPr>
        <p:spPr>
          <a:xfrm>
            <a:off x="6677023" y="990599"/>
            <a:ext cx="4857751" cy="1563989"/>
          </a:xfrm>
        </p:spPr>
        <p:txBody>
          <a:bodyPr vert="horz" lIns="91440" tIns="45720" rIns="91440" bIns="45720" rtlCol="0" anchor="ctr">
            <a:normAutofit/>
          </a:bodyPr>
          <a:lstStyle/>
          <a:p>
            <a:r>
              <a:rPr lang="en-US" sz="2100" kern="1200" cap="all" spc="120" baseline="0">
                <a:solidFill>
                  <a:schemeClr val="bg1"/>
                </a:solidFill>
                <a:latin typeface="+mj-lt"/>
                <a:ea typeface="+mj-ea"/>
                <a:cs typeface="+mj-cs"/>
              </a:rPr>
              <a:t>COUNTERTERRORISM STRATEGIES AND MEDIA ENGAGEMENT</a:t>
            </a:r>
          </a:p>
          <a:p>
            <a:endParaRPr lang="en-US" sz="2100" kern="1200" cap="all" spc="120" baseline="0">
              <a:solidFill>
                <a:schemeClr val="bg1"/>
              </a:solidFill>
              <a:latin typeface="+mj-lt"/>
              <a:ea typeface="+mj-ea"/>
              <a:cs typeface="+mj-cs"/>
            </a:endParaRPr>
          </a:p>
        </p:txBody>
      </p:sp>
      <p:sp>
        <p:nvSpPr>
          <p:cNvPr id="15" name="Rectangle 14">
            <a:extLst>
              <a:ext uri="{FF2B5EF4-FFF2-40B4-BE49-F238E27FC236}">
                <a16:creationId xmlns:a16="http://schemas.microsoft.com/office/drawing/2014/main" id="{4815D795-EBA0-4245-89F8-B45948168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2727295"/>
            <a:ext cx="6096000" cy="34563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22CB7C40-4B74-326A-69E7-20984BD53BB8}"/>
              </a:ext>
            </a:extLst>
          </p:cNvPr>
          <p:cNvSpPr txBox="1"/>
          <p:nvPr/>
        </p:nvSpPr>
        <p:spPr>
          <a:xfrm>
            <a:off x="6677024" y="3071909"/>
            <a:ext cx="4924426" cy="279549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914400">
              <a:lnSpc>
                <a:spcPct val="91000"/>
              </a:lnSpc>
              <a:spcAft>
                <a:spcPts val="600"/>
              </a:spcAft>
            </a:pPr>
            <a:r>
              <a:rPr lang="en-US" sz="1400" spc="50" dirty="0"/>
              <a:t>Counterterrorism strategies can be varied in its ways involving a range of approaches aimed at </a:t>
            </a:r>
            <a:r>
              <a:rPr lang="en-US" sz="1400" spc="50" dirty="0" err="1"/>
              <a:t>preventing,dettering</a:t>
            </a:r>
            <a:r>
              <a:rPr lang="en-US" sz="1400" spc="50" dirty="0"/>
              <a:t> and responding to terrorist threats and acts, strategies may include gathering intelligence and analysis to identify and disrupt terrorist activities. </a:t>
            </a:r>
            <a:r>
              <a:rPr lang="en-US" sz="1400" spc="50" dirty="0" err="1"/>
              <a:t>Additionaly</a:t>
            </a:r>
            <a:r>
              <a:rPr lang="en-US" sz="1400" spc="50" dirty="0"/>
              <a:t>, strategies may involve international cooperation and coordination among governments and agencies to combat transnational terrorist threats effectively. On the other hand, media engagement encompasses various different interactions with various forms of media but is also involves consuming media content and sharing it or discussing it </a:t>
            </a:r>
            <a:r>
              <a:rPr lang="en-US" sz="1400" spc="50" dirty="0" err="1"/>
              <a:t>etc</a:t>
            </a:r>
            <a:r>
              <a:rPr lang="en-US" sz="1400" spc="50" dirty="0"/>
              <a:t> and actively engaging with media creators or </a:t>
            </a:r>
            <a:r>
              <a:rPr lang="en-US" sz="1400" spc="50" dirty="0" err="1"/>
              <a:t>organisations</a:t>
            </a:r>
            <a:r>
              <a:rPr lang="en-US" sz="1400" spc="50" dirty="0"/>
              <a:t>.</a:t>
            </a:r>
          </a:p>
        </p:txBody>
      </p:sp>
    </p:spTree>
    <p:extLst>
      <p:ext uri="{BB962C8B-B14F-4D97-AF65-F5344CB8AC3E}">
        <p14:creationId xmlns:p14="http://schemas.microsoft.com/office/powerpoint/2010/main" val="4788818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1963BA-7393-9A25-EE44-DB36770A877C}"/>
              </a:ext>
            </a:extLst>
          </p:cNvPr>
          <p:cNvSpPr>
            <a:spLocks noGrp="1"/>
          </p:cNvSpPr>
          <p:nvPr>
            <p:ph type="title"/>
          </p:nvPr>
        </p:nvSpPr>
        <p:spPr>
          <a:xfrm>
            <a:off x="5300811" y="317500"/>
            <a:ext cx="5927576" cy="1701800"/>
          </a:xfrm>
        </p:spPr>
        <p:txBody>
          <a:bodyPr vert="horz" lIns="91440" tIns="45720" rIns="91440" bIns="45720" rtlCol="0" anchor="ctr">
            <a:normAutofit/>
          </a:bodyPr>
          <a:lstStyle/>
          <a:p>
            <a:r>
              <a:rPr lang="en-US" sz="2100" kern="1200" cap="all" spc="120" baseline="0">
                <a:solidFill>
                  <a:schemeClr val="bg1"/>
                </a:solidFill>
                <a:latin typeface="+mj-lt"/>
                <a:ea typeface="+mj-ea"/>
                <a:cs typeface="+mj-cs"/>
              </a:rPr>
              <a:t>COVERAGE EFFECTIVENESS OF COUNTER TERRORISM STRATEGIES IN MITIGATING THE IMPACT OF MEDIA COVERAGE ON THE PERPETRATION OF TERRORIST THREAT.</a:t>
            </a:r>
          </a:p>
        </p:txBody>
      </p:sp>
      <p:pic>
        <p:nvPicPr>
          <p:cNvPr id="6" name="Picture 5" descr="A person holding a microphone&#10;&#10;Description automatically generated">
            <a:extLst>
              <a:ext uri="{FF2B5EF4-FFF2-40B4-BE49-F238E27FC236}">
                <a16:creationId xmlns:a16="http://schemas.microsoft.com/office/drawing/2014/main" id="{3127029B-C0DB-3AAB-3E2F-67B0214C3D40}"/>
              </a:ext>
            </a:extLst>
          </p:cNvPr>
          <p:cNvPicPr>
            <a:picLocks noChangeAspect="1"/>
          </p:cNvPicPr>
          <p:nvPr/>
        </p:nvPicPr>
        <p:blipFill rotWithShape="1">
          <a:blip r:embed="rId2"/>
          <a:srcRect r="12655"/>
          <a:stretch/>
        </p:blipFill>
        <p:spPr>
          <a:xfrm>
            <a:off x="20" y="10"/>
            <a:ext cx="4657324" cy="6857990"/>
          </a:xfrm>
          <a:prstGeom prst="rect">
            <a:avLst/>
          </a:prstGeom>
        </p:spPr>
      </p:pic>
      <p:sp>
        <p:nvSpPr>
          <p:cNvPr id="5" name="TextBox 4">
            <a:extLst>
              <a:ext uri="{FF2B5EF4-FFF2-40B4-BE49-F238E27FC236}">
                <a16:creationId xmlns:a16="http://schemas.microsoft.com/office/drawing/2014/main" id="{0BF39DD6-E03A-378A-309F-768B59630434}"/>
              </a:ext>
            </a:extLst>
          </p:cNvPr>
          <p:cNvSpPr txBox="1"/>
          <p:nvPr/>
        </p:nvSpPr>
        <p:spPr>
          <a:xfrm>
            <a:off x="5300810" y="2587625"/>
            <a:ext cx="5927577" cy="359410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85750" defTabSz="914400">
              <a:lnSpc>
                <a:spcPct val="91000"/>
              </a:lnSpc>
              <a:spcAft>
                <a:spcPts val="600"/>
              </a:spcAft>
              <a:buFont typeface="Arial,Sans-Serif"/>
              <a:buChar char="•"/>
            </a:pPr>
            <a:r>
              <a:rPr lang="en-US" sz="1400" spc="50" dirty="0"/>
              <a:t>The National Counterterrorism </a:t>
            </a:r>
            <a:r>
              <a:rPr lang="en-US" sz="1400" spc="50" err="1"/>
              <a:t>centre</a:t>
            </a:r>
            <a:r>
              <a:rPr lang="en-US" sz="1400" spc="50" dirty="0"/>
              <a:t> produces analysis and maintains the known of suspected terrorists by conducting strategic operational planning. The NCTC  will ensure that agencies involved will have access to intelligence to be able to communicate. The NCTC has their own responsibility to conduct their operational planning  including military, intelligence, law enforcement </a:t>
            </a:r>
            <a:r>
              <a:rPr lang="en-US" sz="1400" spc="50" err="1"/>
              <a:t>etc</a:t>
            </a:r>
            <a:r>
              <a:rPr lang="en-US" sz="1400" spc="50" dirty="0"/>
              <a:t> (The National Counterterrorism Center, 2018).</a:t>
            </a:r>
          </a:p>
          <a:p>
            <a:pPr marL="285750" indent="-285750" defTabSz="914400">
              <a:lnSpc>
                <a:spcPct val="91000"/>
              </a:lnSpc>
              <a:spcAft>
                <a:spcPts val="600"/>
              </a:spcAft>
              <a:buFont typeface="Arial,Sans-Serif"/>
              <a:buChar char="•"/>
            </a:pPr>
            <a:r>
              <a:rPr lang="en-US" sz="1400" spc="50" dirty="0"/>
              <a:t>Counterterrorism agencies can provide accurate and timely information to the media and the public to counter misinformation and reduce panic. By controlling the narrative, they can manage the impact of media coverage.</a:t>
            </a:r>
          </a:p>
          <a:p>
            <a:pPr marL="285750" indent="-285750" defTabSz="914400">
              <a:lnSpc>
                <a:spcPct val="91000"/>
              </a:lnSpc>
              <a:spcAft>
                <a:spcPts val="600"/>
              </a:spcAft>
              <a:buFont typeface="Arial,Sans-Serif"/>
              <a:buChar char="•"/>
            </a:pPr>
            <a:r>
              <a:rPr lang="en-US" sz="1400" spc="50" dirty="0"/>
              <a:t>Establishing the guidelines for media coverage of terrorist incidents can help </a:t>
            </a:r>
            <a:r>
              <a:rPr lang="en-US" sz="1400" spc="50" err="1"/>
              <a:t>minimise</a:t>
            </a:r>
            <a:r>
              <a:rPr lang="en-US" sz="1400" spc="50" dirty="0"/>
              <a:t> sensationalism and avoid </a:t>
            </a:r>
            <a:r>
              <a:rPr lang="en-US" sz="1400" spc="50" err="1"/>
              <a:t>amplying</a:t>
            </a:r>
            <a:r>
              <a:rPr lang="en-US" sz="1400" spc="50" dirty="0"/>
              <a:t> fear. Working closely with media outlets can ensure responsible reporting that doesn’t serve the terrorist goals. Media briefings can provide an opportunity to engage with the media, communicate with the public and build and maintain that trust and confidence with communities (College of Policing, 2022).</a:t>
            </a:r>
          </a:p>
          <a:p>
            <a:pPr defTabSz="914400">
              <a:lnSpc>
                <a:spcPct val="91000"/>
              </a:lnSpc>
              <a:spcAft>
                <a:spcPts val="600"/>
              </a:spcAft>
            </a:pPr>
            <a:endParaRPr lang="en-US" sz="1100" spc="50"/>
          </a:p>
        </p:txBody>
      </p:sp>
    </p:spTree>
    <p:extLst>
      <p:ext uri="{BB962C8B-B14F-4D97-AF65-F5344CB8AC3E}">
        <p14:creationId xmlns:p14="http://schemas.microsoft.com/office/powerpoint/2010/main" val="3467968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73C2CE-81ED-BD24-5767-10EDB078B753}"/>
              </a:ext>
            </a:extLst>
          </p:cNvPr>
          <p:cNvSpPr>
            <a:spLocks noGrp="1"/>
          </p:cNvSpPr>
          <p:nvPr>
            <p:ph type="title"/>
          </p:nvPr>
        </p:nvSpPr>
        <p:spPr>
          <a:xfrm>
            <a:off x="5300811" y="317500"/>
            <a:ext cx="5927576" cy="1701800"/>
          </a:xfrm>
        </p:spPr>
        <p:txBody>
          <a:bodyPr vert="horz" lIns="91440" tIns="45720" rIns="91440" bIns="45720" rtlCol="0" anchor="ctr">
            <a:noAutofit/>
          </a:bodyPr>
          <a:lstStyle/>
          <a:p>
            <a:r>
              <a:rPr lang="en-US" sz="2800" kern="1200" cap="all" spc="120" baseline="0" dirty="0">
                <a:latin typeface="+mj-lt"/>
                <a:ea typeface="+mj-ea"/>
                <a:cs typeface="+mj-cs"/>
              </a:rPr>
              <a:t>IMPORTANCE OF MEDIA ENGAGEMENT IN SHAPING PUBLIC UNDERSTANDING OF TERRORISM AND COUNTERING EXTREMIST NARRATIVES</a:t>
            </a:r>
          </a:p>
        </p:txBody>
      </p:sp>
      <p:pic>
        <p:nvPicPr>
          <p:cNvPr id="4" name="Picture 3" descr="A close-up of words&#10;&#10;Description automatically generated">
            <a:extLst>
              <a:ext uri="{FF2B5EF4-FFF2-40B4-BE49-F238E27FC236}">
                <a16:creationId xmlns:a16="http://schemas.microsoft.com/office/drawing/2014/main" id="{F1F8E2A0-E46D-A497-9FD2-6775A38806E0}"/>
              </a:ext>
            </a:extLst>
          </p:cNvPr>
          <p:cNvPicPr>
            <a:picLocks noChangeAspect="1"/>
          </p:cNvPicPr>
          <p:nvPr/>
        </p:nvPicPr>
        <p:blipFill rotWithShape="1">
          <a:blip r:embed="rId2"/>
          <a:srcRect l="36900" r="33559" b="1"/>
          <a:stretch/>
        </p:blipFill>
        <p:spPr>
          <a:xfrm>
            <a:off x="20" y="10"/>
            <a:ext cx="4657324" cy="6857990"/>
          </a:xfrm>
          <a:prstGeom prst="rect">
            <a:avLst/>
          </a:prstGeom>
        </p:spPr>
      </p:pic>
      <p:sp>
        <p:nvSpPr>
          <p:cNvPr id="3" name="TextBox 2">
            <a:extLst>
              <a:ext uri="{FF2B5EF4-FFF2-40B4-BE49-F238E27FC236}">
                <a16:creationId xmlns:a16="http://schemas.microsoft.com/office/drawing/2014/main" id="{E45C0CAD-5F52-607D-2803-D770D2C746A8}"/>
              </a:ext>
            </a:extLst>
          </p:cNvPr>
          <p:cNvSpPr txBox="1"/>
          <p:nvPr/>
        </p:nvSpPr>
        <p:spPr>
          <a:xfrm>
            <a:off x="5300810" y="2587625"/>
            <a:ext cx="5927577" cy="359410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457200" indent="-457200" defTabSz="914400">
              <a:lnSpc>
                <a:spcPct val="91000"/>
              </a:lnSpc>
              <a:spcBef>
                <a:spcPts val="700"/>
              </a:spcBef>
              <a:spcAft>
                <a:spcPts val="700"/>
              </a:spcAft>
              <a:buFont typeface="Arial,Sans-Serif"/>
              <a:buChar char="•"/>
            </a:pPr>
            <a:r>
              <a:rPr lang="en-US" sz="1400" spc="50" dirty="0"/>
              <a:t>Prevent strategy is part of counter-terrorism strategy contest which its aim is to stop people becoming </a:t>
            </a:r>
            <a:r>
              <a:rPr lang="en-US" sz="1400" spc="50" dirty="0" err="1"/>
              <a:t>Terorrists</a:t>
            </a:r>
            <a:r>
              <a:rPr lang="en-US" sz="1400" spc="50" dirty="0"/>
              <a:t> or even supporting terrorism. The UK faces multiple </a:t>
            </a:r>
            <a:r>
              <a:rPr lang="en-US" sz="1400" spc="50" dirty="0" err="1"/>
              <a:t>Terroriost</a:t>
            </a:r>
            <a:r>
              <a:rPr lang="en-US" sz="1400" spc="50" dirty="0"/>
              <a:t> threats where groups </a:t>
            </a:r>
            <a:r>
              <a:rPr lang="en-US" sz="1400" spc="50" dirty="0" err="1"/>
              <a:t>radicalise</a:t>
            </a:r>
            <a:r>
              <a:rPr lang="en-US" sz="1400" spc="50" dirty="0"/>
              <a:t> people to support terrorism to their cause (HM Government, 2011).</a:t>
            </a:r>
          </a:p>
          <a:p>
            <a:pPr marL="457200" indent="-457200" defTabSz="914400">
              <a:lnSpc>
                <a:spcPct val="91000"/>
              </a:lnSpc>
              <a:spcBef>
                <a:spcPts val="700"/>
              </a:spcBef>
              <a:spcAft>
                <a:spcPts val="700"/>
              </a:spcAft>
              <a:buFont typeface="Arial,Sans-Serif"/>
              <a:buChar char="•"/>
            </a:pPr>
            <a:r>
              <a:rPr lang="en-US" sz="1400" spc="50" dirty="0"/>
              <a:t>To the extent the level of threat related to online radicalization in the context of terrorist acts related, during a terrorist activities to reduce the risk or exploited information blocking journalists access to sites would prevent further attention which could reach maximum from the world (Binder and Kenyon, 2022).</a:t>
            </a:r>
          </a:p>
          <a:p>
            <a:pPr marL="457200" indent="-457200" defTabSz="914400">
              <a:lnSpc>
                <a:spcPct val="91000"/>
              </a:lnSpc>
              <a:spcBef>
                <a:spcPts val="700"/>
              </a:spcBef>
              <a:spcAft>
                <a:spcPts val="700"/>
              </a:spcAft>
              <a:buFont typeface="Arial,Sans-Serif"/>
              <a:buChar char="•"/>
            </a:pPr>
            <a:r>
              <a:rPr lang="en-US" sz="1400" spc="50" dirty="0"/>
              <a:t>Hateful extremists are encouraged to spread false information to lure in publicity and new supporters, extremists often exploits the power of false information to manipulate and </a:t>
            </a:r>
            <a:r>
              <a:rPr lang="en-US" sz="1400" spc="50" err="1"/>
              <a:t>radicalise</a:t>
            </a:r>
            <a:r>
              <a:rPr lang="en-US" sz="1400" spc="50" dirty="0"/>
              <a:t> individuals to further their agendas, various tactics would be used online to spread misinformation (Roberts-Ingleson and McCann, 2023).</a:t>
            </a:r>
          </a:p>
          <a:p>
            <a:pPr defTabSz="914400">
              <a:lnSpc>
                <a:spcPct val="91000"/>
              </a:lnSpc>
            </a:pPr>
            <a:endParaRPr lang="en-US" sz="1300" spc="50"/>
          </a:p>
        </p:txBody>
      </p:sp>
    </p:spTree>
    <p:extLst>
      <p:ext uri="{BB962C8B-B14F-4D97-AF65-F5344CB8AC3E}">
        <p14:creationId xmlns:p14="http://schemas.microsoft.com/office/powerpoint/2010/main" val="6928917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ED755A-6688-BD69-B050-C725FD829928}"/>
              </a:ext>
            </a:extLst>
          </p:cNvPr>
          <p:cNvSpPr>
            <a:spLocks noGrp="1"/>
          </p:cNvSpPr>
          <p:nvPr>
            <p:ph type="title"/>
          </p:nvPr>
        </p:nvSpPr>
        <p:spPr>
          <a:xfrm>
            <a:off x="5300811" y="317500"/>
            <a:ext cx="5927576" cy="1701800"/>
          </a:xfrm>
        </p:spPr>
        <p:txBody>
          <a:bodyPr vert="horz" lIns="91440" tIns="45720" rIns="91440" bIns="45720" rtlCol="0" anchor="ctr">
            <a:normAutofit/>
          </a:bodyPr>
          <a:lstStyle/>
          <a:p>
            <a:r>
              <a:rPr lang="en-US" sz="2600" kern="1200" cap="all" spc="120" baseline="0">
                <a:solidFill>
                  <a:schemeClr val="bg1"/>
                </a:solidFill>
                <a:latin typeface="+mj-lt"/>
                <a:ea typeface="+mj-ea"/>
                <a:cs typeface="+mj-cs"/>
              </a:rPr>
              <a:t>EXAMPLES OF SUCCESSFUL MEDIA CAMPAINGS AIMED AT DECREASING TERRORIST PROPAGANDA RESILIENCE WITHIN COMMUNTIES</a:t>
            </a:r>
          </a:p>
        </p:txBody>
      </p:sp>
      <p:pic>
        <p:nvPicPr>
          <p:cNvPr id="4" name="Picture 3">
            <a:extLst>
              <a:ext uri="{FF2B5EF4-FFF2-40B4-BE49-F238E27FC236}">
                <a16:creationId xmlns:a16="http://schemas.microsoft.com/office/drawing/2014/main" id="{01417082-6EB8-10C6-A92F-E3CE2DB6D49E}"/>
              </a:ext>
            </a:extLst>
          </p:cNvPr>
          <p:cNvPicPr>
            <a:picLocks noChangeAspect="1"/>
          </p:cNvPicPr>
          <p:nvPr/>
        </p:nvPicPr>
        <p:blipFill rotWithShape="1">
          <a:blip r:embed="rId2"/>
          <a:srcRect t="4256" r="1" b="23960"/>
          <a:stretch/>
        </p:blipFill>
        <p:spPr>
          <a:xfrm>
            <a:off x="20" y="10"/>
            <a:ext cx="4657324" cy="6857990"/>
          </a:xfrm>
          <a:prstGeom prst="rect">
            <a:avLst/>
          </a:prstGeom>
        </p:spPr>
      </p:pic>
      <p:sp>
        <p:nvSpPr>
          <p:cNvPr id="3" name="TextBox 2">
            <a:extLst>
              <a:ext uri="{FF2B5EF4-FFF2-40B4-BE49-F238E27FC236}">
                <a16:creationId xmlns:a16="http://schemas.microsoft.com/office/drawing/2014/main" id="{6A10A5A4-0F1C-1926-3AFD-56E6FA80A957}"/>
              </a:ext>
            </a:extLst>
          </p:cNvPr>
          <p:cNvSpPr txBox="1"/>
          <p:nvPr/>
        </p:nvSpPr>
        <p:spPr>
          <a:xfrm>
            <a:off x="5216990" y="2381885"/>
            <a:ext cx="6750537" cy="419886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85750" defTabSz="914400">
              <a:lnSpc>
                <a:spcPct val="91000"/>
              </a:lnSpc>
              <a:spcBef>
                <a:spcPts val="700"/>
              </a:spcBef>
              <a:spcAft>
                <a:spcPts val="700"/>
              </a:spcAft>
              <a:buFont typeface="Arial,Sans-Serif"/>
              <a:buChar char="•"/>
            </a:pPr>
            <a:r>
              <a:rPr lang="en-US" sz="1400" spc="50" dirty="0"/>
              <a:t>Media campaigns are aimed at decreasing terrorism, </a:t>
            </a:r>
            <a:r>
              <a:rPr lang="en-US" sz="1400" b="1" spc="50" dirty="0" err="1"/>
              <a:t>NotInMyName</a:t>
            </a:r>
            <a:r>
              <a:rPr lang="en-US" sz="1400" b="1" spc="50" dirty="0"/>
              <a:t> </a:t>
            </a:r>
            <a:r>
              <a:rPr lang="en-US" sz="1400" spc="50" dirty="0"/>
              <a:t>campaign initiated by young </a:t>
            </a:r>
            <a:r>
              <a:rPr lang="en-US" sz="1400" spc="50" dirty="0" err="1"/>
              <a:t>british</a:t>
            </a:r>
            <a:r>
              <a:rPr lang="en-US" sz="1400" spc="50" dirty="0"/>
              <a:t> </a:t>
            </a:r>
            <a:r>
              <a:rPr lang="en-US" sz="1400" spc="50" dirty="0" err="1"/>
              <a:t>muslims</a:t>
            </a:r>
            <a:r>
              <a:rPr lang="en-US" sz="1400" spc="50" dirty="0"/>
              <a:t>, their aim was to reclaim the narrative of </a:t>
            </a:r>
            <a:r>
              <a:rPr lang="en-US" sz="1400" spc="50" dirty="0" err="1"/>
              <a:t>islam</a:t>
            </a:r>
            <a:r>
              <a:rPr lang="en-US" sz="1400" spc="50" dirty="0"/>
              <a:t> from </a:t>
            </a:r>
            <a:r>
              <a:rPr lang="en-US" sz="1400" spc="50" dirty="0" err="1"/>
              <a:t>extremeist</a:t>
            </a:r>
            <a:r>
              <a:rPr lang="en-US" sz="1400" spc="50" dirty="0"/>
              <a:t> groups like ISIS, this campaign involved social media posts where </a:t>
            </a:r>
            <a:r>
              <a:rPr lang="en-US" sz="1400" spc="50" dirty="0" err="1"/>
              <a:t>muslims</a:t>
            </a:r>
            <a:r>
              <a:rPr lang="en-US" sz="1400" spc="50" dirty="0"/>
              <a:t> and declared that ISIS did not represent their religion or beliefs (Mahlangu, 2018).</a:t>
            </a:r>
          </a:p>
          <a:p>
            <a:pPr marL="285750" indent="-285750" defTabSz="914400">
              <a:lnSpc>
                <a:spcPct val="91000"/>
              </a:lnSpc>
              <a:spcBef>
                <a:spcPts val="700"/>
              </a:spcBef>
              <a:spcAft>
                <a:spcPts val="700"/>
              </a:spcAft>
              <a:buFont typeface="Arial,Sans-Serif"/>
              <a:buChar char="•"/>
            </a:pPr>
            <a:r>
              <a:rPr lang="en-US" sz="1400" b="1" spc="50" dirty="0"/>
              <a:t>Think again, Turn Away,</a:t>
            </a:r>
            <a:r>
              <a:rPr lang="en-US" sz="1400" spc="50" dirty="0"/>
              <a:t> was another campaign launched by the US State department where it targeted individuals susceptible to ISIS propaganda however, it used social media platforms to debunk extremist narratives highlighting the realities of life under ISIS rule and to discourage individuals from joining terrorist groups (Katz, 2014).</a:t>
            </a:r>
          </a:p>
          <a:p>
            <a:pPr marL="285750" indent="-285750" defTabSz="914400">
              <a:lnSpc>
                <a:spcPct val="91000"/>
              </a:lnSpc>
              <a:spcBef>
                <a:spcPts val="700"/>
              </a:spcBef>
              <a:spcAft>
                <a:spcPts val="700"/>
              </a:spcAft>
              <a:buFont typeface="Arial,Sans-Serif"/>
              <a:buChar char="•"/>
            </a:pPr>
            <a:r>
              <a:rPr lang="en-US" sz="1400" b="1" spc="50" dirty="0"/>
              <a:t>Open your Eyes</a:t>
            </a:r>
            <a:r>
              <a:rPr lang="en-US" sz="1400" spc="50" dirty="0"/>
              <a:t>, was implemented by the Indonesian government this campaign utilized television commercials, social media and community events to raise awareness about the dangers of terrorism and </a:t>
            </a:r>
            <a:r>
              <a:rPr lang="en-US" sz="1400" spc="50" dirty="0" err="1"/>
              <a:t>radicalisation</a:t>
            </a:r>
            <a:r>
              <a:rPr lang="en-US" sz="1400" spc="50" dirty="0"/>
              <a:t> This campaign encouraged citizens to be vigilant and reject extremist </a:t>
            </a:r>
            <a:r>
              <a:rPr lang="en-US" sz="1400" spc="50" dirty="0" err="1"/>
              <a:t>idelogies</a:t>
            </a:r>
            <a:r>
              <a:rPr lang="en-US" sz="1400" spc="50" dirty="0"/>
              <a:t> (Boggis, 2017).</a:t>
            </a:r>
          </a:p>
        </p:txBody>
      </p:sp>
    </p:spTree>
    <p:extLst>
      <p:ext uri="{BB962C8B-B14F-4D97-AF65-F5344CB8AC3E}">
        <p14:creationId xmlns:p14="http://schemas.microsoft.com/office/powerpoint/2010/main" val="32715081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C0F242-8E04-67D2-A065-44C5470D4A24}"/>
              </a:ext>
            </a:extLst>
          </p:cNvPr>
          <p:cNvSpPr>
            <a:spLocks noGrp="1"/>
          </p:cNvSpPr>
          <p:nvPr>
            <p:ph type="title"/>
          </p:nvPr>
        </p:nvSpPr>
        <p:spPr>
          <a:xfrm>
            <a:off x="5300811" y="317500"/>
            <a:ext cx="5927576" cy="1701800"/>
          </a:xfrm>
        </p:spPr>
        <p:txBody>
          <a:bodyPr vert="horz" lIns="91440" tIns="45720" rIns="91440" bIns="45720" rtlCol="0" anchor="ctr">
            <a:normAutofit/>
          </a:bodyPr>
          <a:lstStyle/>
          <a:p>
            <a:r>
              <a:rPr lang="en-US" kern="1200" cap="all" spc="120" baseline="0">
                <a:solidFill>
                  <a:schemeClr val="bg1"/>
                </a:solidFill>
                <a:latin typeface="+mj-lt"/>
                <a:ea typeface="+mj-ea"/>
                <a:cs typeface="+mj-cs"/>
              </a:rPr>
              <a:t>CONCLUSION</a:t>
            </a:r>
          </a:p>
        </p:txBody>
      </p:sp>
      <p:pic>
        <p:nvPicPr>
          <p:cNvPr id="4" name="Picture 3" descr="Pen placed on top of a signature line">
            <a:extLst>
              <a:ext uri="{FF2B5EF4-FFF2-40B4-BE49-F238E27FC236}">
                <a16:creationId xmlns:a16="http://schemas.microsoft.com/office/drawing/2014/main" id="{6748B7A2-02A5-170B-5E5C-764341FDDB91}"/>
              </a:ext>
            </a:extLst>
          </p:cNvPr>
          <p:cNvPicPr>
            <a:picLocks noChangeAspect="1"/>
          </p:cNvPicPr>
          <p:nvPr/>
        </p:nvPicPr>
        <p:blipFill rotWithShape="1">
          <a:blip r:embed="rId2"/>
          <a:srcRect l="52319" r="2350" b="-1"/>
          <a:stretch/>
        </p:blipFill>
        <p:spPr>
          <a:xfrm>
            <a:off x="20" y="10"/>
            <a:ext cx="4657324" cy="6857990"/>
          </a:xfrm>
          <a:prstGeom prst="rect">
            <a:avLst/>
          </a:prstGeom>
        </p:spPr>
      </p:pic>
      <p:sp>
        <p:nvSpPr>
          <p:cNvPr id="3" name="TextBox 2">
            <a:extLst>
              <a:ext uri="{FF2B5EF4-FFF2-40B4-BE49-F238E27FC236}">
                <a16:creationId xmlns:a16="http://schemas.microsoft.com/office/drawing/2014/main" id="{C0EEF266-E264-5D16-8BD4-4F10F44BEE56}"/>
              </a:ext>
            </a:extLst>
          </p:cNvPr>
          <p:cNvSpPr txBox="1"/>
          <p:nvPr/>
        </p:nvSpPr>
        <p:spPr>
          <a:xfrm>
            <a:off x="5300810" y="2587625"/>
            <a:ext cx="5927577" cy="359410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914400">
              <a:lnSpc>
                <a:spcPct val="91000"/>
              </a:lnSpc>
              <a:spcAft>
                <a:spcPts val="600"/>
              </a:spcAft>
            </a:pPr>
            <a:r>
              <a:rPr lang="en-US" spc="50" dirty="0"/>
              <a:t>In conclusion, effective counterterrorism strategies must incorporate comprehensive media engagement as a critical component. Media plays a pivotal role in shaping public perception, disseminating information, and influencing </a:t>
            </a:r>
            <a:r>
              <a:rPr lang="en-US" spc="50" err="1"/>
              <a:t>behaviours</a:t>
            </a:r>
            <a:r>
              <a:rPr lang="en-US" spc="50" dirty="0"/>
              <a:t>.  By engaging with media platforms, authorities can enhance public awareness, debunk misinformation, and foster trust between the government and the community. Moreover, proactive media engagement allows authorities to control narratives, prevent the glorification of terrorism, and promote resilience against extremist ideologies. Ultimately, a synergistic approach that integrates robust counterterrorism measures with strategic media engagement is indispensable in combating the multifaceted challenges posed by terrorism in the modern world.</a:t>
            </a:r>
          </a:p>
        </p:txBody>
      </p:sp>
    </p:spTree>
    <p:extLst>
      <p:ext uri="{BB962C8B-B14F-4D97-AF65-F5344CB8AC3E}">
        <p14:creationId xmlns:p14="http://schemas.microsoft.com/office/powerpoint/2010/main" val="35738468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7DB5D-9191-5037-BF3A-C99FB3D94E74}"/>
              </a:ext>
            </a:extLst>
          </p:cNvPr>
          <p:cNvSpPr>
            <a:spLocks noGrp="1"/>
          </p:cNvSpPr>
          <p:nvPr>
            <p:ph type="title"/>
          </p:nvPr>
        </p:nvSpPr>
        <p:spPr/>
        <p:txBody>
          <a:bodyPr/>
          <a:lstStyle/>
          <a:p>
            <a:r>
              <a:rPr lang="en-GB" dirty="0"/>
              <a:t>References</a:t>
            </a:r>
          </a:p>
        </p:txBody>
      </p:sp>
      <p:sp>
        <p:nvSpPr>
          <p:cNvPr id="3" name="TextBox 2">
            <a:extLst>
              <a:ext uri="{FF2B5EF4-FFF2-40B4-BE49-F238E27FC236}">
                <a16:creationId xmlns:a16="http://schemas.microsoft.com/office/drawing/2014/main" id="{FCD15118-CAD9-4F3B-E442-4F6BCEA508F9}"/>
              </a:ext>
            </a:extLst>
          </p:cNvPr>
          <p:cNvSpPr txBox="1"/>
          <p:nvPr/>
        </p:nvSpPr>
        <p:spPr>
          <a:xfrm>
            <a:off x="108857" y="2273904"/>
            <a:ext cx="11550952" cy="4502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01000"/>
              </a:lnSpc>
              <a:spcBef>
                <a:spcPts val="700"/>
              </a:spcBef>
              <a:spcAft>
                <a:spcPts val="700"/>
              </a:spcAft>
            </a:pPr>
            <a:r>
              <a:rPr lang="en-GB" sz="1200" dirty="0">
                <a:latin typeface="Times New Roman"/>
                <a:cs typeface="Times New Roman"/>
              </a:rPr>
              <a:t>Binder, J.F. and Kenyon, J. (2022). Terrorism and the internet: How Dangerous Is Online Radicalization? </a:t>
            </a:r>
            <a:r>
              <a:rPr lang="en-GB" sz="1200" i="1" dirty="0">
                <a:latin typeface="Times New Roman"/>
                <a:cs typeface="Times New Roman"/>
              </a:rPr>
              <a:t>Frontiers in Psychology</a:t>
            </a:r>
            <a:r>
              <a:rPr lang="en-GB" sz="1200" dirty="0">
                <a:latin typeface="Times New Roman"/>
                <a:cs typeface="Times New Roman"/>
              </a:rPr>
              <a:t>, [online] 13(1), pp.1–10. </a:t>
            </a:r>
            <a:r>
              <a:rPr lang="en-GB" sz="1200" dirty="0" err="1">
                <a:latin typeface="Times New Roman"/>
                <a:cs typeface="Times New Roman"/>
              </a:rPr>
              <a:t>doi:https</a:t>
            </a:r>
            <a:r>
              <a:rPr lang="en-GB" sz="1200" dirty="0">
                <a:latin typeface="Times New Roman"/>
                <a:cs typeface="Times New Roman"/>
              </a:rPr>
              <a:t>://doi.org/10.3389/fpsyg.2022.997390.</a:t>
            </a:r>
            <a:endParaRPr lang="en-US" sz="1200">
              <a:latin typeface="Times New Roman"/>
              <a:cs typeface="Times New Roman"/>
            </a:endParaRPr>
          </a:p>
          <a:p>
            <a:pPr>
              <a:lnSpc>
                <a:spcPct val="101000"/>
              </a:lnSpc>
              <a:spcBef>
                <a:spcPts val="700"/>
              </a:spcBef>
              <a:spcAft>
                <a:spcPts val="700"/>
              </a:spcAft>
            </a:pPr>
            <a:r>
              <a:rPr lang="en-GB" sz="1200" dirty="0">
                <a:latin typeface="Times New Roman"/>
                <a:cs typeface="Times New Roman"/>
              </a:rPr>
              <a:t>Boggis, M. (2017). </a:t>
            </a:r>
            <a:r>
              <a:rPr lang="en-GB" sz="1200" i="1" dirty="0">
                <a:latin typeface="Times New Roman"/>
                <a:cs typeface="Times New Roman"/>
              </a:rPr>
              <a:t>Choices – interactive film launched to tackle far-right extremism</a:t>
            </a:r>
            <a:r>
              <a:rPr lang="en-GB" sz="1200" dirty="0">
                <a:latin typeface="Times New Roman"/>
                <a:cs typeface="Times New Roman"/>
              </a:rPr>
              <a:t>. [online] Eastern Daily Press. Available at: </a:t>
            </a:r>
            <a:r>
              <a:rPr lang="en-GB" sz="1200" dirty="0">
                <a:latin typeface="Times New Roman"/>
                <a:cs typeface="Times New Roman"/>
                <a:hlinkClick r:id="rId2"/>
              </a:rPr>
              <a:t>https://www.edp24.co.uk/news/20846714.choices---interactive-film-launched-tackle-far-right-extremism/</a:t>
            </a:r>
            <a:r>
              <a:rPr lang="en-GB" sz="1200" dirty="0">
                <a:latin typeface="Times New Roman"/>
                <a:cs typeface="Times New Roman"/>
              </a:rPr>
              <a:t> [Accessed 17 Apr. 2024].</a:t>
            </a:r>
            <a:endParaRPr lang="en-US" sz="1200">
              <a:latin typeface="Times New Roman"/>
              <a:cs typeface="Times New Roman"/>
            </a:endParaRPr>
          </a:p>
          <a:p>
            <a:pPr>
              <a:lnSpc>
                <a:spcPct val="101000"/>
              </a:lnSpc>
              <a:spcBef>
                <a:spcPts val="700"/>
              </a:spcBef>
              <a:spcAft>
                <a:spcPts val="700"/>
              </a:spcAft>
            </a:pPr>
            <a:r>
              <a:rPr lang="en-GB" sz="1200" dirty="0">
                <a:latin typeface="Times New Roman"/>
                <a:cs typeface="Times New Roman"/>
              </a:rPr>
              <a:t>College of Policing (2022). </a:t>
            </a:r>
            <a:r>
              <a:rPr lang="en-GB" sz="1200" i="1" dirty="0">
                <a:latin typeface="Times New Roman"/>
                <a:cs typeface="Times New Roman"/>
              </a:rPr>
              <a:t>Media relations</a:t>
            </a:r>
            <a:r>
              <a:rPr lang="en-GB" sz="1200" dirty="0">
                <a:latin typeface="Times New Roman"/>
                <a:cs typeface="Times New Roman"/>
              </a:rPr>
              <a:t>. [online] College of policing . Available at: </a:t>
            </a:r>
            <a:r>
              <a:rPr lang="en-GB" sz="1200" dirty="0">
                <a:latin typeface="Times New Roman"/>
                <a:cs typeface="Times New Roman"/>
                <a:hlinkClick r:id="rId3"/>
              </a:rPr>
              <a:t>https://www.college.police.uk/app/engagement-and-communication/media-relations</a:t>
            </a:r>
            <a:r>
              <a:rPr lang="en-GB" sz="1200" dirty="0">
                <a:latin typeface="Times New Roman"/>
                <a:cs typeface="Times New Roman"/>
              </a:rPr>
              <a:t> [Accessed 21 Apr. 2024].</a:t>
            </a:r>
            <a:endParaRPr lang="en-US" sz="1200">
              <a:latin typeface="Times New Roman"/>
              <a:cs typeface="Times New Roman"/>
            </a:endParaRPr>
          </a:p>
          <a:p>
            <a:pPr>
              <a:lnSpc>
                <a:spcPct val="101000"/>
              </a:lnSpc>
              <a:spcBef>
                <a:spcPts val="700"/>
              </a:spcBef>
              <a:spcAft>
                <a:spcPts val="700"/>
              </a:spcAft>
            </a:pPr>
            <a:r>
              <a:rPr lang="en-GB" sz="1200" dirty="0">
                <a:latin typeface="Times New Roman"/>
                <a:cs typeface="Times New Roman"/>
              </a:rPr>
              <a:t>European Council (2017). </a:t>
            </a:r>
            <a:r>
              <a:rPr lang="en-GB" sz="1200" i="1" dirty="0">
                <a:latin typeface="Times New Roman"/>
                <a:cs typeface="Times New Roman"/>
              </a:rPr>
              <a:t>EU fight against terrorism - Consilium</a:t>
            </a:r>
            <a:r>
              <a:rPr lang="en-GB" sz="1200" dirty="0">
                <a:latin typeface="Times New Roman"/>
                <a:cs typeface="Times New Roman"/>
              </a:rPr>
              <a:t>. [online] Europa.eu. Available at: </a:t>
            </a:r>
            <a:r>
              <a:rPr lang="en-GB" sz="1200" dirty="0">
                <a:latin typeface="Times New Roman"/>
                <a:cs typeface="Times New Roman"/>
                <a:hlinkClick r:id="rId4"/>
              </a:rPr>
              <a:t>https://www.consilium.europa.eu/en/policies/fight-against-terrorism/</a:t>
            </a:r>
            <a:r>
              <a:rPr lang="en-GB" sz="1200" dirty="0">
                <a:latin typeface="Times New Roman"/>
                <a:cs typeface="Times New Roman"/>
              </a:rPr>
              <a:t> [Accessed 17 Apr. 2024].</a:t>
            </a:r>
            <a:endParaRPr lang="en-US" sz="1200">
              <a:latin typeface="Times New Roman"/>
              <a:cs typeface="Times New Roman"/>
            </a:endParaRPr>
          </a:p>
          <a:p>
            <a:pPr>
              <a:lnSpc>
                <a:spcPct val="101000"/>
              </a:lnSpc>
              <a:spcBef>
                <a:spcPts val="700"/>
              </a:spcBef>
              <a:spcAft>
                <a:spcPts val="700"/>
              </a:spcAft>
            </a:pPr>
            <a:r>
              <a:rPr lang="en-GB" sz="1200" dirty="0">
                <a:latin typeface="Times New Roman"/>
                <a:cs typeface="Times New Roman"/>
              </a:rPr>
              <a:t>HM Government (2011). </a:t>
            </a:r>
            <a:r>
              <a:rPr lang="en-GB" sz="1200" i="1" dirty="0">
                <a:latin typeface="Times New Roman"/>
                <a:cs typeface="Times New Roman"/>
              </a:rPr>
              <a:t>Prevent Strategy</a:t>
            </a:r>
            <a:r>
              <a:rPr lang="en-GB" sz="1200" dirty="0">
                <a:latin typeface="Times New Roman"/>
                <a:cs typeface="Times New Roman"/>
              </a:rPr>
              <a:t>. [online] Available at: </a:t>
            </a:r>
            <a:r>
              <a:rPr lang="en-GB" sz="1200" dirty="0">
                <a:latin typeface="Times New Roman"/>
                <a:cs typeface="Times New Roman"/>
                <a:hlinkClick r:id="rId5"/>
              </a:rPr>
              <a:t>https://assets.publishing.service.gov.uk/media/5a78966aed915d07d35b0dcc/prevent-strategy-review.pdf</a:t>
            </a:r>
            <a:r>
              <a:rPr lang="en-GB" sz="1200" dirty="0">
                <a:latin typeface="Times New Roman"/>
                <a:cs typeface="Times New Roman"/>
              </a:rPr>
              <a:t> [Accessed 17 Apr. 2024].</a:t>
            </a:r>
            <a:endParaRPr lang="en-US" sz="1200">
              <a:latin typeface="Times New Roman"/>
              <a:cs typeface="Times New Roman"/>
            </a:endParaRPr>
          </a:p>
          <a:p>
            <a:pPr>
              <a:lnSpc>
                <a:spcPct val="101000"/>
              </a:lnSpc>
              <a:spcBef>
                <a:spcPts val="700"/>
              </a:spcBef>
              <a:spcAft>
                <a:spcPts val="700"/>
              </a:spcAft>
            </a:pPr>
            <a:r>
              <a:rPr lang="en-GB" sz="1200" dirty="0">
                <a:latin typeface="Times New Roman"/>
                <a:cs typeface="Times New Roman"/>
              </a:rPr>
              <a:t>Katz, R. (2014). </a:t>
            </a:r>
            <a:r>
              <a:rPr lang="en-GB" sz="1200" i="1" dirty="0">
                <a:latin typeface="Times New Roman"/>
                <a:cs typeface="Times New Roman"/>
              </a:rPr>
              <a:t>The State Department Is Fumbling on Twitter</a:t>
            </a:r>
            <a:r>
              <a:rPr lang="en-GB" sz="1200" dirty="0">
                <a:latin typeface="Times New Roman"/>
                <a:cs typeface="Times New Roman"/>
              </a:rPr>
              <a:t>. [online] Time. Available at: </a:t>
            </a:r>
            <a:r>
              <a:rPr lang="en-GB" sz="1200" dirty="0">
                <a:latin typeface="Times New Roman"/>
                <a:cs typeface="Times New Roman"/>
                <a:hlinkClick r:id="rId6"/>
              </a:rPr>
              <a:t>https://time.com/3387065/isis-twitter-war-state-department/</a:t>
            </a:r>
            <a:r>
              <a:rPr lang="en-GB" sz="1200" dirty="0">
                <a:latin typeface="Times New Roman"/>
                <a:cs typeface="Times New Roman"/>
              </a:rPr>
              <a:t> [Accessed 17 Apr. 2024].</a:t>
            </a:r>
            <a:endParaRPr lang="en-US" sz="1200">
              <a:latin typeface="Times New Roman"/>
              <a:cs typeface="Times New Roman"/>
            </a:endParaRPr>
          </a:p>
          <a:p>
            <a:pPr>
              <a:lnSpc>
                <a:spcPct val="101000"/>
              </a:lnSpc>
              <a:spcBef>
                <a:spcPts val="700"/>
              </a:spcBef>
              <a:spcAft>
                <a:spcPts val="700"/>
              </a:spcAft>
            </a:pPr>
            <a:r>
              <a:rPr lang="en-GB" sz="1200" dirty="0">
                <a:latin typeface="Times New Roman"/>
                <a:cs typeface="Times New Roman"/>
              </a:rPr>
              <a:t>Mahlangu, P.T. (2018). </a:t>
            </a:r>
            <a:r>
              <a:rPr lang="en-GB" sz="1200" i="1" dirty="0">
                <a:latin typeface="Times New Roman"/>
                <a:cs typeface="Times New Roman"/>
              </a:rPr>
              <a:t>#NotInMyName: A New South African Civil Rights Movement Is Fighting to Change Perspectives</a:t>
            </a:r>
            <a:r>
              <a:rPr lang="en-GB" sz="1200" dirty="0">
                <a:latin typeface="Times New Roman"/>
                <a:cs typeface="Times New Roman"/>
              </a:rPr>
              <a:t>. [online] Global Citizen. Available at: </a:t>
            </a:r>
            <a:r>
              <a:rPr lang="en-GB" sz="1200" dirty="0">
                <a:latin typeface="Times New Roman"/>
                <a:cs typeface="Times New Roman"/>
                <a:hlinkClick r:id="rId7"/>
              </a:rPr>
              <a:t>https://www.globalcitizen.org/es/content/not-in-my-name-south-africa-civil-rights/</a:t>
            </a:r>
            <a:r>
              <a:rPr lang="en-GB" sz="1200" dirty="0">
                <a:latin typeface="Times New Roman"/>
                <a:cs typeface="Times New Roman"/>
              </a:rPr>
              <a:t> [Accessed 17 Apr. 2024].</a:t>
            </a:r>
            <a:endParaRPr lang="en-US" sz="1200">
              <a:latin typeface="Times New Roman"/>
              <a:cs typeface="Times New Roman"/>
            </a:endParaRPr>
          </a:p>
          <a:p>
            <a:pPr>
              <a:lnSpc>
                <a:spcPct val="101000"/>
              </a:lnSpc>
              <a:spcBef>
                <a:spcPts val="700"/>
              </a:spcBef>
              <a:spcAft>
                <a:spcPts val="700"/>
              </a:spcAft>
            </a:pPr>
            <a:r>
              <a:rPr lang="en-GB" sz="1200" dirty="0">
                <a:latin typeface="Times New Roman"/>
                <a:cs typeface="Times New Roman"/>
              </a:rPr>
              <a:t>Roberts-Ingleson, E.M. and McCann, W.S. (2023). The Link between Misinformation and Radicalisation: Current Knowledge and Areas for Future Inquiry. </a:t>
            </a:r>
            <a:r>
              <a:rPr lang="en-GB" sz="1200" i="1" dirty="0">
                <a:latin typeface="Times New Roman"/>
                <a:cs typeface="Times New Roman"/>
              </a:rPr>
              <a:t>Perspectives on Terrorism</a:t>
            </a:r>
            <a:r>
              <a:rPr lang="en-GB" sz="1200" dirty="0">
                <a:latin typeface="Times New Roman"/>
                <a:cs typeface="Times New Roman"/>
              </a:rPr>
              <a:t>, [online] 17(1), pp.36–49. Available at: </a:t>
            </a:r>
            <a:r>
              <a:rPr lang="en-GB" sz="1200" dirty="0">
                <a:latin typeface="Times New Roman"/>
                <a:cs typeface="Times New Roman"/>
                <a:hlinkClick r:id="rId8"/>
              </a:rPr>
              <a:t>https://www.jstor.org/stable/27209215</a:t>
            </a:r>
            <a:r>
              <a:rPr lang="en-GB" sz="1200" dirty="0">
                <a:latin typeface="Times New Roman"/>
                <a:cs typeface="Times New Roman"/>
              </a:rPr>
              <a:t> [Accessed 17 Apr. 2024].</a:t>
            </a:r>
            <a:endParaRPr lang="en-US" sz="1200">
              <a:latin typeface="Times New Roman"/>
              <a:cs typeface="Times New Roman"/>
            </a:endParaRPr>
          </a:p>
          <a:p>
            <a:pPr>
              <a:lnSpc>
                <a:spcPct val="101000"/>
              </a:lnSpc>
              <a:spcBef>
                <a:spcPts val="700"/>
              </a:spcBef>
              <a:spcAft>
                <a:spcPts val="700"/>
              </a:spcAft>
            </a:pPr>
            <a:r>
              <a:rPr lang="en-GB" sz="1200" dirty="0">
                <a:latin typeface="Times New Roman"/>
                <a:cs typeface="Times New Roman"/>
              </a:rPr>
              <a:t>The National Counterterrorism Center (2018). </a:t>
            </a:r>
            <a:r>
              <a:rPr lang="en-GB" sz="1200" i="1" dirty="0">
                <a:latin typeface="Times New Roman"/>
                <a:cs typeface="Times New Roman"/>
              </a:rPr>
              <a:t>NCTC Home</a:t>
            </a:r>
            <a:r>
              <a:rPr lang="en-GB" sz="1200" dirty="0">
                <a:latin typeface="Times New Roman"/>
                <a:cs typeface="Times New Roman"/>
              </a:rPr>
              <a:t>. [online] Dni.gov. Available at: </a:t>
            </a:r>
            <a:r>
              <a:rPr lang="en-GB" sz="1200" dirty="0">
                <a:latin typeface="Times New Roman"/>
                <a:cs typeface="Times New Roman"/>
                <a:hlinkClick r:id="rId9"/>
              </a:rPr>
              <a:t>https://www.dni.gov/index.php/nctc-home</a:t>
            </a:r>
            <a:r>
              <a:rPr lang="en-GB" sz="1200" dirty="0">
                <a:latin typeface="Times New Roman"/>
                <a:cs typeface="Times New Roman"/>
              </a:rPr>
              <a:t> [Accessed 21 Apr. 2024].</a:t>
            </a:r>
            <a:endParaRPr lang="en-GB" dirty="0"/>
          </a:p>
        </p:txBody>
      </p:sp>
    </p:spTree>
    <p:extLst>
      <p:ext uri="{BB962C8B-B14F-4D97-AF65-F5344CB8AC3E}">
        <p14:creationId xmlns:p14="http://schemas.microsoft.com/office/powerpoint/2010/main" val="38409314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3E00F0-82CD-FDB4-5103-CE503C3E0749}"/>
              </a:ext>
            </a:extLst>
          </p:cNvPr>
          <p:cNvSpPr>
            <a:spLocks noGrp="1"/>
          </p:cNvSpPr>
          <p:nvPr>
            <p:ph type="title"/>
          </p:nvPr>
        </p:nvSpPr>
        <p:spPr>
          <a:xfrm>
            <a:off x="5300811" y="317500"/>
            <a:ext cx="5927576" cy="1701800"/>
          </a:xfrm>
        </p:spPr>
        <p:txBody>
          <a:bodyPr vert="horz" lIns="91440" tIns="45720" rIns="91440" bIns="45720" rtlCol="0" anchor="ctr">
            <a:normAutofit/>
          </a:bodyPr>
          <a:lstStyle/>
          <a:p>
            <a:r>
              <a:rPr lang="en-US" sz="2100" kern="1200" cap="all" spc="120" baseline="0">
                <a:solidFill>
                  <a:schemeClr val="bg1"/>
                </a:solidFill>
                <a:latin typeface="+mj-lt"/>
                <a:ea typeface="+mj-ea"/>
                <a:cs typeface="+mj-cs"/>
              </a:rPr>
              <a:t>TERRORIST PROPAGANDA &amp; RECRUITMENT. </a:t>
            </a:r>
          </a:p>
        </p:txBody>
      </p:sp>
      <p:pic>
        <p:nvPicPr>
          <p:cNvPr id="3" name="Picture 2" descr="A person in a black mask holding a flag&#10;&#10;Description automatically generated">
            <a:extLst>
              <a:ext uri="{FF2B5EF4-FFF2-40B4-BE49-F238E27FC236}">
                <a16:creationId xmlns:a16="http://schemas.microsoft.com/office/drawing/2014/main" id="{90E9ADC7-DF2E-E62C-11EB-4A42759AE573}"/>
              </a:ext>
            </a:extLst>
          </p:cNvPr>
          <p:cNvPicPr>
            <a:picLocks noChangeAspect="1"/>
          </p:cNvPicPr>
          <p:nvPr/>
        </p:nvPicPr>
        <p:blipFill rotWithShape="1">
          <a:blip r:embed="rId2"/>
          <a:srcRect l="9335" r="1" b="1"/>
          <a:stretch/>
        </p:blipFill>
        <p:spPr>
          <a:xfrm>
            <a:off x="20" y="10"/>
            <a:ext cx="4657324" cy="6857990"/>
          </a:xfrm>
          <a:prstGeom prst="rect">
            <a:avLst/>
          </a:prstGeom>
        </p:spPr>
      </p:pic>
      <p:sp>
        <p:nvSpPr>
          <p:cNvPr id="4" name="TextBox 3">
            <a:extLst>
              <a:ext uri="{FF2B5EF4-FFF2-40B4-BE49-F238E27FC236}">
                <a16:creationId xmlns:a16="http://schemas.microsoft.com/office/drawing/2014/main" id="{DA72942E-05CB-219E-7FB5-56EB84CA98DB}"/>
              </a:ext>
            </a:extLst>
          </p:cNvPr>
          <p:cNvSpPr txBox="1"/>
          <p:nvPr/>
        </p:nvSpPr>
        <p:spPr>
          <a:xfrm>
            <a:off x="5300810" y="2587625"/>
            <a:ext cx="5927577" cy="35941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28600" indent="-228600" defTabSz="914400">
              <a:lnSpc>
                <a:spcPct val="91000"/>
              </a:lnSpc>
              <a:spcAft>
                <a:spcPts val="600"/>
              </a:spcAft>
              <a:buFont typeface="Arial,Sans-Serif"/>
              <a:buChar char="•"/>
            </a:pPr>
            <a:r>
              <a:rPr lang="en-US" sz="1700" spc="50"/>
              <a:t>- Terrorist groups exploit media coverage for attention.​</a:t>
            </a:r>
          </a:p>
          <a:p>
            <a:pPr marL="228600" indent="-228600" defTabSz="914400">
              <a:lnSpc>
                <a:spcPct val="91000"/>
              </a:lnSpc>
              <a:spcAft>
                <a:spcPts val="600"/>
              </a:spcAft>
              <a:buFont typeface="Arial,Sans-Serif"/>
              <a:buChar char="•"/>
            </a:pPr>
            <a:r>
              <a:rPr lang="en-US" sz="1700" spc="50"/>
              <a:t>- Sensationalized stories attract more viewers, providing terrorists with the platform they desire (Jařab, 2005). .​</a:t>
            </a:r>
          </a:p>
          <a:p>
            <a:pPr marL="228600" indent="-228600" defTabSz="914400">
              <a:lnSpc>
                <a:spcPct val="91000"/>
              </a:lnSpc>
              <a:spcAft>
                <a:spcPts val="600"/>
              </a:spcAft>
              <a:buFont typeface="Arial,Sans-Serif"/>
              <a:buChar char="•"/>
            </a:pPr>
            <a:r>
              <a:rPr lang="en-US" sz="1700" spc="50"/>
              <a:t>- Committing violent acts ensures their message reaches a larger audience and instills fear.​</a:t>
            </a:r>
          </a:p>
          <a:p>
            <a:pPr marL="228600" indent="-228600" defTabSz="914400">
              <a:lnSpc>
                <a:spcPct val="91000"/>
              </a:lnSpc>
              <a:spcAft>
                <a:spcPts val="600"/>
              </a:spcAft>
              <a:buFont typeface="Arial,Sans-Serif"/>
              <a:buChar char="•"/>
            </a:pPr>
            <a:r>
              <a:rPr lang="en-US" sz="1700" spc="50"/>
              <a:t>- Manipulating the media helps terrorists portray themselves as powerful and influential actors (Jařab, 2005).​</a:t>
            </a:r>
          </a:p>
          <a:p>
            <a:pPr marL="228600" indent="-228600" defTabSz="914400">
              <a:lnSpc>
                <a:spcPct val="91000"/>
              </a:lnSpc>
              <a:spcAft>
                <a:spcPts val="600"/>
              </a:spcAft>
              <a:buFont typeface="Arial,Sans-Serif"/>
              <a:buChar char="•"/>
            </a:pPr>
            <a:r>
              <a:rPr lang="en-US" sz="1700" spc="50"/>
              <a:t>- Media coverage enhances their notoriety and attracts potential recruits.​</a:t>
            </a:r>
          </a:p>
          <a:p>
            <a:pPr marL="228600" indent="-228600" defTabSz="914400">
              <a:lnSpc>
                <a:spcPct val="91000"/>
              </a:lnSpc>
              <a:spcAft>
                <a:spcPts val="600"/>
              </a:spcAft>
              <a:buFont typeface="Arial,Sans-Serif"/>
              <a:buChar char="•"/>
            </a:pPr>
            <a:r>
              <a:rPr lang="en-US" sz="1700" spc="50"/>
              <a:t>- Strategic use of media legitimizes their actions and spreads extremist ideologies.</a:t>
            </a:r>
          </a:p>
        </p:txBody>
      </p:sp>
    </p:spTree>
    <p:extLst>
      <p:ext uri="{BB962C8B-B14F-4D97-AF65-F5344CB8AC3E}">
        <p14:creationId xmlns:p14="http://schemas.microsoft.com/office/powerpoint/2010/main" val="35370387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2F959-DD70-1267-541F-6CB1BBEB02F5}"/>
              </a:ext>
            </a:extLst>
          </p:cNvPr>
          <p:cNvSpPr>
            <a:spLocks noGrp="1"/>
          </p:cNvSpPr>
          <p:nvPr>
            <p:ph type="title"/>
          </p:nvPr>
        </p:nvSpPr>
        <p:spPr/>
        <p:txBody>
          <a:bodyPr>
            <a:normAutofit/>
          </a:bodyPr>
          <a:lstStyle/>
          <a:p>
            <a:pPr algn="ctr"/>
            <a:r>
              <a:rPr lang="en-GB" sz="2800">
                <a:ea typeface="+mj-lt"/>
                <a:cs typeface="+mj-lt"/>
              </a:rPr>
              <a:t>TERRORIST PROPAGANDA &amp; RECRUITMENT. </a:t>
            </a:r>
            <a:endParaRPr lang="en-US"/>
          </a:p>
        </p:txBody>
      </p:sp>
      <p:sp>
        <p:nvSpPr>
          <p:cNvPr id="3" name="TextBox 2">
            <a:extLst>
              <a:ext uri="{FF2B5EF4-FFF2-40B4-BE49-F238E27FC236}">
                <a16:creationId xmlns:a16="http://schemas.microsoft.com/office/drawing/2014/main" id="{D96AF109-7423-181C-91ED-8F56C1CF0A2A}"/>
              </a:ext>
            </a:extLst>
          </p:cNvPr>
          <p:cNvSpPr txBox="1"/>
          <p:nvPr/>
        </p:nvSpPr>
        <p:spPr>
          <a:xfrm>
            <a:off x="614219" y="3015673"/>
            <a:ext cx="9139381" cy="33085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GB" sz="1900">
                <a:solidFill>
                  <a:srgbClr val="404040"/>
                </a:solidFill>
                <a:latin typeface="Calibri"/>
                <a:cs typeface="Arial"/>
              </a:rPr>
              <a:t>Seek widespread attention for actions, ideologies, and grievances through media.</a:t>
            </a:r>
            <a:r>
              <a:rPr lang="en-GB" sz="1900">
                <a:latin typeface="Calibri"/>
                <a:cs typeface="Arial"/>
              </a:rPr>
              <a:t>​</a:t>
            </a:r>
          </a:p>
          <a:p>
            <a:pPr marL="228600" indent="-228600">
              <a:buFont typeface=""/>
              <a:buChar char="•"/>
            </a:pPr>
            <a:r>
              <a:rPr lang="en-GB" sz="1900">
                <a:solidFill>
                  <a:srgbClr val="404040"/>
                </a:solidFill>
                <a:latin typeface="Calibri"/>
                <a:cs typeface="Arial"/>
              </a:rPr>
              <a:t>Use sensationalized stories to attract viewers and enhance propaganda dissemination.</a:t>
            </a:r>
            <a:r>
              <a:rPr lang="en-GB" sz="1900">
                <a:latin typeface="Calibri"/>
                <a:cs typeface="Arial"/>
              </a:rPr>
              <a:t>​</a:t>
            </a:r>
          </a:p>
          <a:p>
            <a:pPr marL="228600" indent="-228600">
              <a:buFont typeface=""/>
              <a:buChar char="•"/>
            </a:pPr>
            <a:r>
              <a:rPr lang="en-GB" sz="1900">
                <a:solidFill>
                  <a:srgbClr val="404040"/>
                </a:solidFill>
                <a:latin typeface="Calibri"/>
                <a:cs typeface="Arial"/>
              </a:rPr>
              <a:t>Commit violent acts to generate headlines, reaching a broader audience and instilling fear </a:t>
            </a:r>
            <a:r>
              <a:rPr lang="en-GB" sz="1500">
                <a:solidFill>
                  <a:srgbClr val="404040"/>
                </a:solidFill>
                <a:latin typeface="Arial"/>
                <a:cs typeface="Arial"/>
              </a:rPr>
              <a:t>(Jetter, 2014)</a:t>
            </a:r>
            <a:r>
              <a:rPr lang="en-GB" sz="1900">
                <a:solidFill>
                  <a:srgbClr val="404040"/>
                </a:solidFill>
                <a:latin typeface="Calibri"/>
                <a:cs typeface="Arial"/>
              </a:rPr>
              <a:t>.</a:t>
            </a:r>
            <a:r>
              <a:rPr lang="en-GB" sz="1900">
                <a:latin typeface="Calibri"/>
                <a:cs typeface="Arial"/>
              </a:rPr>
              <a:t>​</a:t>
            </a:r>
          </a:p>
          <a:p>
            <a:pPr marL="228600" indent="-228600">
              <a:buFont typeface=""/>
              <a:buChar char="•"/>
            </a:pPr>
            <a:r>
              <a:rPr lang="en-GB" sz="1900">
                <a:solidFill>
                  <a:srgbClr val="404040"/>
                </a:solidFill>
                <a:latin typeface="Calibri"/>
                <a:cs typeface="Arial"/>
              </a:rPr>
              <a:t>Portray themselves as powerful and influential on the global stage to attract recruits.</a:t>
            </a:r>
            <a:r>
              <a:rPr lang="en-GB" sz="1900">
                <a:latin typeface="Calibri"/>
                <a:cs typeface="Arial"/>
              </a:rPr>
              <a:t>​</a:t>
            </a:r>
          </a:p>
          <a:p>
            <a:pPr marL="228600" indent="-228600">
              <a:buFont typeface=""/>
              <a:buChar char="•"/>
            </a:pPr>
            <a:r>
              <a:rPr lang="en-GB" sz="1900">
                <a:solidFill>
                  <a:srgbClr val="404040"/>
                </a:solidFill>
                <a:latin typeface="Calibri"/>
                <a:cs typeface="Arial"/>
              </a:rPr>
              <a:t>Media coverage can exacerbate terrorism's impact by spreading fear and anxiety.</a:t>
            </a:r>
            <a:r>
              <a:rPr lang="en-GB" sz="1900">
                <a:latin typeface="Calibri"/>
                <a:cs typeface="Arial"/>
              </a:rPr>
              <a:t>​</a:t>
            </a:r>
          </a:p>
          <a:p>
            <a:pPr marL="228600" indent="-228600">
              <a:buFont typeface=""/>
              <a:buChar char="•"/>
            </a:pPr>
            <a:r>
              <a:rPr lang="en-GB" sz="1900">
                <a:solidFill>
                  <a:srgbClr val="404040"/>
                </a:solidFill>
                <a:latin typeface="Calibri"/>
                <a:cs typeface="Arial"/>
              </a:rPr>
              <a:t>Journalists influence radicalization through framing and discourse of terrorist incidents </a:t>
            </a:r>
            <a:r>
              <a:rPr lang="en-GB" sz="1500">
                <a:solidFill>
                  <a:srgbClr val="404040"/>
                </a:solidFill>
                <a:latin typeface="Arial"/>
                <a:cs typeface="Arial"/>
              </a:rPr>
              <a:t>(Binder and Kenyon, 2022). </a:t>
            </a:r>
            <a:r>
              <a:rPr lang="en-GB" sz="1500">
                <a:latin typeface="Arial"/>
                <a:cs typeface="Arial"/>
              </a:rPr>
              <a:t>​</a:t>
            </a:r>
          </a:p>
          <a:p>
            <a:pPr marL="228600" indent="-228600">
              <a:buFont typeface=""/>
              <a:buChar char="•"/>
            </a:pPr>
            <a:r>
              <a:rPr lang="en-GB" sz="1900">
                <a:solidFill>
                  <a:srgbClr val="404040"/>
                </a:solidFill>
                <a:latin typeface="Calibri"/>
                <a:cs typeface="Arial"/>
              </a:rPr>
              <a:t>Inaccurate reporting and stereotypes can intensify societal tensions.</a:t>
            </a:r>
            <a:r>
              <a:rPr lang="en-GB" sz="1900">
                <a:latin typeface="Calibri"/>
                <a:cs typeface="Arial"/>
              </a:rPr>
              <a:t>​</a:t>
            </a:r>
          </a:p>
          <a:p>
            <a:pPr marL="228600" indent="-228600">
              <a:buFont typeface=""/>
              <a:buChar char="•"/>
            </a:pPr>
            <a:r>
              <a:rPr lang="en-GB" sz="1900">
                <a:solidFill>
                  <a:srgbClr val="404040"/>
                </a:solidFill>
                <a:latin typeface="Calibri"/>
                <a:cs typeface="Arial"/>
              </a:rPr>
              <a:t>Ethical codes in journalism emphasize accuracy, objectivity, and avoidance of stereotypes to mitigate adverse effects </a:t>
            </a:r>
            <a:r>
              <a:rPr lang="en-GB" sz="1500">
                <a:solidFill>
                  <a:srgbClr val="404040"/>
                </a:solidFill>
                <a:latin typeface="Arial"/>
                <a:cs typeface="Arial"/>
              </a:rPr>
              <a:t>(Ingram, 2024).</a:t>
            </a:r>
          </a:p>
        </p:txBody>
      </p:sp>
    </p:spTree>
    <p:extLst>
      <p:ext uri="{BB962C8B-B14F-4D97-AF65-F5344CB8AC3E}">
        <p14:creationId xmlns:p14="http://schemas.microsoft.com/office/powerpoint/2010/main" val="519449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F9A5F-48D9-8960-219C-827AD4973B96}"/>
              </a:ext>
            </a:extLst>
          </p:cNvPr>
          <p:cNvSpPr>
            <a:spLocks noGrp="1"/>
          </p:cNvSpPr>
          <p:nvPr>
            <p:ph type="title"/>
          </p:nvPr>
        </p:nvSpPr>
        <p:spPr/>
        <p:txBody>
          <a:bodyPr>
            <a:normAutofit/>
          </a:bodyPr>
          <a:lstStyle/>
          <a:p>
            <a:pPr algn="ctr"/>
            <a:r>
              <a:rPr lang="en-GB" sz="2800">
                <a:ea typeface="+mj-lt"/>
                <a:cs typeface="+mj-lt"/>
              </a:rPr>
              <a:t>TERRORIST PROPAGANDA &amp; RECRUITMENT. </a:t>
            </a:r>
            <a:endParaRPr lang="en-US"/>
          </a:p>
        </p:txBody>
      </p:sp>
      <p:sp>
        <p:nvSpPr>
          <p:cNvPr id="3" name="TextBox 2">
            <a:extLst>
              <a:ext uri="{FF2B5EF4-FFF2-40B4-BE49-F238E27FC236}">
                <a16:creationId xmlns:a16="http://schemas.microsoft.com/office/drawing/2014/main" id="{E4990DE8-808B-41C6-C533-8A0794087296}"/>
              </a:ext>
            </a:extLst>
          </p:cNvPr>
          <p:cNvSpPr txBox="1"/>
          <p:nvPr/>
        </p:nvSpPr>
        <p:spPr>
          <a:xfrm>
            <a:off x="729673" y="2946400"/>
            <a:ext cx="10732654"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GB" sz="2000">
                <a:solidFill>
                  <a:srgbClr val="404040"/>
                </a:solidFill>
                <a:latin typeface="Calibri"/>
                <a:cs typeface="Arial"/>
              </a:rPr>
              <a:t>Social media as a recruitment tool: By 2005, around 40 terrorist groups had established an online presence, using over 4,500 websites </a:t>
            </a:r>
            <a:r>
              <a:rPr lang="en-GB" sz="1600">
                <a:solidFill>
                  <a:srgbClr val="404040"/>
                </a:solidFill>
                <a:latin typeface="Arial"/>
                <a:cs typeface="Arial"/>
              </a:rPr>
              <a:t>(</a:t>
            </a:r>
            <a:r>
              <a:rPr lang="en-GB" sz="1600" err="1">
                <a:solidFill>
                  <a:srgbClr val="404040"/>
                </a:solidFill>
                <a:latin typeface="Arial"/>
                <a:cs typeface="Arial"/>
              </a:rPr>
              <a:t>Coulombre</a:t>
            </a:r>
            <a:r>
              <a:rPr lang="en-GB" sz="1600">
                <a:solidFill>
                  <a:srgbClr val="404040"/>
                </a:solidFill>
                <a:latin typeface="Arial"/>
                <a:cs typeface="Arial"/>
              </a:rPr>
              <a:t>, 2021)</a:t>
            </a:r>
            <a:r>
              <a:rPr lang="en-GB" sz="2000">
                <a:solidFill>
                  <a:srgbClr val="404040"/>
                </a:solidFill>
                <a:latin typeface="Calibri"/>
                <a:cs typeface="Arial"/>
              </a:rPr>
              <a:t>.</a:t>
            </a:r>
            <a:r>
              <a:rPr lang="en-GB" sz="2000">
                <a:latin typeface="Calibri"/>
                <a:cs typeface="Arial"/>
              </a:rPr>
              <a:t>​</a:t>
            </a:r>
          </a:p>
          <a:p>
            <a:pPr marL="228600" indent="-228600">
              <a:buFont typeface=""/>
              <a:buChar char="•"/>
            </a:pPr>
            <a:r>
              <a:rPr lang="en-GB" sz="2000">
                <a:solidFill>
                  <a:srgbClr val="404040"/>
                </a:solidFill>
                <a:latin typeface="Calibri"/>
                <a:cs typeface="Arial"/>
              </a:rPr>
              <a:t>Advancement with technology: Platforms like YouTube have facilitated the global dissemination of polished audio-visual propaganda and instructional videos.</a:t>
            </a:r>
            <a:r>
              <a:rPr lang="en-GB" sz="2000">
                <a:latin typeface="Calibri"/>
                <a:cs typeface="Arial"/>
              </a:rPr>
              <a:t>​</a:t>
            </a:r>
          </a:p>
          <a:p>
            <a:pPr marL="228600" indent="-228600">
              <a:buFont typeface=""/>
              <a:buChar char="•"/>
            </a:pPr>
            <a:r>
              <a:rPr lang="en-GB" sz="2000">
                <a:solidFill>
                  <a:srgbClr val="404040"/>
                </a:solidFill>
                <a:latin typeface="Calibri"/>
                <a:cs typeface="Arial"/>
              </a:rPr>
              <a:t>ISIS's extensive use of social media: Actively recruiting fighters for conflicts in Syria and Iraq, and orchestrating attacks in Europe </a:t>
            </a:r>
            <a:r>
              <a:rPr lang="en-GB" sz="1600">
                <a:solidFill>
                  <a:srgbClr val="404040"/>
                </a:solidFill>
                <a:latin typeface="Arial"/>
                <a:cs typeface="Arial"/>
              </a:rPr>
              <a:t>(Taylor, 2017)</a:t>
            </a:r>
            <a:r>
              <a:rPr lang="en-GB" sz="2000">
                <a:solidFill>
                  <a:srgbClr val="404040"/>
                </a:solidFill>
                <a:latin typeface="Calibri"/>
                <a:cs typeface="Arial"/>
              </a:rPr>
              <a:t>.</a:t>
            </a:r>
            <a:r>
              <a:rPr lang="en-GB" sz="2000">
                <a:latin typeface="Calibri"/>
                <a:cs typeface="Arial"/>
              </a:rPr>
              <a:t>​</a:t>
            </a:r>
          </a:p>
          <a:p>
            <a:pPr marL="228600" indent="-228600">
              <a:buFont typeface=""/>
              <a:buChar char="•"/>
            </a:pPr>
            <a:r>
              <a:rPr lang="en-GB" sz="2000">
                <a:solidFill>
                  <a:srgbClr val="404040"/>
                </a:solidFill>
                <a:latin typeface="Calibri"/>
                <a:cs typeface="Arial"/>
              </a:rPr>
              <a:t>Exploitation of Internet access: The widespread availability of the Internet has significantly aided ISIS's recruitment efforts.</a:t>
            </a:r>
            <a:r>
              <a:rPr lang="en-GB" sz="2000">
                <a:latin typeface="Calibri"/>
                <a:cs typeface="Arial"/>
              </a:rPr>
              <a:t>​</a:t>
            </a:r>
          </a:p>
          <a:p>
            <a:pPr marL="228600" indent="-228600">
              <a:buFont typeface=""/>
              <a:buChar char="•"/>
            </a:pPr>
            <a:r>
              <a:rPr lang="en-GB" sz="2000">
                <a:solidFill>
                  <a:srgbClr val="404040"/>
                </a:solidFill>
                <a:latin typeface="Calibri"/>
                <a:cs typeface="Arial"/>
              </a:rPr>
              <a:t>Global reach and recruitment success: Attracted an estimated 40,000 recruits from 110 countrie</a:t>
            </a:r>
            <a:r>
              <a:rPr lang="en-GB" sz="1200">
                <a:solidFill>
                  <a:srgbClr val="404040"/>
                </a:solidFill>
                <a:latin typeface="Calibri"/>
                <a:cs typeface="Arial"/>
              </a:rPr>
              <a:t>s </a:t>
            </a:r>
            <a:r>
              <a:rPr lang="en-GB" sz="1200">
                <a:solidFill>
                  <a:srgbClr val="404040"/>
                </a:solidFill>
                <a:latin typeface="Times New Roman"/>
                <a:cs typeface="Arial"/>
              </a:rPr>
              <a:t>(</a:t>
            </a:r>
            <a:r>
              <a:rPr lang="en-GB" sz="1200" err="1">
                <a:solidFill>
                  <a:srgbClr val="404040"/>
                </a:solidFill>
                <a:latin typeface="Times New Roman"/>
                <a:cs typeface="Arial"/>
              </a:rPr>
              <a:t>Alsarayreh</a:t>
            </a:r>
            <a:r>
              <a:rPr lang="en-GB" sz="1200">
                <a:solidFill>
                  <a:srgbClr val="404040"/>
                </a:solidFill>
                <a:latin typeface="Times New Roman"/>
                <a:cs typeface="Arial"/>
              </a:rPr>
              <a:t>, 2019).</a:t>
            </a:r>
          </a:p>
        </p:txBody>
      </p:sp>
    </p:spTree>
    <p:extLst>
      <p:ext uri="{BB962C8B-B14F-4D97-AF65-F5344CB8AC3E}">
        <p14:creationId xmlns:p14="http://schemas.microsoft.com/office/powerpoint/2010/main" val="28153949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8794-9482-1EB5-DAE7-181A977E34C7}"/>
              </a:ext>
            </a:extLst>
          </p:cNvPr>
          <p:cNvSpPr>
            <a:spLocks noGrp="1"/>
          </p:cNvSpPr>
          <p:nvPr>
            <p:ph type="title"/>
          </p:nvPr>
        </p:nvSpPr>
        <p:spPr/>
        <p:txBody>
          <a:bodyPr>
            <a:normAutofit/>
          </a:bodyPr>
          <a:lstStyle/>
          <a:p>
            <a:pPr algn="ctr"/>
            <a:r>
              <a:rPr lang="en-GB" sz="2800">
                <a:ea typeface="+mj-lt"/>
                <a:cs typeface="+mj-lt"/>
              </a:rPr>
              <a:t>TERRORIST PROPAGANDA &amp; RECRUITMENT. </a:t>
            </a:r>
            <a:endParaRPr lang="en-US" sz="2800"/>
          </a:p>
        </p:txBody>
      </p:sp>
      <p:sp>
        <p:nvSpPr>
          <p:cNvPr id="3" name="TextBox 2">
            <a:extLst>
              <a:ext uri="{FF2B5EF4-FFF2-40B4-BE49-F238E27FC236}">
                <a16:creationId xmlns:a16="http://schemas.microsoft.com/office/drawing/2014/main" id="{932BB73F-C94D-2DAA-04D0-D626308B4CE1}"/>
              </a:ext>
            </a:extLst>
          </p:cNvPr>
          <p:cNvSpPr txBox="1"/>
          <p:nvPr/>
        </p:nvSpPr>
        <p:spPr>
          <a:xfrm>
            <a:off x="710293" y="2571997"/>
            <a:ext cx="11220450"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GB" sz="2400">
                <a:solidFill>
                  <a:srgbClr val="404040"/>
                </a:solidFill>
                <a:latin typeface="Calibri"/>
                <a:cs typeface="Arial"/>
              </a:rPr>
              <a:t>Critical role of media in terrorism: Extensive media coverage provides a platform for terrorists to amplify their message.</a:t>
            </a:r>
            <a:r>
              <a:rPr lang="en-GB" sz="2400">
                <a:latin typeface="Calibri"/>
                <a:cs typeface="Arial"/>
              </a:rPr>
              <a:t>​</a:t>
            </a:r>
          </a:p>
          <a:p>
            <a:pPr marL="228600" indent="-228600">
              <a:buFont typeface=""/>
              <a:buChar char="•"/>
            </a:pPr>
            <a:r>
              <a:rPr lang="en-GB" sz="2400">
                <a:solidFill>
                  <a:srgbClr val="404040"/>
                </a:solidFill>
                <a:latin typeface="Calibri"/>
                <a:cs typeface="Arial"/>
              </a:rPr>
              <a:t>Dual use of media by terrorists: Exploits media to recruit new members and instil fear globally.</a:t>
            </a:r>
            <a:r>
              <a:rPr lang="en-GB" sz="2400">
                <a:latin typeface="Calibri"/>
                <a:cs typeface="Arial"/>
              </a:rPr>
              <a:t>​</a:t>
            </a:r>
          </a:p>
          <a:p>
            <a:pPr marL="228600" indent="-228600">
              <a:buFont typeface=""/>
              <a:buChar char="•"/>
            </a:pPr>
            <a:r>
              <a:rPr lang="en-GB" sz="2400">
                <a:solidFill>
                  <a:srgbClr val="404040"/>
                </a:solidFill>
                <a:latin typeface="Calibri"/>
                <a:cs typeface="Arial"/>
              </a:rPr>
              <a:t>Need for responsible reporting: Media must inform the public without advancing terrorist agendas.</a:t>
            </a:r>
            <a:r>
              <a:rPr lang="en-GB" sz="2400">
                <a:latin typeface="Calibri"/>
                <a:cs typeface="Arial"/>
              </a:rPr>
              <a:t>​</a:t>
            </a:r>
          </a:p>
          <a:p>
            <a:pPr marL="228600" indent="-228600">
              <a:buFont typeface=""/>
              <a:buChar char="•"/>
            </a:pPr>
            <a:r>
              <a:rPr lang="en-GB" sz="2400">
                <a:solidFill>
                  <a:srgbClr val="404040"/>
                </a:solidFill>
                <a:latin typeface="Calibri"/>
                <a:cs typeface="Arial"/>
              </a:rPr>
              <a:t>Importance of a balanced approach: Includes independent reporting and considers public interest to mitigate adverse effects.</a:t>
            </a:r>
            <a:r>
              <a:rPr lang="en-GB" sz="2400">
                <a:latin typeface="Calibri"/>
                <a:cs typeface="Arial"/>
              </a:rPr>
              <a:t>​</a:t>
            </a:r>
          </a:p>
          <a:p>
            <a:pPr marL="228600" indent="-228600">
              <a:buFont typeface=""/>
              <a:buChar char="•"/>
            </a:pPr>
            <a:r>
              <a:rPr lang="en-GB" sz="2400">
                <a:solidFill>
                  <a:srgbClr val="404040"/>
                </a:solidFill>
                <a:latin typeface="Calibri"/>
                <a:cs typeface="Arial"/>
              </a:rPr>
              <a:t>Adapting to new challenges: Media strategies must evolve as terrorists adapt to new technologies and media landscapes.</a:t>
            </a:r>
          </a:p>
        </p:txBody>
      </p:sp>
    </p:spTree>
    <p:extLst>
      <p:ext uri="{BB962C8B-B14F-4D97-AF65-F5344CB8AC3E}">
        <p14:creationId xmlns:p14="http://schemas.microsoft.com/office/powerpoint/2010/main" val="21433750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9711B-8C1A-B5F6-B130-E0BB83692BBF}"/>
              </a:ext>
            </a:extLst>
          </p:cNvPr>
          <p:cNvSpPr>
            <a:spLocks noGrp="1"/>
          </p:cNvSpPr>
          <p:nvPr>
            <p:ph type="title"/>
          </p:nvPr>
        </p:nvSpPr>
        <p:spPr/>
        <p:txBody>
          <a:bodyPr/>
          <a:lstStyle/>
          <a:p>
            <a:r>
              <a:rPr lang="en-GB"/>
              <a:t>Reference list: </a:t>
            </a:r>
          </a:p>
        </p:txBody>
      </p:sp>
      <p:sp>
        <p:nvSpPr>
          <p:cNvPr id="3" name="TextBox 2">
            <a:extLst>
              <a:ext uri="{FF2B5EF4-FFF2-40B4-BE49-F238E27FC236}">
                <a16:creationId xmlns:a16="http://schemas.microsoft.com/office/drawing/2014/main" id="{F7FF521C-E52B-38CA-C962-EF31E3E2876E}"/>
              </a:ext>
            </a:extLst>
          </p:cNvPr>
          <p:cNvSpPr txBox="1"/>
          <p:nvPr/>
        </p:nvSpPr>
        <p:spPr>
          <a:xfrm>
            <a:off x="508660" y="2615293"/>
            <a:ext cx="8700654"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latin typeface="Times New Roman"/>
              <a:cs typeface="Arial"/>
            </a:endParaRPr>
          </a:p>
          <a:p>
            <a:pPr marL="228600" indent="-228600">
              <a:buFont typeface=""/>
              <a:buChar char="•"/>
            </a:pPr>
            <a:r>
              <a:rPr lang="en-GB" sz="1400" err="1">
                <a:solidFill>
                  <a:srgbClr val="404040"/>
                </a:solidFill>
                <a:latin typeface="Times New Roman"/>
                <a:cs typeface="Arial"/>
              </a:rPr>
              <a:t>Alsarayreh</a:t>
            </a:r>
            <a:r>
              <a:rPr lang="en-GB" sz="1400">
                <a:solidFill>
                  <a:srgbClr val="404040"/>
                </a:solidFill>
                <a:latin typeface="Times New Roman"/>
                <a:cs typeface="Arial"/>
              </a:rPr>
              <a:t>, M. (2019). </a:t>
            </a:r>
            <a:r>
              <a:rPr lang="en-GB" sz="1400" i="1">
                <a:solidFill>
                  <a:srgbClr val="404040"/>
                </a:solidFill>
                <a:latin typeface="Times New Roman"/>
                <a:cs typeface="Arial"/>
              </a:rPr>
              <a:t>HOW ISIS USES SOCIAL MEDIA FOR RECRUITMENT</a:t>
            </a:r>
            <a:r>
              <a:rPr lang="en-GB" sz="1400">
                <a:solidFill>
                  <a:srgbClr val="404040"/>
                </a:solidFill>
                <a:latin typeface="Times New Roman"/>
                <a:cs typeface="Arial"/>
              </a:rPr>
              <a:t>. Available at: </a:t>
            </a:r>
            <a:r>
              <a:rPr lang="en-GB" sz="1400" u="sng">
                <a:solidFill>
                  <a:srgbClr val="0000FF"/>
                </a:solidFill>
                <a:latin typeface="Times New Roman"/>
                <a:cs typeface="Arial"/>
                <a:hlinkClick r:id="rId2"/>
              </a:rPr>
              <a:t>https://www.cfc.forces.gc.ca/259/290/22/305/AlSarayreh.pdf</a:t>
            </a:r>
            <a:r>
              <a:rPr lang="en-GB" sz="1400">
                <a:solidFill>
                  <a:srgbClr val="404040"/>
                </a:solidFill>
                <a:latin typeface="Times New Roman"/>
                <a:cs typeface="Arial"/>
              </a:rPr>
              <a:t>.</a:t>
            </a:r>
            <a:r>
              <a:rPr lang="en-GB" sz="1400">
                <a:latin typeface="Times New Roman"/>
                <a:cs typeface="Arial"/>
              </a:rPr>
              <a:t>​</a:t>
            </a:r>
          </a:p>
          <a:p>
            <a:pPr marL="228600" indent="-228600">
              <a:buFont typeface=""/>
              <a:buChar char="•"/>
            </a:pPr>
            <a:r>
              <a:rPr lang="en-GB" sz="1400">
                <a:solidFill>
                  <a:srgbClr val="404040"/>
                </a:solidFill>
                <a:latin typeface="Times New Roman"/>
                <a:cs typeface="Arial"/>
              </a:rPr>
              <a:t>Binder, J.F. and Kenyon, J. (2022). Terrorism and the internet: How Dangerous Is Online Radicalization? </a:t>
            </a:r>
            <a:r>
              <a:rPr lang="en-GB" sz="1400" i="1">
                <a:solidFill>
                  <a:srgbClr val="404040"/>
                </a:solidFill>
                <a:latin typeface="Times New Roman"/>
                <a:cs typeface="Arial"/>
              </a:rPr>
              <a:t>Frontiers in Psychology</a:t>
            </a:r>
            <a:r>
              <a:rPr lang="en-GB" sz="1400">
                <a:solidFill>
                  <a:srgbClr val="404040"/>
                </a:solidFill>
                <a:latin typeface="Times New Roman"/>
                <a:cs typeface="Arial"/>
              </a:rPr>
              <a:t>, 13(1), pp.1–10. </a:t>
            </a:r>
            <a:r>
              <a:rPr lang="en-GB" sz="1400" err="1">
                <a:solidFill>
                  <a:srgbClr val="404040"/>
                </a:solidFill>
                <a:latin typeface="Times New Roman"/>
                <a:cs typeface="Arial"/>
              </a:rPr>
              <a:t>doi:https</a:t>
            </a:r>
            <a:r>
              <a:rPr lang="en-GB" sz="1400">
                <a:solidFill>
                  <a:srgbClr val="404040"/>
                </a:solidFill>
                <a:latin typeface="Times New Roman"/>
                <a:cs typeface="Arial"/>
              </a:rPr>
              <a:t>://doi.org/10.3389/fpsyg.2022.997390.</a:t>
            </a:r>
            <a:r>
              <a:rPr lang="en-GB" sz="1400">
                <a:latin typeface="Times New Roman"/>
                <a:cs typeface="Arial"/>
              </a:rPr>
              <a:t>​</a:t>
            </a:r>
          </a:p>
          <a:p>
            <a:pPr marL="228600" indent="-228600">
              <a:buFont typeface=""/>
              <a:buChar char="•"/>
            </a:pPr>
            <a:r>
              <a:rPr lang="en-GB" sz="1400" err="1">
                <a:solidFill>
                  <a:srgbClr val="404040"/>
                </a:solidFill>
                <a:latin typeface="Times New Roman"/>
                <a:cs typeface="Arial"/>
              </a:rPr>
              <a:t>Coulombre</a:t>
            </a:r>
            <a:r>
              <a:rPr lang="en-GB" sz="1400">
                <a:solidFill>
                  <a:srgbClr val="404040"/>
                </a:solidFill>
                <a:latin typeface="Times New Roman"/>
                <a:cs typeface="Arial"/>
              </a:rPr>
              <a:t>, J.W. (2021). </a:t>
            </a:r>
            <a:r>
              <a:rPr lang="en-GB" sz="1400" i="1">
                <a:solidFill>
                  <a:srgbClr val="404040"/>
                </a:solidFill>
                <a:latin typeface="Times New Roman"/>
                <a:cs typeface="Arial"/>
              </a:rPr>
              <a:t>Trends of Terrorism Activity in Relation to Internet Accessibility Throughout the Sahel Countries of Africa</a:t>
            </a:r>
            <a:r>
              <a:rPr lang="en-GB" sz="1400">
                <a:solidFill>
                  <a:srgbClr val="404040"/>
                </a:solidFill>
                <a:latin typeface="Times New Roman"/>
                <a:cs typeface="Arial"/>
              </a:rPr>
              <a:t>.  jscholarship.library.jhu.edu. Available at: </a:t>
            </a:r>
            <a:r>
              <a:rPr lang="en-GB" sz="1400" u="sng">
                <a:solidFill>
                  <a:srgbClr val="0000FF"/>
                </a:solidFill>
                <a:latin typeface="Times New Roman"/>
                <a:cs typeface="Arial"/>
                <a:hlinkClick r:id="rId3"/>
              </a:rPr>
              <a:t>https://jscholarship.library.jhu.edu/items/1f9e2364-905d-4277-818a-28a180d907e6</a:t>
            </a:r>
            <a:r>
              <a:rPr lang="en-GB" sz="1400">
                <a:solidFill>
                  <a:srgbClr val="404040"/>
                </a:solidFill>
                <a:latin typeface="Times New Roman"/>
                <a:cs typeface="Arial"/>
              </a:rPr>
              <a:t> [Accessed 14 Apr. 2024].</a:t>
            </a:r>
            <a:r>
              <a:rPr lang="en-GB" sz="1400">
                <a:latin typeface="Times New Roman"/>
                <a:cs typeface="Arial"/>
              </a:rPr>
              <a:t>​</a:t>
            </a:r>
          </a:p>
          <a:p>
            <a:pPr marL="228600" indent="-228600">
              <a:buFont typeface=""/>
              <a:buChar char="•"/>
            </a:pPr>
            <a:r>
              <a:rPr lang="en-GB" sz="1400">
                <a:solidFill>
                  <a:srgbClr val="404040"/>
                </a:solidFill>
                <a:latin typeface="Times New Roman"/>
                <a:cs typeface="Arial"/>
              </a:rPr>
              <a:t>Ingram, H.J. (2024). </a:t>
            </a:r>
            <a:r>
              <a:rPr lang="en-GB" sz="1400" i="1">
                <a:solidFill>
                  <a:srgbClr val="404040"/>
                </a:solidFill>
                <a:latin typeface="Times New Roman"/>
                <a:cs typeface="Arial"/>
              </a:rPr>
              <a:t>A Brief History of Propaganda During Conflict: Lessons for Counter-Terrorism Strategic Communications</a:t>
            </a:r>
            <a:r>
              <a:rPr lang="en-GB" sz="1400">
                <a:solidFill>
                  <a:srgbClr val="404040"/>
                </a:solidFill>
                <a:latin typeface="Times New Roman"/>
                <a:cs typeface="Arial"/>
              </a:rPr>
              <a:t>. [online] Uwtsd.ac.uk. Available at: </a:t>
            </a:r>
            <a:r>
              <a:rPr lang="en-GB" sz="1400" u="sng">
                <a:solidFill>
                  <a:srgbClr val="0000FF"/>
                </a:solidFill>
                <a:latin typeface="Times New Roman"/>
                <a:cs typeface="Arial"/>
                <a:hlinkClick r:id="rId4"/>
              </a:rPr>
              <a:t>https://www-jstor-org.ezproxy.uwtsd.ac.uk/stable/resrep29418?sid=primo&amp;seq=3</a:t>
            </a:r>
            <a:r>
              <a:rPr lang="en-GB" sz="1400">
                <a:solidFill>
                  <a:srgbClr val="404040"/>
                </a:solidFill>
                <a:latin typeface="Times New Roman"/>
                <a:cs typeface="Arial"/>
              </a:rPr>
              <a:t> [Accessed 21 Apr. 2024].</a:t>
            </a:r>
            <a:r>
              <a:rPr lang="en-GB" sz="1400">
                <a:latin typeface="Times New Roman"/>
                <a:cs typeface="Arial"/>
              </a:rPr>
              <a:t>​</a:t>
            </a:r>
          </a:p>
          <a:p>
            <a:pPr marL="228600" indent="-228600">
              <a:buFont typeface=""/>
              <a:buChar char="•"/>
            </a:pPr>
            <a:r>
              <a:rPr lang="en-GB" sz="1400" err="1">
                <a:solidFill>
                  <a:srgbClr val="404040"/>
                </a:solidFill>
                <a:latin typeface="Times New Roman"/>
                <a:cs typeface="Arial"/>
              </a:rPr>
              <a:t>Jařab</a:t>
            </a:r>
            <a:r>
              <a:rPr lang="en-GB" sz="1400">
                <a:solidFill>
                  <a:srgbClr val="404040"/>
                </a:solidFill>
                <a:latin typeface="Times New Roman"/>
                <a:cs typeface="Arial"/>
              </a:rPr>
              <a:t>, J. (2005). </a:t>
            </a:r>
            <a:r>
              <a:rPr lang="en-GB" sz="1400" i="1">
                <a:solidFill>
                  <a:srgbClr val="404040"/>
                </a:solidFill>
                <a:latin typeface="Times New Roman"/>
                <a:cs typeface="Arial"/>
              </a:rPr>
              <a:t>Media and terrorism</a:t>
            </a:r>
            <a:r>
              <a:rPr lang="en-GB" sz="1400">
                <a:solidFill>
                  <a:srgbClr val="404040"/>
                </a:solidFill>
                <a:latin typeface="Times New Roman"/>
                <a:cs typeface="Arial"/>
              </a:rPr>
              <a:t>. [online] Coe.int. Available at: </a:t>
            </a:r>
            <a:r>
              <a:rPr lang="en-GB" sz="1400" u="sng">
                <a:solidFill>
                  <a:srgbClr val="0000FF"/>
                </a:solidFill>
                <a:latin typeface="Times New Roman"/>
                <a:cs typeface="Arial"/>
                <a:hlinkClick r:id="rId5"/>
              </a:rPr>
              <a:t>https://assembly.coe.int/nw/xml/XRef/X2H-Xref-ViewHTML.asp?FileID=10914&amp;lang=EN</a:t>
            </a:r>
            <a:r>
              <a:rPr lang="en-GB" sz="1400">
                <a:solidFill>
                  <a:srgbClr val="404040"/>
                </a:solidFill>
                <a:latin typeface="Times New Roman"/>
                <a:cs typeface="Arial"/>
              </a:rPr>
              <a:t>.</a:t>
            </a:r>
            <a:r>
              <a:rPr lang="en-GB" sz="1400">
                <a:latin typeface="Times New Roman"/>
                <a:cs typeface="Arial"/>
              </a:rPr>
              <a:t>​</a:t>
            </a:r>
          </a:p>
          <a:p>
            <a:pPr marL="228600" indent="-228600">
              <a:buFont typeface=""/>
              <a:buChar char="•"/>
            </a:pPr>
            <a:r>
              <a:rPr lang="en-GB" sz="1400">
                <a:solidFill>
                  <a:srgbClr val="404040"/>
                </a:solidFill>
                <a:latin typeface="Times New Roman"/>
                <a:cs typeface="Arial"/>
              </a:rPr>
              <a:t>Jetter, M. (2014). Terrorism and the Media. </a:t>
            </a:r>
            <a:r>
              <a:rPr lang="en-GB" sz="1400" i="1">
                <a:solidFill>
                  <a:srgbClr val="404040"/>
                </a:solidFill>
                <a:latin typeface="Times New Roman"/>
                <a:cs typeface="Arial"/>
              </a:rPr>
              <a:t>SSRN Electronic Journal</a:t>
            </a:r>
            <a:r>
              <a:rPr lang="en-GB" sz="1400">
                <a:solidFill>
                  <a:srgbClr val="404040"/>
                </a:solidFill>
                <a:latin typeface="Times New Roman"/>
                <a:cs typeface="Arial"/>
              </a:rPr>
              <a:t>. </a:t>
            </a:r>
            <a:r>
              <a:rPr lang="en-GB" sz="1400" err="1">
                <a:solidFill>
                  <a:srgbClr val="404040"/>
                </a:solidFill>
                <a:latin typeface="Times New Roman"/>
                <a:cs typeface="Arial"/>
              </a:rPr>
              <a:t>doi:https</a:t>
            </a:r>
            <a:r>
              <a:rPr lang="en-GB" sz="1400">
                <a:solidFill>
                  <a:srgbClr val="404040"/>
                </a:solidFill>
                <a:latin typeface="Times New Roman"/>
                <a:cs typeface="Arial"/>
              </a:rPr>
              <a:t>://doi.org/10.2139/ssrn.2505359.</a:t>
            </a:r>
            <a:r>
              <a:rPr lang="en-GB" sz="1400">
                <a:latin typeface="Times New Roman"/>
                <a:cs typeface="Arial"/>
              </a:rPr>
              <a:t>​</a:t>
            </a:r>
          </a:p>
          <a:p>
            <a:r>
              <a:rPr lang="en-GB" sz="1400">
                <a:solidFill>
                  <a:srgbClr val="404040"/>
                </a:solidFill>
                <a:latin typeface="Times New Roman"/>
                <a:cs typeface="Arial"/>
              </a:rPr>
              <a:t>Taylor, M. (2017). </a:t>
            </a:r>
            <a:r>
              <a:rPr lang="en-GB" sz="1400" i="1">
                <a:solidFill>
                  <a:srgbClr val="404040"/>
                </a:solidFill>
                <a:latin typeface="Times New Roman"/>
                <a:cs typeface="Arial"/>
              </a:rPr>
              <a:t>An Analysis of Online Terrorist Recruiting and Propaganda Strategies</a:t>
            </a:r>
            <a:r>
              <a:rPr lang="en-GB" sz="1400">
                <a:solidFill>
                  <a:srgbClr val="404040"/>
                </a:solidFill>
                <a:latin typeface="Times New Roman"/>
                <a:cs typeface="Arial"/>
              </a:rPr>
              <a:t>.  Available at: </a:t>
            </a:r>
            <a:r>
              <a:rPr lang="en-GB" sz="1400" u="sng">
                <a:solidFill>
                  <a:srgbClr val="0000FF"/>
                </a:solidFill>
                <a:latin typeface="Times New Roman"/>
                <a:cs typeface="Arial"/>
                <a:hlinkClick r:id="rId6"/>
              </a:rPr>
              <a:t>https://www.e-ir.info/pdf/70104</a:t>
            </a:r>
            <a:r>
              <a:rPr lang="en-GB" sz="1400">
                <a:solidFill>
                  <a:srgbClr val="404040"/>
                </a:solidFill>
                <a:latin typeface="Times New Roman"/>
                <a:cs typeface="Arial"/>
              </a:rPr>
              <a:t>.</a:t>
            </a:r>
          </a:p>
        </p:txBody>
      </p:sp>
    </p:spTree>
    <p:extLst>
      <p:ext uri="{BB962C8B-B14F-4D97-AF65-F5344CB8AC3E}">
        <p14:creationId xmlns:p14="http://schemas.microsoft.com/office/powerpoint/2010/main" val="3100146997"/>
      </p:ext>
    </p:extLst>
  </p:cSld>
  <p:clrMapOvr>
    <a:masterClrMapping/>
  </p:clrMapOvr>
</p:sld>
</file>

<file path=ppt/theme/theme1.xml><?xml version="1.0" encoding="utf-8"?>
<a:theme xmlns:a="http://schemas.openxmlformats.org/drawingml/2006/main" name="Juxtapos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docProps/app.xml><?xml version="1.0" encoding="utf-8"?>
<Properties xmlns="http://schemas.openxmlformats.org/officeDocument/2006/extended-properties" xmlns:vt="http://schemas.openxmlformats.org/officeDocument/2006/docPropsVTypes">
  <Template>Integral</Template>
  <TotalTime>1</TotalTime>
  <Words>3766</Words>
  <Application>Microsoft Macintosh PowerPoint</Application>
  <PresentationFormat>Widescreen</PresentationFormat>
  <Paragraphs>152</Paragraphs>
  <Slides>26</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Aptos</vt:lpstr>
      <vt:lpstr>Arial</vt:lpstr>
      <vt:lpstr>Arial,Sans-Serif</vt:lpstr>
      <vt:lpstr>Calibri</vt:lpstr>
      <vt:lpstr>Franklin Gothic Demi Cond</vt:lpstr>
      <vt:lpstr>Franklin Gothic Medium</vt:lpstr>
      <vt:lpstr>Times New Roman</vt:lpstr>
      <vt:lpstr>Wingdings</vt:lpstr>
      <vt:lpstr>JuxtaposeVTI</vt:lpstr>
      <vt:lpstr>Extensive media coverage of terrorist attacks contributes to the continuing terrorist threat.</vt:lpstr>
      <vt:lpstr>Public perception &amp; Policy Responses </vt:lpstr>
      <vt:lpstr>Framing and agenda setting</vt:lpstr>
      <vt:lpstr>Selective Reporting  </vt:lpstr>
      <vt:lpstr>Impact on policy responses </vt:lpstr>
      <vt:lpstr>Reinforcing stereotypes and prejudice</vt:lpstr>
      <vt:lpstr>Conclusion</vt:lpstr>
      <vt:lpstr>Reference List </vt:lpstr>
      <vt:lpstr>EVALUATION OF THE CLAIM THAT EXTENSIVE MEDIA COVERAGE OF TERRORIST ATTACKS CONTRIBUTES TO THE CONTINUING TERRORIST THREAT  </vt:lpstr>
      <vt:lpstr>INTRODUCTION</vt:lpstr>
      <vt:lpstr>HOW DOES MEDIA RESPONSIBILITY AND SENSATIONALISM OF TERRORIST ATTACKS CONTRIBUTE TO THE CONTINUING TERRORIST THREAT ? </vt:lpstr>
      <vt:lpstr>RESPONSIBILITY OF THE MEDIA</vt:lpstr>
      <vt:lpstr>Sensationalism</vt:lpstr>
      <vt:lpstr>conclusion</vt:lpstr>
      <vt:lpstr>References</vt:lpstr>
      <vt:lpstr>COUNTERTERRORISM STRATEGIES AND MEDIA ENGAGEMENT </vt:lpstr>
      <vt:lpstr>COVERAGE EFFECTIVENESS OF COUNTER TERRORISM STRATEGIES IN MITIGATING THE IMPACT OF MEDIA COVERAGE ON THE PERPETRATION OF TERRORIST THREAT.</vt:lpstr>
      <vt:lpstr>IMPORTANCE OF MEDIA ENGAGEMENT IN SHAPING PUBLIC UNDERSTANDING OF TERRORISM AND COUNTERING EXTREMIST NARRATIVES</vt:lpstr>
      <vt:lpstr>EXAMPLES OF SUCCESSFUL MEDIA CAMPAINGS AIMED AT DECREASING TERRORIST PROPAGANDA RESILIENCE WITHIN COMMUNTIES</vt:lpstr>
      <vt:lpstr>CONCLUSION</vt:lpstr>
      <vt:lpstr>References</vt:lpstr>
      <vt:lpstr>TERRORIST PROPAGANDA &amp; RECRUITMENT. </vt:lpstr>
      <vt:lpstr>TERRORIST PROPAGANDA &amp; RECRUITMENT. </vt:lpstr>
      <vt:lpstr>TERRORIST PROPAGANDA &amp; RECRUITMENT. </vt:lpstr>
      <vt:lpstr>TERRORIST PROPAGANDA &amp; RECRUITMENT.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Extensive media coverage of terrorist attacks contributes to the continuing terrorist threat.</dc:title>
  <dc:creator>D'Andre Wells (2204698)</dc:creator>
  <cp:lastModifiedBy>D'Andre Wells (2204698)</cp:lastModifiedBy>
  <cp:revision>80</cp:revision>
  <cp:lastPrinted>2024-03-30T13:55:47Z</cp:lastPrinted>
  <dcterms:created xsi:type="dcterms:W3CDTF">2024-03-27T20:10:21Z</dcterms:created>
  <dcterms:modified xsi:type="dcterms:W3CDTF">2024-04-21T22:16:44Z</dcterms:modified>
</cp:coreProperties>
</file>